
<file path=[Content_Types].xml><?xml version="1.0" encoding="utf-8"?>
<Types xmlns="http://schemas.openxmlformats.org/package/2006/content-types">
  <Override PartName="/ppt/slides/slide94.xml" ContentType="application/vnd.openxmlformats-officedocument.presentationml.slide+xml"/>
  <Override PartName="/ppt/slides/slide142.xml" ContentType="application/vnd.openxmlformats-officedocument.presentationml.slide+xml"/>
  <Override PartName="/ppt/slides/slide473.xml" ContentType="application/vnd.openxmlformats-officedocument.presentationml.slide+xml"/>
  <Override PartName="/ppt/slides/slide820.xml" ContentType="application/vnd.openxmlformats-officedocument.presentationml.slide+xml"/>
  <Override PartName="/ppt/slides/slide218.xml" ContentType="application/vnd.openxmlformats-officedocument.presentationml.slide+xml"/>
  <Override PartName="/ppt/slides/slide549.xml" ContentType="application/vnd.openxmlformats-officedocument.presentationml.slide+xml"/>
  <Override PartName="/ppt/slides/slide25.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735.xml" ContentType="application/vnd.openxmlformats-officedocument.presentationml.slide+xml"/>
  <Override PartName="/ppt/slides/slide92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574.xml" ContentType="application/vnd.openxmlformats-officedocument.presentationml.slide+xml"/>
  <Override PartName="/ppt/slides/slide760.xml" ContentType="application/vnd.openxmlformats-officedocument.presentationml.slide+xml"/>
  <Override PartName="/ppt/slides/slide319.xml" ContentType="application/vnd.openxmlformats-officedocument.presentationml.slide+xml"/>
  <Override PartName="/ppt/slides/slide505.xml" ContentType="application/vnd.openxmlformats-officedocument.presentationml.slide+xml"/>
  <Override PartName="/ppt/slides/slide83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489.xml" ContentType="application/vnd.openxmlformats-officedocument.presentationml.slide+xml"/>
  <Override PartName="/ppt/slides/slide675.xml" ContentType="application/vnd.openxmlformats-officedocument.presentationml.slide+xml"/>
  <Override PartName="/ppt/slides/slide183.xml" ContentType="application/vnd.openxmlformats-officedocument.presentationml.slide+xml"/>
  <Override PartName="/ppt/slides/slide530.xml" ContentType="application/vnd.openxmlformats-officedocument.presentationml.slide+xml"/>
  <Override PartName="/ppt/slides/slide861.xml" ContentType="application/vnd.openxmlformats-officedocument.presentationml.slide+xml"/>
  <Override PartName="/ppt/slides/slide259.xml" ContentType="application/vnd.openxmlformats-officedocument.presentationml.slide+xml"/>
  <Override PartName="/ppt/slides/slide606.xml" ContentType="application/vnd.openxmlformats-officedocument.presentationml.slide+xml"/>
  <Override PartName="/ppt/slides/slide937.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631.xml" ContentType="application/vnd.openxmlformats-officedocument.presentationml.slide+xml"/>
  <Override PartName="/ppt/slides/slide776.xml" ContentType="application/vnd.openxmlformats-officedocument.presentationml.slide+xml"/>
  <Default Extension="png" ContentType="image/png"/>
  <Override PartName="/ppt/slides/slide284.xml" ContentType="application/vnd.openxmlformats-officedocument.presentationml.slide+xml"/>
  <Override PartName="/ppt/slides/slide470.xml" ContentType="application/vnd.openxmlformats-officedocument.presentationml.slide+xml"/>
  <Override PartName="/ppt/slides/slide962.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707.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732.xml" ContentType="application/vnd.openxmlformats-officedocument.presentationml.slide+xml"/>
  <Override PartName="/ppt/slides/slide877.xml" ContentType="application/vnd.openxmlformats-officedocument.presentationml.slide+xml"/>
  <Override PartName="/ppt/slides/slide240.xml" ContentType="application/vnd.openxmlformats-officedocument.presentationml.slide+xml"/>
  <Override PartName="/ppt/slides/slide385.xml" ContentType="application/vnd.openxmlformats-officedocument.presentationml.slide+xml"/>
  <Override PartName="/ppt/slides/slide571.xml" ContentType="application/vnd.openxmlformats-officedocument.presentationml.slide+xml"/>
  <Override PartName="/ppt/slides/slide808.xml" ContentType="application/vnd.openxmlformats-officedocument.presentationml.slide+xml"/>
  <Override PartName="/ppt/slides/slide316.xml" ContentType="application/vnd.openxmlformats-officedocument.presentationml.slide+xml"/>
  <Override PartName="/ppt/slides/slide647.xml" ContentType="application/vnd.openxmlformats-officedocument.presentationml.slide+xml"/>
  <Override PartName="/ppt/slides/slide155.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833.xml" ContentType="application/vnd.openxmlformats-officedocument.presentationml.slide+xml"/>
  <Override PartName="/ppt/slides/slide341.xml" ContentType="application/vnd.openxmlformats-officedocument.presentationml.slide+xml"/>
  <Override PartName="/ppt/slides/slide672.xml" ContentType="application/vnd.openxmlformats-officedocument.presentationml.slide+xml"/>
  <Override PartName="/ppt/slides/slide909.xml" ContentType="application/vnd.openxmlformats-officedocument.presentationml.slide+xml"/>
  <Override PartName="/ppt/slides/slide38.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603.xml" ContentType="application/vnd.openxmlformats-officedocument.presentationml.slide+xml"/>
  <Override PartName="/ppt/slides/slide748.xml" ContentType="application/vnd.openxmlformats-officedocument.presentationml.slide+xml"/>
  <Override PartName="/ppt/slides/slide111.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587.xml" ContentType="application/vnd.openxmlformats-officedocument.presentationml.slide+xml"/>
  <Override PartName="/ppt/slides/slide934.xml" ContentType="application/vnd.openxmlformats-officedocument.presentationml.slide+xml"/>
  <Override PartName="/ppt/slides/slide63.xml" ContentType="application/vnd.openxmlformats-officedocument.presentationml.slide+xml"/>
  <Override PartName="/ppt/slides/slide281.xml" ContentType="application/vnd.openxmlformats-officedocument.presentationml.slide+xml"/>
  <Override PartName="/ppt/slides/slide773.xml" ContentType="application/vnd.openxmlformats-officedocument.presentationml.slide+xml"/>
  <Override PartName="/ppt/slides/slide357.xml" ContentType="application/vnd.openxmlformats-officedocument.presentationml.slide+xml"/>
  <Override PartName="/ppt/slides/slide518.xml" ContentType="application/vnd.openxmlformats-officedocument.presentationml.slide+xml"/>
  <Override PartName="/ppt/slides/slide704.xml" ContentType="application/vnd.openxmlformats-officedocument.presentationml.slide+xml"/>
  <Override PartName="/ppt/slides/slide8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688.xml" ContentType="application/vnd.openxmlformats-officedocument.presentationml.slide+xml"/>
  <Override PartName="/ppt/slides/slide874.xml" ContentType="application/vnd.openxmlformats-officedocument.presentationml.slide+xml"/>
  <Override PartName="/ppt/slides/slide382.xml" ContentType="application/vnd.openxmlformats-officedocument.presentationml.slide+xml"/>
  <Override PartName="/ppt/slides/slide619.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458.xml" ContentType="application/vnd.openxmlformats-officedocument.presentationml.slide+xml"/>
  <Override PartName="/ppt/slides/slide789.xml" ContentType="application/vnd.openxmlformats-officedocument.presentationml.slide+xml"/>
  <Override PartName="/ppt/slides/slide805.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644.xml" ContentType="application/vnd.openxmlformats-officedocument.presentationml.slide+xml"/>
  <Override PartName="/ppt/slides/slide830.xml" ContentType="application/vnd.openxmlformats-officedocument.presentationml.slide+xml"/>
  <Override PartName="/ppt/slides/slide152.xml" ContentType="application/vnd.openxmlformats-officedocument.presentationml.slide+xml"/>
  <Override PartName="/ppt/slides/slide483.xml" ContentType="application/vnd.openxmlformats-officedocument.presentationml.slide+xml"/>
  <Override PartName="/ppt/slides/slide906.xml" ContentType="application/vnd.openxmlformats-officedocument.presentationml.slide+xml"/>
  <Override PartName="/ppt/notesSlides/notesSlide1.xml" ContentType="application/vnd.openxmlformats-officedocument.presentationml.notesSlide+xml"/>
  <Override PartName="/ppt/slides/slide228.xml" ContentType="application/vnd.openxmlformats-officedocument.presentationml.slide+xml"/>
  <Override PartName="/ppt/slides/slide414.xml" ContentType="application/vnd.openxmlformats-officedocument.presentationml.slide+xml"/>
  <Override PartName="/ppt/slides/slide559.xml" ContentType="application/vnd.openxmlformats-officedocument.presentationml.slide+xml"/>
  <Override PartName="/ppt/slides/slide745.xml" ContentType="application/vnd.openxmlformats-officedocument.presentationml.slide+xml"/>
  <Override PartName="/ppt/slides/slide35.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84.xml" ContentType="application/vnd.openxmlformats-officedocument.presentationml.slide+xml"/>
  <Override PartName="/ppt/slides/slide600.xml" ContentType="application/vnd.openxmlformats-officedocument.presentationml.slide+xml"/>
  <Override PartName="/ppt/slides/slide931.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770.xml" ContentType="application/vnd.openxmlformats-officedocument.presentationml.slide+xml"/>
  <Override PartName="/ppt/slides/slide168.xml" ContentType="application/vnd.openxmlformats-officedocument.presentationml.slide+xml"/>
  <Override PartName="/ppt/slides/slide515.xml" ContentType="application/vnd.openxmlformats-officedocument.presentationml.slide+xml"/>
  <Override PartName="/ppt/slides/slide701.xml" ContentType="application/vnd.openxmlformats-officedocument.presentationml.slide+xml"/>
  <Override PartName="/ppt/slides/slide846.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685.xml" ContentType="application/vnd.openxmlformats-officedocument.presentationml.slide+xml"/>
  <Override PartName="/ppt/slides/slide193.xml" ContentType="application/vnd.openxmlformats-officedocument.presentationml.slide+xml"/>
  <Override PartName="/ppt/slides/slide871.xml" ContentType="application/vnd.openxmlformats-officedocument.presentationml.slide+xml"/>
  <Override PartName="/ppt/slides/slide124.xml" ContentType="application/vnd.openxmlformats-officedocument.presentationml.slide+xml"/>
  <Override PartName="/ppt/slides/slide269.xml" ContentType="application/vnd.openxmlformats-officedocument.presentationml.slide+xml"/>
  <Override PartName="/ppt/slides/slide616.xml" ContentType="application/vnd.openxmlformats-officedocument.presentationml.slide+xml"/>
  <Override PartName="/ppt/slides/slide802.xml" ContentType="application/vnd.openxmlformats-officedocument.presentationml.slide+xml"/>
  <Override PartName="/ppt/slides/slide947.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55.xml" ContentType="application/vnd.openxmlformats-officedocument.presentationml.slide+xml"/>
  <Override PartName="/ppt/slides/slide641.xml" ContentType="application/vnd.openxmlformats-officedocument.presentationml.slide+xml"/>
  <Override PartName="/ppt/slides/slide786.xml" ContentType="application/vnd.openxmlformats-officedocument.presentationml.slide+xml"/>
  <Override PartName="/ppt/slides/slide294.xml" ContentType="application/vnd.openxmlformats-officedocument.presentationml.slide+xml"/>
  <Override PartName="/ppt/slides/slide480.xml" ContentType="application/vnd.openxmlformats-officedocument.presentationml.slide+xml"/>
  <Override PartName="/ppt/slides/slide717.xml" ContentType="application/vnd.openxmlformats-officedocument.presentationml.slide+xml"/>
  <Override PartName="/ppt/slides/slide225.xml" ContentType="application/vnd.openxmlformats-officedocument.presentationml.slide+xml"/>
  <Override PartName="/ppt/slides/slide556.xml" ContentType="application/vnd.openxmlformats-officedocument.presentationml.slide+xml"/>
  <Override PartName="/ppt/slides/slide903.xml" ContentType="application/vnd.openxmlformats-officedocument.presentationml.slide+xml"/>
  <Override PartName="/ppt/slides/slide32.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742.xml" ContentType="application/vnd.openxmlformats-officedocument.presentationml.slide+xml"/>
  <Override PartName="/ppt/slides/slide887.xml" ContentType="application/vnd.openxmlformats-officedocument.presentationml.slide+xml"/>
  <Override PartName="/ppt/slides/slide250.xml" ContentType="application/vnd.openxmlformats-officedocument.presentationml.slide+xml"/>
  <Override PartName="/ppt/slides/slide581.xml" ContentType="application/vnd.openxmlformats-officedocument.presentationml.slide+xml"/>
  <Override PartName="/ppt/slides/slide818.xml" ContentType="application/vnd.openxmlformats-officedocument.presentationml.slide+xml"/>
  <Override PartName="/ppt/slides/slide326.xml" ContentType="application/vnd.openxmlformats-officedocument.presentationml.slide+xml"/>
  <Override PartName="/ppt/slides/slide512.xml" ContentType="application/vnd.openxmlformats-officedocument.presentationml.slide+xml"/>
  <Override PartName="/ppt/slides/slide657.xml" ContentType="application/vnd.openxmlformats-officedocument.presentationml.slide+xml"/>
  <Override PartName="/ppt/slides/slide165.xml" ContentType="application/vnd.openxmlformats-officedocument.presentationml.slide+xml"/>
  <Override PartName="/ppt/slides/slide351.xml" ContentType="application/vnd.openxmlformats-officedocument.presentationml.slide+xml"/>
  <Override PartName="/ppt/slides/slide496.xml" ContentType="application/vnd.openxmlformats-officedocument.presentationml.slide+xml"/>
  <Override PartName="/ppt/slides/slide843.xml" ContentType="application/vnd.openxmlformats-officedocument.presentationml.slide+xml"/>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635.xml" ContentType="application/vnd.openxmlformats-officedocument.presentationml.slide+xml"/>
  <Override PartName="/ppt/slides/slide682.xml" ContentType="application/vnd.openxmlformats-officedocument.presentationml.slide+xml"/>
  <Override PartName="/ppt/slides/slide821.xml" ContentType="application/vnd.openxmlformats-officedocument.presentationml.slide+xml"/>
  <Override PartName="/ppt/slides/slide919.xml" ContentType="application/vnd.openxmlformats-officedocument.presentationml.slide+xml"/>
  <Override PartName="/ppt/slides/slide966.xml" ContentType="application/vnd.openxmlformats-officedocument.presentationml.slide+xml"/>
  <Override PartName="/ppt/slides/slide48.xml" ContentType="application/vnd.openxmlformats-officedocument.presentationml.slide+xml"/>
  <Override PartName="/ppt/slides/slide95.xml" ContentType="application/vnd.openxmlformats-officedocument.presentationml.slide+xml"/>
  <Override PartName="/ppt/slides/slide427.xml" ContentType="application/vnd.openxmlformats-officedocument.presentationml.slide+xml"/>
  <Override PartName="/ppt/slides/slide474.xml" ContentType="application/vnd.openxmlformats-officedocument.presentationml.slide+xml"/>
  <Override PartName="/ppt/slides/slide613.xml" ContentType="application/vnd.openxmlformats-officedocument.presentationml.slide+xml"/>
  <Override PartName="/ppt/slides/slide660.xml" ContentType="application/vnd.openxmlformats-officedocument.presentationml.slide+xml"/>
  <Override PartName="/ppt/slides/slide758.xml" ContentType="application/vnd.openxmlformats-officedocument.presentationml.slide+xml"/>
  <Override PartName="/ppt/slides/slide944.xml" ContentType="application/vnd.openxmlformats-officedocument.presentationml.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97.xml" ContentType="application/vnd.openxmlformats-officedocument.presentationml.slide+xml"/>
  <Override PartName="/ppt/slides/slide736.xml" ContentType="application/vnd.openxmlformats-officedocument.presentationml.slide+xml"/>
  <Override PartName="/ppt/slides/slide783.xml" ContentType="application/vnd.openxmlformats-officedocument.presentationml.slide+xml"/>
  <Override PartName="/ppt/slides/slide1.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89.xml" ContentType="application/vnd.openxmlformats-officedocument.presentationml.slide+xml"/>
  <Override PartName="/ppt/slides/slide528.xml" ContentType="application/vnd.openxmlformats-officedocument.presentationml.slide+xml"/>
  <Override PartName="/ppt/slides/slide575.xml" ContentType="application/vnd.openxmlformats-officedocument.presentationml.slide+xml"/>
  <Override PartName="/ppt/slides/slide859.xml" ContentType="application/vnd.openxmlformats-officedocument.presentationml.slide+xml"/>
  <Override PartName="/ppt/slides/slide922.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698.xml" ContentType="application/vnd.openxmlformats-officedocument.presentationml.slide+xml"/>
  <Override PartName="/ppt/slides/slide714.xml" ContentType="application/vnd.openxmlformats-officedocument.presentationml.slide+xml"/>
  <Override PartName="/ppt/slides/slide761.xml" ContentType="application/vnd.openxmlformats-officedocument.presentationml.slide+xml"/>
  <Override PartName="/ppt/slides/slide900.xml" ContentType="application/vnd.openxmlformats-officedocument.presentationml.slide+xml"/>
  <Override PartName="/ppt/slides/slide159.xml" ContentType="application/vnd.openxmlformats-officedocument.presentationml.slide+xml"/>
  <Override PartName="/ppt/slides/slide222.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837.xml" ContentType="application/vnd.openxmlformats-officedocument.presentationml.slide+xml"/>
  <Override PartName="/ppt/slides/slide884.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531.xml" ContentType="application/vnd.openxmlformats-officedocument.presentationml.slide+xml"/>
  <Override PartName="/ppt/slides/slide629.xml" ContentType="application/vnd.openxmlformats-officedocument.presentationml.slide+xml"/>
  <Override PartName="/ppt/slides/slide676.xml" ContentType="application/vnd.openxmlformats-officedocument.presentationml.slide+xml"/>
  <Override PartName="/ppt/slides/slide815.xml" ContentType="application/vnd.openxmlformats-officedocument.presentationml.slide+xml"/>
  <Override PartName="/ppt/slides/slide862.xml" ContentType="application/vnd.openxmlformats-officedocument.presentationml.slide+xml"/>
  <Override PartName="/ppt/slides/slide89.xml" ContentType="application/vnd.openxmlformats-officedocument.presentationml.slide+xml"/>
  <Override PartName="/ppt/slides/slide137.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70.xml" ContentType="application/vnd.openxmlformats-officedocument.presentationml.slide+xml"/>
  <Override PartName="/ppt/slides/slide468.xml" ContentType="application/vnd.openxmlformats-officedocument.presentationml.slide+xml"/>
  <Override PartName="/ppt/slides/slide607.xml" ContentType="application/vnd.openxmlformats-officedocument.presentationml.slide+xml"/>
  <Override PartName="/ppt/slides/slide654.xml" ContentType="application/vnd.openxmlformats-officedocument.presentationml.slide+xml"/>
  <Override PartName="/ppt/slides/slide799.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446.xml" ContentType="application/vnd.openxmlformats-officedocument.presentationml.slide+xml"/>
  <Override PartName="/ppt/slides/slide493.xml" ContentType="application/vnd.openxmlformats-officedocument.presentationml.slide+xml"/>
  <Override PartName="/ppt/slides/slide840.xml" ContentType="application/vnd.openxmlformats-officedocument.presentationml.slide+xml"/>
  <Override PartName="/ppt/slides/slide938.xml" ContentType="application/vnd.openxmlformats-officedocument.presentationml.slide+xml"/>
  <Override PartName="/ppt/slides/slide67.xml" ContentType="application/vnd.openxmlformats-officedocument.presentationml.slide+xml"/>
  <Override PartName="/ppt/slides/slide238.xml" ContentType="application/vnd.openxmlformats-officedocument.presentationml.slide+xml"/>
  <Override PartName="/ppt/slides/slide285.xml" ContentType="application/vnd.openxmlformats-officedocument.presentationml.slide+xml"/>
  <Override PartName="/ppt/slides/slide301.xml" ContentType="application/vnd.openxmlformats-officedocument.presentationml.slide+xml"/>
  <Override PartName="/ppt/slides/slide632.xml" ContentType="application/vnd.openxmlformats-officedocument.presentationml.slide+xml"/>
  <Override PartName="/ppt/slides/slide777.xml" ContentType="application/vnd.openxmlformats-officedocument.presentationml.slide+xml"/>
  <Override PartName="/ppt/slides/slide916.xml" ContentType="application/vnd.openxmlformats-officedocument.presentationml.slide+xml"/>
  <Override PartName="/ppt/slides/slide963.xml" ContentType="application/vnd.openxmlformats-officedocument.presentationml.slide+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569.xml" ContentType="application/vnd.openxmlformats-officedocument.presentationml.slide+xml"/>
  <Override PartName="/ppt/slides/slide708.xml" ContentType="application/vnd.openxmlformats-officedocument.presentationml.slide+xml"/>
  <Override PartName="/ppt/slides/slide755.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402.xml" ContentType="application/vnd.openxmlformats-officedocument.presentationml.slide+xml"/>
  <Override PartName="/ppt/slides/slide547.xml" ContentType="application/vnd.openxmlformats-officedocument.presentationml.slide+xml"/>
  <Override PartName="/ppt/slides/slide594.xml" ContentType="application/vnd.openxmlformats-officedocument.presentationml.slide+xml"/>
  <Override PartName="/ppt/slides/slide610.xml" ContentType="application/vnd.openxmlformats-officedocument.presentationml.slide+xml"/>
  <Override PartName="/ppt/slides/slide878.xml" ContentType="application/vnd.openxmlformats-officedocument.presentationml.slide+xml"/>
  <Override PartName="/ppt/slides/slide941.xml" ContentType="application/vnd.openxmlformats-officedocument.presentationml.slide+xml"/>
  <Override PartName="/ppt/slides/slide23.xml" ContentType="application/vnd.openxmlformats-officedocument.presentationml.slide+xml"/>
  <Override PartName="/ppt/slides/slide70.xml" ContentType="application/vnd.openxmlformats-officedocument.presentationml.slide+xml"/>
  <Override PartName="/ppt/slides/slide241.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733.xml" ContentType="application/vnd.openxmlformats-officedocument.presentationml.slide+xml"/>
  <Override PartName="/ppt/slides/slide780.xml" ContentType="application/vnd.openxmlformats-officedocument.presentationml.slide+xml"/>
  <Override PartName="/ppt/slides/slide178.xml" ContentType="application/vnd.openxmlformats-officedocument.presentationml.slide+xml"/>
  <Override PartName="/ppt/slides/slide525.xml" ContentType="application/vnd.openxmlformats-officedocument.presentationml.slide+xml"/>
  <Override PartName="/ppt/slides/slide572.xml" ContentType="application/vnd.openxmlformats-officedocument.presentationml.slide+xml"/>
  <Override PartName="/ppt/slides/slide711.xml" ContentType="application/vnd.openxmlformats-officedocument.presentationml.slide+xml"/>
  <Override PartName="/ppt/slides/slide809.xml" ContentType="application/vnd.openxmlformats-officedocument.presentationml.slide+xml"/>
  <Override PartName="/ppt/slides/slide856.xml" ContentType="application/vnd.openxmlformats-officedocument.presentationml.slide+xml"/>
  <Override PartName="/ppt/slides/slide317.xml" ContentType="application/vnd.openxmlformats-officedocument.presentationml.slide+xml"/>
  <Override PartName="/ppt/slides/slide364.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slides/slide648.xml" ContentType="application/vnd.openxmlformats-officedocument.presentationml.slide+xml"/>
  <Override PartName="/ppt/slides/slide695.xml" ContentType="application/vnd.openxmlformats-officedocument.presentationml.slide+xml"/>
  <Override PartName="/ppt/slides/slide834.xml" ContentType="application/vnd.openxmlformats-officedocument.presentationml.slide+xml"/>
  <Override PartName="/ppt/slides/slide881.xml" ContentType="application/vnd.openxmlformats-officedocument.presentationml.slide+xml"/>
  <Override PartName="/ppt/slides/slide109.xml" ContentType="application/vnd.openxmlformats-officedocument.presentationml.slide+xml"/>
  <Override PartName="/ppt/slides/slide156.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626.xml" ContentType="application/vnd.openxmlformats-officedocument.presentationml.slide+xml"/>
  <Override PartName="/ppt/slides/slide673.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418.xml" ContentType="application/vnd.openxmlformats-officedocument.presentationml.slide+xml"/>
  <Override PartName="/ppt/slides/slide465.xml" ContentType="application/vnd.openxmlformats-officedocument.presentationml.slide+xml"/>
  <Override PartName="/ppt/slides/slide812.xml" ContentType="application/vnd.openxmlformats-officedocument.presentationml.slide+xml"/>
  <Override PartName="/ppt/slides/slide957.xml" ContentType="application/vnd.openxmlformats-officedocument.presentationml.slide+xml"/>
  <Override PartName="/ppt/slides/slide39.xml" ContentType="application/vnd.openxmlformats-officedocument.presentationml.slide+xml"/>
  <Override PartName="/ppt/slides/slide86.xml" ContentType="application/vnd.openxmlformats-officedocument.presentationml.slide+xml"/>
  <Override PartName="/ppt/slides/slide257.xml" ContentType="application/vnd.openxmlformats-officedocument.presentationml.slide+xml"/>
  <Override PartName="/ppt/slides/slide320.xml" ContentType="application/vnd.openxmlformats-officedocument.presentationml.slide+xml"/>
  <Override PartName="/ppt/slides/slide604.xml" ContentType="application/vnd.openxmlformats-officedocument.presentationml.slide+xml"/>
  <Override PartName="/ppt/slides/slide651.xml" ContentType="application/vnd.openxmlformats-officedocument.presentationml.slide+xml"/>
  <Override PartName="/ppt/slides/slide749.xml" ContentType="application/vnd.openxmlformats-officedocument.presentationml.slide+xml"/>
  <Override PartName="/ppt/slides/slide796.xml" ContentType="application/vnd.openxmlformats-officedocument.presentationml.slide+xml"/>
  <Override PartName="/ppt/slides/slide935.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12.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s/slide588.xml" ContentType="application/vnd.openxmlformats-officedocument.presentationml.slide+xml"/>
  <Override PartName="/ppt/slides/slide727.xml" ContentType="application/vnd.openxmlformats-officedocument.presentationml.slide+xml"/>
  <Override PartName="/ppt/slides/slide774.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421.xml" ContentType="application/vnd.openxmlformats-officedocument.presentationml.slide+xml"/>
  <Override PartName="/ppt/slides/slide519.xml" ContentType="application/vnd.openxmlformats-officedocument.presentationml.slide+xml"/>
  <Override PartName="/ppt/slides/slide566.xml" ContentType="application/vnd.openxmlformats-officedocument.presentationml.slide+xml"/>
  <Override PartName="/ppt/slides/slide897.xml" ContentType="application/vnd.openxmlformats-officedocument.presentationml.slide+xml"/>
  <Override PartName="/ppt/slides/slide913.xml" ContentType="application/vnd.openxmlformats-officedocument.presentationml.slide+xml"/>
  <Override PartName="/ppt/slides/slide960.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60.xml" ContentType="application/vnd.openxmlformats-officedocument.presentationml.slide+xml"/>
  <Override PartName="/ppt/slides/slide358.xml" ContentType="application/vnd.openxmlformats-officedocument.presentationml.slide+xml"/>
  <Override PartName="/ppt/slides/slide689.xml" ContentType="application/vnd.openxmlformats-officedocument.presentationml.slide+xml"/>
  <Override PartName="/ppt/slides/slide705.xml" ContentType="application/vnd.openxmlformats-officedocument.presentationml.slide+xml"/>
  <Override PartName="/ppt/slides/slide752.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544.xml" ContentType="application/vnd.openxmlformats-officedocument.presentationml.slide+xml"/>
  <Override PartName="/ppt/slides/slide591.xml" ContentType="application/vnd.openxmlformats-officedocument.presentationml.slide+xml"/>
  <Override PartName="/ppt/slides/slide730.xml" ContentType="application/vnd.openxmlformats-officedocument.presentationml.slide+xml"/>
  <Override PartName="/ppt/slides/slide828.xml" ContentType="application/vnd.openxmlformats-officedocument.presentationml.slide+xml"/>
  <Override PartName="/ppt/slides/slide875.xml" ContentType="application/vnd.openxmlformats-officedocument.presentationml.slide+xml"/>
  <Override PartName="/ppt/slides/slide336.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667.xml" ContentType="application/vnd.openxmlformats-officedocument.presentationml.slide+xml"/>
  <Override PartName="/ppt/slides/slide806.xml" ContentType="application/vnd.openxmlformats-officedocument.presentationml.slide+xml"/>
  <Override PartName="/ppt/slides/slide853.xml" ContentType="application/vnd.openxmlformats-officedocument.presentationml.slide+xml"/>
  <Override PartName="/ppt/slides/slide128.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59.xml" ContentType="application/vnd.openxmlformats-officedocument.presentationml.slide+xml"/>
  <Override PartName="/ppt/slides/slide645.xml" ContentType="application/vnd.openxmlformats-officedocument.presentationml.slide+xml"/>
  <Override PartName="/ppt/slides/slide692.xml" ContentType="application/vnd.openxmlformats-officedocument.presentationml.slide+xml"/>
  <Override PartName="/ppt/slides/slide929.xml" ContentType="application/vnd.openxmlformats-officedocument.presentationml.slide+xml"/>
  <Override PartName="/ppt/slides/slide8.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98.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768.xml" ContentType="application/vnd.openxmlformats-officedocument.presentationml.slide+xml"/>
  <Override PartName="/ppt/slides/slide831.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slides/slide623.xml" ContentType="application/vnd.openxmlformats-officedocument.presentationml.slide+xml"/>
  <Override PartName="/ppt/slides/slide670.xml" ContentType="application/vnd.openxmlformats-officedocument.presentationml.slide+xml"/>
  <Override PartName="/ppt/slides/slide907.xml" ContentType="application/vnd.openxmlformats-officedocument.presentationml.slide+xml"/>
  <Override PartName="/ppt/slides/slide954.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601.xml" ContentType="application/vnd.openxmlformats-officedocument.presentationml.slide+xml"/>
  <Override PartName="/ppt/slides/slide746.xml" ContentType="application/vnd.openxmlformats-officedocument.presentationml.slide+xml"/>
  <Override PartName="/ppt/slides/slide793.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585.xml" ContentType="application/vnd.openxmlformats-officedocument.presentationml.slide+xml"/>
  <Override PartName="/ppt/slides/slide724.xml" ContentType="application/vnd.openxmlformats-officedocument.presentationml.slide+xml"/>
  <Override PartName="/ppt/slides/slide771.xml" ContentType="application/vnd.openxmlformats-officedocument.presentationml.slide+xml"/>
  <Override PartName="/ppt/slides/slide869.xml" ContentType="application/vnd.openxmlformats-officedocument.presentationml.slide+xml"/>
  <Override PartName="/ppt/slides/slide932.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slides/slide563.xml" ContentType="application/vnd.openxmlformats-officedocument.presentationml.slide+xml"/>
  <Override PartName="/ppt/slides/slide910.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slides/slide702.xml" ContentType="application/vnd.openxmlformats-officedocument.presentationml.slide+xml"/>
  <Override PartName="/ppt/slides/slide847.xml" ContentType="application/vnd.openxmlformats-officedocument.presentationml.slide+xml"/>
  <Override PartName="/ppt/slides/slide894.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slides/slide639.xml" ContentType="application/vnd.openxmlformats-officedocument.presentationml.slide+xml"/>
  <Override PartName="/ppt/slides/slide686.xml" ContentType="application/vnd.openxmlformats-officedocument.presentationml.slide+xml"/>
  <Override PartName="/ppt/slides/slide825.xml" ContentType="application/vnd.openxmlformats-officedocument.presentationml.slide+xml"/>
  <Override PartName="/ppt/slides/slide872.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617.xml" ContentType="application/vnd.openxmlformats-officedocument.presentationml.slide+xml"/>
  <Override PartName="/ppt/slides/slide664.xml" ContentType="application/vnd.openxmlformats-officedocument.presentationml.slide+xml"/>
  <Override PartName="/ppt/slides/slide94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787.xml" ContentType="application/vnd.openxmlformats-officedocument.presentationml.slide+xml"/>
  <Override PartName="/ppt/slides/slide803.xml" ContentType="application/vnd.openxmlformats-officedocument.presentationml.slide+xml"/>
  <Override PartName="/ppt/slides/slide850.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s/slide579.xml" ContentType="application/vnd.openxmlformats-officedocument.presentationml.slide+xml"/>
  <Override PartName="/ppt/slides/slide642.xml" ContentType="application/vnd.openxmlformats-officedocument.presentationml.slide+xml"/>
  <Override PartName="/ppt/slides/slide926.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620.xml" ContentType="application/vnd.openxmlformats-officedocument.presentationml.slide+xml"/>
  <Override PartName="/ppt/slides/slide718.xml" ContentType="application/vnd.openxmlformats-officedocument.presentationml.slide+xml"/>
  <Override PartName="/ppt/slides/slide765.xml" ContentType="application/vnd.openxmlformats-officedocument.presentationml.slide+xml"/>
  <Override PartName="/ppt/slides/slide904.xml" ContentType="application/vnd.openxmlformats-officedocument.presentationml.slide+xml"/>
  <Override PartName="/ppt/slides/slide95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slides/slide743.xml" ContentType="application/vnd.openxmlformats-officedocument.presentationml.slide+xml"/>
  <Override PartName="/ppt/slides/slide790.xml" ContentType="application/vnd.openxmlformats-officedocument.presentationml.slide+xml"/>
  <Override PartName="/ppt/slides/slide888.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ppt/slides/slide582.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721.xml" ContentType="application/vnd.openxmlformats-officedocument.presentationml.slide+xml"/>
  <Override PartName="/ppt/slides/slide819.xml" ContentType="application/vnd.openxmlformats-officedocument.presentationml.slide+xml"/>
  <Override PartName="/ppt/slides/slide866.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560.xml" ContentType="application/vnd.openxmlformats-officedocument.presentationml.slide+xml"/>
  <Override PartName="/ppt/slides/slide658.xml" ContentType="application/vnd.openxmlformats-officedocument.presentationml.slide+xml"/>
  <Override PartName="/ppt/slides/slide844.xml" ContentType="application/vnd.openxmlformats-officedocument.presentationml.slide+xml"/>
  <Override PartName="/ppt/slides/slide891.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636.xml" ContentType="application/vnd.openxmlformats-officedocument.presentationml.slide+xml"/>
  <Override PartName="/ppt/slides/slide683.xml" ContentType="application/vnd.openxmlformats-officedocument.presentationml.slide+xml"/>
  <Override PartName="/ppt/slides/slide96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759.xml" ContentType="application/vnd.openxmlformats-officedocument.presentationml.slide+xml"/>
  <Override PartName="/ppt/slides/slide822.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598.xml" ContentType="application/vnd.openxmlformats-officedocument.presentationml.slide+xml"/>
  <Override PartName="/ppt/slides/slide614.xml" ContentType="application/vnd.openxmlformats-officedocument.presentationml.slide+xml"/>
  <Override PartName="/ppt/slides/slide661.xml" ContentType="application/vnd.openxmlformats-officedocument.presentationml.slide+xml"/>
  <Override PartName="/ppt/slides/slide800.xml" ContentType="application/vnd.openxmlformats-officedocument.presentationml.slide+xml"/>
  <Override PartName="/ppt/slides/slide945.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s/slide737.xml" ContentType="application/vnd.openxmlformats-officedocument.presentationml.slide+xml"/>
  <Override PartName="/ppt/slides/slide784.xml" ContentType="application/vnd.openxmlformats-officedocument.presentationml.slide+xml"/>
  <Override PartName="/ppt/slides/slide92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576.xml" ContentType="application/vnd.openxmlformats-officedocument.presentationml.slide+xml"/>
  <Override PartName="/ppt/slides/slide715.xml" ContentType="application/vnd.openxmlformats-officedocument.presentationml.slide+xml"/>
  <Override PartName="/ppt/slides/slide762.xml" ContentType="application/vnd.openxmlformats-officedocument.presentationml.slide+xml"/>
  <Default Extension="wmf" ContentType="image/x-wmf"/>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699.xml" ContentType="application/vnd.openxmlformats-officedocument.presentationml.slide+xml"/>
  <Override PartName="/ppt/slides/slide838.xml" ContentType="application/vnd.openxmlformats-officedocument.presentationml.slide+xml"/>
  <Override PartName="/ppt/slides/slide885.xml" ContentType="application/vnd.openxmlformats-officedocument.presentationml.slide+xml"/>
  <Override PartName="/ppt/slides/slide901.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677.xml" ContentType="application/vnd.openxmlformats-officedocument.presentationml.slide+xml"/>
  <Override PartName="/ppt/slides/slide740.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slides/slide816.xml" ContentType="application/vnd.openxmlformats-officedocument.presentationml.slide+xml"/>
  <Override PartName="/ppt/slides/slide863.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08.xml" ContentType="application/vnd.openxmlformats-officedocument.presentationml.slide+xml"/>
  <Override PartName="/ppt/slides/slide655.xml" ContentType="application/vnd.openxmlformats-officedocument.presentationml.slide+xml"/>
  <Override PartName="/ppt/slides/slide939.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778.xml" ContentType="application/vnd.openxmlformats-officedocument.presentationml.slide+xml"/>
  <Override PartName="/ppt/slides/slide841.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633.xml" ContentType="application/vnd.openxmlformats-officedocument.presentationml.slide+xml"/>
  <Override PartName="/ppt/slides/slide680.xml" ContentType="application/vnd.openxmlformats-officedocument.presentationml.slide+xml"/>
  <Override PartName="/ppt/slides/slide917.xml" ContentType="application/vnd.openxmlformats-officedocument.presentationml.slide+xml"/>
  <Override PartName="/ppt/slides/slide964.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611.xml" ContentType="application/vnd.openxmlformats-officedocument.presentationml.slide+xml"/>
  <Override PartName="/ppt/slides/slide709.xml" ContentType="application/vnd.openxmlformats-officedocument.presentationml.slide+xml"/>
  <Override PartName="/ppt/slides/slide756.xml" ContentType="application/vnd.openxmlformats-officedocument.presentationml.slide+xml"/>
  <Override PartName="/ppt/slides/slide942.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595.xml" ContentType="application/vnd.openxmlformats-officedocument.presentationml.slide+xml"/>
  <Override PartName="/ppt/slides/slide734.xml" ContentType="application/vnd.openxmlformats-officedocument.presentationml.slide+xml"/>
  <Override PartName="/ppt/slides/slide781.xml" ContentType="application/vnd.openxmlformats-officedocument.presentationml.slide+xml"/>
  <Override PartName="/ppt/slides/slide879.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s/slide573.xml" ContentType="application/vnd.openxmlformats-officedocument.presentationml.slide+xml"/>
  <Override PartName="/ppt/slides/slide857.xml" ContentType="application/vnd.openxmlformats-officedocument.presentationml.slide+xml"/>
  <Override PartName="/ppt/slides/slide920.xml" ContentType="application/vnd.openxmlformats-officedocument.presentationml.slide+xml"/>
  <Override PartName="/ppt/slideLayouts/slideLayout1.xml" ContentType="application/vnd.openxmlformats-officedocument.presentationml.slideLayout+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649.xml" ContentType="application/vnd.openxmlformats-officedocument.presentationml.slide+xml"/>
  <Override PartName="/ppt/slides/slide696.xml" ContentType="application/vnd.openxmlformats-officedocument.presentationml.slide+xml"/>
  <Override PartName="/ppt/slides/slide712.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835.xml" ContentType="application/vnd.openxmlformats-officedocument.presentationml.slide+xml"/>
  <Override PartName="/ppt/slides/slide88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627.xml" ContentType="application/vnd.openxmlformats-officedocument.presentationml.slide+xml"/>
  <Override PartName="/ppt/slides/slide674.xml" ContentType="application/vnd.openxmlformats-officedocument.presentationml.slide+xml"/>
  <Override PartName="/ppt/slides/slide813.xml" ContentType="application/vnd.openxmlformats-officedocument.presentationml.slide+xml"/>
  <Override PartName="/ppt/slides/slide860.xml" ContentType="application/vnd.openxmlformats-officedocument.presentationml.slide+xml"/>
  <Override PartName="/ppt/slides/slide958.xml" ContentType="application/vnd.openxmlformats-officedocument.presentationml.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605.xml" ContentType="application/vnd.openxmlformats-officedocument.presentationml.slide+xml"/>
  <Override PartName="/ppt/slides/slide652.xml" ContentType="application/vnd.openxmlformats-officedocument.presentationml.slide+xml"/>
  <Override PartName="/ppt/slides/slide797.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589.xml" ContentType="application/vnd.openxmlformats-officedocument.presentationml.slide+xml"/>
  <Override PartName="/ppt/slides/slide936.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630.xml" ContentType="application/vnd.openxmlformats-officedocument.presentationml.slide+xml"/>
  <Override PartName="/ppt/slides/slide728.xml" ContentType="application/vnd.openxmlformats-officedocument.presentationml.slide+xml"/>
  <Override PartName="/ppt/slides/slide775.xml" ContentType="application/vnd.openxmlformats-officedocument.presentationml.slide+xml"/>
  <Override PartName="/ppt/slides/slide914.xml" ContentType="application/vnd.openxmlformats-officedocument.presentationml.slide+xml"/>
  <Override PartName="/ppt/slides/slide961.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slides/slide567.xml" ContentType="application/vnd.openxmlformats-officedocument.presentationml.slide+xml"/>
  <Override PartName="/ppt/slides/slide706.xml" ContentType="application/vnd.openxmlformats-officedocument.presentationml.slide+xml"/>
  <Override PartName="/ppt/slides/slide753.xml" ContentType="application/vnd.openxmlformats-officedocument.presentationml.slide+xml"/>
  <Override PartName="/ppt/slides/slide898.xml" ContentType="application/vnd.openxmlformats-officedocument.presentationml.slide+xml"/>
  <Override PartName="/ppt/theme/theme1.xml" ContentType="application/vnd.openxmlformats-officedocument.them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Override PartName="/ppt/slides/slide592.xml" ContentType="application/vnd.openxmlformats-officedocument.presentationml.slide+xml"/>
  <Override PartName="/ppt/slides/slide829.xml" ContentType="application/vnd.openxmlformats-officedocument.presentationml.slide+xml"/>
  <Override PartName="/ppt/slides/slide876.xml" ContentType="application/vnd.openxmlformats-officedocument.presentationml.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668.xml" ContentType="application/vnd.openxmlformats-officedocument.presentationml.slide+xml"/>
  <Override PartName="/ppt/slides/slide731.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523.xml" ContentType="application/vnd.openxmlformats-officedocument.presentationml.slide+xml"/>
  <Override PartName="/ppt/slides/slide570.xml" ContentType="application/vnd.openxmlformats-officedocument.presentationml.slide+xml"/>
  <Override PartName="/ppt/slides/slide807.xml" ContentType="application/vnd.openxmlformats-officedocument.presentationml.slide+xml"/>
  <Override PartName="/ppt/slides/slide854.xml" ContentType="application/vnd.openxmlformats-officedocument.presentationml.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slides/slide501.xml" ContentType="application/vnd.openxmlformats-officedocument.presentationml.slide+xml"/>
  <Override PartName="/ppt/slides/slide646.xml" ContentType="application/vnd.openxmlformats-officedocument.presentationml.slide+xml"/>
  <Override PartName="/ppt/slides/slide693.xml" ContentType="application/vnd.openxmlformats-officedocument.presentationml.slide+xml"/>
  <Override PartName="/ppt/slides/slide832.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slides/slide624.xml" ContentType="application/vnd.openxmlformats-officedocument.presentationml.slide+xml"/>
  <Override PartName="/ppt/slides/slide671.xml" ContentType="application/vnd.openxmlformats-officedocument.presentationml.slide+xml"/>
  <Override PartName="/ppt/slides/slide769.xml" ContentType="application/vnd.openxmlformats-officedocument.presentationml.slide+xml"/>
  <Override PartName="/ppt/viewProps.xml" ContentType="application/vnd.openxmlformats-officedocument.presentationml.viewProps+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63.xml" ContentType="application/vnd.openxmlformats-officedocument.presentationml.slide+xml"/>
  <Override PartName="/ppt/slides/slide747.xml" ContentType="application/vnd.openxmlformats-officedocument.presentationml.slide+xml"/>
  <Override PartName="/ppt/slides/slide794.xml" ContentType="application/vnd.openxmlformats-officedocument.presentationml.slide+xml"/>
  <Override PartName="/ppt/slides/slide810.xml" ContentType="application/vnd.openxmlformats-officedocument.presentationml.slide+xml"/>
  <Override PartName="/ppt/slides/slide908.xml" ContentType="application/vnd.openxmlformats-officedocument.presentationml.slide+xml"/>
  <Override PartName="/ppt/slides/slide955.xml" ContentType="application/vnd.openxmlformats-officedocument.presentationml.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slides/slide539.xml" ContentType="application/vnd.openxmlformats-officedocument.presentationml.slide+xml"/>
  <Override PartName="/ppt/slides/slide586.xml" ContentType="application/vnd.openxmlformats-officedocument.presentationml.slide+xml"/>
  <Override PartName="/ppt/slides/slide602.xml" ContentType="application/vnd.openxmlformats-officedocument.presentationml.slide+xml"/>
  <Override PartName="/ppt/slides/slide933.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378.xml" ContentType="application/vnd.openxmlformats-officedocument.presentationml.slide+xml"/>
  <Override PartName="/ppt/slides/slide441.xml" ContentType="application/vnd.openxmlformats-officedocument.presentationml.slide+xml"/>
  <Override PartName="/ppt/slides/slide725.xml" ContentType="application/vnd.openxmlformats-officedocument.presentationml.slide+xml"/>
  <Override PartName="/ppt/slides/slide772.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517.xml" ContentType="application/vnd.openxmlformats-officedocument.presentationml.slide+xml"/>
  <Override PartName="/ppt/slides/slide564.xml" ContentType="application/vnd.openxmlformats-officedocument.presentationml.slide+xml"/>
  <Override PartName="/ppt/slides/slide848.xml" ContentType="application/vnd.openxmlformats-officedocument.presentationml.slide+xml"/>
  <Override PartName="/ppt/slides/slide895.xml" ContentType="application/vnd.openxmlformats-officedocument.presentationml.slide+xml"/>
  <Override PartName="/ppt/slides/slide911.xml" ContentType="application/vnd.openxmlformats-officedocument.presentationml.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687.xml" ContentType="application/vnd.openxmlformats-officedocument.presentationml.slide+xml"/>
  <Override PartName="/ppt/slides/slide703.xml" ContentType="application/vnd.openxmlformats-officedocument.presentationml.slide+xml"/>
  <Override PartName="/ppt/slides/slide750.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479.xml" ContentType="application/vnd.openxmlformats-officedocument.presentationml.slide+xml"/>
  <Override PartName="/ppt/slides/slide542.xml" ContentType="application/vnd.openxmlformats-officedocument.presentationml.slide+xml"/>
  <Override PartName="/ppt/slides/slide826.xml" ContentType="application/vnd.openxmlformats-officedocument.presentationml.slide+xml"/>
  <Override PartName="/ppt/slides/slide873.xml" ContentType="application/vnd.openxmlformats-officedocument.presentationml.slide+xml"/>
  <Override PartName="/ppt/slides/slide126.xml" ContentType="application/vnd.openxmlformats-officedocument.presentationml.slide+xml"/>
  <Override PartName="/ppt/slides/slide173.xml" ContentType="application/vnd.openxmlformats-officedocument.presentationml.slide+xml"/>
  <Override PartName="/ppt/slides/slide334.xml" ContentType="application/vnd.openxmlformats-officedocument.presentationml.slide+xml"/>
  <Override PartName="/ppt/slides/slide381.xml" ContentType="application/vnd.openxmlformats-officedocument.presentationml.slide+xml"/>
  <Override PartName="/ppt/slides/slide520.xml" ContentType="application/vnd.openxmlformats-officedocument.presentationml.slide+xml"/>
  <Override PartName="/ppt/slides/slide618.xml" ContentType="application/vnd.openxmlformats-officedocument.presentationml.slide+xml"/>
  <Override PartName="/ppt/slides/slide665.xml" ContentType="application/vnd.openxmlformats-officedocument.presentationml.slide+xml"/>
  <Override PartName="/ppt/slides/slide804.xml" ContentType="application/vnd.openxmlformats-officedocument.presentationml.slide+xml"/>
  <Override PartName="/ppt/slides/slide851.xml" ContentType="application/vnd.openxmlformats-officedocument.presentationml.slide+xml"/>
  <Override PartName="/ppt/slides/slide949.xml" ContentType="application/vnd.openxmlformats-officedocument.presentationml.slide+xml"/>
  <Override PartName="/ppt/slides/slide78.xml" ContentType="application/vnd.openxmlformats-officedocument.presentationml.slide+xml"/>
  <Override PartName="/ppt/slides/slide312.xml" ContentType="application/vnd.openxmlformats-officedocument.presentationml.slide+xml"/>
  <Override PartName="/ppt/slides/slide457.xml" ContentType="application/vnd.openxmlformats-officedocument.presentationml.slide+xml"/>
  <Override PartName="/ppt/slides/slide643.xml" ContentType="application/vnd.openxmlformats-officedocument.presentationml.slide+xml"/>
  <Override PartName="/ppt/slides/slide690.xml" ContentType="application/vnd.openxmlformats-officedocument.presentationml.slide+xml"/>
  <Override PartName="/ppt/slides/slide788.xml" ContentType="application/vnd.openxmlformats-officedocument.presentationml.slide+xml"/>
  <Override PartName="/ppt/slides/slide92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49.xml" ContentType="application/vnd.openxmlformats-officedocument.presentationml.slide+xml"/>
  <Override PartName="/ppt/slides/slide296.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s/slide719.xml" ContentType="application/vnd.openxmlformats-officedocument.presentationml.slide+xml"/>
  <Override PartName="/ppt/slides/slide76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27.xml" ContentType="application/vnd.openxmlformats-officedocument.presentationml.slide+xml"/>
  <Override PartName="/ppt/slides/slide274.xml" ContentType="application/vnd.openxmlformats-officedocument.presentationml.slide+xml"/>
  <Override PartName="/ppt/slides/slide558.xml" ContentType="application/vnd.openxmlformats-officedocument.presentationml.slide+xml"/>
  <Override PartName="/ppt/slides/slide621.xml" ContentType="application/vnd.openxmlformats-officedocument.presentationml.slide+xml"/>
  <Override PartName="/ppt/slides/slide905.xml" ContentType="application/vnd.openxmlformats-officedocument.presentationml.slide+xml"/>
  <Override PartName="/ppt/slides/slide952.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397.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744.xml" ContentType="application/vnd.openxmlformats-officedocument.presentationml.slide+xml"/>
  <Override PartName="/ppt/slides/slide791.xml" ContentType="application/vnd.openxmlformats-officedocument.presentationml.slide+xml"/>
  <Override PartName="/ppt/slides/slide889.xml" ContentType="application/vnd.openxmlformats-officedocument.presentationml.slide+xml"/>
  <Override PartName="/ppt/slides/slide930.xml" ContentType="application/vnd.openxmlformats-officedocument.presentationml.slide+xml"/>
  <Default Extension="rels" ContentType="application/vnd.openxmlformats-package.relationships+xml"/>
  <Override PartName="/ppt/slides/slide189.xml" ContentType="application/vnd.openxmlformats-officedocument.presentationml.slide+xml"/>
  <Override PartName="/ppt/slides/slide205.xml" ContentType="application/vnd.openxmlformats-officedocument.presentationml.slide+xml"/>
  <Override PartName="/ppt/slides/slide252.xml" ContentType="application/vnd.openxmlformats-officedocument.presentationml.slide+xml"/>
  <Override PartName="/ppt/slides/slide536.xml" ContentType="application/vnd.openxmlformats-officedocument.presentationml.slide+xml"/>
  <Override PartName="/ppt/slides/slide583.xml" ContentType="application/vnd.openxmlformats-officedocument.presentationml.slide+xml"/>
  <Override PartName="/ppt/slides/slide722.xml" ContentType="application/vnd.openxmlformats-officedocument.presentationml.slide+xml"/>
  <Override PartName="/ppt/slides/slide867.xml" ContentType="application/vnd.openxmlformats-officedocument.presentationml.slide+xml"/>
  <Override PartName="/ppt/slides/slide12.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61.xml" ContentType="application/vnd.openxmlformats-officedocument.presentationml.slide+xml"/>
  <Override PartName="/ppt/slides/slide659.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53.xml" ContentType="application/vnd.openxmlformats-officedocument.presentationml.slide+xml"/>
  <Override PartName="/ppt/slides/slide498.xml" ContentType="application/vnd.openxmlformats-officedocument.presentationml.slide+xml"/>
  <Override PartName="/ppt/slides/slide700.xml" ContentType="application/vnd.openxmlformats-officedocument.presentationml.slide+xml"/>
  <Override PartName="/ppt/slides/slide845.xml" ContentType="application/vnd.openxmlformats-officedocument.presentationml.slide+xml"/>
  <Override PartName="/ppt/slides/slide892.xml" ContentType="application/vnd.openxmlformats-officedocument.presentationml.slide+xml"/>
  <Override PartName="/ppt/slides/slide145.xml" ContentType="application/vnd.openxmlformats-officedocument.presentationml.slide+xml"/>
  <Override PartName="/ppt/slides/slide192.xml" ContentType="application/vnd.openxmlformats-officedocument.presentationml.slide+xml"/>
  <Override PartName="/ppt/slides/slide637.xml" ContentType="application/vnd.openxmlformats-officedocument.presentationml.slide+xml"/>
  <Override PartName="/ppt/slides/slide684.xml" ContentType="application/vnd.openxmlformats-officedocument.presentationml.slide+xml"/>
  <Override PartName="/ppt/slides/slide823.xml" ContentType="application/vnd.openxmlformats-officedocument.presentationml.slide+xml"/>
  <Override PartName="/ppt/slides/slide870.xml" ContentType="application/vnd.openxmlformats-officedocument.presentationml.slide+xml"/>
  <Override PartName="/ppt/slides/slide968.xml" ContentType="application/vnd.openxmlformats-officedocument.presentationml.slide+xml"/>
  <Override PartName="/ppt/slides/slide97.xml" ContentType="application/vnd.openxmlformats-officedocument.presentationml.slide+xml"/>
  <Override PartName="/ppt/slides/slide331.xml" ContentType="application/vnd.openxmlformats-officedocument.presentationml.slide+xml"/>
  <Override PartName="/ppt/slides/slide429.xml" ContentType="application/vnd.openxmlformats-officedocument.presentationml.slide+xml"/>
  <Override PartName="/ppt/slides/slide476.xml" ContentType="application/vnd.openxmlformats-officedocument.presentationml.slide+xml"/>
  <Override PartName="/ppt/slides/slide615.xml" ContentType="application/vnd.openxmlformats-officedocument.presentationml.slide+xml"/>
  <Override PartName="/ppt/slides/slide662.xml" ContentType="application/vnd.openxmlformats-officedocument.presentationml.slide+xml"/>
  <Override PartName="/ppt/slides/slide946.xml" ContentType="application/vnd.openxmlformats-officedocument.presentationml.slide+xml"/>
  <Override PartName="/ppt/slides/slide28.xml" ContentType="application/vnd.openxmlformats-officedocument.presentationml.slide+xml"/>
  <Override PartName="/ppt/slides/slide75.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68.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599.xml" ContentType="application/vnd.openxmlformats-officedocument.presentationml.slide+xml"/>
  <Override PartName="/ppt/slides/slide738.xml" ContentType="application/vnd.openxmlformats-officedocument.presentationml.slide+xml"/>
  <Override PartName="/ppt/slides/slide785.xml" ContentType="application/vnd.openxmlformats-officedocument.presentationml.slide+xml"/>
  <Override PartName="/ppt/slides/slide801.xml" ContentType="application/vnd.openxmlformats-officedocument.presentationml.slide+xml"/>
  <Override PartName="/ppt/slides/slide3.xml" ContentType="application/vnd.openxmlformats-officedocument.presentationml.slide+xml"/>
  <Override PartName="/ppt/slides/slide101.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577.xml" ContentType="application/vnd.openxmlformats-officedocument.presentationml.slide+xml"/>
  <Override PartName="/ppt/slides/slide640.xml" ContentType="application/vnd.openxmlformats-officedocument.presentationml.slide+xml"/>
  <Override PartName="/ppt/slides/slide924.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369.xml" ContentType="application/vnd.openxmlformats-officedocument.presentationml.slide+xml"/>
  <Override PartName="/ppt/slides/slide432.xml" ContentType="application/vnd.openxmlformats-officedocument.presentationml.slide+xml"/>
  <Override PartName="/ppt/slides/slide716.xml" ContentType="application/vnd.openxmlformats-officedocument.presentationml.slide+xml"/>
  <Override PartName="/ppt/slides/slide763.xml" ContentType="application/vnd.openxmlformats-officedocument.presentationml.slide+xml"/>
  <Override PartName="/ppt/slides/slide902.xml" ContentType="application/vnd.openxmlformats-officedocument.presentationml.slide+xml"/>
  <Default Extension="jpeg" ContentType="image/jpeg"/>
  <Override PartName="/ppt/slides/slide31.xml" ContentType="application/vnd.openxmlformats-officedocument.presentationml.slide+xml"/>
  <Override PartName="/ppt/slides/slide224.xml" ContentType="application/vnd.openxmlformats-officedocument.presentationml.slide+xml"/>
  <Override PartName="/ppt/slides/slide271.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741.xml" ContentType="application/vnd.openxmlformats-officedocument.presentationml.slide+xml"/>
  <Override PartName="/ppt/slides/slide839.xml" ContentType="application/vnd.openxmlformats-officedocument.presentationml.slide+xml"/>
  <Override PartName="/ppt/slides/slide886.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80.xml" ContentType="application/vnd.openxmlformats-officedocument.presentationml.slide+xml"/>
  <Override PartName="/ppt/slides/slide678.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72.xml" ContentType="application/vnd.openxmlformats-officedocument.presentationml.slide+xml"/>
  <Override PartName="/ppt/slides/slide609.xml" ContentType="application/vnd.openxmlformats-officedocument.presentationml.slide+xml"/>
  <Override PartName="/ppt/slides/slide817.xml" ContentType="application/vnd.openxmlformats-officedocument.presentationml.slide+xml"/>
  <Override PartName="/ppt/slides/slide864.xml" ContentType="application/vnd.openxmlformats-officedocument.presentationml.slide+xml"/>
  <Override PartName="/ppt/slides/slide117.xml" ContentType="application/vnd.openxmlformats-officedocument.presentationml.slide+xml"/>
  <Override PartName="/ppt/slides/slide164.xml" ContentType="application/vnd.openxmlformats-officedocument.presentationml.slide+xml"/>
  <Override PartName="/ppt/slides/slide448.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656.xml" ContentType="application/vnd.openxmlformats-officedocument.presentationml.slide+xml"/>
  <Override PartName="/ppt/slides/slide842.xml" ContentType="application/vnd.openxmlformats-officedocument.presentationml.slide+xml"/>
  <Override PartName="/ppt/slides/slide69.xml" ContentType="application/vnd.openxmlformats-officedocument.presentationml.slide+xml"/>
  <Override PartName="/ppt/slides/slide287.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634.xml" ContentType="application/vnd.openxmlformats-officedocument.presentationml.slide+xml"/>
  <Override PartName="/ppt/slides/slide681.xml" ContentType="application/vnd.openxmlformats-officedocument.presentationml.slide+xml"/>
  <Override PartName="/ppt/slides/slide779.xml" ContentType="application/vnd.openxmlformats-officedocument.presentationml.slide+xml"/>
  <Override PartName="/ppt/slides/slide918.xml" ContentType="application/vnd.openxmlformats-officedocument.presentationml.slide+xml"/>
  <Override PartName="/ppt/slides/slide965.xml" ContentType="application/vnd.openxmlformats-officedocument.presentationml.slide+xml"/>
  <Override PartName="/ppt/slides/slide47.xml" ContentType="application/vnd.openxmlformats-officedocument.presentationml.slide+xml"/>
  <Override PartName="/ppt/slides/slide426.xml" ContentType="application/vnd.openxmlformats-officedocument.presentationml.slide+xml"/>
  <Override PartName="/ppt/slides/slide757.xml" ContentType="application/vnd.openxmlformats-officedocument.presentationml.slide+xml"/>
  <Override PartName="/ppt/slides/slide120.xml" ContentType="application/vnd.openxmlformats-officedocument.presentationml.slide+xml"/>
  <Override PartName="/ppt/slides/slide265.xml" ContentType="application/vnd.openxmlformats-officedocument.presentationml.slide+xml"/>
  <Override PartName="/ppt/slides/slide596.xml" ContentType="application/vnd.openxmlformats-officedocument.presentationml.slide+xml"/>
  <Override PartName="/ppt/slides/slide612.xml" ContentType="application/vnd.openxmlformats-officedocument.presentationml.slide+xml"/>
  <Override PartName="/ppt/slides/slide943.xml" ContentType="application/vnd.openxmlformats-officedocument.presentationml.slide+xml"/>
  <Override PartName="/ppt/slides/slide72.xml" ContentType="application/vnd.openxmlformats-officedocument.presentationml.slide+xml"/>
  <Override PartName="/ppt/slides/slide451.xml" ContentType="application/vnd.openxmlformats-officedocument.presentationml.slide+xml"/>
  <Override PartName="/ppt/slides/slide782.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713.xml" ContentType="application/vnd.openxmlformats-officedocument.presentationml.slide+xml"/>
  <Override PartName="/ppt/slides/slide858.xml" ContentType="application/vnd.openxmlformats-officedocument.presentationml.slide+xml"/>
  <Override PartName="/ppt/slides/slide221.xml" ContentType="application/vnd.openxmlformats-officedocument.presentationml.slide+xml"/>
  <Override PartName="/ppt/slides/slide366.xml" ContentType="application/vnd.openxmlformats-officedocument.presentationml.slide+xml"/>
  <Override PartName="/ppt/slides/slide552.xml" ContentType="application/vnd.openxmlformats-officedocument.presentationml.slide+xml"/>
  <Override PartName="/ppt/slides/slide697.xml" ContentType="application/vnd.openxmlformats-officedocument.presentationml.slide+xml"/>
  <Override PartName="/ppt/slides/slide883.xml" ContentType="application/vnd.openxmlformats-officedocument.presentationml.slide+xml"/>
  <Override PartName="/ppt/slides/slide391.xml" ContentType="application/vnd.openxmlformats-officedocument.presentationml.slide+xml"/>
  <Override PartName="/ppt/slides/slide628.xml" ContentType="application/vnd.openxmlformats-officedocument.presentationml.slide+xml"/>
  <Override PartName="/ppt/slides/slide136.xml" ContentType="application/vnd.openxmlformats-officedocument.presentationml.slide+xml"/>
  <Override PartName="/ppt/slides/slide467.xml" ContentType="application/vnd.openxmlformats-officedocument.presentationml.slide+xml"/>
  <Override PartName="/ppt/slides/slide814.xml" ContentType="application/vnd.openxmlformats-officedocument.presentationml.slide+xml"/>
  <Override PartName="/ppt/slides/slide959.xml" ContentType="application/vnd.openxmlformats-officedocument.presentationml.slide+xml"/>
  <Override PartName="/ppt/slides/slide88.xml" ContentType="application/vnd.openxmlformats-officedocument.presentationml.slide+xml"/>
  <Override PartName="/ppt/slides/slide322.xml" ContentType="application/vnd.openxmlformats-officedocument.presentationml.slide+xml"/>
  <Override PartName="/ppt/slides/slide653.xml" ContentType="application/vnd.openxmlformats-officedocument.presentationml.slide+xml"/>
  <Override PartName="/ppt/slides/slide798.xml" ContentType="application/vnd.openxmlformats-officedocument.presentationml.slide+xml"/>
  <Override PartName="/ppt/slides/slide19.xml" ContentType="application/vnd.openxmlformats-officedocument.presentationml.slide+xml"/>
  <Override PartName="/ppt/slides/slide161.xml" ContentType="application/vnd.openxmlformats-officedocument.presentationml.slide+xml"/>
  <Override PartName="/ppt/slides/slide492.xml" ContentType="application/vnd.openxmlformats-officedocument.presentationml.slide+xml"/>
  <Override PartName="/ppt/slides/slide729.xml" ContentType="application/vnd.openxmlformats-officedocument.presentationml.slide+xml"/>
  <Override PartName="/ppt/slides/slide237.xml" ContentType="application/vnd.openxmlformats-officedocument.presentationml.slide+xml"/>
  <Override PartName="/ppt/slides/slide423.xml" ContentType="application/vnd.openxmlformats-officedocument.presentationml.slide+xml"/>
  <Override PartName="/ppt/slides/slide568.xml" ContentType="application/vnd.openxmlformats-officedocument.presentationml.slide+xml"/>
  <Override PartName="/ppt/slides/slide899.xml" ContentType="application/vnd.openxmlformats-officedocument.presentationml.slide+xml"/>
  <Override PartName="/ppt/slides/slide915.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262.xml" ContentType="application/vnd.openxmlformats-officedocument.presentationml.slide+xml"/>
  <Override PartName="/ppt/slides/slide754.xml" ContentType="application/vnd.openxmlformats-officedocument.presentationml.slide+xml"/>
  <Override PartName="/ppt/slides/slide940.xml" ContentType="application/vnd.openxmlformats-officedocument.presentationml.slide+xml"/>
  <Override PartName="/ppt/slides/slide593.xml" ContentType="application/vnd.openxmlformats-officedocument.presentationml.slide+xml"/>
  <Override PartName="/ppt/slides/slide338.xml" ContentType="application/vnd.openxmlformats-officedocument.presentationml.slide+xml"/>
  <Override PartName="/ppt/slides/slide524.xml" ContentType="application/vnd.openxmlformats-officedocument.presentationml.slide+xml"/>
  <Override PartName="/ppt/slides/slide669.xml" ContentType="application/vnd.openxmlformats-officedocument.presentationml.slide+xml"/>
  <Override PartName="/ppt/slides/slide855.xml" ContentType="application/vnd.openxmlformats-officedocument.presentationml.slide+xml"/>
  <Override PartName="/ppt/slides/slide177.xml" ContentType="application/vnd.openxmlformats-officedocument.presentationml.slide+xml"/>
  <Override PartName="/ppt/slides/slide363.xml" ContentType="application/vnd.openxmlformats-officedocument.presentationml.slide+xml"/>
  <Override PartName="/ppt/slides/slide694.xml" ContentType="application/vnd.openxmlformats-officedocument.presentationml.slide+xml"/>
  <Override PartName="/ppt/slides/slide710.xml" ContentType="application/vnd.openxmlformats-officedocument.presentationml.slide+xml"/>
  <Override PartName="/ppt/slides/slide108.xml" ContentType="application/vnd.openxmlformats-officedocument.presentationml.slide+xml"/>
  <Override PartName="/ppt/slides/slide439.xml" ContentType="application/vnd.openxmlformats-officedocument.presentationml.slide+xml"/>
  <Override PartName="/ppt/slides/slide880.xml" ContentType="application/vnd.openxmlformats-officedocument.presentationml.slide+xml"/>
  <Override PartName="/ppt/slides/slide278.xml" ContentType="application/vnd.openxmlformats-officedocument.presentationml.slide+xml"/>
  <Override PartName="/ppt/slides/slide625.xml" ContentType="application/vnd.openxmlformats-officedocument.presentationml.slide+xml"/>
  <Override PartName="/ppt/slides/slide811.xml" ContentType="application/vnd.openxmlformats-officedocument.presentationml.slide+xml"/>
  <Override PartName="/ppt/slides/slide956.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464.xml" ContentType="application/vnd.openxmlformats-officedocument.presentationml.slide+xml"/>
  <Override PartName="/ppt/slides/slide650.xml" ContentType="application/vnd.openxmlformats-officedocument.presentationml.slide+xml"/>
  <Override PartName="/ppt/slides/slide795.xml" ContentType="application/vnd.openxmlformats-officedocument.presentationml.slide+xml"/>
  <Override PartName="/ppt/slides/slide209.xml" ContentType="application/vnd.openxmlformats-officedocument.presentationml.slide+xml"/>
  <Override PartName="/ppt/slides/slide16.xml" ContentType="application/vnd.openxmlformats-officedocument.presentationml.slide+xml"/>
  <Override PartName="/ppt/slides/slide234.xml" ContentType="application/vnd.openxmlformats-officedocument.presentationml.slide+xml"/>
  <Override PartName="/ppt/slides/slide379.xml" ContentType="application/vnd.openxmlformats-officedocument.presentationml.slide+xml"/>
  <Override PartName="/ppt/slides/slide726.xml" ContentType="application/vnd.openxmlformats-officedocument.presentationml.slide+xml"/>
  <Override PartName="/ppt/slides/slide912.xml" ContentType="application/vnd.openxmlformats-officedocument.presentationml.slide+xml"/>
  <Override PartName="/ppt/slides/slide41.xml" ContentType="application/vnd.openxmlformats-officedocument.presentationml.slide+xml"/>
  <Override PartName="/ppt/slides/slide420.xml" ContentType="application/vnd.openxmlformats-officedocument.presentationml.slide+xml"/>
  <Override PartName="/ppt/slides/slide565.xml" ContentType="application/vnd.openxmlformats-officedocument.presentationml.slide+xml"/>
  <Override PartName="/ppt/slides/slide751.xml" ContentType="application/vnd.openxmlformats-officedocument.presentationml.slide+xml"/>
  <Override PartName="/ppt/slides/slide896.xml" ContentType="application/vnd.openxmlformats-officedocument.presentationml.slide+xml"/>
  <Override PartName="/ppt/slides/slide149.xml" ContentType="application/vnd.openxmlformats-officedocument.presentationml.slide+xml"/>
  <Override PartName="/ppt/slides/slide590.xml" ContentType="application/vnd.openxmlformats-officedocument.presentationml.slide+xml"/>
  <Override PartName="/ppt/slides/slide827.xml" ContentType="application/vnd.openxmlformats-officedocument.presentationml.slide+xml"/>
  <Override PartName="/ppt/slides/slide335.xml" ContentType="application/vnd.openxmlformats-officedocument.presentationml.slide+xml"/>
  <Override PartName="/ppt/slides/slide666.xml" ContentType="application/vnd.openxmlformats-officedocument.presentationml.slide+xml"/>
  <Override PartName="/ppt/slides/slide174.xml" ContentType="application/vnd.openxmlformats-officedocument.presentationml.slide+xml"/>
  <Override PartName="/ppt/slides/slide521.xml" ContentType="application/vnd.openxmlformats-officedocument.presentationml.slide+xml"/>
  <Override PartName="/ppt/slides/slide852.xml" ContentType="application/vnd.openxmlformats-officedocument.presentationml.slide+xml"/>
  <Override PartName="/ppt/slides/slide7.xml" ContentType="application/vnd.openxmlformats-officedocument.presentationml.slide+xml"/>
  <Override PartName="/ppt/slides/slide360.xml" ContentType="application/vnd.openxmlformats-officedocument.presentationml.slide+xml"/>
  <Override PartName="/ppt/slides/slide691.xml" ContentType="application/vnd.openxmlformats-officedocument.presentationml.slide+xml"/>
  <Override PartName="/ppt/slides/slide928.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436.xml" ContentType="application/vnd.openxmlformats-officedocument.presentationml.slide+xml"/>
  <Override PartName="/ppt/slides/slide622.xml" ContentType="application/vnd.openxmlformats-officedocument.presentationml.slide+xml"/>
  <Override PartName="/ppt/slides/slide767.xml" ContentType="application/vnd.openxmlformats-officedocument.presentationml.slide+xml"/>
  <Override PartName="/ppt/slides/slide953.xml" ContentType="application/vnd.openxmlformats-officedocument.presentationml.slide+xml"/>
  <Override PartName="/ppt/slides/slide130.xml" ContentType="application/vnd.openxmlformats-officedocument.presentationml.slide+xml"/>
  <Override PartName="/ppt/slides/slide275.xml" ContentType="application/vnd.openxmlformats-officedocument.presentationml.slide+xml"/>
  <Override PartName="/ppt/slides/slide461.xml" ContentType="application/vnd.openxmlformats-officedocument.presentationml.slide+xml"/>
  <Override PartName="/ppt/slides/slide792.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537.xml" ContentType="application/vnd.openxmlformats-officedocument.presentationml.slide+xml"/>
  <Override PartName="/ppt/slides/slide13.xml" ContentType="application/vnd.openxmlformats-officedocument.presentationml.slide+xml"/>
  <Override PartName="/ppt/slides/slide376.xml" ContentType="application/vnd.openxmlformats-officedocument.presentationml.slide+xml"/>
  <Override PartName="/ppt/slides/slide723.xml" ContentType="application/vnd.openxmlformats-officedocument.presentationml.slide+xml"/>
  <Override PartName="/ppt/slides/slide868.xml" ContentType="application/vnd.openxmlformats-officedocument.presentationml.slide+xml"/>
  <Override PartName="/ppt/slides/slide231.xml" ContentType="application/vnd.openxmlformats-officedocument.presentationml.slide+xml"/>
  <Override PartName="/ppt/slides/slide562.xml" ContentType="application/vnd.openxmlformats-officedocument.presentationml.slide+xml"/>
  <Override PartName="/ppt/slides/slide893.xml" ContentType="application/vnd.openxmlformats-officedocument.presentationml.slide+xml"/>
  <Override PartName="/ppt/slides/slide307.xml" ContentType="application/vnd.openxmlformats-officedocument.presentationml.slide+xml"/>
  <Override PartName="/ppt/slides/slide638.xml" ContentType="application/vnd.openxmlformats-officedocument.presentationml.slide+xml"/>
  <Override PartName="/ppt/slides/slide969.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824.xml" ContentType="application/vnd.openxmlformats-officedocument.presentationml.slide+xml"/>
  <Override PartName="/ppt/slides/slide171.xml" ContentType="application/vnd.openxmlformats-officedocument.presentationml.slide+xml"/>
  <Override PartName="/ppt/slides/slide663.xml" ContentType="application/vnd.openxmlformats-officedocument.presentationml.slide+xml"/>
  <Override PartName="/ppt/slides/slide29.xml" ContentType="application/vnd.openxmlformats-officedocument.presentationml.slide+xml"/>
  <Override PartName="/ppt/slides/slide408.xml" ContentType="application/vnd.openxmlformats-officedocument.presentationml.slide+xml"/>
  <Override PartName="/ppt/slides/slide739.xml" ContentType="application/vnd.openxmlformats-officedocument.presentationml.slide+xml"/>
  <Override PartName="/ppt/slides/slide92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433.xml" ContentType="application/vnd.openxmlformats-officedocument.presentationml.slide+xml"/>
  <Override PartName="/ppt/slides/slide578.xml" ContentType="application/vnd.openxmlformats-officedocument.presentationml.slide+xml"/>
  <Override PartName="/ppt/slides/slide764.xml" ContentType="application/vnd.openxmlformats-officedocument.presentationml.slide+xml"/>
  <Override PartName="/ppt/slideLayouts/slideLayout6.xml" ContentType="application/vnd.openxmlformats-officedocument.presentationml.slideLayout+xml"/>
  <Override PartName="/ppt/slides/slide272.xml" ContentType="application/vnd.openxmlformats-officedocument.presentationml.slide+xml"/>
  <Override PartName="/ppt/slides/slide509.xml" ContentType="application/vnd.openxmlformats-officedocument.presentationml.slide+xml"/>
  <Override PartName="/ppt/slides/slide950.xml" ContentType="application/vnd.openxmlformats-officedocument.presentationml.slide+xml"/>
  <Override PartName="/ppt/slides/slide348.xml" ContentType="application/vnd.openxmlformats-officedocument.presentationml.slide+xml"/>
  <Override PartName="/ppt/slides/slide679.xml" ContentType="application/vnd.openxmlformats-officedocument.presentationml.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534.xml" ContentType="application/vnd.openxmlformats-officedocument.presentationml.slide+xml"/>
  <Override PartName="/ppt/slides/slide720.xml" ContentType="application/vnd.openxmlformats-officedocument.presentationml.slide+xml"/>
  <Override PartName="/ppt/slides/slide865.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304.xml" ContentType="application/vnd.openxmlformats-officedocument.presentationml.slide+xml"/>
  <Override PartName="/ppt/slides/slide449.xml" ContentType="application/vnd.openxmlformats-officedocument.presentationml.slide+xml"/>
  <Override PartName="/ppt/slides/slide89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71"/>
  </p:notesMasterIdLst>
  <p:sldIdLst>
    <p:sldId id="256" r:id="rId2"/>
    <p:sldId id="257" r:id="rId3"/>
    <p:sldId id="258" r:id="rId4"/>
    <p:sldId id="2001" r:id="rId5"/>
    <p:sldId id="259" r:id="rId6"/>
    <p:sldId id="261" r:id="rId7"/>
    <p:sldId id="262" r:id="rId8"/>
    <p:sldId id="263" r:id="rId9"/>
    <p:sldId id="264" r:id="rId10"/>
    <p:sldId id="265" r:id="rId11"/>
    <p:sldId id="266" r:id="rId12"/>
    <p:sldId id="1435" r:id="rId13"/>
    <p:sldId id="267" r:id="rId14"/>
    <p:sldId id="268" r:id="rId15"/>
    <p:sldId id="1436" r:id="rId16"/>
    <p:sldId id="1437" r:id="rId17"/>
    <p:sldId id="270" r:id="rId18"/>
    <p:sldId id="271" r:id="rId19"/>
    <p:sldId id="1438" r:id="rId20"/>
    <p:sldId id="1439" r:id="rId21"/>
    <p:sldId id="1440" r:id="rId22"/>
    <p:sldId id="1441" r:id="rId23"/>
    <p:sldId id="1442" r:id="rId24"/>
    <p:sldId id="1443" r:id="rId25"/>
    <p:sldId id="1444" r:id="rId26"/>
    <p:sldId id="1445" r:id="rId27"/>
    <p:sldId id="1446" r:id="rId28"/>
    <p:sldId id="1447" r:id="rId29"/>
    <p:sldId id="1448" r:id="rId30"/>
    <p:sldId id="274" r:id="rId31"/>
    <p:sldId id="275" r:id="rId32"/>
    <p:sldId id="1449" r:id="rId33"/>
    <p:sldId id="276" r:id="rId34"/>
    <p:sldId id="277" r:id="rId35"/>
    <p:sldId id="281" r:id="rId36"/>
    <p:sldId id="282" r:id="rId37"/>
    <p:sldId id="283" r:id="rId38"/>
    <p:sldId id="1450" r:id="rId39"/>
    <p:sldId id="284" r:id="rId40"/>
    <p:sldId id="285" r:id="rId41"/>
    <p:sldId id="286" r:id="rId42"/>
    <p:sldId id="1451" r:id="rId43"/>
    <p:sldId id="287" r:id="rId44"/>
    <p:sldId id="289" r:id="rId45"/>
    <p:sldId id="290" r:id="rId46"/>
    <p:sldId id="1452" r:id="rId47"/>
    <p:sldId id="292" r:id="rId48"/>
    <p:sldId id="293" r:id="rId49"/>
    <p:sldId id="294" r:id="rId50"/>
    <p:sldId id="295" r:id="rId51"/>
    <p:sldId id="296" r:id="rId52"/>
    <p:sldId id="297" r:id="rId53"/>
    <p:sldId id="298" r:id="rId54"/>
    <p:sldId id="304" r:id="rId55"/>
    <p:sldId id="305" r:id="rId56"/>
    <p:sldId id="306" r:id="rId57"/>
    <p:sldId id="307" r:id="rId58"/>
    <p:sldId id="308" r:id="rId59"/>
    <p:sldId id="309" r:id="rId60"/>
    <p:sldId id="310" r:id="rId61"/>
    <p:sldId id="311" r:id="rId62"/>
    <p:sldId id="1453" r:id="rId63"/>
    <p:sldId id="1454" r:id="rId64"/>
    <p:sldId id="1455" r:id="rId65"/>
    <p:sldId id="1456" r:id="rId66"/>
    <p:sldId id="1457" r:id="rId67"/>
    <p:sldId id="1458" r:id="rId68"/>
    <p:sldId id="1459" r:id="rId69"/>
    <p:sldId id="1463" r:id="rId70"/>
    <p:sldId id="1460" r:id="rId71"/>
    <p:sldId id="1464" r:id="rId72"/>
    <p:sldId id="1461" r:id="rId73"/>
    <p:sldId id="1462" r:id="rId74"/>
    <p:sldId id="1465" r:id="rId75"/>
    <p:sldId id="1466" r:id="rId76"/>
    <p:sldId id="1469" r:id="rId77"/>
    <p:sldId id="1467" r:id="rId78"/>
    <p:sldId id="1470" r:id="rId79"/>
    <p:sldId id="1471" r:id="rId80"/>
    <p:sldId id="1472" r:id="rId81"/>
    <p:sldId id="1473" r:id="rId82"/>
    <p:sldId id="1474" r:id="rId83"/>
    <p:sldId id="1475" r:id="rId84"/>
    <p:sldId id="1476" r:id="rId85"/>
    <p:sldId id="1477" r:id="rId86"/>
    <p:sldId id="1478" r:id="rId87"/>
    <p:sldId id="1479" r:id="rId88"/>
    <p:sldId id="1481" r:id="rId89"/>
    <p:sldId id="1480" r:id="rId90"/>
    <p:sldId id="324" r:id="rId91"/>
    <p:sldId id="325" r:id="rId92"/>
    <p:sldId id="326" r:id="rId93"/>
    <p:sldId id="327" r:id="rId94"/>
    <p:sldId id="329" r:id="rId95"/>
    <p:sldId id="330" r:id="rId96"/>
    <p:sldId id="331" r:id="rId97"/>
    <p:sldId id="332" r:id="rId98"/>
    <p:sldId id="333" r:id="rId99"/>
    <p:sldId id="334" r:id="rId100"/>
    <p:sldId id="335" r:id="rId101"/>
    <p:sldId id="336" r:id="rId102"/>
    <p:sldId id="337" r:id="rId103"/>
    <p:sldId id="338" r:id="rId104"/>
    <p:sldId id="340" r:id="rId105"/>
    <p:sldId id="341" r:id="rId106"/>
    <p:sldId id="342" r:id="rId107"/>
    <p:sldId id="343" r:id="rId108"/>
    <p:sldId id="344" r:id="rId109"/>
    <p:sldId id="345" r:id="rId110"/>
    <p:sldId id="460" r:id="rId111"/>
    <p:sldId id="461" r:id="rId112"/>
    <p:sldId id="462" r:id="rId113"/>
    <p:sldId id="463" r:id="rId114"/>
    <p:sldId id="465" r:id="rId115"/>
    <p:sldId id="466" r:id="rId116"/>
    <p:sldId id="467" r:id="rId117"/>
    <p:sldId id="468" r:id="rId118"/>
    <p:sldId id="469" r:id="rId119"/>
    <p:sldId id="470" r:id="rId120"/>
    <p:sldId id="471" r:id="rId121"/>
    <p:sldId id="1482" r:id="rId122"/>
    <p:sldId id="472" r:id="rId123"/>
    <p:sldId id="473" r:id="rId124"/>
    <p:sldId id="474" r:id="rId125"/>
    <p:sldId id="477" r:id="rId126"/>
    <p:sldId id="1483" r:id="rId127"/>
    <p:sldId id="478" r:id="rId128"/>
    <p:sldId id="479" r:id="rId129"/>
    <p:sldId id="480" r:id="rId130"/>
    <p:sldId id="481" r:id="rId131"/>
    <p:sldId id="482" r:id="rId132"/>
    <p:sldId id="483" r:id="rId133"/>
    <p:sldId id="484" r:id="rId134"/>
    <p:sldId id="485" r:id="rId135"/>
    <p:sldId id="486" r:id="rId136"/>
    <p:sldId id="487" r:id="rId137"/>
    <p:sldId id="1484" r:id="rId138"/>
    <p:sldId id="489" r:id="rId139"/>
    <p:sldId id="490" r:id="rId140"/>
    <p:sldId id="491" r:id="rId141"/>
    <p:sldId id="492" r:id="rId142"/>
    <p:sldId id="493" r:id="rId143"/>
    <p:sldId id="494" r:id="rId144"/>
    <p:sldId id="495" r:id="rId145"/>
    <p:sldId id="496" r:id="rId146"/>
    <p:sldId id="1485" r:id="rId147"/>
    <p:sldId id="497" r:id="rId148"/>
    <p:sldId id="498" r:id="rId149"/>
    <p:sldId id="499" r:id="rId150"/>
    <p:sldId id="500" r:id="rId151"/>
    <p:sldId id="1486" r:id="rId152"/>
    <p:sldId id="501" r:id="rId153"/>
    <p:sldId id="502" r:id="rId154"/>
    <p:sldId id="503" r:id="rId155"/>
    <p:sldId id="504" r:id="rId156"/>
    <p:sldId id="505" r:id="rId157"/>
    <p:sldId id="1487" r:id="rId158"/>
    <p:sldId id="506" r:id="rId159"/>
    <p:sldId id="507" r:id="rId160"/>
    <p:sldId id="508" r:id="rId161"/>
    <p:sldId id="510" r:id="rId162"/>
    <p:sldId id="511" r:id="rId163"/>
    <p:sldId id="512" r:id="rId164"/>
    <p:sldId id="513" r:id="rId165"/>
    <p:sldId id="514" r:id="rId166"/>
    <p:sldId id="515" r:id="rId167"/>
    <p:sldId id="516" r:id="rId168"/>
    <p:sldId id="517" r:id="rId169"/>
    <p:sldId id="518" r:id="rId170"/>
    <p:sldId id="519" r:id="rId171"/>
    <p:sldId id="520" r:id="rId172"/>
    <p:sldId id="521" r:id="rId173"/>
    <p:sldId id="522" r:id="rId174"/>
    <p:sldId id="523" r:id="rId175"/>
    <p:sldId id="1488" r:id="rId176"/>
    <p:sldId id="524" r:id="rId177"/>
    <p:sldId id="525" r:id="rId178"/>
    <p:sldId id="526" r:id="rId179"/>
    <p:sldId id="527" r:id="rId180"/>
    <p:sldId id="528" r:id="rId181"/>
    <p:sldId id="529" r:id="rId182"/>
    <p:sldId id="530" r:id="rId183"/>
    <p:sldId id="532" r:id="rId184"/>
    <p:sldId id="533" r:id="rId185"/>
    <p:sldId id="1489" r:id="rId186"/>
    <p:sldId id="534" r:id="rId187"/>
    <p:sldId id="536" r:id="rId188"/>
    <p:sldId id="537" r:id="rId189"/>
    <p:sldId id="538" r:id="rId190"/>
    <p:sldId id="539" r:id="rId191"/>
    <p:sldId id="540" r:id="rId192"/>
    <p:sldId id="541" r:id="rId193"/>
    <p:sldId id="542" r:id="rId194"/>
    <p:sldId id="544" r:id="rId195"/>
    <p:sldId id="545" r:id="rId196"/>
    <p:sldId id="546" r:id="rId197"/>
    <p:sldId id="547" r:id="rId198"/>
    <p:sldId id="548" r:id="rId199"/>
    <p:sldId id="549" r:id="rId200"/>
    <p:sldId id="550" r:id="rId201"/>
    <p:sldId id="551" r:id="rId202"/>
    <p:sldId id="552" r:id="rId203"/>
    <p:sldId id="553" r:id="rId204"/>
    <p:sldId id="554" r:id="rId205"/>
    <p:sldId id="555" r:id="rId206"/>
    <p:sldId id="556" r:id="rId207"/>
    <p:sldId id="1490" r:id="rId208"/>
    <p:sldId id="557" r:id="rId209"/>
    <p:sldId id="558" r:id="rId210"/>
    <p:sldId id="559" r:id="rId211"/>
    <p:sldId id="560" r:id="rId212"/>
    <p:sldId id="1491" r:id="rId213"/>
    <p:sldId id="561" r:id="rId214"/>
    <p:sldId id="562" r:id="rId215"/>
    <p:sldId id="1492" r:id="rId216"/>
    <p:sldId id="1493" r:id="rId217"/>
    <p:sldId id="1494" r:id="rId218"/>
    <p:sldId id="566" r:id="rId219"/>
    <p:sldId id="567" r:id="rId220"/>
    <p:sldId id="568" r:id="rId221"/>
    <p:sldId id="570" r:id="rId222"/>
    <p:sldId id="571" r:id="rId223"/>
    <p:sldId id="572" r:id="rId224"/>
    <p:sldId id="573" r:id="rId225"/>
    <p:sldId id="574" r:id="rId226"/>
    <p:sldId id="575" r:id="rId227"/>
    <p:sldId id="576" r:id="rId228"/>
    <p:sldId id="577" r:id="rId229"/>
    <p:sldId id="578" r:id="rId230"/>
    <p:sldId id="579" r:id="rId231"/>
    <p:sldId id="580" r:id="rId232"/>
    <p:sldId id="1495" r:id="rId233"/>
    <p:sldId id="1496" r:id="rId234"/>
    <p:sldId id="581" r:id="rId235"/>
    <p:sldId id="582" r:id="rId236"/>
    <p:sldId id="583" r:id="rId237"/>
    <p:sldId id="584" r:id="rId238"/>
    <p:sldId id="585" r:id="rId239"/>
    <p:sldId id="586" r:id="rId240"/>
    <p:sldId id="1548" r:id="rId241"/>
    <p:sldId id="588" r:id="rId242"/>
    <p:sldId id="589" r:id="rId243"/>
    <p:sldId id="590" r:id="rId244"/>
    <p:sldId id="591" r:id="rId245"/>
    <p:sldId id="593" r:id="rId246"/>
    <p:sldId id="594" r:id="rId247"/>
    <p:sldId id="595" r:id="rId248"/>
    <p:sldId id="596" r:id="rId249"/>
    <p:sldId id="597" r:id="rId250"/>
    <p:sldId id="598" r:id="rId251"/>
    <p:sldId id="599" r:id="rId252"/>
    <p:sldId id="600" r:id="rId253"/>
    <p:sldId id="601" r:id="rId254"/>
    <p:sldId id="602" r:id="rId255"/>
    <p:sldId id="603" r:id="rId256"/>
    <p:sldId id="604" r:id="rId257"/>
    <p:sldId id="605" r:id="rId258"/>
    <p:sldId id="606" r:id="rId259"/>
    <p:sldId id="607" r:id="rId260"/>
    <p:sldId id="608" r:id="rId261"/>
    <p:sldId id="609" r:id="rId262"/>
    <p:sldId id="1497" r:id="rId263"/>
    <p:sldId id="610" r:id="rId264"/>
    <p:sldId id="611" r:id="rId265"/>
    <p:sldId id="612" r:id="rId266"/>
    <p:sldId id="613" r:id="rId267"/>
    <p:sldId id="614" r:id="rId268"/>
    <p:sldId id="615" r:id="rId269"/>
    <p:sldId id="616" r:id="rId270"/>
    <p:sldId id="617" r:id="rId271"/>
    <p:sldId id="1498" r:id="rId272"/>
    <p:sldId id="1499" r:id="rId273"/>
    <p:sldId id="1500" r:id="rId274"/>
    <p:sldId id="1501" r:id="rId275"/>
    <p:sldId id="1502" r:id="rId276"/>
    <p:sldId id="1503" r:id="rId277"/>
    <p:sldId id="1504" r:id="rId278"/>
    <p:sldId id="1505" r:id="rId279"/>
    <p:sldId id="618" r:id="rId280"/>
    <p:sldId id="619" r:id="rId281"/>
    <p:sldId id="620" r:id="rId282"/>
    <p:sldId id="621" r:id="rId283"/>
    <p:sldId id="622" r:id="rId284"/>
    <p:sldId id="623" r:id="rId285"/>
    <p:sldId id="624" r:id="rId286"/>
    <p:sldId id="625" r:id="rId287"/>
    <p:sldId id="626" r:id="rId288"/>
    <p:sldId id="627" r:id="rId289"/>
    <p:sldId id="628" r:id="rId290"/>
    <p:sldId id="629" r:id="rId291"/>
    <p:sldId id="630" r:id="rId292"/>
    <p:sldId id="631" r:id="rId293"/>
    <p:sldId id="632" r:id="rId294"/>
    <p:sldId id="1506" r:id="rId295"/>
    <p:sldId id="633" r:id="rId296"/>
    <p:sldId id="1508" r:id="rId297"/>
    <p:sldId id="1507" r:id="rId298"/>
    <p:sldId id="635" r:id="rId299"/>
    <p:sldId id="636" r:id="rId300"/>
    <p:sldId id="1509" r:id="rId301"/>
    <p:sldId id="637" r:id="rId302"/>
    <p:sldId id="638" r:id="rId303"/>
    <p:sldId id="639" r:id="rId304"/>
    <p:sldId id="640" r:id="rId305"/>
    <p:sldId id="641" r:id="rId306"/>
    <p:sldId id="642" r:id="rId307"/>
    <p:sldId id="643" r:id="rId308"/>
    <p:sldId id="644" r:id="rId309"/>
    <p:sldId id="645" r:id="rId310"/>
    <p:sldId id="647" r:id="rId311"/>
    <p:sldId id="1510" r:id="rId312"/>
    <p:sldId id="648" r:id="rId313"/>
    <p:sldId id="1511" r:id="rId314"/>
    <p:sldId id="649" r:id="rId315"/>
    <p:sldId id="651" r:id="rId316"/>
    <p:sldId id="652" r:id="rId317"/>
    <p:sldId id="655" r:id="rId318"/>
    <p:sldId id="656" r:id="rId319"/>
    <p:sldId id="657" r:id="rId320"/>
    <p:sldId id="658" r:id="rId321"/>
    <p:sldId id="659" r:id="rId322"/>
    <p:sldId id="660" r:id="rId323"/>
    <p:sldId id="661" r:id="rId324"/>
    <p:sldId id="662" r:id="rId325"/>
    <p:sldId id="663" r:id="rId326"/>
    <p:sldId id="664" r:id="rId327"/>
    <p:sldId id="665" r:id="rId328"/>
    <p:sldId id="666" r:id="rId329"/>
    <p:sldId id="667" r:id="rId330"/>
    <p:sldId id="671" r:id="rId331"/>
    <p:sldId id="1512" r:id="rId332"/>
    <p:sldId id="673" r:id="rId333"/>
    <p:sldId id="674" r:id="rId334"/>
    <p:sldId id="675" r:id="rId335"/>
    <p:sldId id="676" r:id="rId336"/>
    <p:sldId id="677" r:id="rId337"/>
    <p:sldId id="679" r:id="rId338"/>
    <p:sldId id="680" r:id="rId339"/>
    <p:sldId id="681" r:id="rId340"/>
    <p:sldId id="682" r:id="rId341"/>
    <p:sldId id="683" r:id="rId342"/>
    <p:sldId id="684" r:id="rId343"/>
    <p:sldId id="685" r:id="rId344"/>
    <p:sldId id="687" r:id="rId345"/>
    <p:sldId id="688" r:id="rId346"/>
    <p:sldId id="689" r:id="rId347"/>
    <p:sldId id="690" r:id="rId348"/>
    <p:sldId id="691" r:id="rId349"/>
    <p:sldId id="692" r:id="rId350"/>
    <p:sldId id="695" r:id="rId351"/>
    <p:sldId id="696" r:id="rId352"/>
    <p:sldId id="697" r:id="rId353"/>
    <p:sldId id="698" r:id="rId354"/>
    <p:sldId id="699" r:id="rId355"/>
    <p:sldId id="700" r:id="rId356"/>
    <p:sldId id="701" r:id="rId357"/>
    <p:sldId id="702" r:id="rId358"/>
    <p:sldId id="704" r:id="rId359"/>
    <p:sldId id="705" r:id="rId360"/>
    <p:sldId id="706" r:id="rId361"/>
    <p:sldId id="707" r:id="rId362"/>
    <p:sldId id="709" r:id="rId363"/>
    <p:sldId id="710" r:id="rId364"/>
    <p:sldId id="711" r:id="rId365"/>
    <p:sldId id="712" r:id="rId366"/>
    <p:sldId id="714" r:id="rId367"/>
    <p:sldId id="715" r:id="rId368"/>
    <p:sldId id="716" r:id="rId369"/>
    <p:sldId id="717" r:id="rId370"/>
    <p:sldId id="718" r:id="rId371"/>
    <p:sldId id="719" r:id="rId372"/>
    <p:sldId id="720" r:id="rId373"/>
    <p:sldId id="721" r:id="rId374"/>
    <p:sldId id="722" r:id="rId375"/>
    <p:sldId id="723" r:id="rId376"/>
    <p:sldId id="724" r:id="rId377"/>
    <p:sldId id="725" r:id="rId378"/>
    <p:sldId id="726" r:id="rId379"/>
    <p:sldId id="727" r:id="rId380"/>
    <p:sldId id="728" r:id="rId381"/>
    <p:sldId id="729" r:id="rId382"/>
    <p:sldId id="730" r:id="rId383"/>
    <p:sldId id="731" r:id="rId384"/>
    <p:sldId id="732" r:id="rId385"/>
    <p:sldId id="733" r:id="rId386"/>
    <p:sldId id="734" r:id="rId387"/>
    <p:sldId id="735" r:id="rId388"/>
    <p:sldId id="738" r:id="rId389"/>
    <p:sldId id="739" r:id="rId390"/>
    <p:sldId id="740" r:id="rId391"/>
    <p:sldId id="1513" r:id="rId392"/>
    <p:sldId id="1514" r:id="rId393"/>
    <p:sldId id="1515" r:id="rId394"/>
    <p:sldId id="1516" r:id="rId395"/>
    <p:sldId id="748" r:id="rId396"/>
    <p:sldId id="749" r:id="rId397"/>
    <p:sldId id="750" r:id="rId398"/>
    <p:sldId id="751" r:id="rId399"/>
    <p:sldId id="752" r:id="rId400"/>
    <p:sldId id="754" r:id="rId401"/>
    <p:sldId id="755" r:id="rId402"/>
    <p:sldId id="756" r:id="rId403"/>
    <p:sldId id="757" r:id="rId404"/>
    <p:sldId id="758" r:id="rId405"/>
    <p:sldId id="759" r:id="rId406"/>
    <p:sldId id="760" r:id="rId407"/>
    <p:sldId id="761" r:id="rId408"/>
    <p:sldId id="762" r:id="rId409"/>
    <p:sldId id="763" r:id="rId410"/>
    <p:sldId id="764" r:id="rId411"/>
    <p:sldId id="765" r:id="rId412"/>
    <p:sldId id="766" r:id="rId413"/>
    <p:sldId id="767" r:id="rId414"/>
    <p:sldId id="768" r:id="rId415"/>
    <p:sldId id="769" r:id="rId416"/>
    <p:sldId id="770" r:id="rId417"/>
    <p:sldId id="771" r:id="rId418"/>
    <p:sldId id="772" r:id="rId419"/>
    <p:sldId id="773" r:id="rId420"/>
    <p:sldId id="775" r:id="rId421"/>
    <p:sldId id="776" r:id="rId422"/>
    <p:sldId id="777" r:id="rId423"/>
    <p:sldId id="778" r:id="rId424"/>
    <p:sldId id="779" r:id="rId425"/>
    <p:sldId id="780" r:id="rId426"/>
    <p:sldId id="781" r:id="rId427"/>
    <p:sldId id="782" r:id="rId428"/>
    <p:sldId id="783" r:id="rId429"/>
    <p:sldId id="785" r:id="rId430"/>
    <p:sldId id="786" r:id="rId431"/>
    <p:sldId id="787" r:id="rId432"/>
    <p:sldId id="788" r:id="rId433"/>
    <p:sldId id="789" r:id="rId434"/>
    <p:sldId id="790" r:id="rId435"/>
    <p:sldId id="791" r:id="rId436"/>
    <p:sldId id="792" r:id="rId437"/>
    <p:sldId id="793" r:id="rId438"/>
    <p:sldId id="794" r:id="rId439"/>
    <p:sldId id="795" r:id="rId440"/>
    <p:sldId id="796" r:id="rId441"/>
    <p:sldId id="797" r:id="rId442"/>
    <p:sldId id="798" r:id="rId443"/>
    <p:sldId id="799" r:id="rId444"/>
    <p:sldId id="800" r:id="rId445"/>
    <p:sldId id="801" r:id="rId446"/>
    <p:sldId id="802" r:id="rId447"/>
    <p:sldId id="1518" r:id="rId448"/>
    <p:sldId id="1517" r:id="rId449"/>
    <p:sldId id="804" r:id="rId450"/>
    <p:sldId id="805" r:id="rId451"/>
    <p:sldId id="806" r:id="rId452"/>
    <p:sldId id="807" r:id="rId453"/>
    <p:sldId id="808" r:id="rId454"/>
    <p:sldId id="809" r:id="rId455"/>
    <p:sldId id="810" r:id="rId456"/>
    <p:sldId id="811" r:id="rId457"/>
    <p:sldId id="812" r:id="rId458"/>
    <p:sldId id="813" r:id="rId459"/>
    <p:sldId id="1520" r:id="rId460"/>
    <p:sldId id="1519" r:id="rId461"/>
    <p:sldId id="1522" r:id="rId462"/>
    <p:sldId id="1521" r:id="rId463"/>
    <p:sldId id="1523" r:id="rId464"/>
    <p:sldId id="1524" r:id="rId465"/>
    <p:sldId id="817" r:id="rId466"/>
    <p:sldId id="818" r:id="rId467"/>
    <p:sldId id="1525" r:id="rId468"/>
    <p:sldId id="1526" r:id="rId469"/>
    <p:sldId id="1527" r:id="rId470"/>
    <p:sldId id="819" r:id="rId471"/>
    <p:sldId id="821" r:id="rId472"/>
    <p:sldId id="1528" r:id="rId473"/>
    <p:sldId id="1533" r:id="rId474"/>
    <p:sldId id="1534" r:id="rId475"/>
    <p:sldId id="1529" r:id="rId476"/>
    <p:sldId id="1530" r:id="rId477"/>
    <p:sldId id="824" r:id="rId478"/>
    <p:sldId id="825" r:id="rId479"/>
    <p:sldId id="1531" r:id="rId480"/>
    <p:sldId id="826" r:id="rId481"/>
    <p:sldId id="827" r:id="rId482"/>
    <p:sldId id="828" r:id="rId483"/>
    <p:sldId id="1532" r:id="rId484"/>
    <p:sldId id="829" r:id="rId485"/>
    <p:sldId id="830" r:id="rId486"/>
    <p:sldId id="831" r:id="rId487"/>
    <p:sldId id="1535" r:id="rId488"/>
    <p:sldId id="1536" r:id="rId489"/>
    <p:sldId id="832" r:id="rId490"/>
    <p:sldId id="1537" r:id="rId491"/>
    <p:sldId id="1538" r:id="rId492"/>
    <p:sldId id="1539" r:id="rId493"/>
    <p:sldId id="1540" r:id="rId494"/>
    <p:sldId id="1541" r:id="rId495"/>
    <p:sldId id="1542" r:id="rId496"/>
    <p:sldId id="1543" r:id="rId497"/>
    <p:sldId id="1544" r:id="rId498"/>
    <p:sldId id="1547" r:id="rId499"/>
    <p:sldId id="1545" r:id="rId500"/>
    <p:sldId id="833" r:id="rId501"/>
    <p:sldId id="834" r:id="rId502"/>
    <p:sldId id="835" r:id="rId503"/>
    <p:sldId id="836" r:id="rId504"/>
    <p:sldId id="837" r:id="rId505"/>
    <p:sldId id="838" r:id="rId506"/>
    <p:sldId id="839" r:id="rId507"/>
    <p:sldId id="840" r:id="rId508"/>
    <p:sldId id="841" r:id="rId509"/>
    <p:sldId id="1546" r:id="rId510"/>
    <p:sldId id="842" r:id="rId511"/>
    <p:sldId id="843" r:id="rId512"/>
    <p:sldId id="844" r:id="rId513"/>
    <p:sldId id="845" r:id="rId514"/>
    <p:sldId id="846" r:id="rId515"/>
    <p:sldId id="847" r:id="rId516"/>
    <p:sldId id="848" r:id="rId517"/>
    <p:sldId id="849" r:id="rId518"/>
    <p:sldId id="1549" r:id="rId519"/>
    <p:sldId id="1550" r:id="rId520"/>
    <p:sldId id="1551" r:id="rId521"/>
    <p:sldId id="1552" r:id="rId522"/>
    <p:sldId id="1553" r:id="rId523"/>
    <p:sldId id="1554" r:id="rId524"/>
    <p:sldId id="1555" r:id="rId525"/>
    <p:sldId id="1556" r:id="rId526"/>
    <p:sldId id="1557" r:id="rId527"/>
    <p:sldId id="1558" r:id="rId528"/>
    <p:sldId id="1559" r:id="rId529"/>
    <p:sldId id="1560" r:id="rId530"/>
    <p:sldId id="1561" r:id="rId531"/>
    <p:sldId id="1562" r:id="rId532"/>
    <p:sldId id="1563" r:id="rId533"/>
    <p:sldId id="1564" r:id="rId534"/>
    <p:sldId id="1565" r:id="rId535"/>
    <p:sldId id="1566" r:id="rId536"/>
    <p:sldId id="1567" r:id="rId537"/>
    <p:sldId id="1568" r:id="rId538"/>
    <p:sldId id="1569" r:id="rId539"/>
    <p:sldId id="1570" r:id="rId540"/>
    <p:sldId id="1571" r:id="rId541"/>
    <p:sldId id="1572" r:id="rId542"/>
    <p:sldId id="1573" r:id="rId543"/>
    <p:sldId id="1574" r:id="rId544"/>
    <p:sldId id="1575" r:id="rId545"/>
    <p:sldId id="1576" r:id="rId546"/>
    <p:sldId id="1577" r:id="rId547"/>
    <p:sldId id="1578" r:id="rId548"/>
    <p:sldId id="1579" r:id="rId549"/>
    <p:sldId id="1580" r:id="rId550"/>
    <p:sldId id="1581" r:id="rId551"/>
    <p:sldId id="1582" r:id="rId552"/>
    <p:sldId id="1583" r:id="rId553"/>
    <p:sldId id="1584" r:id="rId554"/>
    <p:sldId id="1585" r:id="rId555"/>
    <p:sldId id="1586" r:id="rId556"/>
    <p:sldId id="1587" r:id="rId557"/>
    <p:sldId id="1588" r:id="rId558"/>
    <p:sldId id="1589" r:id="rId559"/>
    <p:sldId id="1590" r:id="rId560"/>
    <p:sldId id="1591" r:id="rId561"/>
    <p:sldId id="1592" r:id="rId562"/>
    <p:sldId id="1593" r:id="rId563"/>
    <p:sldId id="1594" r:id="rId564"/>
    <p:sldId id="1595" r:id="rId565"/>
    <p:sldId id="1596" r:id="rId566"/>
    <p:sldId id="1597" r:id="rId567"/>
    <p:sldId id="1598" r:id="rId568"/>
    <p:sldId id="1599" r:id="rId569"/>
    <p:sldId id="1600" r:id="rId570"/>
    <p:sldId id="1601" r:id="rId571"/>
    <p:sldId id="1602" r:id="rId572"/>
    <p:sldId id="1603" r:id="rId573"/>
    <p:sldId id="1604" r:id="rId574"/>
    <p:sldId id="1605" r:id="rId575"/>
    <p:sldId id="1606" r:id="rId576"/>
    <p:sldId id="1607" r:id="rId577"/>
    <p:sldId id="1608" r:id="rId578"/>
    <p:sldId id="1609" r:id="rId579"/>
    <p:sldId id="1610" r:id="rId580"/>
    <p:sldId id="1611" r:id="rId581"/>
    <p:sldId id="1612" r:id="rId582"/>
    <p:sldId id="1613" r:id="rId583"/>
    <p:sldId id="1614" r:id="rId584"/>
    <p:sldId id="1615" r:id="rId585"/>
    <p:sldId id="1616" r:id="rId586"/>
    <p:sldId id="1617" r:id="rId587"/>
    <p:sldId id="1618" r:id="rId588"/>
    <p:sldId id="1619" r:id="rId589"/>
    <p:sldId id="1620" r:id="rId590"/>
    <p:sldId id="1621" r:id="rId591"/>
    <p:sldId id="1622" r:id="rId592"/>
    <p:sldId id="1623" r:id="rId593"/>
    <p:sldId id="1624" r:id="rId594"/>
    <p:sldId id="1625" r:id="rId595"/>
    <p:sldId id="1626" r:id="rId596"/>
    <p:sldId id="1627" r:id="rId597"/>
    <p:sldId id="1628" r:id="rId598"/>
    <p:sldId id="1629" r:id="rId599"/>
    <p:sldId id="1630" r:id="rId600"/>
    <p:sldId id="1631" r:id="rId601"/>
    <p:sldId id="1632" r:id="rId602"/>
    <p:sldId id="1633" r:id="rId603"/>
    <p:sldId id="1634" r:id="rId604"/>
    <p:sldId id="1635" r:id="rId605"/>
    <p:sldId id="1636" r:id="rId606"/>
    <p:sldId id="2000" r:id="rId607"/>
    <p:sldId id="1637" r:id="rId608"/>
    <p:sldId id="1638" r:id="rId609"/>
    <p:sldId id="1639" r:id="rId610"/>
    <p:sldId id="1640" r:id="rId611"/>
    <p:sldId id="1641" r:id="rId612"/>
    <p:sldId id="1642" r:id="rId613"/>
    <p:sldId id="1643" r:id="rId614"/>
    <p:sldId id="1644" r:id="rId615"/>
    <p:sldId id="1645" r:id="rId616"/>
    <p:sldId id="1646" r:id="rId617"/>
    <p:sldId id="1647" r:id="rId618"/>
    <p:sldId id="1648" r:id="rId619"/>
    <p:sldId id="1649" r:id="rId620"/>
    <p:sldId id="1650" r:id="rId621"/>
    <p:sldId id="1651" r:id="rId622"/>
    <p:sldId id="1652" r:id="rId623"/>
    <p:sldId id="1653" r:id="rId624"/>
    <p:sldId id="1654" r:id="rId625"/>
    <p:sldId id="1655" r:id="rId626"/>
    <p:sldId id="1656" r:id="rId627"/>
    <p:sldId id="1657" r:id="rId628"/>
    <p:sldId id="1658" r:id="rId629"/>
    <p:sldId id="1659" r:id="rId630"/>
    <p:sldId id="1660" r:id="rId631"/>
    <p:sldId id="1661" r:id="rId632"/>
    <p:sldId id="1662" r:id="rId633"/>
    <p:sldId id="1663" r:id="rId634"/>
    <p:sldId id="1664" r:id="rId635"/>
    <p:sldId id="1665" r:id="rId636"/>
    <p:sldId id="1666" r:id="rId637"/>
    <p:sldId id="1667" r:id="rId638"/>
    <p:sldId id="1668" r:id="rId639"/>
    <p:sldId id="1669" r:id="rId640"/>
    <p:sldId id="1670" r:id="rId641"/>
    <p:sldId id="1671" r:id="rId642"/>
    <p:sldId id="1672" r:id="rId643"/>
    <p:sldId id="1673" r:id="rId644"/>
    <p:sldId id="1674" r:id="rId645"/>
    <p:sldId id="1675" r:id="rId646"/>
    <p:sldId id="1676" r:id="rId647"/>
    <p:sldId id="1677" r:id="rId648"/>
    <p:sldId id="1678" r:id="rId649"/>
    <p:sldId id="1679" r:id="rId650"/>
    <p:sldId id="1680" r:id="rId651"/>
    <p:sldId id="1681" r:id="rId652"/>
    <p:sldId id="1682" r:id="rId653"/>
    <p:sldId id="1683" r:id="rId654"/>
    <p:sldId id="1684" r:id="rId655"/>
    <p:sldId id="1685" r:id="rId656"/>
    <p:sldId id="1686" r:id="rId657"/>
    <p:sldId id="1687" r:id="rId658"/>
    <p:sldId id="1688" r:id="rId659"/>
    <p:sldId id="1689" r:id="rId660"/>
    <p:sldId id="1690" r:id="rId661"/>
    <p:sldId id="1691" r:id="rId662"/>
    <p:sldId id="1692" r:id="rId663"/>
    <p:sldId id="1693" r:id="rId664"/>
    <p:sldId id="1694" r:id="rId665"/>
    <p:sldId id="1695" r:id="rId666"/>
    <p:sldId id="1696" r:id="rId667"/>
    <p:sldId id="1697" r:id="rId668"/>
    <p:sldId id="1698" r:id="rId669"/>
    <p:sldId id="1699" r:id="rId670"/>
    <p:sldId id="1700" r:id="rId671"/>
    <p:sldId id="1701" r:id="rId672"/>
    <p:sldId id="1702" r:id="rId673"/>
    <p:sldId id="1703" r:id="rId674"/>
    <p:sldId id="1704" r:id="rId675"/>
    <p:sldId id="1705" r:id="rId676"/>
    <p:sldId id="1706" r:id="rId677"/>
    <p:sldId id="1707" r:id="rId678"/>
    <p:sldId id="1708" r:id="rId679"/>
    <p:sldId id="1709" r:id="rId680"/>
    <p:sldId id="1710" r:id="rId681"/>
    <p:sldId id="1711" r:id="rId682"/>
    <p:sldId id="1712" r:id="rId683"/>
    <p:sldId id="1713" r:id="rId684"/>
    <p:sldId id="1714" r:id="rId685"/>
    <p:sldId id="1715" r:id="rId686"/>
    <p:sldId id="1716" r:id="rId687"/>
    <p:sldId id="1717" r:id="rId688"/>
    <p:sldId id="1718" r:id="rId689"/>
    <p:sldId id="1719" r:id="rId690"/>
    <p:sldId id="1720" r:id="rId691"/>
    <p:sldId id="1721" r:id="rId692"/>
    <p:sldId id="1722" r:id="rId693"/>
    <p:sldId id="1723" r:id="rId694"/>
    <p:sldId id="1724" r:id="rId695"/>
    <p:sldId id="1725" r:id="rId696"/>
    <p:sldId id="1726" r:id="rId697"/>
    <p:sldId id="1727" r:id="rId698"/>
    <p:sldId id="1728" r:id="rId699"/>
    <p:sldId id="1729" r:id="rId700"/>
    <p:sldId id="1730" r:id="rId701"/>
    <p:sldId id="1731" r:id="rId702"/>
    <p:sldId id="1732" r:id="rId703"/>
    <p:sldId id="1733" r:id="rId704"/>
    <p:sldId id="1734" r:id="rId705"/>
    <p:sldId id="1735" r:id="rId706"/>
    <p:sldId id="1736" r:id="rId707"/>
    <p:sldId id="1737" r:id="rId708"/>
    <p:sldId id="1738" r:id="rId709"/>
    <p:sldId id="1739" r:id="rId710"/>
    <p:sldId id="1740" r:id="rId711"/>
    <p:sldId id="1741" r:id="rId712"/>
    <p:sldId id="1742" r:id="rId713"/>
    <p:sldId id="1743" r:id="rId714"/>
    <p:sldId id="1744" r:id="rId715"/>
    <p:sldId id="1745" r:id="rId716"/>
    <p:sldId id="1746" r:id="rId717"/>
    <p:sldId id="1747" r:id="rId718"/>
    <p:sldId id="1748" r:id="rId719"/>
    <p:sldId id="1749" r:id="rId720"/>
    <p:sldId id="1750" r:id="rId721"/>
    <p:sldId id="1751" r:id="rId722"/>
    <p:sldId id="1752" r:id="rId723"/>
    <p:sldId id="1753" r:id="rId724"/>
    <p:sldId id="1754" r:id="rId725"/>
    <p:sldId id="1755" r:id="rId726"/>
    <p:sldId id="1756" r:id="rId727"/>
    <p:sldId id="1757" r:id="rId728"/>
    <p:sldId id="1758" r:id="rId729"/>
    <p:sldId id="1759" r:id="rId730"/>
    <p:sldId id="1760" r:id="rId731"/>
    <p:sldId id="1761" r:id="rId732"/>
    <p:sldId id="1762" r:id="rId733"/>
    <p:sldId id="1763" r:id="rId734"/>
    <p:sldId id="1764" r:id="rId735"/>
    <p:sldId id="1765" r:id="rId736"/>
    <p:sldId id="1766" r:id="rId737"/>
    <p:sldId id="1767" r:id="rId738"/>
    <p:sldId id="1768" r:id="rId739"/>
    <p:sldId id="1769" r:id="rId740"/>
    <p:sldId id="1770" r:id="rId741"/>
    <p:sldId id="1771" r:id="rId742"/>
    <p:sldId id="1772" r:id="rId743"/>
    <p:sldId id="1773" r:id="rId744"/>
    <p:sldId id="1774" r:id="rId745"/>
    <p:sldId id="1775" r:id="rId746"/>
    <p:sldId id="1776" r:id="rId747"/>
    <p:sldId id="1777" r:id="rId748"/>
    <p:sldId id="1778" r:id="rId749"/>
    <p:sldId id="1779" r:id="rId750"/>
    <p:sldId id="1780" r:id="rId751"/>
    <p:sldId id="1781" r:id="rId752"/>
    <p:sldId id="1782" r:id="rId753"/>
    <p:sldId id="1783" r:id="rId754"/>
    <p:sldId id="1784" r:id="rId755"/>
    <p:sldId id="1785" r:id="rId756"/>
    <p:sldId id="1786" r:id="rId757"/>
    <p:sldId id="1787" r:id="rId758"/>
    <p:sldId id="1788" r:id="rId759"/>
    <p:sldId id="1789" r:id="rId760"/>
    <p:sldId id="1790" r:id="rId761"/>
    <p:sldId id="1791" r:id="rId762"/>
    <p:sldId id="1792" r:id="rId763"/>
    <p:sldId id="1793" r:id="rId764"/>
    <p:sldId id="1794" r:id="rId765"/>
    <p:sldId id="1795" r:id="rId766"/>
    <p:sldId id="1796" r:id="rId767"/>
    <p:sldId id="1797" r:id="rId768"/>
    <p:sldId id="1798" r:id="rId769"/>
    <p:sldId id="1799" r:id="rId770"/>
    <p:sldId id="1800" r:id="rId771"/>
    <p:sldId id="1801" r:id="rId772"/>
    <p:sldId id="1802" r:id="rId773"/>
    <p:sldId id="1803" r:id="rId774"/>
    <p:sldId id="1804" r:id="rId775"/>
    <p:sldId id="1805" r:id="rId776"/>
    <p:sldId id="1806" r:id="rId777"/>
    <p:sldId id="1807" r:id="rId778"/>
    <p:sldId id="1808" r:id="rId779"/>
    <p:sldId id="1809" r:id="rId780"/>
    <p:sldId id="1810" r:id="rId781"/>
    <p:sldId id="1811" r:id="rId782"/>
    <p:sldId id="1812" r:id="rId783"/>
    <p:sldId id="1813" r:id="rId784"/>
    <p:sldId id="1814" r:id="rId785"/>
    <p:sldId id="1815" r:id="rId786"/>
    <p:sldId id="1816" r:id="rId787"/>
    <p:sldId id="1817" r:id="rId788"/>
    <p:sldId id="1818" r:id="rId789"/>
    <p:sldId id="1819" r:id="rId790"/>
    <p:sldId id="1820" r:id="rId791"/>
    <p:sldId id="1821" r:id="rId792"/>
    <p:sldId id="1822" r:id="rId793"/>
    <p:sldId id="1823" r:id="rId794"/>
    <p:sldId id="1824" r:id="rId795"/>
    <p:sldId id="1825" r:id="rId796"/>
    <p:sldId id="1826" r:id="rId797"/>
    <p:sldId id="1827" r:id="rId798"/>
    <p:sldId id="1828" r:id="rId799"/>
    <p:sldId id="1829" r:id="rId800"/>
    <p:sldId id="1830" r:id="rId801"/>
    <p:sldId id="1831" r:id="rId802"/>
    <p:sldId id="1832" r:id="rId803"/>
    <p:sldId id="1833" r:id="rId804"/>
    <p:sldId id="1834" r:id="rId805"/>
    <p:sldId id="1835" r:id="rId806"/>
    <p:sldId id="1836" r:id="rId807"/>
    <p:sldId id="1837" r:id="rId808"/>
    <p:sldId id="1838" r:id="rId809"/>
    <p:sldId id="1839" r:id="rId810"/>
    <p:sldId id="1840" r:id="rId811"/>
    <p:sldId id="1841" r:id="rId812"/>
    <p:sldId id="1842" r:id="rId813"/>
    <p:sldId id="1843" r:id="rId814"/>
    <p:sldId id="1844" r:id="rId815"/>
    <p:sldId id="1845" r:id="rId816"/>
    <p:sldId id="1846" r:id="rId817"/>
    <p:sldId id="1847" r:id="rId818"/>
    <p:sldId id="1848" r:id="rId819"/>
    <p:sldId id="1849" r:id="rId820"/>
    <p:sldId id="1850" r:id="rId821"/>
    <p:sldId id="1851" r:id="rId822"/>
    <p:sldId id="1852" r:id="rId823"/>
    <p:sldId id="1853" r:id="rId824"/>
    <p:sldId id="1854" r:id="rId825"/>
    <p:sldId id="1855" r:id="rId826"/>
    <p:sldId id="1856" r:id="rId827"/>
    <p:sldId id="1857" r:id="rId828"/>
    <p:sldId id="1858" r:id="rId829"/>
    <p:sldId id="1859" r:id="rId830"/>
    <p:sldId id="1860" r:id="rId831"/>
    <p:sldId id="1861" r:id="rId832"/>
    <p:sldId id="1862" r:id="rId833"/>
    <p:sldId id="1863" r:id="rId834"/>
    <p:sldId id="1864" r:id="rId835"/>
    <p:sldId id="1865" r:id="rId836"/>
    <p:sldId id="1866" r:id="rId837"/>
    <p:sldId id="1867" r:id="rId838"/>
    <p:sldId id="1868" r:id="rId839"/>
    <p:sldId id="1869" r:id="rId840"/>
    <p:sldId id="1870" r:id="rId841"/>
    <p:sldId id="1871" r:id="rId842"/>
    <p:sldId id="1872" r:id="rId843"/>
    <p:sldId id="1873" r:id="rId844"/>
    <p:sldId id="1874" r:id="rId845"/>
    <p:sldId id="1875" r:id="rId846"/>
    <p:sldId id="1876" r:id="rId847"/>
    <p:sldId id="1877" r:id="rId848"/>
    <p:sldId id="1878" r:id="rId849"/>
    <p:sldId id="1879" r:id="rId850"/>
    <p:sldId id="1880" r:id="rId851"/>
    <p:sldId id="1881" r:id="rId852"/>
    <p:sldId id="1882" r:id="rId853"/>
    <p:sldId id="1883" r:id="rId854"/>
    <p:sldId id="1884" r:id="rId855"/>
    <p:sldId id="1885" r:id="rId856"/>
    <p:sldId id="1886" r:id="rId857"/>
    <p:sldId id="1887" r:id="rId858"/>
    <p:sldId id="1888" r:id="rId859"/>
    <p:sldId id="1889" r:id="rId860"/>
    <p:sldId id="1890" r:id="rId861"/>
    <p:sldId id="1891" r:id="rId862"/>
    <p:sldId id="1892" r:id="rId863"/>
    <p:sldId id="1893" r:id="rId864"/>
    <p:sldId id="1894" r:id="rId865"/>
    <p:sldId id="1895" r:id="rId866"/>
    <p:sldId id="1896" r:id="rId867"/>
    <p:sldId id="1897" r:id="rId868"/>
    <p:sldId id="1898" r:id="rId869"/>
    <p:sldId id="1899" r:id="rId870"/>
    <p:sldId id="1900" r:id="rId871"/>
    <p:sldId id="1901" r:id="rId872"/>
    <p:sldId id="1902" r:id="rId873"/>
    <p:sldId id="1903" r:id="rId874"/>
    <p:sldId id="1904" r:id="rId875"/>
    <p:sldId id="1905" r:id="rId876"/>
    <p:sldId id="1906" r:id="rId877"/>
    <p:sldId id="1907" r:id="rId878"/>
    <p:sldId id="1908" r:id="rId879"/>
    <p:sldId id="1909" r:id="rId880"/>
    <p:sldId id="1910" r:id="rId881"/>
    <p:sldId id="1911" r:id="rId882"/>
    <p:sldId id="1912" r:id="rId883"/>
    <p:sldId id="1913" r:id="rId884"/>
    <p:sldId id="1914" r:id="rId885"/>
    <p:sldId id="1915" r:id="rId886"/>
    <p:sldId id="1916" r:id="rId887"/>
    <p:sldId id="1917" r:id="rId888"/>
    <p:sldId id="1918" r:id="rId889"/>
    <p:sldId id="1919" r:id="rId890"/>
    <p:sldId id="1920" r:id="rId891"/>
    <p:sldId id="1921" r:id="rId892"/>
    <p:sldId id="1922" r:id="rId893"/>
    <p:sldId id="1923" r:id="rId894"/>
    <p:sldId id="1924" r:id="rId895"/>
    <p:sldId id="1925" r:id="rId896"/>
    <p:sldId id="1926" r:id="rId897"/>
    <p:sldId id="1927" r:id="rId898"/>
    <p:sldId id="1928" r:id="rId899"/>
    <p:sldId id="1929" r:id="rId900"/>
    <p:sldId id="1930" r:id="rId901"/>
    <p:sldId id="1931" r:id="rId902"/>
    <p:sldId id="1932" r:id="rId903"/>
    <p:sldId id="1933" r:id="rId904"/>
    <p:sldId id="1934" r:id="rId905"/>
    <p:sldId id="1935" r:id="rId906"/>
    <p:sldId id="1936" r:id="rId907"/>
    <p:sldId id="1937" r:id="rId908"/>
    <p:sldId id="1938" r:id="rId909"/>
    <p:sldId id="1939" r:id="rId910"/>
    <p:sldId id="1940" r:id="rId911"/>
    <p:sldId id="1941" r:id="rId912"/>
    <p:sldId id="1942" r:id="rId913"/>
    <p:sldId id="1943" r:id="rId914"/>
    <p:sldId id="1944" r:id="rId915"/>
    <p:sldId id="1945" r:id="rId916"/>
    <p:sldId id="1946" r:id="rId917"/>
    <p:sldId id="1947" r:id="rId918"/>
    <p:sldId id="1948" r:id="rId919"/>
    <p:sldId id="1949" r:id="rId920"/>
    <p:sldId id="1950" r:id="rId921"/>
    <p:sldId id="1951" r:id="rId922"/>
    <p:sldId id="1952" r:id="rId923"/>
    <p:sldId id="1953" r:id="rId924"/>
    <p:sldId id="1954" r:id="rId925"/>
    <p:sldId id="1955" r:id="rId926"/>
    <p:sldId id="1956" r:id="rId927"/>
    <p:sldId id="1957" r:id="rId928"/>
    <p:sldId id="1958" r:id="rId929"/>
    <p:sldId id="1959" r:id="rId930"/>
    <p:sldId id="1960" r:id="rId931"/>
    <p:sldId id="1961" r:id="rId932"/>
    <p:sldId id="1962" r:id="rId933"/>
    <p:sldId id="1963" r:id="rId934"/>
    <p:sldId id="1964" r:id="rId935"/>
    <p:sldId id="1965" r:id="rId936"/>
    <p:sldId id="1966" r:id="rId937"/>
    <p:sldId id="1967" r:id="rId938"/>
    <p:sldId id="1968" r:id="rId939"/>
    <p:sldId id="1969" r:id="rId940"/>
    <p:sldId id="1970" r:id="rId941"/>
    <p:sldId id="1971" r:id="rId942"/>
    <p:sldId id="1972" r:id="rId943"/>
    <p:sldId id="1973" r:id="rId944"/>
    <p:sldId id="1974" r:id="rId945"/>
    <p:sldId id="1975" r:id="rId946"/>
    <p:sldId id="1976" r:id="rId947"/>
    <p:sldId id="1977" r:id="rId948"/>
    <p:sldId id="1978" r:id="rId949"/>
    <p:sldId id="1979" r:id="rId950"/>
    <p:sldId id="1980" r:id="rId951"/>
    <p:sldId id="1981" r:id="rId952"/>
    <p:sldId id="1982" r:id="rId953"/>
    <p:sldId id="1983" r:id="rId954"/>
    <p:sldId id="1984" r:id="rId955"/>
    <p:sldId id="1985" r:id="rId956"/>
    <p:sldId id="1986" r:id="rId957"/>
    <p:sldId id="1987" r:id="rId958"/>
    <p:sldId id="1988" r:id="rId959"/>
    <p:sldId id="1989" r:id="rId960"/>
    <p:sldId id="1990" r:id="rId961"/>
    <p:sldId id="1991" r:id="rId962"/>
    <p:sldId id="1992" r:id="rId963"/>
    <p:sldId id="1993" r:id="rId964"/>
    <p:sldId id="1994" r:id="rId965"/>
    <p:sldId id="1995" r:id="rId966"/>
    <p:sldId id="1996" r:id="rId967"/>
    <p:sldId id="1997" r:id="rId968"/>
    <p:sldId id="1998" r:id="rId969"/>
    <p:sldId id="1999" r:id="rId97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33"/>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3688" autoAdjust="0"/>
  </p:normalViewPr>
  <p:slideViewPr>
    <p:cSldViewPr>
      <p:cViewPr varScale="1">
        <p:scale>
          <a:sx n="80" d="100"/>
          <a:sy n="80" d="100"/>
        </p:scale>
        <p:origin x="-159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903" Type="http://schemas.openxmlformats.org/officeDocument/2006/relationships/slide" Target="slides/slide902.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914" Type="http://schemas.openxmlformats.org/officeDocument/2006/relationships/slide" Target="slides/slide913.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925" Type="http://schemas.openxmlformats.org/officeDocument/2006/relationships/slide" Target="slides/slide924.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936" Type="http://schemas.openxmlformats.org/officeDocument/2006/relationships/slide" Target="slides/slide93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947" Type="http://schemas.openxmlformats.org/officeDocument/2006/relationships/slide" Target="slides/slide946.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958" Type="http://schemas.openxmlformats.org/officeDocument/2006/relationships/slide" Target="slides/slide957.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slide" Target="slides/slide870.xml"/><Relationship Id="rId969" Type="http://schemas.openxmlformats.org/officeDocument/2006/relationships/slide" Target="slides/slide968.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907" Type="http://schemas.openxmlformats.org/officeDocument/2006/relationships/slide" Target="slides/slide906.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960" Type="http://schemas.openxmlformats.org/officeDocument/2006/relationships/slide" Target="slides/slide959.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918" Type="http://schemas.openxmlformats.org/officeDocument/2006/relationships/slide" Target="slides/slide917.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971" Type="http://schemas.openxmlformats.org/officeDocument/2006/relationships/notesMaster" Target="notesMasters/notesMaster1.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929" Type="http://schemas.openxmlformats.org/officeDocument/2006/relationships/slide" Target="slides/slide92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940" Type="http://schemas.openxmlformats.org/officeDocument/2006/relationships/slide" Target="slides/slide93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884" Type="http://schemas.openxmlformats.org/officeDocument/2006/relationships/slide" Target="slides/slide88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951" Type="http://schemas.openxmlformats.org/officeDocument/2006/relationships/slide" Target="slides/slide950.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895" Type="http://schemas.openxmlformats.org/officeDocument/2006/relationships/slide" Target="slides/slide894.xml"/><Relationship Id="rId909" Type="http://schemas.openxmlformats.org/officeDocument/2006/relationships/slide" Target="slides/slide908.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20" Type="http://schemas.openxmlformats.org/officeDocument/2006/relationships/slide" Target="slides/slide919.xml"/><Relationship Id="rId962" Type="http://schemas.openxmlformats.org/officeDocument/2006/relationships/slide" Target="slides/slide96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931" Type="http://schemas.openxmlformats.org/officeDocument/2006/relationships/slide" Target="slides/slide930.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973" Type="http://schemas.openxmlformats.org/officeDocument/2006/relationships/viewProps" Target="viewProps.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900" Type="http://schemas.openxmlformats.org/officeDocument/2006/relationships/slide" Target="slides/slide899.xml"/><Relationship Id="rId942" Type="http://schemas.openxmlformats.org/officeDocument/2006/relationships/slide" Target="slides/slide94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911" Type="http://schemas.openxmlformats.org/officeDocument/2006/relationships/slide" Target="slides/slide910.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953" Type="http://schemas.openxmlformats.org/officeDocument/2006/relationships/slide" Target="slides/slide95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897" Type="http://schemas.openxmlformats.org/officeDocument/2006/relationships/slide" Target="slides/slide896.xml"/><Relationship Id="rId922" Type="http://schemas.openxmlformats.org/officeDocument/2006/relationships/slide" Target="slides/slide92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964" Type="http://schemas.openxmlformats.org/officeDocument/2006/relationships/slide" Target="slides/slide96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933" Type="http://schemas.openxmlformats.org/officeDocument/2006/relationships/slide" Target="slides/slide932.xml"/><Relationship Id="rId975" Type="http://schemas.openxmlformats.org/officeDocument/2006/relationships/tableStyles" Target="tableStyle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902" Type="http://schemas.openxmlformats.org/officeDocument/2006/relationships/slide" Target="slides/slide901.xml"/><Relationship Id="rId944" Type="http://schemas.openxmlformats.org/officeDocument/2006/relationships/slide" Target="slides/slide943.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888" Type="http://schemas.openxmlformats.org/officeDocument/2006/relationships/slide" Target="slides/slide887.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913" Type="http://schemas.openxmlformats.org/officeDocument/2006/relationships/slide" Target="slides/slide912.xml"/><Relationship Id="rId955" Type="http://schemas.openxmlformats.org/officeDocument/2006/relationships/slide" Target="slides/slide95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899" Type="http://schemas.openxmlformats.org/officeDocument/2006/relationships/slide" Target="slides/slide898.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924" Type="http://schemas.openxmlformats.org/officeDocument/2006/relationships/slide" Target="slides/slide923.xml"/><Relationship Id="rId966" Type="http://schemas.openxmlformats.org/officeDocument/2006/relationships/slide" Target="slides/slide96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935" Type="http://schemas.openxmlformats.org/officeDocument/2006/relationships/slide" Target="slides/slide93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slide" Target="slides/slide878.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890" Type="http://schemas.openxmlformats.org/officeDocument/2006/relationships/slide" Target="slides/slide889.xml"/><Relationship Id="rId904" Type="http://schemas.openxmlformats.org/officeDocument/2006/relationships/slide" Target="slides/slide90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946" Type="http://schemas.openxmlformats.org/officeDocument/2006/relationships/slide" Target="slides/slide94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915" Type="http://schemas.openxmlformats.org/officeDocument/2006/relationships/slide" Target="slides/slide91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957" Type="http://schemas.openxmlformats.org/officeDocument/2006/relationships/slide" Target="slides/slide95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926" Type="http://schemas.openxmlformats.org/officeDocument/2006/relationships/slide" Target="slides/slide925.xml"/><Relationship Id="rId968" Type="http://schemas.openxmlformats.org/officeDocument/2006/relationships/slide" Target="slides/slide967.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slide" Target="slides/slide880.xml"/><Relationship Id="rId937" Type="http://schemas.openxmlformats.org/officeDocument/2006/relationships/slide" Target="slides/slide936.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892" Type="http://schemas.openxmlformats.org/officeDocument/2006/relationships/slide" Target="slides/slide891.xml"/><Relationship Id="rId906" Type="http://schemas.openxmlformats.org/officeDocument/2006/relationships/slide" Target="slides/slide905.xml"/><Relationship Id="rId948" Type="http://schemas.openxmlformats.org/officeDocument/2006/relationships/slide" Target="slides/slide94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917" Type="http://schemas.openxmlformats.org/officeDocument/2006/relationships/slide" Target="slides/slide916.xml"/><Relationship Id="rId959" Type="http://schemas.openxmlformats.org/officeDocument/2006/relationships/slide" Target="slides/slide95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970" Type="http://schemas.openxmlformats.org/officeDocument/2006/relationships/slide" Target="slides/slide969.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928" Type="http://schemas.openxmlformats.org/officeDocument/2006/relationships/slide" Target="slides/slide92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939" Type="http://schemas.openxmlformats.org/officeDocument/2006/relationships/slide" Target="slides/slide93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950" Type="http://schemas.openxmlformats.org/officeDocument/2006/relationships/slide" Target="slides/slide94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908" Type="http://schemas.openxmlformats.org/officeDocument/2006/relationships/slide" Target="slides/slide90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894" Type="http://schemas.openxmlformats.org/officeDocument/2006/relationships/slide" Target="slides/slide89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61" Type="http://schemas.openxmlformats.org/officeDocument/2006/relationships/slide" Target="slides/slide960.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919" Type="http://schemas.openxmlformats.org/officeDocument/2006/relationships/slide" Target="slides/slide91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930" Type="http://schemas.openxmlformats.org/officeDocument/2006/relationships/slide" Target="slides/slide929.xml"/><Relationship Id="rId972" Type="http://schemas.openxmlformats.org/officeDocument/2006/relationships/presProps" Target="presProps.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941" Type="http://schemas.openxmlformats.org/officeDocument/2006/relationships/slide" Target="slides/slide940.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910" Type="http://schemas.openxmlformats.org/officeDocument/2006/relationships/slide" Target="slides/slide909.xml"/><Relationship Id="rId952" Type="http://schemas.openxmlformats.org/officeDocument/2006/relationships/slide" Target="slides/slide95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896" Type="http://schemas.openxmlformats.org/officeDocument/2006/relationships/slide" Target="slides/slide895.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921" Type="http://schemas.openxmlformats.org/officeDocument/2006/relationships/slide" Target="slides/slide920.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63" Type="http://schemas.openxmlformats.org/officeDocument/2006/relationships/slide" Target="slides/slide962.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932" Type="http://schemas.openxmlformats.org/officeDocument/2006/relationships/slide" Target="slides/slide93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974" Type="http://schemas.openxmlformats.org/officeDocument/2006/relationships/theme" Target="theme/theme1.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901" Type="http://schemas.openxmlformats.org/officeDocument/2006/relationships/slide" Target="slides/slide900.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943" Type="http://schemas.openxmlformats.org/officeDocument/2006/relationships/slide" Target="slides/slide942.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912" Type="http://schemas.openxmlformats.org/officeDocument/2006/relationships/slide" Target="slides/slide911.xml"/><Relationship Id="rId954" Type="http://schemas.openxmlformats.org/officeDocument/2006/relationships/slide" Target="slides/slide95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898" Type="http://schemas.openxmlformats.org/officeDocument/2006/relationships/slide" Target="slides/slide897.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923" Type="http://schemas.openxmlformats.org/officeDocument/2006/relationships/slide" Target="slides/slide922.xml"/><Relationship Id="rId965" Type="http://schemas.openxmlformats.org/officeDocument/2006/relationships/slide" Target="slides/slide96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934" Type="http://schemas.openxmlformats.org/officeDocument/2006/relationships/slide" Target="slides/slide933.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945" Type="http://schemas.openxmlformats.org/officeDocument/2006/relationships/slide" Target="slides/slide944.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956" Type="http://schemas.openxmlformats.org/officeDocument/2006/relationships/slide" Target="slides/slide955.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7" Type="http://schemas.openxmlformats.org/officeDocument/2006/relationships/slide" Target="slides/slide966.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slide" Target="slides/slide890.xml"/><Relationship Id="rId905" Type="http://schemas.openxmlformats.org/officeDocument/2006/relationships/slide" Target="slides/slide904.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916" Type="http://schemas.openxmlformats.org/officeDocument/2006/relationships/slide" Target="slides/slide915.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927" Type="http://schemas.openxmlformats.org/officeDocument/2006/relationships/slide" Target="slides/slide926.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938" Type="http://schemas.openxmlformats.org/officeDocument/2006/relationships/slide" Target="slides/slide937.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949" Type="http://schemas.openxmlformats.org/officeDocument/2006/relationships/slide" Target="slides/slide948.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C23A94-D826-4390-90F8-3C1E919CB8DB}" type="datetimeFigureOut">
              <a:rPr lang="zh-CN" altLang="en-US" smtClean="0"/>
              <a:pPr/>
              <a:t>2016-2-16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BD15A0-6977-424E-9BBD-E8273A1989FE}"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53BD15A0-6977-424E-9BBD-E8273A1989FE}" type="slidenum">
              <a:rPr lang="zh-CN" altLang="en-US" smtClean="0"/>
              <a:pPr/>
              <a:t>96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6EFF013F-183D-4E89-8095-80DC15F87617}" type="datetimeFigureOut">
              <a:rPr lang="zh-CN" altLang="en-US"/>
              <a:pPr/>
              <a:t>2016-2-16</a:t>
            </a:fld>
            <a:endParaRPr 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F70F70EC-B2FF-4882-889E-15BD2CDF5FAB}" type="slidenum">
              <a:rPr lang="zh-CN" altLang="en-US"/>
              <a:pPr/>
              <a:t>‹#›</a:t>
            </a:fld>
            <a:endParaRPr lang="en-US"/>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A1DECEE6-BE4B-4A59-BB07-DF09CDAEF214}" type="datetimeFigureOut">
              <a:rPr lang="zh-CN" altLang="en-US"/>
              <a:pPr/>
              <a:t>2016-2-16</a:t>
            </a:fld>
            <a:endParaRPr 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500F5496-FBB2-4D09-B7C2-D8AD25C2E4C8}" type="slidenum">
              <a:rPr lang="zh-CN" altLang="en-US"/>
              <a:pPr/>
              <a:t>‹#›</a:t>
            </a:fld>
            <a:endParaRPr lang="en-US"/>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EB29C0B-C853-4D3B-9FA5-90DC9580FAE5}" type="datetimeFigureOut">
              <a:rPr lang="zh-CN" altLang="en-US"/>
              <a:pPr/>
              <a:t>2016-2-16</a:t>
            </a:fld>
            <a:endParaRPr 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5B63282C-4825-41D7-A4BE-B4A92813E5C1}" type="slidenum">
              <a:rPr lang="zh-CN" altLang="en-US"/>
              <a:pPr/>
              <a:t>‹#›</a:t>
            </a:fld>
            <a:endParaRPr lang="en-US"/>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CEA4220B-9011-4ECD-AEA2-56CADAF95D12}" type="datetimeFigureOut">
              <a:rPr lang="zh-CN" altLang="en-US"/>
              <a:pPr/>
              <a:t>2016-2-16</a:t>
            </a:fld>
            <a:endParaRPr 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B1044EE-0ED8-4976-A536-CFEEDA8EC4D5}" type="slidenum">
              <a:rPr lang="zh-CN" altLang="en-US"/>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0C87C81D-8EDE-4C55-A06F-E4FD41911093}" type="datetimeFigureOut">
              <a:rPr lang="zh-CN" altLang="en-US"/>
              <a:pPr/>
              <a:t>2016-2-16</a:t>
            </a:fld>
            <a:endParaRPr 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B9F50D9-D793-4DFE-A43D-28EA1665D4B8}" type="slidenum">
              <a:rPr lang="zh-CN" altLang="en-US"/>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4A50141F-EA73-486A-91B9-93DC71BDEE9E}" type="datetimeFigureOut">
              <a:rPr lang="zh-CN" altLang="en-US"/>
              <a:pPr/>
              <a:t>2016-2-16</a:t>
            </a:fld>
            <a:endParaRPr 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129E77C4-8B36-472E-926A-00C01A0EA36E}" type="slidenum">
              <a:rPr lang="zh-CN" altLang="en-US"/>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47A39CA9-2689-4599-8C67-1282D41FDA3B}" type="datetimeFigureOut">
              <a:rPr lang="zh-CN" altLang="en-US"/>
              <a:pPr/>
              <a:t>2016-2-16</a:t>
            </a:fld>
            <a:endParaRPr 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BC4214B5-2F58-4636-8A59-3AEE83917C10}" type="slidenum">
              <a:rPr lang="zh-CN" altLang="en-US"/>
              <a:pPr/>
              <a:t>‹#›</a:t>
            </a:fld>
            <a:endParaRPr lang="en-US"/>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191E8C56-E420-40E1-97AD-622AEBCEC736}" type="datetimeFigureOut">
              <a:rPr lang="zh-CN" altLang="en-US"/>
              <a:pPr/>
              <a:t>2016-2-16</a:t>
            </a:fld>
            <a:endParaRPr 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5551A771-CE9E-4306-8558-9DAFE5071517}" type="slidenum">
              <a:rPr lang="zh-CN" altLang="en-US"/>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1C701D24-7B9B-42E9-A5B8-F506F537CDBF}" type="datetimeFigureOut">
              <a:rPr lang="zh-CN" altLang="en-US"/>
              <a:pPr/>
              <a:t>2016-2-16</a:t>
            </a:fld>
            <a:endParaRPr 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EA568727-6861-4FF3-A61D-5991B9516B96}" type="slidenum">
              <a:rPr lang="zh-CN" altLang="en-US"/>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24767A06-8A19-48C5-88C0-E9B76C56E8D2}" type="datetimeFigureOut">
              <a:rPr lang="zh-CN" altLang="en-US"/>
              <a:pPr/>
              <a:t>2016-2-16</a:t>
            </a:fld>
            <a:endParaRPr 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29B5C574-31C2-41F6-A951-2FAABDB397E2}" type="slidenum">
              <a:rPr lang="zh-CN" altLang="en-US"/>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037904D6-3689-43C8-B00C-837EE9A6369C}" type="datetimeFigureOut">
              <a:rPr lang="zh-CN" altLang="en-US"/>
              <a:pPr/>
              <a:t>2016-2-16</a:t>
            </a:fld>
            <a:endParaRPr 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E237A970-F9D8-45B8-A59C-96BEBB121F90}" type="slidenum">
              <a:rPr lang="zh-CN" altLang="en-US"/>
              <a:pPr/>
              <a:t>‹#›</a:t>
            </a:fld>
            <a:endParaRPr lang="en-US"/>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2" name="矩形 6"/>
          <p:cNvGrpSpPr>
            <a:grpSpLocks/>
          </p:cNvGrpSpPr>
          <p:nvPr userDrawn="1"/>
        </p:nvGrpSpPr>
        <p:grpSpPr bwMode="auto">
          <a:xfrm>
            <a:off x="487363" y="701675"/>
            <a:ext cx="8504237" cy="5924550"/>
            <a:chOff x="0" y="0"/>
            <a:chExt cx="5357" cy="3732"/>
          </a:xfrm>
        </p:grpSpPr>
        <p:pic>
          <p:nvPicPr>
            <p:cNvPr id="2051" name="矩形 6"/>
            <p:cNvPicPr>
              <a:picLocks noChangeArrowheads="1"/>
            </p:cNvPicPr>
            <p:nvPr/>
          </p:nvPicPr>
          <p:blipFill>
            <a:blip r:embed="rId13"/>
            <a:srcRect/>
            <a:stretch>
              <a:fillRect/>
            </a:stretch>
          </p:blipFill>
          <p:spPr bwMode="auto">
            <a:xfrm>
              <a:off x="0" y="0"/>
              <a:ext cx="5357" cy="3732"/>
            </a:xfrm>
            <a:prstGeom prst="rect">
              <a:avLst/>
            </a:prstGeom>
            <a:noFill/>
            <a:ln w="9525">
              <a:noFill/>
              <a:miter lim="800000"/>
              <a:headEnd/>
              <a:tailEnd/>
            </a:ln>
          </p:spPr>
        </p:pic>
        <p:sp>
          <p:nvSpPr>
            <p:cNvPr id="2052" name="Text Box 4"/>
            <p:cNvSpPr txBox="1">
              <a:spLocks noChangeArrowheads="1"/>
            </p:cNvSpPr>
            <p:nvPr/>
          </p:nvSpPr>
          <p:spPr bwMode="auto">
            <a:xfrm>
              <a:off x="78" y="31"/>
              <a:ext cx="5207" cy="3592"/>
            </a:xfrm>
            <a:prstGeom prst="rect">
              <a:avLst/>
            </a:prstGeom>
            <a:noFill/>
            <a:ln w="9525">
              <a:noFill/>
              <a:miter lim="800000"/>
              <a:headEnd/>
              <a:tailEnd/>
            </a:ln>
          </p:spPr>
          <p:txBody>
            <a:bodyPr anchor="ctr"/>
            <a:lstStyle/>
            <a:p>
              <a:pPr algn="ctr"/>
              <a:endParaRPr lang="zh-CN" altLang="en-US">
                <a:solidFill>
                  <a:srgbClr val="FFFFFF"/>
                </a:solidFill>
              </a:endParaRPr>
            </a:p>
          </p:txBody>
        </p:sp>
      </p:grpSp>
      <p:pic>
        <p:nvPicPr>
          <p:cNvPr id="2053" name="Picture 4"/>
          <p:cNvPicPr>
            <a:picLocks noChangeAspect="1" noChangeArrowheads="1"/>
          </p:cNvPicPr>
          <p:nvPr userDrawn="1"/>
        </p:nvPicPr>
        <p:blipFill>
          <a:blip r:embed="rId14"/>
          <a:srcRect/>
          <a:stretch>
            <a:fillRect/>
          </a:stretch>
        </p:blipFill>
        <p:spPr bwMode="auto">
          <a:xfrm>
            <a:off x="7380288" y="260350"/>
            <a:ext cx="1352550" cy="371475"/>
          </a:xfrm>
          <a:prstGeom prst="rect">
            <a:avLst/>
          </a:prstGeom>
          <a:noFill/>
          <a:ln w="9525">
            <a:noFill/>
            <a:miter lim="800000"/>
            <a:headEnd/>
            <a:tailEnd/>
          </a:ln>
        </p:spPr>
      </p:pic>
      <p:sp>
        <p:nvSpPr>
          <p:cNvPr id="2054" name="标题占位符 1"/>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5" name="文本占位符 2"/>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56" name="日期占位符 3"/>
          <p:cNvSpPr>
            <a:spLocks noGrp="1" noChangeArrowheads="1"/>
          </p:cNvSpPr>
          <p:nvPr>
            <p:ph type="dt" sz="half" idx="2"/>
          </p:nvPr>
        </p:nvSpPr>
        <p:spPr bwMode="auto">
          <a:xfrm>
            <a:off x="457200" y="6356350"/>
            <a:ext cx="21336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B166C63C-C81B-49EF-BCA2-DC679CCB16E0}" type="datetimeFigureOut">
              <a:rPr lang="zh-CN" altLang="en-US"/>
              <a:pPr/>
              <a:t>2016-2-16</a:t>
            </a:fld>
            <a:endParaRPr lang="en-US"/>
          </a:p>
        </p:txBody>
      </p:sp>
      <p:sp>
        <p:nvSpPr>
          <p:cNvPr id="2057" name="页脚占位符 4"/>
          <p:cNvSpPr>
            <a:spLocks noGrp="1" noChangeArrowheads="1"/>
          </p:cNvSpPr>
          <p:nvPr>
            <p:ph type="ftr" sz="quarter" idx="3"/>
          </p:nvPr>
        </p:nvSpPr>
        <p:spPr bwMode="auto">
          <a:xfrm>
            <a:off x="3124200" y="6356350"/>
            <a:ext cx="28956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endParaRPr lang="zh-CN" altLang="en-US"/>
          </a:p>
        </p:txBody>
      </p:sp>
      <p:sp>
        <p:nvSpPr>
          <p:cNvPr id="2058" name="灯片编号占位符 5"/>
          <p:cNvSpPr>
            <a:spLocks noGrp="1" noChangeArrowheads="1"/>
          </p:cNvSpPr>
          <p:nvPr>
            <p:ph type="sldNum" sz="quarter" idx="4"/>
          </p:nvPr>
        </p:nvSpPr>
        <p:spPr bwMode="auto">
          <a:xfrm>
            <a:off x="6553200" y="6356350"/>
            <a:ext cx="21336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00395D8C-6026-491B-9FB9-5C6C3A13A7FD}" type="slidenum">
              <a:rPr lang="zh-CN" altLang="en-US"/>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fade/>
  </p:transition>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8" Type="http://schemas.openxmlformats.org/officeDocument/2006/relationships/slide" Target="slide176.xml"/><Relationship Id="rId3" Type="http://schemas.openxmlformats.org/officeDocument/2006/relationships/image" Target="../media/image9.png"/><Relationship Id="rId7"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slide" Target="slide114.xml"/><Relationship Id="rId4" Type="http://schemas.openxmlformats.org/officeDocument/2006/relationships/slide" Target="slide133.xml"/></Relationships>
</file>

<file path=ppt/slides/_rels/slide1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8" Type="http://schemas.openxmlformats.org/officeDocument/2006/relationships/slide" Target="slide194.xml"/><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213.xml"/><Relationship Id="rId5" Type="http://schemas.openxmlformats.org/officeDocument/2006/relationships/image" Target="../media/image9.png"/><Relationship Id="rId4" Type="http://schemas.openxmlformats.org/officeDocument/2006/relationships/slide" Target="slide282.xml"/></Relationships>
</file>

<file path=ppt/slides/_rels/slide19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 Id="rId4" Type="http://schemas.openxmlformats.org/officeDocument/2006/relationships/image" Target="../media/image15.wmf"/></Relationships>
</file>

<file path=ppt/slides/_rels/slide2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slide" Target="slide5.xml"/><Relationship Id="rId7" Type="http://schemas.openxmlformats.org/officeDocument/2006/relationships/slide" Target="slide301.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91.xml"/><Relationship Id="rId11" Type="http://schemas.openxmlformats.org/officeDocument/2006/relationships/image" Target="../media/image7.png"/><Relationship Id="rId5" Type="http://schemas.openxmlformats.org/officeDocument/2006/relationships/slide" Target="slide111.xml"/><Relationship Id="rId10" Type="http://schemas.openxmlformats.org/officeDocument/2006/relationships/slide" Target="slide518.xml"/><Relationship Id="rId4" Type="http://schemas.openxmlformats.org/officeDocument/2006/relationships/slide" Target="slide110.xml"/><Relationship Id="rId9" Type="http://schemas.openxmlformats.org/officeDocument/2006/relationships/slide" Target="slide426.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8" Type="http://schemas.openxmlformats.org/officeDocument/2006/relationships/slide" Target="slide319.xml"/><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304.xml"/><Relationship Id="rId5" Type="http://schemas.openxmlformats.org/officeDocument/2006/relationships/image" Target="../media/image8.png"/><Relationship Id="rId4" Type="http://schemas.openxmlformats.org/officeDocument/2006/relationships/slide" Target="slide352.xml"/></Relationships>
</file>

<file path=ppt/slides/_rels/slide30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slide" Target="slide385.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slide" Target="slide382.xml"/><Relationship Id="rId4" Type="http://schemas.openxmlformats.org/officeDocument/2006/relationships/slide" Target="slide410.xml"/><Relationship Id="rId9" Type="http://schemas.openxmlformats.org/officeDocument/2006/relationships/slide" Target="slide366.xml"/></Relationships>
</file>

<file path=ppt/slides/_rels/slide36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8.png"/></Relationships>
</file>

<file path=ppt/slides/_rels/slide3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 Id="rId5" Type="http://schemas.openxmlformats.org/officeDocument/2006/relationships/image" Target="../media/image13.wmf"/><Relationship Id="rId4" Type="http://schemas.openxmlformats.org/officeDocument/2006/relationships/image" Target="../media/image12.wmf"/></Relationships>
</file>

<file path=ppt/slides/_rels/slide3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819.xml"/><Relationship Id="rId3" Type="http://schemas.openxmlformats.org/officeDocument/2006/relationships/slide" Target="slide606.xml"/><Relationship Id="rId7" Type="http://schemas.openxmlformats.org/officeDocument/2006/relationships/slide" Target="slide753.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664.xml"/><Relationship Id="rId5" Type="http://schemas.openxmlformats.org/officeDocument/2006/relationships/slide" Target="slide608.xml"/><Relationship Id="rId10" Type="http://schemas.openxmlformats.org/officeDocument/2006/relationships/image" Target="../media/image7.png"/><Relationship Id="rId4" Type="http://schemas.openxmlformats.org/officeDocument/2006/relationships/slide" Target="slide607.xml"/><Relationship Id="rId9" Type="http://schemas.openxmlformats.org/officeDocument/2006/relationships/slide" Target="slide895.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 Id="rId5" Type="http://schemas.openxmlformats.org/officeDocument/2006/relationships/image" Target="../media/image13.wmf"/><Relationship Id="rId4" Type="http://schemas.openxmlformats.org/officeDocument/2006/relationships/image" Target="../media/image12.wmf"/></Relationships>
</file>

<file path=ppt/slides/_rels/slide4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8" Type="http://schemas.openxmlformats.org/officeDocument/2006/relationships/slide" Target="slide449.xml"/><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slide" Target="slide429.xml"/><Relationship Id="rId4" Type="http://schemas.openxmlformats.org/officeDocument/2006/relationships/slide" Target="slide502.xml"/></Relationships>
</file>

<file path=ppt/slides/_rels/slide4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 Id="rId5" Type="http://schemas.openxmlformats.org/officeDocument/2006/relationships/image" Target="../media/image13.wmf"/><Relationship Id="rId4" Type="http://schemas.openxmlformats.org/officeDocument/2006/relationships/image" Target="../media/image12.wmf"/></Relationships>
</file>

<file path=ppt/slides/_rels/slide4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8.xml"/><Relationship Id="rId7" Type="http://schemas.openxmlformats.org/officeDocument/2006/relationships/slide" Target="slide90.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slide" Target="slide33.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8" Type="http://schemas.openxmlformats.org/officeDocument/2006/relationships/slide" Target="slide590.xml"/><Relationship Id="rId3" Type="http://schemas.openxmlformats.org/officeDocument/2006/relationships/image" Target="../media/image9.png"/><Relationship Id="rId7"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521.xml"/><Relationship Id="rId5" Type="http://schemas.openxmlformats.org/officeDocument/2006/relationships/image" Target="../media/image8.png"/><Relationship Id="rId4" Type="http://schemas.openxmlformats.org/officeDocument/2006/relationships/slide" Target="slide540.xml"/></Relationships>
</file>

<file path=ppt/slides/_rels/slide5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611.xml"/><Relationship Id="rId7" Type="http://schemas.openxmlformats.org/officeDocument/2006/relationships/slide" Target="slide650.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slide" Target="slide629.xml"/><Relationship Id="rId4" Type="http://schemas.openxmlformats.org/officeDocument/2006/relationships/image" Target="../media/image9.png"/></Relationships>
</file>

<file path=ppt/slides/_rels/slide60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667.xml"/><Relationship Id="rId7" Type="http://schemas.openxmlformats.org/officeDocument/2006/relationships/slide" Target="slide738.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slide" Target="slide686.xml"/><Relationship Id="rId4" Type="http://schemas.openxmlformats.org/officeDocument/2006/relationships/image" Target="../media/image9.png"/></Relationships>
</file>

<file path=ppt/slides/_rels/slide66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8" Type="http://schemas.openxmlformats.org/officeDocument/2006/relationships/slide" Target="slide806.xm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slide" Target="slide242.xml"/><Relationship Id="rId1" Type="http://schemas.openxmlformats.org/officeDocument/2006/relationships/slideLayout" Target="../slideLayouts/slideLayout7.xml"/><Relationship Id="rId6" Type="http://schemas.openxmlformats.org/officeDocument/2006/relationships/slide" Target="slide774.xml"/><Relationship Id="rId5" Type="http://schemas.openxmlformats.org/officeDocument/2006/relationships/image" Target="../media/image9.png"/><Relationship Id="rId4" Type="http://schemas.openxmlformats.org/officeDocument/2006/relationships/slide" Target="slide756.xml"/><Relationship Id="rId9" Type="http://schemas.openxmlformats.org/officeDocument/2006/relationships/slide" Target="slide3.xml"/></Relationships>
</file>

<file path=ppt/slides/_rels/slide75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8" Type="http://schemas.openxmlformats.org/officeDocument/2006/relationships/slide" Target="slide880.xml"/><Relationship Id="rId3" Type="http://schemas.openxmlformats.org/officeDocument/2006/relationships/slide" Target="slide822.xml"/><Relationship Id="rId7"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366.xml"/><Relationship Id="rId5" Type="http://schemas.openxmlformats.org/officeDocument/2006/relationships/slide" Target="slide838.xml"/><Relationship Id="rId4" Type="http://schemas.openxmlformats.org/officeDocument/2006/relationships/image" Target="../media/image9.png"/><Relationship Id="rId9" Type="http://schemas.openxmlformats.org/officeDocument/2006/relationships/slide" Target="slide3.xml"/></Relationships>
</file>

<file path=ppt/slides/_rels/slide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8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4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85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5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5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5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5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5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5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5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5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5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86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6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6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6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6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6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6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6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6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6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87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7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7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7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7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7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7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7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7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7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88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8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8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8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8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8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8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8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8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8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89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9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9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9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9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95.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898.xml"/><Relationship Id="rId7" Type="http://schemas.openxmlformats.org/officeDocument/2006/relationships/slide" Target="slide955.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slide" Target="slide914.xml"/><Relationship Id="rId4" Type="http://schemas.openxmlformats.org/officeDocument/2006/relationships/image" Target="../media/image9.png"/></Relationships>
</file>

<file path=ppt/slides/_rels/slide89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89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89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9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90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9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9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9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9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4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4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4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4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4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4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4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4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95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5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5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5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5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5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6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6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6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6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6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6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6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6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6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6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1394" name="Picture 2" descr="课件首页图（语文）-01"/>
          <p:cNvPicPr>
            <a:picLocks noChangeAspect="1" noChangeArrowheads="1"/>
          </p:cNvPicPr>
          <p:nvPr/>
        </p:nvPicPr>
        <p:blipFill>
          <a:blip r:embed="rId2"/>
          <a:srcRect/>
          <a:stretch>
            <a:fillRect/>
          </a:stretch>
        </p:blipFill>
        <p:spPr bwMode="auto">
          <a:xfrm>
            <a:off x="0" y="-11113"/>
            <a:ext cx="9156700" cy="6869113"/>
          </a:xfrm>
          <a:prstGeom prst="rect">
            <a:avLst/>
          </a:prstGeom>
          <a:noFill/>
          <a:ln w="9525">
            <a:noFill/>
            <a:miter lim="800000"/>
            <a:headEnd/>
            <a:tailEnd/>
          </a:ln>
        </p:spPr>
      </p:pic>
      <p:sp>
        <p:nvSpPr>
          <p:cNvPr id="1211396" name="Text Box 4"/>
          <p:cNvSpPr txBox="1">
            <a:spLocks noChangeArrowheads="1"/>
          </p:cNvSpPr>
          <p:nvPr/>
        </p:nvSpPr>
        <p:spPr bwMode="auto">
          <a:xfrm>
            <a:off x="5418138" y="4954588"/>
            <a:ext cx="2249487" cy="274637"/>
          </a:xfrm>
          <a:prstGeom prst="rect">
            <a:avLst/>
          </a:prstGeom>
          <a:noFill/>
          <a:ln w="9525">
            <a:noFill/>
            <a:miter lim="800000"/>
            <a:headEnd/>
            <a:tailEnd/>
          </a:ln>
          <a:effectLst/>
        </p:spPr>
        <p:txBody>
          <a:bodyPr wrap="none">
            <a:spAutoFit/>
          </a:bodyPr>
          <a:lstStyle/>
          <a:p>
            <a:pPr>
              <a:buFontTx/>
              <a:buNone/>
            </a:pPr>
            <a:r>
              <a:rPr lang="zh-CN" altLang="en-US" sz="1200" b="1">
                <a:latin typeface="Arial" charset="0"/>
              </a:rPr>
              <a:t>新课标（</a:t>
            </a:r>
            <a:r>
              <a:rPr lang="en-US" altLang="zh-CN" sz="1200" b="1">
                <a:latin typeface="Arial" charset="0"/>
              </a:rPr>
              <a:t>RJ</a:t>
            </a:r>
            <a:r>
              <a:rPr lang="zh-CN" altLang="en-US" sz="1200" b="1">
                <a:latin typeface="Arial" charset="0"/>
              </a:rPr>
              <a:t>）</a:t>
            </a:r>
            <a:r>
              <a:rPr lang="en-US" altLang="zh-CN" sz="1200" b="1">
                <a:latin typeface="Arial" charset="0"/>
              </a:rPr>
              <a:t>·</a:t>
            </a:r>
            <a:r>
              <a:rPr lang="zh-CN" altLang="en-US" sz="1200" b="1">
                <a:latin typeface="Arial" charset="0"/>
              </a:rPr>
              <a:t>全国卷地区专用</a:t>
            </a:r>
          </a:p>
        </p:txBody>
      </p:sp>
      <p:pic>
        <p:nvPicPr>
          <p:cNvPr id="1026" name="Picture 2" descr="C:\Documents and Settings\Administrator\桌面\17一轮PPT首页图\课件首页图（语文）-01.jpg"/>
          <p:cNvPicPr>
            <a:picLocks noChangeAspect="1" noChangeArrowheads="1"/>
          </p:cNvPicPr>
          <p:nvPr/>
        </p:nvPicPr>
        <p:blipFill>
          <a:blip r:embed="rId3"/>
          <a:srcRect/>
          <a:stretch>
            <a:fillRect/>
          </a:stretch>
        </p:blipFill>
        <p:spPr bwMode="auto">
          <a:xfrm>
            <a:off x="-6350" y="-6350"/>
            <a:ext cx="9156700" cy="6870700"/>
          </a:xfrm>
          <a:prstGeom prst="rect">
            <a:avLst/>
          </a:prstGeom>
          <a:noFill/>
        </p:spPr>
      </p:pic>
      <p:sp>
        <p:nvSpPr>
          <p:cNvPr id="6" name="Text Box 4"/>
          <p:cNvSpPr txBox="1">
            <a:spLocks noChangeArrowheads="1"/>
          </p:cNvSpPr>
          <p:nvPr/>
        </p:nvSpPr>
        <p:spPr bwMode="auto">
          <a:xfrm>
            <a:off x="5500694" y="4929198"/>
            <a:ext cx="2029723" cy="307777"/>
          </a:xfrm>
          <a:prstGeom prst="rect">
            <a:avLst/>
          </a:prstGeom>
          <a:noFill/>
          <a:ln w="9525">
            <a:noFill/>
            <a:miter lim="800000"/>
            <a:headEnd/>
            <a:tailEnd/>
          </a:ln>
          <a:effectLst/>
        </p:spPr>
        <p:txBody>
          <a:bodyPr wrap="none">
            <a:spAutoFit/>
          </a:bodyPr>
          <a:lstStyle/>
          <a:p>
            <a:pPr fontAlgn="base">
              <a:spcBef>
                <a:spcPct val="0"/>
              </a:spcBef>
              <a:spcAft>
                <a:spcPct val="0"/>
              </a:spcAft>
            </a:pPr>
            <a:r>
              <a:rPr lang="zh-CN" altLang="en-US" sz="1400" b="1" dirty="0" smtClean="0">
                <a:solidFill>
                  <a:prstClr val="black"/>
                </a:solidFill>
                <a:latin typeface="Arial" charset="0"/>
              </a:rPr>
              <a:t>新课</a:t>
            </a:r>
            <a:r>
              <a:rPr lang="zh-CN" altLang="en-US" sz="1400" b="1" dirty="0" smtClean="0">
                <a:solidFill>
                  <a:prstClr val="black"/>
                </a:solidFill>
                <a:latin typeface="Arial" charset="0"/>
              </a:rPr>
              <a:t>标</a:t>
            </a:r>
            <a:r>
              <a:rPr lang="en-US" altLang="zh-CN" sz="1400" b="1" dirty="0" smtClean="0">
                <a:solidFill>
                  <a:prstClr val="black"/>
                </a:solidFill>
                <a:latin typeface="Arial" charset="0"/>
              </a:rPr>
              <a:t>·</a:t>
            </a:r>
            <a:r>
              <a:rPr lang="zh-CN" altLang="en-US" sz="1400" b="1" dirty="0" smtClean="0">
                <a:solidFill>
                  <a:prstClr val="black"/>
                </a:solidFill>
                <a:latin typeface="Arial" charset="0"/>
              </a:rPr>
              <a:t>全</a:t>
            </a:r>
            <a:r>
              <a:rPr lang="zh-CN" altLang="en-US" sz="1400" b="1" dirty="0" smtClean="0">
                <a:solidFill>
                  <a:prstClr val="black"/>
                </a:solidFill>
                <a:latin typeface="Arial" charset="0"/>
              </a:rPr>
              <a:t>国卷地区专用</a:t>
            </a:r>
          </a:p>
        </p:txBody>
      </p:sp>
    </p:spTree>
  </p:cSld>
  <p:clrMapOvr>
    <a:masterClrMapping/>
  </p:clrMapOvr>
  <p:transition spd="med" advClick="0">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1"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对现实进行反思和批判。由此可见，文本的召唤性需要接受者呼应和配合，完成艺术品的第二次创作。正如中国古典美学中的含蓄与简洁，其有限的文字常常引发出读者脑海中的丰富意象。</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接受者作为主体，他对文本的接受不是被动的。海德格尔提出“前理解”，即理解前的心理文化结构，这种结构影响着理解。理解不可能是文本意义的重现，而只能是文本与“前理解”的统一。这样，文本与接受就呈现出一种相互作用的关系：一方面文本在相当程度上规定了接受者理解的范围、方向，让理解朝它的本义靠拢；另一方面，文本不可能将接受者完全制约住、规范住，接受者必然会按照自己的方式去理解作品，于是不可避免地就会出现误</a:t>
            </a:r>
          </a:p>
        </p:txBody>
      </p:sp>
      <p:sp>
        <p:nvSpPr>
          <p:cNvPr id="1220612"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220614"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2061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29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292292"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a:latin typeface="宋体" pitchFamily="2" charset="-122"/>
              </a:rPr>
              <a:t>二</a:t>
            </a:r>
            <a:r>
              <a:rPr lang="zh-CN" altLang="en-US" sz="2400" b="1" dirty="0" smtClean="0">
                <a:latin typeface="宋体" pitchFamily="2" charset="-122"/>
              </a:rPr>
              <a:t>、</a:t>
            </a:r>
            <a:r>
              <a:rPr lang="en-US" altLang="zh-CN" sz="2400" b="1" dirty="0" smtClean="0">
                <a:latin typeface="宋体" pitchFamily="2" charset="-122"/>
              </a:rPr>
              <a:t>[2014·</a:t>
            </a:r>
            <a:r>
              <a:rPr lang="zh-CN" altLang="en-US" sz="2400" b="1" dirty="0" smtClean="0">
                <a:latin typeface="宋体" pitchFamily="2" charset="-122"/>
              </a:rPr>
              <a:t>新课标全国卷</a:t>
            </a:r>
            <a:r>
              <a:rPr lang="en-US" altLang="zh-CN" sz="2400" b="1" dirty="0" smtClean="0">
                <a:latin typeface="宋体" pitchFamily="2" charset="-122"/>
              </a:rPr>
              <a:t>Ⅱ]</a:t>
            </a:r>
            <a:r>
              <a:rPr lang="zh-CN" altLang="en-US" sz="2400" b="1" dirty="0" smtClean="0">
                <a:latin typeface="宋体" pitchFamily="2" charset="-122"/>
              </a:rPr>
              <a:t>阅读下面的文字，完成</a:t>
            </a:r>
            <a:r>
              <a:rPr lang="en-US" altLang="zh-CN" sz="2400" b="1" dirty="0" smtClean="0">
                <a:latin typeface="宋体" pitchFamily="2" charset="-122"/>
              </a:rPr>
              <a:t>4</a:t>
            </a:r>
            <a:r>
              <a:rPr lang="zh-CN" altLang="en-US" sz="2400" b="1" dirty="0" smtClean="0">
                <a:latin typeface="宋体" pitchFamily="2" charset="-122"/>
              </a:rPr>
              <a:t>～</a:t>
            </a:r>
            <a:r>
              <a:rPr lang="en-US" altLang="zh-CN" sz="2400" b="1" dirty="0" smtClean="0">
                <a:latin typeface="宋体" pitchFamily="2" charset="-122"/>
              </a:rPr>
              <a:t>6</a:t>
            </a:r>
            <a:r>
              <a:rPr lang="zh-CN" altLang="en-US" sz="2400" b="1" dirty="0" smtClean="0">
                <a:latin typeface="宋体" pitchFamily="2" charset="-122"/>
              </a:rPr>
              <a:t>题。 </a:t>
            </a:r>
          </a:p>
          <a:p>
            <a:pPr indent="627063">
              <a:lnSpc>
                <a:spcPts val="3500"/>
              </a:lnSpc>
            </a:pPr>
            <a:r>
              <a:rPr lang="zh-CN" altLang="en-US" sz="2400" b="1" dirty="0" smtClean="0">
                <a:latin typeface="宋体" pitchFamily="2" charset="-122"/>
              </a:rPr>
              <a:t>周代，尽管关于食品安全事件的记载不多，但我们还是看到，由于食品安全关系重大，统治者对此非常重视并做出了特别规定。周代的食品交易是以直接收获采摘的初级农产品为主，所以对农产品的成熟度十分关注。据</a:t>
            </a:r>
            <a:r>
              <a:rPr lang="en-US" altLang="zh-CN" sz="2400" b="1" dirty="0" smtClean="0">
                <a:latin typeface="宋体" pitchFamily="2" charset="-122"/>
              </a:rPr>
              <a:t>《</a:t>
            </a:r>
            <a:r>
              <a:rPr lang="zh-CN" altLang="en-US" sz="2400" b="1" dirty="0" smtClean="0">
                <a:latin typeface="宋体" pitchFamily="2" charset="-122"/>
              </a:rPr>
              <a:t>礼记</a:t>
            </a:r>
            <a:r>
              <a:rPr lang="en-US" altLang="zh-CN" sz="2400" b="1" dirty="0" smtClean="0">
                <a:latin typeface="宋体" pitchFamily="2" charset="-122"/>
              </a:rPr>
              <a:t>》</a:t>
            </a:r>
            <a:r>
              <a:rPr lang="zh-CN" altLang="en-US" sz="2400" b="1" dirty="0" smtClean="0">
                <a:latin typeface="宋体" pitchFamily="2" charset="-122"/>
              </a:rPr>
              <a:t>记载，周代对食品交易的规定有：“五谷不时，果实未熟，不鬻于市。”这是我国历史上最早的关于食品安全管理的记录。</a:t>
            </a:r>
          </a:p>
          <a:p>
            <a:pPr indent="627063">
              <a:lnSpc>
                <a:spcPts val="3500"/>
              </a:lnSpc>
            </a:pPr>
            <a:r>
              <a:rPr lang="zh-CN" altLang="en-US" sz="2400" b="1" dirty="0" smtClean="0">
                <a:latin typeface="宋体" pitchFamily="2" charset="-122"/>
              </a:rPr>
              <a:t>汉唐时期，食品交易活动非常频繁，交易品种十分丰富。为杜绝有毒有害食品流入市场，国家在法律上做出了相应的规定。汉朝</a:t>
            </a:r>
            <a:r>
              <a:rPr lang="en-US" altLang="zh-CN" sz="2400" b="1" dirty="0" smtClean="0">
                <a:latin typeface="宋体" pitchFamily="2" charset="-122"/>
              </a:rPr>
              <a:t>《</a:t>
            </a:r>
            <a:r>
              <a:rPr lang="zh-CN" altLang="en-US" sz="2400" b="1" dirty="0" smtClean="0">
                <a:latin typeface="宋体" pitchFamily="2" charset="-122"/>
              </a:rPr>
              <a:t>二年律令</a:t>
            </a:r>
            <a:r>
              <a:rPr lang="en-US" altLang="zh-CN" sz="2400" b="1" dirty="0" smtClean="0">
                <a:latin typeface="宋体" pitchFamily="2" charset="-122"/>
              </a:rPr>
              <a:t>》</a:t>
            </a:r>
            <a:r>
              <a:rPr lang="zh-CN" altLang="en-US" sz="2400" b="1" dirty="0" smtClean="0">
                <a:latin typeface="宋体" pitchFamily="2" charset="-122"/>
              </a:rPr>
              <a:t>规定：“诸食脯肉，脯肉</a:t>
            </a:r>
          </a:p>
        </p:txBody>
      </p:sp>
      <p:grpSp>
        <p:nvGrpSpPr>
          <p:cNvPr id="2" name="Group 10"/>
          <p:cNvGrpSpPr>
            <a:grpSpLocks/>
          </p:cNvGrpSpPr>
          <p:nvPr/>
        </p:nvGrpSpPr>
        <p:grpSpPr bwMode="auto">
          <a:xfrm>
            <a:off x="1588" y="4581525"/>
            <a:ext cx="609600" cy="2028825"/>
            <a:chOff x="0" y="0"/>
            <a:chExt cx="384" cy="1278"/>
          </a:xfrm>
        </p:grpSpPr>
        <p:pic>
          <p:nvPicPr>
            <p:cNvPr id="1292294"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9229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3314"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293316"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毒杀、伤、病人者，亟尽孰燔其余</a:t>
            </a:r>
            <a:r>
              <a:rPr lang="en-US" altLang="zh-CN" sz="2400" b="1" dirty="0" smtClean="0">
                <a:latin typeface="宋体" pitchFamily="2" charset="-122"/>
              </a:rPr>
              <a:t>……</a:t>
            </a:r>
            <a:r>
              <a:rPr lang="zh-CN" altLang="en-US" sz="2400" b="1" dirty="0" smtClean="0">
                <a:latin typeface="宋体" pitchFamily="2" charset="-122"/>
              </a:rPr>
              <a:t>当燔弗燔，及吏主者，皆坐脯肉赃，与盗同法。”即肉类因腐坏等因素可能导致中毒者，应尽快焚毁，否则将处罚当事人及相关官员。唐朝</a:t>
            </a:r>
            <a:r>
              <a:rPr lang="en-US" altLang="zh-CN" sz="2400" b="1" dirty="0" smtClean="0">
                <a:latin typeface="宋体" pitchFamily="2" charset="-122"/>
              </a:rPr>
              <a:t>《</a:t>
            </a:r>
            <a:r>
              <a:rPr lang="zh-CN" altLang="en-US" sz="2400" b="1" dirty="0" smtClean="0">
                <a:latin typeface="宋体" pitchFamily="2" charset="-122"/>
              </a:rPr>
              <a:t>唐律</a:t>
            </a:r>
            <a:r>
              <a:rPr lang="en-US" altLang="zh-CN" sz="2400" b="1" dirty="0" smtClean="0">
                <a:latin typeface="宋体" pitchFamily="2" charset="-122"/>
              </a:rPr>
              <a:t>》</a:t>
            </a:r>
            <a:r>
              <a:rPr lang="zh-CN" altLang="en-US" sz="2400" b="1" dirty="0" smtClean="0">
                <a:latin typeface="宋体" pitchFamily="2" charset="-122"/>
              </a:rPr>
              <a:t>规定：“脯肉有毒，曾经病人，有余者速焚之，违者杖九十。若故与人食并出卖，令人病者，徒一年；以故致死者，绞。即人自食致死者，从过失杀人法。”从</a:t>
            </a:r>
            <a:r>
              <a:rPr lang="en-US" altLang="zh-CN" sz="2400" b="1" dirty="0" smtClean="0">
                <a:latin typeface="宋体" pitchFamily="2" charset="-122"/>
              </a:rPr>
              <a:t>《</a:t>
            </a:r>
            <a:r>
              <a:rPr lang="zh-CN" altLang="en-US" sz="2400" b="1" dirty="0" smtClean="0">
                <a:latin typeface="宋体" pitchFamily="2" charset="-122"/>
              </a:rPr>
              <a:t>唐律</a:t>
            </a:r>
            <a:r>
              <a:rPr lang="en-US" altLang="zh-CN" sz="2400" b="1" dirty="0" smtClean="0">
                <a:latin typeface="宋体" pitchFamily="2" charset="-122"/>
              </a:rPr>
              <a:t>》</a:t>
            </a:r>
            <a:r>
              <a:rPr lang="zh-CN" altLang="en-US" sz="2400" b="1" dirty="0" smtClean="0">
                <a:latin typeface="宋体" pitchFamily="2" charset="-122"/>
              </a:rPr>
              <a:t>中可以看到，在唐代，知脯肉有毒不速焚而构成的刑事犯罪分为两种情况，处罚各不相同：一是得知脯肉有毒时，食品的所有者应当立刻焚毁所剩有毒食品，以绝后患，否则杖九十；二是明知脯肉有毒而不立刻焚毁，致人中毒，则视情节及后果加以科罚。 </a:t>
            </a:r>
          </a:p>
        </p:txBody>
      </p:sp>
      <p:grpSp>
        <p:nvGrpSpPr>
          <p:cNvPr id="2" name="Group 10"/>
          <p:cNvGrpSpPr>
            <a:grpSpLocks/>
          </p:cNvGrpSpPr>
          <p:nvPr/>
        </p:nvGrpSpPr>
        <p:grpSpPr bwMode="auto">
          <a:xfrm>
            <a:off x="1588" y="4581525"/>
            <a:ext cx="609600" cy="2028825"/>
            <a:chOff x="0" y="0"/>
            <a:chExt cx="384" cy="1278"/>
          </a:xfrm>
        </p:grpSpPr>
        <p:pic>
          <p:nvPicPr>
            <p:cNvPr id="1293318"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9331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4338"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294340" name="内容占位符 2"/>
          <p:cNvSpPr>
            <a:spLocks noChangeArrowheads="1"/>
          </p:cNvSpPr>
          <p:nvPr/>
        </p:nvSpPr>
        <p:spPr bwMode="auto">
          <a:xfrm>
            <a:off x="611188" y="765175"/>
            <a:ext cx="8101012" cy="5570538"/>
          </a:xfrm>
          <a:prstGeom prst="rect">
            <a:avLst/>
          </a:prstGeom>
          <a:noFill/>
          <a:ln w="9525">
            <a:noFill/>
            <a:miter lim="800000"/>
            <a:headEnd/>
            <a:tailEnd/>
          </a:ln>
        </p:spPr>
        <p:txBody>
          <a:bodyPr/>
          <a:lstStyle/>
          <a:p>
            <a:pPr indent="539750">
              <a:lnSpc>
                <a:spcPts val="3500"/>
              </a:lnSpc>
            </a:pPr>
            <a:r>
              <a:rPr lang="zh-CN" altLang="en-US" sz="2400" b="1" dirty="0" smtClean="0">
                <a:latin typeface="宋体" pitchFamily="2" charset="-122"/>
              </a:rPr>
              <a:t>宋代，饮食市场空前繁荣。孟元老在</a:t>
            </a:r>
            <a:r>
              <a:rPr lang="en-US" altLang="zh-CN" sz="2400" b="1" dirty="0" smtClean="0">
                <a:latin typeface="宋体" pitchFamily="2" charset="-122"/>
              </a:rPr>
              <a:t>《</a:t>
            </a:r>
            <a:r>
              <a:rPr lang="zh-CN" altLang="en-US" sz="2400" b="1" dirty="0" smtClean="0">
                <a:latin typeface="宋体" pitchFamily="2" charset="-122"/>
              </a:rPr>
              <a:t>东京梦华录</a:t>
            </a:r>
            <a:r>
              <a:rPr lang="en-US" altLang="zh-CN" sz="2400" b="1" dirty="0" smtClean="0">
                <a:latin typeface="宋体" pitchFamily="2" charset="-122"/>
              </a:rPr>
              <a:t>》</a:t>
            </a:r>
            <a:r>
              <a:rPr lang="zh-CN" altLang="en-US" sz="2400" b="1" dirty="0" smtClean="0">
                <a:latin typeface="宋体" pitchFamily="2" charset="-122"/>
              </a:rPr>
              <a:t>中，追述了北宋都城开封府的城市风貌，并且以大量笔墨写到饮食业的昌盛，书中共提到一百多家店铺以及相关行会。商品市场的繁荣，不可避免地带来一些问题，一些商贩“以物市于人，敝恶之物，饰为新奇；假伪之物，饰为真实。如绢帛之用胶糊，米麦之增湿润，肉食之灌以水，药材之易以他物”</a:t>
            </a:r>
            <a:r>
              <a:rPr lang="en-US" altLang="zh-CN" sz="2400" b="1" dirty="0" smtClean="0">
                <a:latin typeface="宋体" pitchFamily="2" charset="-122"/>
              </a:rPr>
              <a:t>(《</a:t>
            </a:r>
            <a:r>
              <a:rPr lang="zh-CN" altLang="en-US" sz="2400" b="1" dirty="0" smtClean="0">
                <a:latin typeface="宋体" pitchFamily="2" charset="-122"/>
              </a:rPr>
              <a:t>袁氏世范</a:t>
            </a:r>
            <a:r>
              <a:rPr lang="en-US" altLang="zh-CN" sz="2400" b="1" dirty="0" smtClean="0">
                <a:latin typeface="宋体" pitchFamily="2" charset="-122"/>
              </a:rPr>
              <a:t>》)</a:t>
            </a:r>
            <a:r>
              <a:rPr lang="zh-CN" altLang="en-US" sz="2400" b="1" dirty="0" smtClean="0">
                <a:latin typeface="宋体" pitchFamily="2" charset="-122"/>
              </a:rPr>
              <a:t>。有的不法分子甚至采用鸡塞沙、鹅羊吹气、卖盐杂以灰之类伎俩牟取利润。为了加强对食品掺假、以次充好等现象的监督和管理，宋代规定从业者必须加入行会，而行会必须对商品质量负责。“市肆谓之行者，因官府科索而得此名，不以其物小大，但合充用者，皆置为行，虽医卜亦有职。”</a:t>
            </a:r>
            <a:r>
              <a:rPr lang="en-US" altLang="zh-CN" sz="2400" b="1" dirty="0" smtClean="0">
                <a:latin typeface="宋体" pitchFamily="2" charset="-122"/>
              </a:rPr>
              <a:t>(《</a:t>
            </a:r>
            <a:r>
              <a:rPr lang="zh-CN" altLang="en-US" sz="2400" b="1" dirty="0" smtClean="0">
                <a:latin typeface="宋体" pitchFamily="2" charset="-122"/>
              </a:rPr>
              <a:t>都城纪胜</a:t>
            </a:r>
            <a:r>
              <a:rPr lang="en-US" altLang="zh-CN" sz="2400" b="1" dirty="0" smtClean="0">
                <a:latin typeface="宋体" pitchFamily="2" charset="-122"/>
              </a:rPr>
              <a:t>》)</a:t>
            </a:r>
            <a:endParaRPr lang="zh-CN" altLang="en-US" sz="2400" b="1" dirty="0" smtClean="0">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294342"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9434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5362"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295364"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商人们依经营类型组成行会，商铺、手工业和其他服务性行业的相关人员必须加入行会组织，并按行业登记在籍，否则就不能从业经营。各个行会对生产经营的商品质量进行把关，行会的首领作为担保人，负责评定物价和监察不法行为。除了由行会把关外，宋代法律也继承了</a:t>
            </a:r>
            <a:r>
              <a:rPr lang="en-US" altLang="zh-CN" sz="2400" b="1" dirty="0" smtClean="0">
                <a:latin typeface="宋体" pitchFamily="2" charset="-122"/>
              </a:rPr>
              <a:t>《</a:t>
            </a:r>
            <a:r>
              <a:rPr lang="zh-CN" altLang="en-US" sz="2400" b="1" dirty="0" smtClean="0">
                <a:latin typeface="宋体" pitchFamily="2" charset="-122"/>
              </a:rPr>
              <a:t>唐律</a:t>
            </a:r>
            <a:r>
              <a:rPr lang="en-US" altLang="zh-CN" sz="2400" b="1" dirty="0" smtClean="0">
                <a:latin typeface="宋体" pitchFamily="2" charset="-122"/>
              </a:rPr>
              <a:t>》</a:t>
            </a:r>
            <a:r>
              <a:rPr lang="zh-CN" altLang="en-US" sz="2400" b="1" dirty="0" smtClean="0">
                <a:latin typeface="宋体" pitchFamily="2" charset="-122"/>
              </a:rPr>
              <a:t>的规定，对有毒有害食品的销售者予以严惩。</a:t>
            </a:r>
            <a:endParaRPr lang="en-US" altLang="zh-CN" sz="2400" b="1" dirty="0" smtClean="0">
              <a:latin typeface="宋体" pitchFamily="2" charset="-122"/>
            </a:endParaRPr>
          </a:p>
          <a:p>
            <a:pPr indent="627063">
              <a:lnSpc>
                <a:spcPts val="3500"/>
              </a:lnSpc>
            </a:pPr>
            <a:r>
              <a:rPr lang="zh-CN" altLang="en-US" sz="2400" b="1" dirty="0" smtClean="0">
                <a:latin typeface="宋体" pitchFamily="2" charset="-122"/>
              </a:rPr>
              <a:t>上述朝代对食品流通的安全管理及有关法律举措，可以给我们很多启示，也可以为现今我国食品质量和安全监管模式的合理构建提供新的思路和路径选择。</a:t>
            </a:r>
          </a:p>
          <a:p>
            <a:pPr algn="r">
              <a:lnSpc>
                <a:spcPts val="3500"/>
              </a:lnSpc>
            </a:pPr>
            <a:r>
              <a:rPr lang="en-US" altLang="zh-CN" sz="2400" b="1" dirty="0" smtClean="0">
                <a:latin typeface="宋体" pitchFamily="2" charset="-122"/>
              </a:rPr>
              <a:t>(</a:t>
            </a:r>
            <a:r>
              <a:rPr lang="zh-CN" altLang="en-US" sz="2400" b="1" dirty="0" smtClean="0">
                <a:latin typeface="宋体" pitchFamily="2" charset="-122"/>
              </a:rPr>
              <a:t>摘编自张炜达</a:t>
            </a:r>
            <a:r>
              <a:rPr lang="en-US" altLang="zh-CN" sz="2400" b="1" dirty="0" smtClean="0">
                <a:latin typeface="宋体" pitchFamily="2" charset="-122"/>
              </a:rPr>
              <a:t>《</a:t>
            </a:r>
            <a:r>
              <a:rPr lang="zh-CN" altLang="en-US" sz="2400" b="1" dirty="0" smtClean="0">
                <a:latin typeface="宋体" pitchFamily="2" charset="-122"/>
              </a:rPr>
              <a:t>古代食品安全监管述略</a:t>
            </a:r>
            <a:r>
              <a:rPr lang="en-US" altLang="zh-CN" sz="2400" b="1" dirty="0" smtClean="0">
                <a:latin typeface="宋体" pitchFamily="2" charset="-122"/>
              </a:rPr>
              <a:t>》) </a:t>
            </a:r>
          </a:p>
          <a:p>
            <a:pPr>
              <a:lnSpc>
                <a:spcPts val="3500"/>
              </a:lnSpc>
            </a:pPr>
            <a:endParaRPr lang="zh-CN" altLang="en-US" sz="2400" b="1" dirty="0" smtClean="0">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295366"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9536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dirty="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741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297412"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 </a:t>
            </a:r>
            <a:r>
              <a:rPr lang="en-US" altLang="zh-CN" sz="2400" b="1" dirty="0" smtClean="0">
                <a:latin typeface="宋体" pitchFamily="2" charset="-122"/>
              </a:rPr>
              <a:t>4.</a:t>
            </a:r>
            <a:r>
              <a:rPr lang="zh-CN" altLang="en-US" sz="2400" b="1" dirty="0" smtClean="0">
                <a:latin typeface="宋体" pitchFamily="2" charset="-122"/>
              </a:rPr>
              <a:t>下列关于原文第一、二两段内容的表述，不正确的一项是 </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indent="88900">
              <a:lnSpc>
                <a:spcPts val="3500"/>
              </a:lnSpc>
            </a:pPr>
            <a:r>
              <a:rPr lang="en-US" altLang="zh-CN" sz="2400" b="1" dirty="0" smtClean="0">
                <a:latin typeface="宋体" pitchFamily="2" charset="-122"/>
              </a:rPr>
              <a:t>A</a:t>
            </a:r>
            <a:r>
              <a:rPr lang="zh-CN" altLang="en-US" sz="2400" b="1" dirty="0" smtClean="0">
                <a:latin typeface="宋体" pitchFamily="2" charset="-122"/>
              </a:rPr>
              <a:t>．周代统治者严禁未成熟的果实和谷物进入流通市场，以防止此类初级农产品引起食品安全方面的问题。 </a:t>
            </a:r>
          </a:p>
          <a:p>
            <a:pPr indent="88900">
              <a:lnSpc>
                <a:spcPts val="3500"/>
              </a:lnSpc>
            </a:pPr>
            <a:r>
              <a:rPr lang="en-US" altLang="zh-CN" sz="2400" b="1" dirty="0" smtClean="0">
                <a:latin typeface="宋体" pitchFamily="2" charset="-122"/>
              </a:rPr>
              <a:t>B</a:t>
            </a:r>
            <a:r>
              <a:rPr lang="zh-CN" altLang="en-US" sz="2400" b="1" dirty="0" smtClean="0">
                <a:latin typeface="宋体" pitchFamily="2" charset="-122"/>
              </a:rPr>
              <a:t>．</a:t>
            </a:r>
            <a:r>
              <a:rPr lang="en-US" altLang="zh-CN" sz="2400" b="1" dirty="0" smtClean="0">
                <a:latin typeface="宋体" pitchFamily="2" charset="-122"/>
              </a:rPr>
              <a:t>《</a:t>
            </a:r>
            <a:r>
              <a:rPr lang="zh-CN" altLang="en-US" sz="2400" b="1" dirty="0" smtClean="0">
                <a:latin typeface="宋体" pitchFamily="2" charset="-122"/>
              </a:rPr>
              <a:t>二年律令</a:t>
            </a:r>
            <a:r>
              <a:rPr lang="en-US" altLang="zh-CN" sz="2400" b="1" dirty="0" smtClean="0">
                <a:latin typeface="宋体" pitchFamily="2" charset="-122"/>
              </a:rPr>
              <a:t>》</a:t>
            </a:r>
            <a:r>
              <a:rPr lang="zh-CN" altLang="en-US" sz="2400" b="1" dirty="0" smtClean="0">
                <a:latin typeface="宋体" pitchFamily="2" charset="-122"/>
              </a:rPr>
              <a:t>与</a:t>
            </a:r>
            <a:r>
              <a:rPr lang="en-US" altLang="zh-CN" sz="2400" b="1" dirty="0" smtClean="0">
                <a:latin typeface="宋体" pitchFamily="2" charset="-122"/>
              </a:rPr>
              <a:t>《</a:t>
            </a:r>
            <a:r>
              <a:rPr lang="zh-CN" altLang="en-US" sz="2400" b="1" dirty="0" smtClean="0">
                <a:latin typeface="宋体" pitchFamily="2" charset="-122"/>
              </a:rPr>
              <a:t>唐律</a:t>
            </a:r>
            <a:r>
              <a:rPr lang="en-US" altLang="zh-CN" sz="2400" b="1" dirty="0" smtClean="0">
                <a:latin typeface="宋体" pitchFamily="2" charset="-122"/>
              </a:rPr>
              <a:t>》</a:t>
            </a:r>
            <a:r>
              <a:rPr lang="zh-CN" altLang="en-US" sz="2400" b="1" dirty="0" smtClean="0">
                <a:latin typeface="宋体" pitchFamily="2" charset="-122"/>
              </a:rPr>
              <a:t>都规定，凡出现因脯肉有毒而致人生病的情况，食品所有者应当立刻焚毁剩余的肉食。</a:t>
            </a:r>
          </a:p>
          <a:p>
            <a:pPr indent="88900">
              <a:lnSpc>
                <a:spcPts val="3500"/>
              </a:lnSpc>
            </a:pPr>
            <a:r>
              <a:rPr lang="en-US" altLang="zh-CN" sz="2400" b="1" dirty="0" smtClean="0">
                <a:latin typeface="宋体" pitchFamily="2" charset="-122"/>
              </a:rPr>
              <a:t>C</a:t>
            </a:r>
            <a:r>
              <a:rPr lang="zh-CN" altLang="en-US" sz="2400" b="1" dirty="0" smtClean="0">
                <a:latin typeface="宋体" pitchFamily="2" charset="-122"/>
              </a:rPr>
              <a:t>．</a:t>
            </a:r>
            <a:r>
              <a:rPr lang="en-US" altLang="zh-CN" sz="2400" b="1" dirty="0" smtClean="0">
                <a:latin typeface="宋体" pitchFamily="2" charset="-122"/>
              </a:rPr>
              <a:t>《</a:t>
            </a:r>
            <a:r>
              <a:rPr lang="zh-CN" altLang="en-US" sz="2400" b="1" dirty="0" smtClean="0">
                <a:latin typeface="宋体" pitchFamily="2" charset="-122"/>
              </a:rPr>
              <a:t>二年律令</a:t>
            </a:r>
            <a:r>
              <a:rPr lang="en-US" altLang="zh-CN" sz="2400" b="1" dirty="0" smtClean="0">
                <a:latin typeface="宋体" pitchFamily="2" charset="-122"/>
              </a:rPr>
              <a:t>》</a:t>
            </a:r>
            <a:r>
              <a:rPr lang="zh-CN" altLang="en-US" sz="2400" b="1" dirty="0" smtClean="0">
                <a:latin typeface="宋体" pitchFamily="2" charset="-122"/>
              </a:rPr>
              <a:t>中的规定注重对主使官员责任的追究，而</a:t>
            </a:r>
            <a:r>
              <a:rPr lang="en-US" altLang="zh-CN" sz="2400" b="1" dirty="0" smtClean="0">
                <a:latin typeface="宋体" pitchFamily="2" charset="-122"/>
              </a:rPr>
              <a:t>《</a:t>
            </a:r>
            <a:r>
              <a:rPr lang="zh-CN" altLang="en-US" sz="2400" b="1" dirty="0" smtClean="0">
                <a:latin typeface="宋体" pitchFamily="2" charset="-122"/>
              </a:rPr>
              <a:t>唐律</a:t>
            </a:r>
            <a:r>
              <a:rPr lang="en-US" altLang="zh-CN" sz="2400" b="1" dirty="0" smtClean="0">
                <a:latin typeface="宋体" pitchFamily="2" charset="-122"/>
              </a:rPr>
              <a:t>》</a:t>
            </a:r>
            <a:r>
              <a:rPr lang="zh-CN" altLang="en-US" sz="2400" b="1" dirty="0" smtClean="0">
                <a:latin typeface="宋体" pitchFamily="2" charset="-122"/>
              </a:rPr>
              <a:t>则更加强调对伤害生命的犯罪行为的追究。</a:t>
            </a:r>
          </a:p>
          <a:p>
            <a:pPr indent="88900">
              <a:lnSpc>
                <a:spcPts val="3500"/>
              </a:lnSpc>
            </a:pPr>
            <a:r>
              <a:rPr lang="en-US" altLang="zh-CN" sz="2400" b="1" dirty="0" smtClean="0">
                <a:latin typeface="宋体" pitchFamily="2" charset="-122"/>
              </a:rPr>
              <a:t>D</a:t>
            </a:r>
            <a:r>
              <a:rPr lang="zh-CN" altLang="en-US" sz="2400" b="1" dirty="0" smtClean="0">
                <a:latin typeface="宋体" pitchFamily="2" charset="-122"/>
              </a:rPr>
              <a:t>．</a:t>
            </a:r>
            <a:r>
              <a:rPr lang="en-US" altLang="zh-CN" sz="2400" b="1" dirty="0" smtClean="0">
                <a:latin typeface="宋体" pitchFamily="2" charset="-122"/>
              </a:rPr>
              <a:t>《</a:t>
            </a:r>
            <a:r>
              <a:rPr lang="zh-CN" altLang="en-US" sz="2400" b="1" dirty="0" smtClean="0">
                <a:latin typeface="宋体" pitchFamily="2" charset="-122"/>
              </a:rPr>
              <a:t>唐律</a:t>
            </a:r>
            <a:r>
              <a:rPr lang="en-US" altLang="zh-CN" sz="2400" b="1" dirty="0" smtClean="0">
                <a:latin typeface="宋体" pitchFamily="2" charset="-122"/>
              </a:rPr>
              <a:t>》</a:t>
            </a:r>
            <a:r>
              <a:rPr lang="zh-CN" altLang="en-US" sz="2400" b="1" dirty="0" smtClean="0">
                <a:latin typeface="宋体" pitchFamily="2" charset="-122"/>
              </a:rPr>
              <a:t>规定，明知脯肉有毒而不立刻焚毁，并故意将脯肉给人吃或出售，而致人生病者，要判处徒刑一年。</a:t>
            </a:r>
          </a:p>
          <a:p>
            <a:pPr indent="88900">
              <a:lnSpc>
                <a:spcPts val="3500"/>
              </a:lnSpc>
            </a:pPr>
            <a:endParaRPr lang="zh-CN" altLang="en-US" sz="2400" b="1" dirty="0">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297414"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9741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9"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dirty="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8434"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298436"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　</a:t>
            </a: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本题考查筛选并整合文中信息的能力。能力层级为</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级。从第二自然段中“否则将处罚当事人及相关官员”一句可知，</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项中“注重对主使官员责任的追究”的表述错误。</a:t>
            </a:r>
          </a:p>
        </p:txBody>
      </p:sp>
      <p:grpSp>
        <p:nvGrpSpPr>
          <p:cNvPr id="2" name="Group 10"/>
          <p:cNvGrpSpPr>
            <a:grpSpLocks/>
          </p:cNvGrpSpPr>
          <p:nvPr/>
        </p:nvGrpSpPr>
        <p:grpSpPr bwMode="auto">
          <a:xfrm>
            <a:off x="1588" y="4581525"/>
            <a:ext cx="609600" cy="2028825"/>
            <a:chOff x="0" y="0"/>
            <a:chExt cx="384" cy="1278"/>
          </a:xfrm>
        </p:grpSpPr>
        <p:pic>
          <p:nvPicPr>
            <p:cNvPr id="1298438"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9843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9458"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299460" name="内容占位符 2"/>
          <p:cNvSpPr>
            <a:spLocks noChangeArrowheads="1"/>
          </p:cNvSpPr>
          <p:nvPr/>
        </p:nvSpPr>
        <p:spPr bwMode="auto">
          <a:xfrm>
            <a:off x="785786" y="928670"/>
            <a:ext cx="7920037" cy="5399088"/>
          </a:xfrm>
          <a:prstGeom prst="rect">
            <a:avLst/>
          </a:prstGeom>
          <a:noFill/>
          <a:ln w="9525">
            <a:noFill/>
            <a:miter lim="800000"/>
            <a:headEnd/>
            <a:tailEnd/>
          </a:ln>
        </p:spPr>
        <p:txBody>
          <a:bodyPr/>
          <a:lstStyle/>
          <a:p>
            <a:pPr>
              <a:lnSpc>
                <a:spcPts val="3500"/>
              </a:lnSpc>
            </a:pPr>
            <a:r>
              <a:rPr lang="zh-CN" altLang="en-US" sz="2400" b="1" dirty="0">
                <a:latin typeface="宋体" pitchFamily="2" charset="-122"/>
              </a:rPr>
              <a:t>5</a:t>
            </a:r>
            <a:r>
              <a:rPr lang="en-US" sz="2400" b="1" dirty="0" smtClean="0">
                <a:latin typeface="宋体" pitchFamily="2" charset="-122"/>
              </a:rPr>
              <a:t>.</a:t>
            </a:r>
            <a:r>
              <a:rPr lang="zh-CN" altLang="en-US" sz="2400" b="1" dirty="0" smtClean="0">
                <a:latin typeface="宋体" pitchFamily="2" charset="-122"/>
              </a:rPr>
              <a:t>下列理解和分析，不符合原文意思的一项是 </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a:lnSpc>
                <a:spcPts val="3500"/>
              </a:lnSpc>
            </a:pPr>
            <a:r>
              <a:rPr lang="en-US" altLang="zh-CN" sz="2400" b="1" dirty="0" smtClean="0">
                <a:latin typeface="宋体" pitchFamily="2" charset="-122"/>
              </a:rPr>
              <a:t>A</a:t>
            </a:r>
            <a:r>
              <a:rPr lang="zh-CN" altLang="en-US" sz="2400" b="1" dirty="0" smtClean="0">
                <a:latin typeface="宋体" pitchFamily="2" charset="-122"/>
              </a:rPr>
              <a:t>．宋代政府注意到食品掺假、以次充好等各种质量问题，进一步加强了食品安全的监督和管理工作。 </a:t>
            </a:r>
          </a:p>
          <a:p>
            <a:pPr>
              <a:lnSpc>
                <a:spcPts val="3500"/>
              </a:lnSpc>
            </a:pPr>
            <a:r>
              <a:rPr lang="en-US" altLang="zh-CN" sz="2400" b="1" dirty="0" smtClean="0">
                <a:latin typeface="宋体" pitchFamily="2" charset="-122"/>
              </a:rPr>
              <a:t>B</a:t>
            </a:r>
            <a:r>
              <a:rPr lang="zh-CN" altLang="en-US" sz="2400" b="1" dirty="0" smtClean="0">
                <a:latin typeface="宋体" pitchFamily="2" charset="-122"/>
              </a:rPr>
              <a:t>．随着城市民间工商业的繁荣发展，宋代统治者出于对从业者监管的需要，设立了行会这一政府机构。</a:t>
            </a:r>
          </a:p>
          <a:p>
            <a:pPr>
              <a:lnSpc>
                <a:spcPts val="3500"/>
              </a:lnSpc>
            </a:pPr>
            <a:r>
              <a:rPr lang="en-US" altLang="zh-CN" sz="2400" b="1" dirty="0" smtClean="0">
                <a:latin typeface="宋体" pitchFamily="2" charset="-122"/>
              </a:rPr>
              <a:t>C</a:t>
            </a:r>
            <a:r>
              <a:rPr lang="zh-CN" altLang="en-US" sz="2400" b="1" dirty="0" smtClean="0">
                <a:latin typeface="宋体" pitchFamily="2" charset="-122"/>
              </a:rPr>
              <a:t>．监督从业者的合法经营，同时方便官府向商户、手工业者等收取费用，这也是宋代行会的重要职责。</a:t>
            </a:r>
          </a:p>
          <a:p>
            <a:pPr>
              <a:lnSpc>
                <a:spcPts val="3500"/>
              </a:lnSpc>
            </a:pPr>
            <a:r>
              <a:rPr lang="en-US" altLang="zh-CN" sz="2400" b="1" dirty="0" smtClean="0">
                <a:latin typeface="宋体" pitchFamily="2" charset="-122"/>
              </a:rPr>
              <a:t>D</a:t>
            </a:r>
            <a:r>
              <a:rPr lang="zh-CN" altLang="en-US" sz="2400" b="1" dirty="0" smtClean="0">
                <a:latin typeface="宋体" pitchFamily="2" charset="-122"/>
              </a:rPr>
              <a:t>．与</a:t>
            </a:r>
            <a:r>
              <a:rPr lang="en-US" altLang="zh-CN" sz="2400" b="1" dirty="0" smtClean="0">
                <a:latin typeface="宋体" pitchFamily="2" charset="-122"/>
              </a:rPr>
              <a:t>《</a:t>
            </a:r>
            <a:r>
              <a:rPr lang="zh-CN" altLang="en-US" sz="2400" b="1" dirty="0" smtClean="0">
                <a:latin typeface="宋体" pitchFamily="2" charset="-122"/>
              </a:rPr>
              <a:t>唐律</a:t>
            </a:r>
            <a:r>
              <a:rPr lang="en-US" altLang="zh-CN" sz="2400" b="1" dirty="0" smtClean="0">
                <a:latin typeface="宋体" pitchFamily="2" charset="-122"/>
              </a:rPr>
              <a:t>》</a:t>
            </a:r>
            <a:r>
              <a:rPr lang="zh-CN" altLang="en-US" sz="2400" b="1" dirty="0" smtClean="0">
                <a:latin typeface="宋体" pitchFamily="2" charset="-122"/>
              </a:rPr>
              <a:t>一脉相承，宋代食品安全方面的相关法律也规定，凡故意出售有毒脯肉而致人死亡者，要予以严惩。</a:t>
            </a:r>
          </a:p>
        </p:txBody>
      </p:sp>
      <p:grpSp>
        <p:nvGrpSpPr>
          <p:cNvPr id="2" name="Group 10"/>
          <p:cNvGrpSpPr>
            <a:grpSpLocks/>
          </p:cNvGrpSpPr>
          <p:nvPr/>
        </p:nvGrpSpPr>
        <p:grpSpPr bwMode="auto">
          <a:xfrm>
            <a:off x="1588" y="4581525"/>
            <a:ext cx="609600" cy="2028825"/>
            <a:chOff x="0" y="0"/>
            <a:chExt cx="384" cy="1278"/>
          </a:xfrm>
        </p:grpSpPr>
        <p:pic>
          <p:nvPicPr>
            <p:cNvPr id="1299462"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9946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82"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300484"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300"/>
              </a:lnSpc>
            </a:pP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　</a:t>
            </a: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本题考查筛选并整合文中信息的能力。能力层级为</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级。从第三自然段中的“商人们依经营类型组成行会”一句可知，行会是民间机构。此题的干扰项是</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项。有考生认为“方便官府向商户、手工业者等收取费用”于文无据，但是在第三自然段中有“市肆谓之行者，因官府科索而得此名”的论述；“科索”意为官吏向民间非法索取财物，因此</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项是正确的。</a:t>
            </a:r>
          </a:p>
        </p:txBody>
      </p:sp>
      <p:grpSp>
        <p:nvGrpSpPr>
          <p:cNvPr id="2" name="Group 10"/>
          <p:cNvGrpSpPr>
            <a:grpSpLocks/>
          </p:cNvGrpSpPr>
          <p:nvPr/>
        </p:nvGrpSpPr>
        <p:grpSpPr bwMode="auto">
          <a:xfrm>
            <a:off x="1588" y="4581525"/>
            <a:ext cx="609600" cy="2028825"/>
            <a:chOff x="0" y="0"/>
            <a:chExt cx="384" cy="1278"/>
          </a:xfrm>
        </p:grpSpPr>
        <p:pic>
          <p:nvPicPr>
            <p:cNvPr id="1300486"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30048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506"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301508"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300"/>
              </a:lnSpc>
            </a:pPr>
            <a:r>
              <a:rPr lang="zh-CN" altLang="en-US" sz="2400" b="1" dirty="0">
                <a:latin typeface="宋体" pitchFamily="2" charset="-122"/>
              </a:rPr>
              <a:t>6</a:t>
            </a:r>
            <a:r>
              <a:rPr lang="en-US" sz="2400" b="1" dirty="0" smtClean="0">
                <a:latin typeface="宋体" pitchFamily="2" charset="-122"/>
              </a:rPr>
              <a:t>.</a:t>
            </a:r>
            <a:r>
              <a:rPr lang="zh-CN" altLang="en-US" sz="2400" b="1" dirty="0" smtClean="0">
                <a:latin typeface="宋体" pitchFamily="2" charset="-122"/>
              </a:rPr>
              <a:t>根据原文内容，下列理解和分析不正确的一项是 </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a:lnSpc>
                <a:spcPts val="3300"/>
              </a:lnSpc>
            </a:pPr>
            <a:r>
              <a:rPr lang="en-US" altLang="zh-CN" sz="2400" b="1" dirty="0" smtClean="0">
                <a:latin typeface="宋体" pitchFamily="2" charset="-122"/>
              </a:rPr>
              <a:t>A</a:t>
            </a:r>
            <a:r>
              <a:rPr lang="zh-CN" altLang="en-US" sz="2400" b="1" dirty="0" smtClean="0">
                <a:latin typeface="宋体" pitchFamily="2" charset="-122"/>
              </a:rPr>
              <a:t>．</a:t>
            </a:r>
            <a:r>
              <a:rPr lang="en-US" altLang="zh-CN" sz="2400" b="1" dirty="0" smtClean="0">
                <a:latin typeface="宋体" pitchFamily="2" charset="-122"/>
              </a:rPr>
              <a:t>《</a:t>
            </a:r>
            <a:r>
              <a:rPr lang="zh-CN" altLang="en-US" sz="2400" b="1" dirty="0" smtClean="0">
                <a:latin typeface="宋体" pitchFamily="2" charset="-122"/>
              </a:rPr>
              <a:t>唐律</a:t>
            </a:r>
            <a:r>
              <a:rPr lang="en-US" altLang="zh-CN" sz="2400" b="1" dirty="0" smtClean="0">
                <a:latin typeface="宋体" pitchFamily="2" charset="-122"/>
              </a:rPr>
              <a:t>》</a:t>
            </a:r>
            <a:r>
              <a:rPr lang="zh-CN" altLang="en-US" sz="2400" b="1" dirty="0" smtClean="0">
                <a:latin typeface="宋体" pitchFamily="2" charset="-122"/>
              </a:rPr>
              <a:t>将“故与人食并出卖”有毒脯肉造成的后果分为两类，并给予不同的处罚，可见唐代的法律条文已经较为详尽周密。 </a:t>
            </a:r>
          </a:p>
          <a:p>
            <a:pPr>
              <a:lnSpc>
                <a:spcPts val="3300"/>
              </a:lnSpc>
            </a:pPr>
            <a:r>
              <a:rPr lang="en-US" altLang="zh-CN" sz="2400" b="1" dirty="0" smtClean="0">
                <a:latin typeface="宋体" pitchFamily="2" charset="-122"/>
              </a:rPr>
              <a:t>B</a:t>
            </a:r>
            <a:r>
              <a:rPr lang="zh-CN" altLang="en-US" sz="2400" b="1" dirty="0" smtClean="0">
                <a:latin typeface="宋体" pitchFamily="2" charset="-122"/>
              </a:rPr>
              <a:t>．宋代政府引入行会管理方法，既规定从业者必须加入行会，并按行业对经营者进行登记，又对生产经营的商品进行质量把关。</a:t>
            </a:r>
          </a:p>
          <a:p>
            <a:pPr>
              <a:lnSpc>
                <a:spcPts val="3300"/>
              </a:lnSpc>
            </a:pPr>
            <a:r>
              <a:rPr lang="en-US" altLang="zh-CN" sz="2400" b="1" dirty="0" smtClean="0">
                <a:latin typeface="宋体" pitchFamily="2" charset="-122"/>
              </a:rPr>
              <a:t>C</a:t>
            </a:r>
            <a:r>
              <a:rPr lang="zh-CN" altLang="en-US" sz="2400" b="1" dirty="0" smtClean="0">
                <a:latin typeface="宋体" pitchFamily="2" charset="-122"/>
              </a:rPr>
              <a:t>．有关食品安全的规定始于周代，经过汉、唐的发展，到宋代形成了法制相对健全、政府与行会共同监管的食品安全管理体系。 </a:t>
            </a:r>
          </a:p>
          <a:p>
            <a:pPr>
              <a:lnSpc>
                <a:spcPts val="3300"/>
              </a:lnSpc>
            </a:pPr>
            <a:r>
              <a:rPr lang="en-US" altLang="zh-CN" sz="2400" b="1" dirty="0" smtClean="0">
                <a:latin typeface="宋体" pitchFamily="2" charset="-122"/>
              </a:rPr>
              <a:t>D</a:t>
            </a:r>
            <a:r>
              <a:rPr lang="zh-CN" altLang="en-US" sz="2400" b="1" dirty="0" smtClean="0">
                <a:latin typeface="宋体" pitchFamily="2" charset="-122"/>
              </a:rPr>
              <a:t>．对危害食品安全的违法者施以重罚，有助于保障广大民众的身体健康和生命安全，这是唐宋法律对今人的启示。 </a:t>
            </a:r>
          </a:p>
        </p:txBody>
      </p:sp>
      <p:grpSp>
        <p:nvGrpSpPr>
          <p:cNvPr id="2" name="Group 10"/>
          <p:cNvGrpSpPr>
            <a:grpSpLocks/>
          </p:cNvGrpSpPr>
          <p:nvPr/>
        </p:nvGrpSpPr>
        <p:grpSpPr bwMode="auto">
          <a:xfrm>
            <a:off x="1588" y="4581525"/>
            <a:ext cx="609600" cy="2028825"/>
            <a:chOff x="0" y="0"/>
            <a:chExt cx="384" cy="1278"/>
          </a:xfrm>
        </p:grpSpPr>
        <p:pic>
          <p:nvPicPr>
            <p:cNvPr id="1301510"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30151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53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302532"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300"/>
              </a:lnSpc>
            </a:pP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　</a:t>
            </a: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本题考查归纳内容要点和分析概括作者在文中的观点态度的能力。能力层级为</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级。“从业者必须加入行会”扩大了外延，原文是“商铺、手工业和其他服务性行业的相关人员必须加入行会组织”。</a:t>
            </a:r>
            <a:endParaRPr lang="zh-CN" altLang="en-US" sz="2400" b="1" dirty="0">
              <a:solidFill>
                <a:srgbClr val="990033"/>
              </a:solidFill>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302534"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30253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9"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dirty="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635"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读或创造。从某种意义上说，理解就是误读，创造也是误读，不要希望所有的接受者都持同样的理解，也不要希望所有的理解都与艺术家的本旨一致，那样并不意味着艺术作品的成功。</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文本一经产生就成为历史，它所表达的思想感情、所反映的生活，都只能是过去的， 而理解总是现在进行时。当我们接受历史上的艺术作品时，我们当然可以设身处地地想象古人的生活，体验古人的思想感情，但我们毕竟是现代人，只能按照我们现在的心理文化结构去理解古人。当然，任何理解都只能是个体的理解，但个体毕竟是与群体相通的， 所以个体的理解中也有普遍性。理解作为现实的行为具有通向实践的品格，艺术品正是通过理解走向</a:t>
            </a:r>
            <a:endParaRPr lang="en-US" altLang="zh-CN" sz="2400" b="1" dirty="0" smtClean="0">
              <a:latin typeface="宋体" pitchFamily="2" charset="-122"/>
            </a:endParaRPr>
          </a:p>
        </p:txBody>
      </p:sp>
      <p:sp>
        <p:nvSpPr>
          <p:cNvPr id="1221636"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221638"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2163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0290" name="Text Box 6"/>
          <p:cNvSpPr txBox="1">
            <a:spLocks noChangeArrowheads="1"/>
          </p:cNvSpPr>
          <p:nvPr/>
        </p:nvSpPr>
        <p:spPr bwMode="auto">
          <a:xfrm>
            <a:off x="900113" y="2708275"/>
            <a:ext cx="7920037" cy="1446550"/>
          </a:xfrm>
          <a:prstGeom prst="rect">
            <a:avLst/>
          </a:prstGeom>
          <a:noFill/>
          <a:ln w="9525">
            <a:noFill/>
            <a:miter lim="800000"/>
            <a:headEnd/>
            <a:tailEnd/>
          </a:ln>
        </p:spPr>
        <p:txBody>
          <a:bodyPr>
            <a:spAutoFit/>
          </a:bodyPr>
          <a:lstStyle/>
          <a:p>
            <a:pPr algn="ctr"/>
            <a:r>
              <a:rPr lang="zh-CN" altLang="en-US" sz="4400" dirty="0" smtClean="0">
                <a:solidFill>
                  <a:srgbClr val="FF6600"/>
                </a:solidFill>
                <a:latin typeface="黑体" pitchFamily="2" charset="-122"/>
                <a:ea typeface="黑体" pitchFamily="2" charset="-122"/>
              </a:rPr>
              <a:t>专题十一　文学类文本阅读</a:t>
            </a:r>
            <a:endParaRPr lang="en-US" altLang="zh-CN" sz="4400" dirty="0" smtClean="0">
              <a:solidFill>
                <a:srgbClr val="FF6600"/>
              </a:solidFill>
              <a:latin typeface="黑体" pitchFamily="2" charset="-122"/>
              <a:ea typeface="黑体" pitchFamily="2" charset="-122"/>
            </a:endParaRPr>
          </a:p>
          <a:p>
            <a:pPr algn="ctr"/>
            <a:r>
              <a:rPr lang="en-US" altLang="zh-CN" sz="4400" dirty="0" smtClean="0">
                <a:solidFill>
                  <a:srgbClr val="FF6600"/>
                </a:solidFill>
                <a:latin typeface="黑体" pitchFamily="2" charset="-122"/>
                <a:ea typeface="黑体" pitchFamily="2" charset="-122"/>
              </a:rPr>
              <a:t>    ——</a:t>
            </a:r>
            <a:r>
              <a:rPr lang="zh-CN" altLang="en-US" sz="4400" dirty="0" smtClean="0">
                <a:solidFill>
                  <a:srgbClr val="FF6600"/>
                </a:solidFill>
                <a:latin typeface="黑体" pitchFamily="2" charset="-122"/>
                <a:ea typeface="黑体" pitchFamily="2" charset="-122"/>
              </a:rPr>
              <a:t>小说</a:t>
            </a:r>
            <a:endParaRPr lang="zh-CN" altLang="en-US" sz="4400" dirty="0">
              <a:solidFill>
                <a:srgbClr val="FF6600"/>
              </a:solidFill>
              <a:latin typeface="黑体" pitchFamily="2" charset="-122"/>
              <a:ea typeface="黑体" pitchFamily="2" charset="-122"/>
            </a:endParaRPr>
          </a:p>
        </p:txBody>
      </p:sp>
      <p:sp>
        <p:nvSpPr>
          <p:cNvPr id="1420291" name="动作按钮: 自定义 8">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20297" name="内容占位符 2"/>
          <p:cNvSpPr>
            <a:spLocks noChangeArrowheads="1"/>
          </p:cNvSpPr>
          <p:nvPr/>
        </p:nvSpPr>
        <p:spPr bwMode="auto">
          <a:xfrm>
            <a:off x="107951" y="2781301"/>
            <a:ext cx="431800" cy="1871663"/>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考点</a:t>
            </a:r>
            <a:r>
              <a:rPr lang="en-US" b="1" dirty="0">
                <a:solidFill>
                  <a:schemeClr val="bg1"/>
                </a:solidFill>
              </a:rPr>
              <a:t>.</a:t>
            </a:r>
          </a:p>
          <a:p>
            <a:pPr>
              <a:lnSpc>
                <a:spcPts val="2300"/>
              </a:lnSpc>
            </a:pPr>
            <a:r>
              <a:rPr lang="zh-CN" altLang="en-US" sz="2000" b="1" dirty="0">
                <a:solidFill>
                  <a:schemeClr val="bg1"/>
                </a:solidFill>
                <a:ea typeface="幼圆" pitchFamily="49" charset="-122"/>
              </a:rPr>
              <a:t>技法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420290"/>
                                        </p:tgtEl>
                                        <p:attrNameLst>
                                          <p:attrName>style.visibility</p:attrName>
                                        </p:attrNameLst>
                                      </p:cBhvr>
                                      <p:to>
                                        <p:strVal val="visible"/>
                                      </p:to>
                                    </p:set>
                                    <p:anim calcmode="lin" valueType="num">
                                      <p:cBhvr>
                                        <p:cTn id="7" dur="500" fill="hold"/>
                                        <p:tgtEl>
                                          <p:spTgt spid="1420290"/>
                                        </p:tgtEl>
                                        <p:attrNameLst>
                                          <p:attrName>ppt_w</p:attrName>
                                        </p:attrNameLst>
                                      </p:cBhvr>
                                      <p:tavLst>
                                        <p:tav tm="0">
                                          <p:val>
                                            <p:fltVal val="0"/>
                                          </p:val>
                                        </p:tav>
                                        <p:tav tm="100000">
                                          <p:val>
                                            <p:strVal val="#ppt_w"/>
                                          </p:val>
                                        </p:tav>
                                      </p:tavLst>
                                    </p:anim>
                                    <p:anim calcmode="lin" valueType="num">
                                      <p:cBhvr>
                                        <p:cTn id="8" dur="500" fill="hold"/>
                                        <p:tgtEl>
                                          <p:spTgt spid="1420290"/>
                                        </p:tgtEl>
                                        <p:attrNameLst>
                                          <p:attrName>ppt_h</p:attrName>
                                        </p:attrNameLst>
                                      </p:cBhvr>
                                      <p:tavLst>
                                        <p:tav tm="0">
                                          <p:val>
                                            <p:fltVal val="0"/>
                                          </p:val>
                                        </p:tav>
                                        <p:tav tm="100000">
                                          <p:val>
                                            <p:strVal val="#ppt_h"/>
                                          </p:val>
                                        </p:tav>
                                      </p:tavLst>
                                    </p:anim>
                                    <p:animEffect transition="in" filter="fade">
                                      <p:cBhvr>
                                        <p:cTn id="9" dur="500"/>
                                        <p:tgtEl>
                                          <p:spTgt spid="1420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0290"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1314" name="Text Box 6"/>
          <p:cNvSpPr txBox="1">
            <a:spLocks noChangeArrowheads="1"/>
          </p:cNvSpPr>
          <p:nvPr/>
        </p:nvSpPr>
        <p:spPr bwMode="auto">
          <a:xfrm>
            <a:off x="900113" y="2708275"/>
            <a:ext cx="7920037" cy="769441"/>
          </a:xfrm>
          <a:prstGeom prst="rect">
            <a:avLst/>
          </a:prstGeom>
          <a:noFill/>
          <a:ln w="9525">
            <a:noFill/>
            <a:miter lim="800000"/>
            <a:headEnd/>
            <a:tailEnd/>
          </a:ln>
        </p:spPr>
        <p:txBody>
          <a:bodyPr>
            <a:spAutoFit/>
          </a:bodyPr>
          <a:lstStyle/>
          <a:p>
            <a:pPr algn="ctr"/>
            <a:r>
              <a:rPr lang="zh-CN" altLang="en-US" sz="4400" dirty="0" smtClean="0">
                <a:solidFill>
                  <a:srgbClr val="FF6600"/>
                </a:solidFill>
                <a:latin typeface="黑体" pitchFamily="2" charset="-122"/>
                <a:ea typeface="黑体" pitchFamily="2" charset="-122"/>
              </a:rPr>
              <a:t>第</a:t>
            </a:r>
            <a:r>
              <a:rPr lang="en-US" altLang="zh-CN" sz="4400" dirty="0" smtClean="0">
                <a:solidFill>
                  <a:srgbClr val="FF6600"/>
                </a:solidFill>
                <a:latin typeface="黑体" pitchFamily="2" charset="-122"/>
                <a:ea typeface="黑体" pitchFamily="2" charset="-122"/>
              </a:rPr>
              <a:t>1</a:t>
            </a:r>
            <a:r>
              <a:rPr lang="zh-CN" altLang="en-US" sz="4400" dirty="0" smtClean="0">
                <a:solidFill>
                  <a:srgbClr val="FF6600"/>
                </a:solidFill>
                <a:latin typeface="黑体" pitchFamily="2" charset="-122"/>
                <a:ea typeface="黑体" pitchFamily="2" charset="-122"/>
              </a:rPr>
              <a:t>讲　把握小说情节</a:t>
            </a:r>
          </a:p>
        </p:txBody>
      </p:sp>
      <p:sp>
        <p:nvSpPr>
          <p:cNvPr id="1421315" name="动作按钮: 自定义 8">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421317"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21318" name="内容占位符 2">
              <a:hlinkClick r:id="rId4" action="ppaction://hlinksldjump"/>
            </p:cNvPr>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考点</a:t>
              </a:r>
              <a:r>
                <a:rPr lang="en-US" b="1" dirty="0">
                  <a:solidFill>
                    <a:schemeClr val="bg1"/>
                  </a:solidFill>
                </a:rPr>
                <a:t>.</a:t>
              </a:r>
            </a:p>
            <a:p>
              <a:pPr>
                <a:lnSpc>
                  <a:spcPts val="2300"/>
                </a:lnSpc>
              </a:pPr>
              <a:r>
                <a:rPr lang="zh-CN" altLang="en-US" sz="2000" b="1" dirty="0">
                  <a:solidFill>
                    <a:schemeClr val="bg1"/>
                  </a:solidFill>
                  <a:ea typeface="幼圆" pitchFamily="49" charset="-122"/>
                </a:rPr>
                <a:t>技法</a:t>
              </a:r>
            </a:p>
          </p:txBody>
        </p:sp>
      </p:grpSp>
      <p:grpSp>
        <p:nvGrpSpPr>
          <p:cNvPr id="3" name="Group 4"/>
          <p:cNvGrpSpPr>
            <a:grpSpLocks/>
          </p:cNvGrpSpPr>
          <p:nvPr/>
        </p:nvGrpSpPr>
        <p:grpSpPr bwMode="auto">
          <a:xfrm>
            <a:off x="1588" y="777875"/>
            <a:ext cx="609600" cy="2003425"/>
            <a:chOff x="0" y="0"/>
            <a:chExt cx="384" cy="1262"/>
          </a:xfrm>
        </p:grpSpPr>
        <p:pic>
          <p:nvPicPr>
            <p:cNvPr id="1421320" name="Picture 5">
              <a:hlinkClick r:id="rId5" action="ppaction://hlinksldjump"/>
            </p:cNvPr>
            <p:cNvPicPr>
              <a:picLocks noChangeAspect="1" noChangeArrowheads="1"/>
            </p:cNvPicPr>
            <p:nvPr/>
          </p:nvPicPr>
          <p:blipFill>
            <a:blip r:embed="rId6"/>
            <a:srcRect/>
            <a:stretch>
              <a:fillRect/>
            </a:stretch>
          </p:blipFill>
          <p:spPr bwMode="auto">
            <a:xfrm>
              <a:off x="0" y="0"/>
              <a:ext cx="384" cy="1171"/>
            </a:xfrm>
            <a:prstGeom prst="rect">
              <a:avLst/>
            </a:prstGeom>
            <a:noFill/>
            <a:ln w="9525">
              <a:noFill/>
              <a:miter lim="800000"/>
              <a:headEnd/>
              <a:tailEnd/>
            </a:ln>
          </p:spPr>
        </p:pic>
        <p:sp>
          <p:nvSpPr>
            <p:cNvPr id="1421321" name="内容占位符 2">
              <a:hlinkClick r:id="rId5" action="ppaction://hlinksldjump"/>
            </p:cNvPr>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真题</a:t>
              </a:r>
              <a:r>
                <a:rPr lang="en-US" b="1" dirty="0">
                  <a:solidFill>
                    <a:schemeClr val="bg1"/>
                  </a:solidFill>
                </a:rPr>
                <a:t>.</a:t>
              </a:r>
            </a:p>
            <a:p>
              <a:pPr>
                <a:lnSpc>
                  <a:spcPts val="2300"/>
                </a:lnSpc>
              </a:pPr>
              <a:r>
                <a:rPr lang="zh-CN" altLang="en-US" sz="2000" b="1" dirty="0">
                  <a:solidFill>
                    <a:schemeClr val="bg1"/>
                  </a:solidFill>
                  <a:ea typeface="幼圆" pitchFamily="49" charset="-122"/>
                </a:rPr>
                <a:t>指导</a:t>
              </a:r>
            </a:p>
          </p:txBody>
        </p:sp>
      </p:grpSp>
      <p:grpSp>
        <p:nvGrpSpPr>
          <p:cNvPr id="4" name="Group 10"/>
          <p:cNvGrpSpPr>
            <a:grpSpLocks/>
          </p:cNvGrpSpPr>
          <p:nvPr/>
        </p:nvGrpSpPr>
        <p:grpSpPr bwMode="auto">
          <a:xfrm>
            <a:off x="1588" y="4581525"/>
            <a:ext cx="609600" cy="2028825"/>
            <a:chOff x="0" y="0"/>
            <a:chExt cx="384" cy="1278"/>
          </a:xfrm>
        </p:grpSpPr>
        <p:pic>
          <p:nvPicPr>
            <p:cNvPr id="1421323" name="Picture 11"/>
            <p:cNvPicPr>
              <a:picLocks noChangeAspect="1" noChangeArrowheads="1"/>
            </p:cNvPicPr>
            <p:nvPr/>
          </p:nvPicPr>
          <p:blipFill>
            <a:blip r:embed="rId7"/>
            <a:srcRect/>
            <a:stretch>
              <a:fillRect/>
            </a:stretch>
          </p:blipFill>
          <p:spPr bwMode="auto">
            <a:xfrm>
              <a:off x="0" y="0"/>
              <a:ext cx="384" cy="1171"/>
            </a:xfrm>
            <a:prstGeom prst="rect">
              <a:avLst/>
            </a:prstGeom>
            <a:noFill/>
            <a:ln w="9525">
              <a:noFill/>
              <a:miter lim="800000"/>
              <a:headEnd/>
              <a:tailEnd/>
            </a:ln>
          </p:spPr>
        </p:pic>
        <p:sp>
          <p:nvSpPr>
            <p:cNvPr id="1421324" name="内容占位符 2">
              <a:hlinkClick r:id="rId8" action="ppaction://hlinksldjump"/>
            </p:cNvPr>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训练</a:t>
              </a:r>
              <a:r>
                <a:rPr lang="en-US" b="1" dirty="0">
                  <a:solidFill>
                    <a:schemeClr val="bg1"/>
                  </a:solidFill>
                </a:rPr>
                <a:t>.</a:t>
              </a:r>
            </a:p>
            <a:p>
              <a:pPr>
                <a:lnSpc>
                  <a:spcPts val="2300"/>
                </a:lnSpc>
              </a:pPr>
              <a:r>
                <a:rPr lang="zh-CN" altLang="en-US" sz="2000" b="1" dirty="0">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421314"/>
                                        </p:tgtEl>
                                        <p:attrNameLst>
                                          <p:attrName>style.visibility</p:attrName>
                                        </p:attrNameLst>
                                      </p:cBhvr>
                                      <p:to>
                                        <p:strVal val="visible"/>
                                      </p:to>
                                    </p:set>
                                    <p:anim calcmode="lin" valueType="num">
                                      <p:cBhvr>
                                        <p:cTn id="7" dur="500" fill="hold"/>
                                        <p:tgtEl>
                                          <p:spTgt spid="1421314"/>
                                        </p:tgtEl>
                                        <p:attrNameLst>
                                          <p:attrName>ppt_w</p:attrName>
                                        </p:attrNameLst>
                                      </p:cBhvr>
                                      <p:tavLst>
                                        <p:tav tm="0">
                                          <p:val>
                                            <p:fltVal val="0"/>
                                          </p:val>
                                        </p:tav>
                                        <p:tav tm="100000">
                                          <p:val>
                                            <p:strVal val="#ppt_w"/>
                                          </p:val>
                                        </p:tav>
                                      </p:tavLst>
                                    </p:anim>
                                    <p:anim calcmode="lin" valueType="num">
                                      <p:cBhvr>
                                        <p:cTn id="8" dur="500" fill="hold"/>
                                        <p:tgtEl>
                                          <p:spTgt spid="1421314"/>
                                        </p:tgtEl>
                                        <p:attrNameLst>
                                          <p:attrName>ppt_h</p:attrName>
                                        </p:attrNameLst>
                                      </p:cBhvr>
                                      <p:tavLst>
                                        <p:tav tm="0">
                                          <p:val>
                                            <p:fltVal val="0"/>
                                          </p:val>
                                        </p:tav>
                                        <p:tav tm="100000">
                                          <p:val>
                                            <p:strVal val="#ppt_h"/>
                                          </p:val>
                                        </p:tav>
                                      </p:tavLst>
                                    </p:anim>
                                    <p:animEffect transition="in" filter="fade">
                                      <p:cBhvr>
                                        <p:cTn id="9" dur="500"/>
                                        <p:tgtEl>
                                          <p:spTgt spid="1421314"/>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3"/>
                                        </p:tgtEl>
                                      </p:cBhvr>
                                    </p:animEffect>
                                    <p:animScale>
                                      <p:cBhvr>
                                        <p:cTn id="13" dur="250" autoRev="1" fill="hold"/>
                                        <p:tgtEl>
                                          <p:spTgt spid="3"/>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2"/>
                                        </p:tgtEl>
                                      </p:cBhvr>
                                    </p:animEffect>
                                    <p:animScale>
                                      <p:cBhvr>
                                        <p:cTn id="17" dur="250" autoRev="1" fill="hold"/>
                                        <p:tgtEl>
                                          <p:spTgt spid="2"/>
                                        </p:tgtEl>
                                      </p:cBhvr>
                                      <p:by x="105000" y="105000"/>
                                    </p:animScale>
                                  </p:childTnLst>
                                </p:cTn>
                              </p:par>
                            </p:childTnLst>
                          </p:cTn>
                        </p:par>
                        <p:par>
                          <p:cTn id="18" fill="hold">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4"/>
                                        </p:tgtEl>
                                      </p:cBhvr>
                                    </p:animEffect>
                                    <p:animScale>
                                      <p:cBhvr>
                                        <p:cTn id="21"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1314"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0" y="692150"/>
            <a:ext cx="9144000" cy="6165850"/>
            <a:chOff x="0" y="0"/>
            <a:chExt cx="9144000" cy="6165304"/>
          </a:xfrm>
        </p:grpSpPr>
        <p:sp>
          <p:nvSpPr>
            <p:cNvPr id="1422339" name="矩形 4"/>
            <p:cNvSpPr>
              <a:spLocks noChangeArrowheads="1"/>
            </p:cNvSpPr>
            <p:nvPr/>
          </p:nvSpPr>
          <p:spPr bwMode="auto">
            <a:xfrm>
              <a:off x="0" y="0"/>
              <a:ext cx="9144000" cy="6165304"/>
            </a:xfrm>
            <a:prstGeom prst="rect">
              <a:avLst/>
            </a:prstGeom>
            <a:solidFill>
              <a:schemeClr val="bg1"/>
            </a:solidFill>
            <a:ln w="9525">
              <a:noFill/>
              <a:miter lim="800000"/>
              <a:headEnd/>
              <a:tailEnd/>
            </a:ln>
          </p:spPr>
          <p:txBody>
            <a:bodyPr anchor="ctr"/>
            <a:lstStyle/>
            <a:p>
              <a:pPr algn="ctr"/>
              <a:endParaRPr lang="zh-CN" altLang="en-US" baseline="-25000">
                <a:solidFill>
                  <a:srgbClr val="FFFFFF"/>
                </a:solidFill>
              </a:endParaRPr>
            </a:p>
          </p:txBody>
        </p:sp>
        <p:grpSp>
          <p:nvGrpSpPr>
            <p:cNvPr id="3" name="矩形 5"/>
            <p:cNvGrpSpPr>
              <a:grpSpLocks/>
            </p:cNvGrpSpPr>
            <p:nvPr/>
          </p:nvGrpSpPr>
          <p:grpSpPr bwMode="auto">
            <a:xfrm>
              <a:off x="347472" y="8889"/>
              <a:ext cx="8503920" cy="5924787"/>
              <a:chOff x="0" y="0"/>
              <a:chExt cx="8503920" cy="5925312"/>
            </a:xfrm>
          </p:grpSpPr>
          <p:pic>
            <p:nvPicPr>
              <p:cNvPr id="1422341" name="矩形 5"/>
              <p:cNvPicPr>
                <a:picLocks noChangeArrowheads="1"/>
              </p:cNvPicPr>
              <p:nvPr/>
            </p:nvPicPr>
            <p:blipFill>
              <a:blip r:embed="rId2"/>
              <a:srcRect/>
              <a:stretch>
                <a:fillRect/>
              </a:stretch>
            </p:blipFill>
            <p:spPr bwMode="auto">
              <a:xfrm>
                <a:off x="0" y="0"/>
                <a:ext cx="8503920" cy="5925312"/>
              </a:xfrm>
              <a:prstGeom prst="rect">
                <a:avLst/>
              </a:prstGeom>
              <a:noFill/>
              <a:ln w="9525">
                <a:noFill/>
                <a:miter lim="800000"/>
                <a:headEnd/>
                <a:tailEnd/>
              </a:ln>
            </p:spPr>
          </p:pic>
          <p:sp>
            <p:nvSpPr>
              <p:cNvPr id="1422342" name="Text Box 6"/>
              <p:cNvSpPr txBox="1">
                <a:spLocks noChangeArrowheads="1"/>
              </p:cNvSpPr>
              <p:nvPr/>
            </p:nvSpPr>
            <p:spPr bwMode="auto">
              <a:xfrm>
                <a:off x="120072" y="49883"/>
                <a:ext cx="8266406" cy="5702377"/>
              </a:xfrm>
              <a:prstGeom prst="rect">
                <a:avLst/>
              </a:prstGeom>
              <a:noFill/>
              <a:ln w="9525">
                <a:noFill/>
                <a:miter lim="800000"/>
                <a:headEnd/>
                <a:tailEnd/>
              </a:ln>
            </p:spPr>
            <p:txBody>
              <a:bodyPr anchor="ctr"/>
              <a:lstStyle/>
              <a:p>
                <a:pPr algn="ctr"/>
                <a:endParaRPr lang="zh-CN" altLang="en-US" baseline="-25000">
                  <a:solidFill>
                    <a:srgbClr val="FFFFFF"/>
                  </a:solidFill>
                </a:endParaRPr>
              </a:p>
            </p:txBody>
          </p:sp>
        </p:grpSp>
      </p:grpSp>
      <p:sp>
        <p:nvSpPr>
          <p:cNvPr id="1422343" name="动作按钮: 自定义 8">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22344"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indent="622300">
              <a:lnSpc>
                <a:spcPts val="3500"/>
              </a:lnSpc>
            </a:pPr>
            <a:r>
              <a:rPr lang="zh-CN" altLang="en-US" sz="2400" b="1" dirty="0" smtClean="0">
                <a:latin typeface="宋体" pitchFamily="2" charset="-122"/>
              </a:rPr>
              <a:t>本考点对应的</a:t>
            </a:r>
            <a:r>
              <a:rPr lang="en-US" altLang="zh-CN" sz="2400" b="1" dirty="0" smtClean="0">
                <a:latin typeface="宋体" pitchFamily="2" charset="-122"/>
              </a:rPr>
              <a:t>《</a:t>
            </a:r>
            <a:r>
              <a:rPr lang="zh-CN" altLang="en-US" sz="2400" b="1" dirty="0" smtClean="0">
                <a:latin typeface="宋体" pitchFamily="2" charset="-122"/>
              </a:rPr>
              <a:t>考试说明</a:t>
            </a:r>
            <a:r>
              <a:rPr lang="en-US" altLang="zh-CN" sz="2400" b="1" dirty="0" smtClean="0">
                <a:latin typeface="宋体" pitchFamily="2" charset="-122"/>
              </a:rPr>
              <a:t>》</a:t>
            </a:r>
            <a:r>
              <a:rPr lang="zh-CN" altLang="en-US" sz="2400" b="1" dirty="0" smtClean="0">
                <a:latin typeface="宋体" pitchFamily="2" charset="-122"/>
              </a:rPr>
              <a:t>中的要求是“分析作品结构”，考查分析综合能力，能力层级为</a:t>
            </a:r>
            <a:r>
              <a:rPr lang="en-US" altLang="zh-CN" sz="2400" b="1" dirty="0" smtClean="0">
                <a:latin typeface="宋体" pitchFamily="2" charset="-122"/>
              </a:rPr>
              <a:t>C</a:t>
            </a:r>
            <a:r>
              <a:rPr lang="zh-CN" altLang="en-US" sz="2400" b="1" dirty="0" smtClean="0">
                <a:latin typeface="宋体" pitchFamily="2" charset="-122"/>
              </a:rPr>
              <a:t>级。就小说来讲，分析作品结构主要是分析小说的情节结构，包括情节本身及情节要素、情节的安排技巧等内容。</a:t>
            </a:r>
          </a:p>
        </p:txBody>
      </p:sp>
      <p:sp>
        <p:nvSpPr>
          <p:cNvPr id="1422345" name="同侧圆角矩形 11"/>
          <p:cNvSpPr>
            <a:spLocks noChangeArrowheads="1"/>
          </p:cNvSpPr>
          <p:nvPr/>
        </p:nvSpPr>
        <p:spPr bwMode="auto">
          <a:xfrm>
            <a:off x="3314700" y="508000"/>
            <a:ext cx="2484438" cy="473075"/>
          </a:xfrm>
          <a:custGeom>
            <a:avLst/>
            <a:gdLst>
              <a:gd name="T0" fmla="*/ 2484438 w 2484438"/>
              <a:gd name="T1" fmla="*/ 236538 h 473075"/>
              <a:gd name="T2" fmla="*/ 1242219 w 2484438"/>
              <a:gd name="T3" fmla="*/ 473075 h 473075"/>
              <a:gd name="T4" fmla="*/ 0 w 2484438"/>
              <a:gd name="T5" fmla="*/ 236538 h 473075"/>
              <a:gd name="T6" fmla="*/ 1242219 w 2484438"/>
              <a:gd name="T7" fmla="*/ 0 h 473075"/>
              <a:gd name="T8" fmla="*/ 0 60000 65536"/>
              <a:gd name="T9" fmla="*/ 5898240 60000 65536"/>
              <a:gd name="T10" fmla="*/ 11796480 60000 65536"/>
              <a:gd name="T11" fmla="*/ 17694720 60000 65536"/>
              <a:gd name="T12" fmla="*/ 23094 w 2484438"/>
              <a:gd name="T13" fmla="*/ 23094 h 473075"/>
              <a:gd name="T14" fmla="*/ 2461344 w 2484438"/>
              <a:gd name="T15" fmla="*/ 473075 h 473075"/>
            </a:gdLst>
            <a:ahLst/>
            <a:cxnLst>
              <a:cxn ang="T8">
                <a:pos x="T0" y="T1"/>
              </a:cxn>
              <a:cxn ang="T9">
                <a:pos x="T2" y="T3"/>
              </a:cxn>
              <a:cxn ang="T10">
                <a:pos x="T4" y="T5"/>
              </a:cxn>
              <a:cxn ang="T11">
                <a:pos x="T6" y="T7"/>
              </a:cxn>
            </a:cxnLst>
            <a:rect l="T12" t="T13" r="T14" b="T15"/>
            <a:pathLst>
              <a:path w="2484438" h="473075">
                <a:moveTo>
                  <a:pt x="78847" y="0"/>
                </a:moveTo>
                <a:lnTo>
                  <a:pt x="2405591" y="0"/>
                </a:lnTo>
                <a:lnTo>
                  <a:pt x="2405590" y="0"/>
                </a:lnTo>
                <a:cubicBezTo>
                  <a:pt x="2449136" y="0"/>
                  <a:pt x="2484438" y="35301"/>
                  <a:pt x="2484438" y="78847"/>
                </a:cubicBezTo>
                <a:lnTo>
                  <a:pt x="2484438" y="473075"/>
                </a:lnTo>
                <a:lnTo>
                  <a:pt x="0" y="473075"/>
                </a:lnTo>
                <a:lnTo>
                  <a:pt x="0" y="78847"/>
                </a:lnTo>
                <a:cubicBezTo>
                  <a:pt x="0" y="35301"/>
                  <a:pt x="35301" y="0"/>
                  <a:pt x="78846" y="0"/>
                </a:cubicBezTo>
                <a:close/>
              </a:path>
            </a:pathLst>
          </a:custGeom>
          <a:gradFill rotWithShape="0">
            <a:gsLst>
              <a:gs pos="0">
                <a:srgbClr val="00B0DA"/>
              </a:gs>
              <a:gs pos="59000">
                <a:srgbClr val="1EB4FF"/>
              </a:gs>
              <a:gs pos="100000">
                <a:srgbClr val="005782"/>
              </a:gs>
            </a:gsLst>
            <a:lin ang="5400000"/>
          </a:gradFill>
          <a:ln w="9525">
            <a:noFill/>
            <a:miter lim="800000"/>
            <a:headEnd/>
            <a:tailEnd/>
          </a:ln>
        </p:spPr>
        <p:txBody>
          <a:bodyPr anchor="ctr"/>
          <a:lstStyle/>
          <a:p>
            <a:pPr algn="ctr">
              <a:lnSpc>
                <a:spcPts val="2200"/>
              </a:lnSpc>
            </a:pPr>
            <a:r>
              <a:rPr lang="zh-CN" altLang="en-US" sz="2600" b="1">
                <a:solidFill>
                  <a:schemeClr val="bg1"/>
                </a:solidFill>
                <a:latin typeface="幼圆" pitchFamily="49" charset="-122"/>
                <a:ea typeface="幼圆" pitchFamily="49" charset="-122"/>
              </a:rPr>
              <a:t>考纲在线</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withEffect">
                                  <p:stCondLst>
                                    <p:cond delay="0"/>
                                  </p:stCondLst>
                                  <p:childTnLst>
                                    <p:set>
                                      <p:cBhvr>
                                        <p:cTn id="6" dur="1" fill="hold">
                                          <p:stCondLst>
                                            <p:cond delay="0"/>
                                          </p:stCondLst>
                                        </p:cTn>
                                        <p:tgtEl>
                                          <p:spTgt spid="1422345"/>
                                        </p:tgtEl>
                                        <p:attrNameLst>
                                          <p:attrName>style.visibility</p:attrName>
                                        </p:attrNameLst>
                                      </p:cBhvr>
                                      <p:to>
                                        <p:strVal val="visible"/>
                                      </p:to>
                                    </p:set>
                                    <p:animEffect transition="in" filter="wheel(4)">
                                      <p:cBhvr>
                                        <p:cTn id="7" dur="500"/>
                                        <p:tgtEl>
                                          <p:spTgt spid="142234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22344"/>
                                        </p:tgtEl>
                                        <p:attrNameLst>
                                          <p:attrName>style.visibility</p:attrName>
                                        </p:attrNameLst>
                                      </p:cBhvr>
                                      <p:to>
                                        <p:strVal val="visible"/>
                                      </p:to>
                                    </p:set>
                                    <p:animEffect transition="in" filter="blinds(horizontal)">
                                      <p:cBhvr>
                                        <p:cTn id="12" dur="500"/>
                                        <p:tgtEl>
                                          <p:spTgt spid="1422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2344" grpId="0" autoUpdateAnimBg="0"/>
      <p:bldP spid="1422345" grpId="0" animBg="1"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34925" y="692150"/>
            <a:ext cx="9144000" cy="6165850"/>
            <a:chOff x="0" y="0"/>
            <a:chExt cx="9144000" cy="6165304"/>
          </a:xfrm>
        </p:grpSpPr>
        <p:sp>
          <p:nvSpPr>
            <p:cNvPr id="1423363" name="矩形 4"/>
            <p:cNvSpPr>
              <a:spLocks noChangeArrowheads="1"/>
            </p:cNvSpPr>
            <p:nvPr/>
          </p:nvSpPr>
          <p:spPr bwMode="auto">
            <a:xfrm>
              <a:off x="0" y="0"/>
              <a:ext cx="9144000" cy="6165304"/>
            </a:xfrm>
            <a:prstGeom prst="rect">
              <a:avLst/>
            </a:prstGeom>
            <a:solidFill>
              <a:schemeClr val="bg1"/>
            </a:solidFill>
            <a:ln w="9525">
              <a:noFill/>
              <a:miter lim="800000"/>
              <a:headEnd/>
              <a:tailEnd/>
            </a:ln>
          </p:spPr>
          <p:txBody>
            <a:bodyPr anchor="ctr"/>
            <a:lstStyle/>
            <a:p>
              <a:pPr algn="ctr"/>
              <a:endParaRPr lang="zh-CN" altLang="en-US" baseline="-25000">
                <a:solidFill>
                  <a:srgbClr val="FFFFFF"/>
                </a:solidFill>
              </a:endParaRPr>
            </a:p>
          </p:txBody>
        </p:sp>
        <p:grpSp>
          <p:nvGrpSpPr>
            <p:cNvPr id="3" name="矩形 5"/>
            <p:cNvGrpSpPr>
              <a:grpSpLocks/>
            </p:cNvGrpSpPr>
            <p:nvPr/>
          </p:nvGrpSpPr>
          <p:grpSpPr bwMode="auto">
            <a:xfrm>
              <a:off x="347472" y="8889"/>
              <a:ext cx="8503920" cy="5924787"/>
              <a:chOff x="0" y="0"/>
              <a:chExt cx="8503920" cy="5925312"/>
            </a:xfrm>
          </p:grpSpPr>
          <p:pic>
            <p:nvPicPr>
              <p:cNvPr id="1423365" name="矩形 5"/>
              <p:cNvPicPr>
                <a:picLocks noChangeArrowheads="1"/>
              </p:cNvPicPr>
              <p:nvPr/>
            </p:nvPicPr>
            <p:blipFill>
              <a:blip r:embed="rId2"/>
              <a:srcRect/>
              <a:stretch>
                <a:fillRect/>
              </a:stretch>
            </p:blipFill>
            <p:spPr bwMode="auto">
              <a:xfrm>
                <a:off x="0" y="0"/>
                <a:ext cx="8503920" cy="5925312"/>
              </a:xfrm>
              <a:prstGeom prst="rect">
                <a:avLst/>
              </a:prstGeom>
              <a:noFill/>
              <a:ln w="9525">
                <a:noFill/>
                <a:miter lim="800000"/>
                <a:headEnd/>
                <a:tailEnd/>
              </a:ln>
            </p:spPr>
          </p:pic>
          <p:sp>
            <p:nvSpPr>
              <p:cNvPr id="1423366" name="Text Box 6"/>
              <p:cNvSpPr txBox="1">
                <a:spLocks noChangeArrowheads="1"/>
              </p:cNvSpPr>
              <p:nvPr/>
            </p:nvSpPr>
            <p:spPr bwMode="auto">
              <a:xfrm>
                <a:off x="120072" y="49883"/>
                <a:ext cx="8266406" cy="5702377"/>
              </a:xfrm>
              <a:prstGeom prst="rect">
                <a:avLst/>
              </a:prstGeom>
              <a:noFill/>
              <a:ln w="9525">
                <a:noFill/>
                <a:miter lim="800000"/>
                <a:headEnd/>
                <a:tailEnd/>
              </a:ln>
            </p:spPr>
            <p:txBody>
              <a:bodyPr anchor="ctr"/>
              <a:lstStyle/>
              <a:p>
                <a:pPr algn="ctr"/>
                <a:endParaRPr lang="zh-CN" altLang="en-US" baseline="-25000">
                  <a:solidFill>
                    <a:srgbClr val="FFFFFF"/>
                  </a:solidFill>
                </a:endParaRPr>
              </a:p>
            </p:txBody>
          </p:sp>
        </p:grpSp>
      </p:grpSp>
      <p:sp>
        <p:nvSpPr>
          <p:cNvPr id="1423367" name="动作按钮: 自定义 8">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23368"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indent="542925">
              <a:lnSpc>
                <a:spcPts val="3500"/>
              </a:lnSpc>
            </a:pPr>
            <a:r>
              <a:rPr lang="zh-CN" altLang="en-US" sz="2400" b="1" dirty="0" smtClean="0">
                <a:latin typeface="宋体" pitchFamily="2" charset="-122"/>
              </a:rPr>
              <a:t>情节是小说考查的重要内容，通常采用下面几种考查方式：</a:t>
            </a:r>
          </a:p>
          <a:p>
            <a:pPr indent="542925">
              <a:lnSpc>
                <a:spcPts val="3500"/>
              </a:lnSpc>
            </a:pPr>
            <a:r>
              <a:rPr lang="zh-CN" altLang="en-US" sz="2400" b="1" dirty="0" smtClean="0">
                <a:latin typeface="宋体" pitchFamily="2" charset="-122"/>
              </a:rPr>
              <a:t>①考查情节的内容。要求考生对小说的情节进行梳理概括，近年新课标全国卷没有直接命过题，其他省份多有考查，如</a:t>
            </a:r>
            <a:r>
              <a:rPr lang="en-US" altLang="zh-CN" sz="2400" b="1" dirty="0" smtClean="0">
                <a:latin typeface="宋体" pitchFamily="2" charset="-122"/>
              </a:rPr>
              <a:t>2014</a:t>
            </a:r>
            <a:r>
              <a:rPr lang="zh-CN" altLang="en-US" sz="2400" b="1" dirty="0" smtClean="0">
                <a:latin typeface="宋体" pitchFamily="2" charset="-122"/>
              </a:rPr>
              <a:t>年江苏卷、</a:t>
            </a:r>
            <a:r>
              <a:rPr lang="en-US" altLang="zh-CN" sz="2400" b="1" dirty="0" smtClean="0">
                <a:latin typeface="宋体" pitchFamily="2" charset="-122"/>
              </a:rPr>
              <a:t>2013</a:t>
            </a:r>
            <a:r>
              <a:rPr lang="zh-CN" altLang="en-US" sz="2400" b="1" dirty="0" smtClean="0">
                <a:latin typeface="宋体" pitchFamily="2" charset="-122"/>
              </a:rPr>
              <a:t>年重庆卷、</a:t>
            </a:r>
            <a:r>
              <a:rPr lang="en-US" altLang="zh-CN" sz="2400" b="1" dirty="0" smtClean="0">
                <a:latin typeface="宋体" pitchFamily="2" charset="-122"/>
              </a:rPr>
              <a:t>2011</a:t>
            </a:r>
            <a:r>
              <a:rPr lang="zh-CN" altLang="en-US" sz="2400" b="1" dirty="0" smtClean="0">
                <a:latin typeface="宋体" pitchFamily="2" charset="-122"/>
              </a:rPr>
              <a:t>年安徽卷、</a:t>
            </a:r>
            <a:r>
              <a:rPr lang="en-US" altLang="zh-CN" sz="2400" b="1" dirty="0" smtClean="0">
                <a:latin typeface="宋体" pitchFamily="2" charset="-122"/>
              </a:rPr>
              <a:t>2010</a:t>
            </a:r>
            <a:r>
              <a:rPr lang="zh-CN" altLang="en-US" sz="2400" b="1" dirty="0" smtClean="0">
                <a:latin typeface="宋体" pitchFamily="2" charset="-122"/>
              </a:rPr>
              <a:t>年广东卷。</a:t>
            </a:r>
          </a:p>
          <a:p>
            <a:pPr indent="542925">
              <a:lnSpc>
                <a:spcPts val="3500"/>
              </a:lnSpc>
            </a:pPr>
            <a:r>
              <a:rPr lang="zh-CN" altLang="en-US" sz="2400" b="1" dirty="0" smtClean="0">
                <a:latin typeface="宋体" pitchFamily="2" charset="-122"/>
              </a:rPr>
              <a:t>②考查情节的作用。命题多选取开头、结尾或故事中间的重要情节设题，如</a:t>
            </a:r>
            <a:r>
              <a:rPr lang="en-US" altLang="zh-CN" sz="2400" b="1" dirty="0" smtClean="0">
                <a:latin typeface="宋体" pitchFamily="2" charset="-122"/>
              </a:rPr>
              <a:t>2015</a:t>
            </a:r>
            <a:r>
              <a:rPr lang="zh-CN" altLang="en-US" sz="2400" b="1" dirty="0" smtClean="0">
                <a:latin typeface="宋体" pitchFamily="2" charset="-122"/>
              </a:rPr>
              <a:t>年全国卷</a:t>
            </a:r>
            <a:r>
              <a:rPr lang="en-US" altLang="zh-CN" sz="2400" b="1" dirty="0" smtClean="0">
                <a:latin typeface="宋体" pitchFamily="2" charset="-122"/>
              </a:rPr>
              <a:t>Ⅰ</a:t>
            </a:r>
            <a:r>
              <a:rPr lang="zh-CN" altLang="en-US" sz="2400" b="1" dirty="0" smtClean="0">
                <a:latin typeface="宋体" pitchFamily="2" charset="-122"/>
              </a:rPr>
              <a:t>，</a:t>
            </a:r>
            <a:r>
              <a:rPr lang="en-US" altLang="zh-CN" sz="2400" b="1" dirty="0" smtClean="0">
                <a:latin typeface="宋体" pitchFamily="2" charset="-122"/>
              </a:rPr>
              <a:t>2014</a:t>
            </a:r>
            <a:r>
              <a:rPr lang="zh-CN" altLang="en-US" sz="2400" b="1" dirty="0" smtClean="0">
                <a:latin typeface="宋体" pitchFamily="2" charset="-122"/>
              </a:rPr>
              <a:t>年辽宁卷，</a:t>
            </a:r>
            <a:r>
              <a:rPr lang="en-US" altLang="zh-CN" sz="2400" b="1" dirty="0" smtClean="0">
                <a:latin typeface="宋体" pitchFamily="2" charset="-122"/>
              </a:rPr>
              <a:t>2012</a:t>
            </a:r>
            <a:r>
              <a:rPr lang="zh-CN" altLang="en-US" sz="2400" b="1" dirty="0" smtClean="0">
                <a:latin typeface="宋体" pitchFamily="2" charset="-122"/>
              </a:rPr>
              <a:t>年课标全国卷、辽宁卷等。</a:t>
            </a:r>
          </a:p>
          <a:p>
            <a:pPr indent="542925">
              <a:lnSpc>
                <a:spcPts val="3500"/>
              </a:lnSpc>
            </a:pPr>
            <a:r>
              <a:rPr lang="zh-CN" altLang="en-US" sz="2400" b="1" dirty="0" smtClean="0">
                <a:latin typeface="宋体" pitchFamily="2" charset="-122"/>
              </a:rPr>
              <a:t>③考查情节安排的技巧。如</a:t>
            </a:r>
            <a:r>
              <a:rPr lang="en-US" altLang="zh-CN" sz="2400" b="1" dirty="0" smtClean="0">
                <a:latin typeface="宋体" pitchFamily="2" charset="-122"/>
              </a:rPr>
              <a:t>2013</a:t>
            </a:r>
            <a:r>
              <a:rPr lang="zh-CN" altLang="en-US" sz="2400" b="1" dirty="0" smtClean="0">
                <a:latin typeface="宋体" pitchFamily="2" charset="-122"/>
              </a:rPr>
              <a:t>年新课标全国卷</a:t>
            </a:r>
            <a:r>
              <a:rPr lang="en-US" altLang="zh-CN" sz="2400" b="1" dirty="0" smtClean="0">
                <a:latin typeface="宋体" pitchFamily="2" charset="-122"/>
              </a:rPr>
              <a:t>Ⅰ</a:t>
            </a:r>
            <a:r>
              <a:rPr lang="zh-CN" altLang="en-US" sz="2400" b="1" dirty="0" smtClean="0">
                <a:latin typeface="宋体" pitchFamily="2" charset="-122"/>
              </a:rPr>
              <a:t>。有些试题把情节技巧和作用结合起来考查，如</a:t>
            </a:r>
            <a:r>
              <a:rPr lang="en-US" altLang="zh-CN" sz="2400" b="1" dirty="0" smtClean="0">
                <a:latin typeface="宋体" pitchFamily="2" charset="-122"/>
              </a:rPr>
              <a:t>2014</a:t>
            </a:r>
            <a:r>
              <a:rPr lang="zh-CN" altLang="en-US" sz="2400" b="1" dirty="0" smtClean="0">
                <a:latin typeface="宋体" pitchFamily="2" charset="-122"/>
              </a:rPr>
              <a:t>年新课标全国卷</a:t>
            </a:r>
            <a:r>
              <a:rPr lang="en-US" altLang="zh-CN" sz="2400" b="1" dirty="0" smtClean="0">
                <a:latin typeface="宋体" pitchFamily="2" charset="-122"/>
              </a:rPr>
              <a:t>Ⅰ</a:t>
            </a:r>
            <a:r>
              <a:rPr lang="zh-CN" altLang="en-US" sz="2400" b="1" dirty="0" smtClean="0">
                <a:latin typeface="宋体" pitchFamily="2" charset="-122"/>
              </a:rPr>
              <a:t>的小说阅读。</a:t>
            </a:r>
          </a:p>
        </p:txBody>
      </p:sp>
      <p:sp>
        <p:nvSpPr>
          <p:cNvPr id="1423369" name="同侧圆角矩形 11"/>
          <p:cNvSpPr>
            <a:spLocks noChangeArrowheads="1"/>
          </p:cNvSpPr>
          <p:nvPr/>
        </p:nvSpPr>
        <p:spPr bwMode="auto">
          <a:xfrm>
            <a:off x="3314700" y="508000"/>
            <a:ext cx="2484438" cy="473075"/>
          </a:xfrm>
          <a:custGeom>
            <a:avLst/>
            <a:gdLst>
              <a:gd name="T0" fmla="*/ 2484438 w 2484438"/>
              <a:gd name="T1" fmla="*/ 236538 h 473075"/>
              <a:gd name="T2" fmla="*/ 1242219 w 2484438"/>
              <a:gd name="T3" fmla="*/ 473075 h 473075"/>
              <a:gd name="T4" fmla="*/ 0 w 2484438"/>
              <a:gd name="T5" fmla="*/ 236538 h 473075"/>
              <a:gd name="T6" fmla="*/ 1242219 w 2484438"/>
              <a:gd name="T7" fmla="*/ 0 h 473075"/>
              <a:gd name="T8" fmla="*/ 0 60000 65536"/>
              <a:gd name="T9" fmla="*/ 5898240 60000 65536"/>
              <a:gd name="T10" fmla="*/ 11796480 60000 65536"/>
              <a:gd name="T11" fmla="*/ 17694720 60000 65536"/>
              <a:gd name="T12" fmla="*/ 23094 w 2484438"/>
              <a:gd name="T13" fmla="*/ 23094 h 473075"/>
              <a:gd name="T14" fmla="*/ 2461344 w 2484438"/>
              <a:gd name="T15" fmla="*/ 473075 h 473075"/>
            </a:gdLst>
            <a:ahLst/>
            <a:cxnLst>
              <a:cxn ang="T8">
                <a:pos x="T0" y="T1"/>
              </a:cxn>
              <a:cxn ang="T9">
                <a:pos x="T2" y="T3"/>
              </a:cxn>
              <a:cxn ang="T10">
                <a:pos x="T4" y="T5"/>
              </a:cxn>
              <a:cxn ang="T11">
                <a:pos x="T6" y="T7"/>
              </a:cxn>
            </a:cxnLst>
            <a:rect l="T12" t="T13" r="T14" b="T15"/>
            <a:pathLst>
              <a:path w="2484438" h="473075">
                <a:moveTo>
                  <a:pt x="78847" y="0"/>
                </a:moveTo>
                <a:lnTo>
                  <a:pt x="2405591" y="0"/>
                </a:lnTo>
                <a:lnTo>
                  <a:pt x="2405590" y="0"/>
                </a:lnTo>
                <a:cubicBezTo>
                  <a:pt x="2449136" y="0"/>
                  <a:pt x="2484438" y="35301"/>
                  <a:pt x="2484438" y="78847"/>
                </a:cubicBezTo>
                <a:lnTo>
                  <a:pt x="2484438" y="473075"/>
                </a:lnTo>
                <a:lnTo>
                  <a:pt x="0" y="473075"/>
                </a:lnTo>
                <a:lnTo>
                  <a:pt x="0" y="78847"/>
                </a:lnTo>
                <a:cubicBezTo>
                  <a:pt x="0" y="35301"/>
                  <a:pt x="35301" y="0"/>
                  <a:pt x="78846" y="0"/>
                </a:cubicBezTo>
                <a:close/>
              </a:path>
            </a:pathLst>
          </a:custGeom>
          <a:gradFill rotWithShape="0">
            <a:gsLst>
              <a:gs pos="0">
                <a:srgbClr val="00B0DA"/>
              </a:gs>
              <a:gs pos="59000">
                <a:srgbClr val="1EB4FF"/>
              </a:gs>
              <a:gs pos="100000">
                <a:srgbClr val="005782"/>
              </a:gs>
            </a:gsLst>
            <a:lin ang="5400000"/>
          </a:gradFill>
          <a:ln w="9525">
            <a:noFill/>
            <a:miter lim="800000"/>
            <a:headEnd/>
            <a:tailEnd/>
          </a:ln>
        </p:spPr>
        <p:txBody>
          <a:bodyPr anchor="ctr"/>
          <a:lstStyle/>
          <a:p>
            <a:pPr algn="ctr">
              <a:lnSpc>
                <a:spcPts val="2200"/>
              </a:lnSpc>
            </a:pPr>
            <a:r>
              <a:rPr lang="zh-CN" altLang="en-US" sz="2600" b="1">
                <a:solidFill>
                  <a:schemeClr val="bg1"/>
                </a:solidFill>
                <a:latin typeface="幼圆" pitchFamily="49" charset="-122"/>
                <a:ea typeface="幼圆" pitchFamily="49" charset="-122"/>
              </a:rPr>
              <a:t>考情透析</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withEffect">
                                  <p:stCondLst>
                                    <p:cond delay="0"/>
                                  </p:stCondLst>
                                  <p:childTnLst>
                                    <p:set>
                                      <p:cBhvr>
                                        <p:cTn id="6" dur="1" fill="hold">
                                          <p:stCondLst>
                                            <p:cond delay="0"/>
                                          </p:stCondLst>
                                        </p:cTn>
                                        <p:tgtEl>
                                          <p:spTgt spid="1423369"/>
                                        </p:tgtEl>
                                        <p:attrNameLst>
                                          <p:attrName>style.visibility</p:attrName>
                                        </p:attrNameLst>
                                      </p:cBhvr>
                                      <p:to>
                                        <p:strVal val="visible"/>
                                      </p:to>
                                    </p:set>
                                    <p:animEffect transition="in" filter="wheel(4)">
                                      <p:cBhvr>
                                        <p:cTn id="7" dur="500"/>
                                        <p:tgtEl>
                                          <p:spTgt spid="1423369"/>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423368"/>
                                        </p:tgtEl>
                                        <p:attrNameLst>
                                          <p:attrName>style.visibility</p:attrName>
                                        </p:attrNameLst>
                                      </p:cBhvr>
                                      <p:to>
                                        <p:strVal val="visible"/>
                                      </p:to>
                                    </p:set>
                                    <p:animEffect transition="in" filter="diamond(in)">
                                      <p:cBhvr>
                                        <p:cTn id="12" dur="500"/>
                                        <p:tgtEl>
                                          <p:spTgt spid="1423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68" grpId="0" autoUpdateAnimBg="0"/>
      <p:bldP spid="1423369" grpId="0" animBg="1"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410" name="标题 1"/>
          <p:cNvSpPr>
            <a:spLocks noGrp="1"/>
          </p:cNvSpPr>
          <p:nvPr>
            <p:ph type="title" idx="4294967295"/>
          </p:nvPr>
        </p:nvSpPr>
        <p:spPr>
          <a:xfrm>
            <a:off x="611188" y="166688"/>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sp>
        <p:nvSpPr>
          <p:cNvPr id="1425411" name="内容占位符 2"/>
          <p:cNvSpPr>
            <a:spLocks noGrp="1"/>
          </p:cNvSpPr>
          <p:nvPr>
            <p:ph idx="4294967295"/>
          </p:nvPr>
        </p:nvSpPr>
        <p:spPr>
          <a:xfrm>
            <a:off x="792163" y="936625"/>
            <a:ext cx="7920037" cy="5399088"/>
          </a:xfrm>
        </p:spPr>
        <p:txBody>
          <a:bodyPr/>
          <a:lstStyle/>
          <a:p>
            <a:pPr marL="0" indent="542925" algn="ctr" eaLnBrk="1" hangingPunct="1">
              <a:lnSpc>
                <a:spcPts val="3500"/>
              </a:lnSpc>
              <a:spcBef>
                <a:spcPct val="0"/>
              </a:spcBef>
              <a:buFont typeface="Arial" charset="0"/>
              <a:buNone/>
            </a:pPr>
            <a:r>
              <a:rPr lang="en-US" sz="2400" b="1" dirty="0">
                <a:solidFill>
                  <a:srgbClr val="0033CC"/>
                </a:solidFill>
                <a:effectLst>
                  <a:outerShdw blurRad="38100" dist="38100" dir="2700000" algn="tl">
                    <a:srgbClr val="C0C0C0"/>
                  </a:outerShdw>
                </a:effectLst>
                <a:latin typeface="宋体" pitchFamily="2" charset="-122"/>
              </a:rPr>
              <a:t>—— </a:t>
            </a:r>
            <a:r>
              <a:rPr lang="zh-CN" altLang="en-US" sz="2400" b="1" dirty="0">
                <a:solidFill>
                  <a:srgbClr val="0033CC"/>
                </a:solidFill>
                <a:effectLst>
                  <a:outerShdw blurRad="38100" dist="38100" dir="2700000" algn="tl">
                    <a:srgbClr val="C0C0C0"/>
                  </a:outerShdw>
                </a:effectLst>
                <a:latin typeface="宋体" pitchFamily="2" charset="-122"/>
              </a:rPr>
              <a:t>真题体验 </a:t>
            </a:r>
            <a:r>
              <a:rPr lang="en-US" sz="2400" b="1" dirty="0">
                <a:solidFill>
                  <a:srgbClr val="0033CC"/>
                </a:solidFill>
                <a:effectLst>
                  <a:outerShdw blurRad="38100" dist="38100" dir="2700000" algn="tl">
                    <a:srgbClr val="C0C0C0"/>
                  </a:outerShdw>
                </a:effectLst>
                <a:latin typeface="宋体" pitchFamily="2" charset="-122"/>
              </a:rPr>
              <a:t>——</a:t>
            </a:r>
            <a:r>
              <a:rPr lang="zh-CN" altLang="en-US" sz="2400" b="1" dirty="0">
                <a:latin typeface="宋体" pitchFamily="2" charset="-122"/>
              </a:rPr>
              <a:t>　</a:t>
            </a:r>
          </a:p>
          <a:p>
            <a:pPr marL="0" indent="0" eaLnBrk="1" hangingPunct="1">
              <a:lnSpc>
                <a:spcPts val="3500"/>
              </a:lnSpc>
              <a:spcBef>
                <a:spcPct val="0"/>
              </a:spcBef>
              <a:buFont typeface="Arial" charset="0"/>
              <a:buNone/>
            </a:pPr>
            <a:r>
              <a:rPr lang="en-US" sz="2400" b="1" dirty="0">
                <a:latin typeface="宋体" pitchFamily="2" charset="-122"/>
              </a:rPr>
              <a:t>(</a:t>
            </a:r>
            <a:r>
              <a:rPr lang="zh-CN" altLang="en-US" sz="2400" b="1" dirty="0">
                <a:latin typeface="宋体" pitchFamily="2" charset="-122"/>
              </a:rPr>
              <a:t>标“*”的为本考点题。</a:t>
            </a:r>
            <a:r>
              <a:rPr lang="en-US" sz="2400" b="1" dirty="0">
                <a:latin typeface="宋体" pitchFamily="2" charset="-122"/>
              </a:rPr>
              <a:t>)</a:t>
            </a:r>
            <a:endParaRPr lang="en-US" altLang="zh-CN" sz="2400" b="1" dirty="0">
              <a:latin typeface="宋体" pitchFamily="2" charset="-122"/>
            </a:endParaRPr>
          </a:p>
          <a:p>
            <a:pPr marL="0" indent="0" eaLnBrk="1" hangingPunct="1">
              <a:lnSpc>
                <a:spcPts val="3500"/>
              </a:lnSpc>
              <a:spcBef>
                <a:spcPct val="0"/>
              </a:spcBef>
              <a:buNone/>
            </a:pPr>
            <a:r>
              <a:rPr lang="en-US" altLang="zh-CN" sz="2400" b="1" dirty="0" smtClean="0">
                <a:latin typeface="宋体" pitchFamily="2" charset="-122"/>
              </a:rPr>
              <a:t>[2015·</a:t>
            </a:r>
            <a:r>
              <a:rPr lang="zh-CN" altLang="en-US" sz="2400" b="1" dirty="0" smtClean="0">
                <a:latin typeface="宋体" pitchFamily="2" charset="-122"/>
              </a:rPr>
              <a:t>全国卷</a:t>
            </a:r>
            <a:r>
              <a:rPr lang="en-US" altLang="zh-CN" sz="2400" b="1" dirty="0" smtClean="0">
                <a:latin typeface="宋体" pitchFamily="2" charset="-122"/>
              </a:rPr>
              <a:t>Ⅰ]</a:t>
            </a:r>
            <a:r>
              <a:rPr lang="zh-CN" altLang="en-US" sz="2400" b="1" dirty="0" smtClean="0">
                <a:latin typeface="宋体" pitchFamily="2" charset="-122"/>
              </a:rPr>
              <a:t>阅读下面的文字，完成</a:t>
            </a:r>
            <a:r>
              <a:rPr lang="en-US" altLang="zh-CN" sz="2400" b="1" dirty="0" smtClean="0">
                <a:latin typeface="宋体" pitchFamily="2" charset="-122"/>
              </a:rPr>
              <a:t>1</a:t>
            </a:r>
            <a:r>
              <a:rPr lang="zh-CN" altLang="en-US" sz="2400" b="1" dirty="0" smtClean="0">
                <a:latin typeface="宋体" pitchFamily="2" charset="-122"/>
              </a:rPr>
              <a:t>～</a:t>
            </a:r>
            <a:r>
              <a:rPr lang="en-US" altLang="zh-CN" sz="2400" b="1" dirty="0" smtClean="0">
                <a:latin typeface="宋体" pitchFamily="2" charset="-122"/>
              </a:rPr>
              <a:t>4</a:t>
            </a:r>
            <a:r>
              <a:rPr lang="zh-CN" altLang="en-US" sz="2400" b="1" dirty="0" smtClean="0">
                <a:latin typeface="宋体" pitchFamily="2" charset="-122"/>
              </a:rPr>
              <a:t>题。</a:t>
            </a:r>
            <a:r>
              <a:rPr lang="en-US" altLang="zh-CN" sz="2400" b="1" dirty="0" smtClean="0">
                <a:latin typeface="宋体" pitchFamily="2" charset="-122"/>
              </a:rPr>
              <a:t>(25</a:t>
            </a:r>
            <a:r>
              <a:rPr lang="zh-CN" altLang="en-US" sz="2400" b="1" dirty="0" smtClean="0">
                <a:latin typeface="宋体" pitchFamily="2" charset="-122"/>
              </a:rPr>
              <a:t>分</a:t>
            </a:r>
            <a:r>
              <a:rPr lang="en-US" altLang="zh-CN" sz="2400" b="1" dirty="0" smtClean="0">
                <a:latin typeface="宋体" pitchFamily="2" charset="-122"/>
              </a:rPr>
              <a:t>)</a:t>
            </a:r>
          </a:p>
          <a:p>
            <a:pPr marL="0" indent="542925" algn="ctr" eaLnBrk="1" hangingPunct="1">
              <a:lnSpc>
                <a:spcPts val="3500"/>
              </a:lnSpc>
              <a:spcBef>
                <a:spcPct val="0"/>
              </a:spcBef>
              <a:buNone/>
            </a:pPr>
            <a:r>
              <a:rPr lang="zh-CN" altLang="en-US" sz="2400" b="1" dirty="0" smtClean="0">
                <a:latin typeface="宋体" pitchFamily="2" charset="-122"/>
              </a:rPr>
              <a:t>马兰花</a:t>
            </a:r>
          </a:p>
          <a:p>
            <a:pPr marL="0" indent="542925" algn="ctr" eaLnBrk="1" hangingPunct="1">
              <a:lnSpc>
                <a:spcPts val="3500"/>
              </a:lnSpc>
              <a:spcBef>
                <a:spcPct val="0"/>
              </a:spcBef>
              <a:buNone/>
            </a:pPr>
            <a:r>
              <a:rPr lang="zh-CN" altLang="en-US" sz="2400" b="1" dirty="0" smtClean="0">
                <a:latin typeface="宋体" pitchFamily="2" charset="-122"/>
              </a:rPr>
              <a:t>李德霞</a:t>
            </a:r>
          </a:p>
          <a:p>
            <a:pPr marL="0" indent="627063" eaLnBrk="1" hangingPunct="1">
              <a:lnSpc>
                <a:spcPts val="3500"/>
              </a:lnSpc>
              <a:spcBef>
                <a:spcPct val="0"/>
              </a:spcBef>
              <a:buNone/>
            </a:pPr>
            <a:r>
              <a:rPr lang="zh-CN" altLang="en-US" sz="2400" b="1" dirty="0" smtClean="0">
                <a:latin typeface="宋体" pitchFamily="2" charset="-122"/>
              </a:rPr>
              <a:t>大清早，马兰花从蔬菜批发市场接了满满一车菜回来。车子还没扎稳，邻摊卖水果的三孬就凑过来说：“兰花姐，卖咸菜的麻婶出事了。”</a:t>
            </a:r>
          </a:p>
          <a:p>
            <a:pPr marL="0" indent="627063" eaLnBrk="1" hangingPunct="1">
              <a:lnSpc>
                <a:spcPts val="3500"/>
              </a:lnSpc>
              <a:spcBef>
                <a:spcPct val="0"/>
              </a:spcBef>
              <a:buNone/>
            </a:pPr>
            <a:r>
              <a:rPr lang="zh-CN" altLang="en-US" sz="2400" b="1" dirty="0" smtClean="0">
                <a:latin typeface="宋体" pitchFamily="2" charset="-122"/>
              </a:rPr>
              <a:t>马兰花一惊：“出啥事啦？”</a:t>
            </a:r>
          </a:p>
          <a:p>
            <a:pPr marL="0" indent="627063" eaLnBrk="1" hangingPunct="1">
              <a:lnSpc>
                <a:spcPts val="3500"/>
              </a:lnSpc>
              <a:spcBef>
                <a:spcPct val="0"/>
              </a:spcBef>
              <a:buNone/>
            </a:pPr>
            <a:r>
              <a:rPr lang="zh-CN" altLang="en-US" sz="2400" b="1" dirty="0" smtClean="0">
                <a:latin typeface="宋体" pitchFamily="2" charset="-122"/>
              </a:rPr>
              <a:t>三孬说：“前天晚上，麻婶收摊回家后，突发脑溢血，幸亏被邻居发现，送到医院里，听说现在还在抢救呢。”</a:t>
            </a:r>
          </a:p>
        </p:txBody>
      </p:sp>
      <p:sp>
        <p:nvSpPr>
          <p:cNvPr id="1425412"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425414"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2541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25410"/>
                                        </p:tgtEl>
                                        <p:attrNameLst>
                                          <p:attrName>style.visibility</p:attrName>
                                        </p:attrNameLst>
                                      </p:cBhvr>
                                      <p:to>
                                        <p:strVal val="visible"/>
                                      </p:to>
                                    </p:set>
                                    <p:anim calcmode="lin" valueType="num">
                                      <p:cBhvr additive="base">
                                        <p:cTn id="7" dur="500" fill="hold"/>
                                        <p:tgtEl>
                                          <p:spTgt spid="1425410"/>
                                        </p:tgtEl>
                                        <p:attrNameLst>
                                          <p:attrName>ppt_x</p:attrName>
                                        </p:attrNameLst>
                                      </p:cBhvr>
                                      <p:tavLst>
                                        <p:tav tm="0">
                                          <p:val>
                                            <p:strVal val="0-#ppt_w/2"/>
                                          </p:val>
                                        </p:tav>
                                        <p:tav tm="100000">
                                          <p:val>
                                            <p:strVal val="#ppt_x"/>
                                          </p:val>
                                        </p:tav>
                                      </p:tavLst>
                                    </p:anim>
                                    <p:anim calcmode="lin" valueType="num">
                                      <p:cBhvr additive="base">
                                        <p:cTn id="8" dur="500" fill="hold"/>
                                        <p:tgtEl>
                                          <p:spTgt spid="14254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425411">
                                            <p:txEl>
                                              <p:pRg st="0" end="0"/>
                                            </p:txEl>
                                          </p:spTgt>
                                        </p:tgtEl>
                                        <p:attrNameLst>
                                          <p:attrName>style.visibility</p:attrName>
                                        </p:attrNameLst>
                                      </p:cBhvr>
                                      <p:to>
                                        <p:strVal val="visible"/>
                                      </p:to>
                                    </p:set>
                                    <p:anim calcmode="lin" valueType="num">
                                      <p:cBhvr additive="base">
                                        <p:cTn id="18" dur="500" fill="hold"/>
                                        <p:tgtEl>
                                          <p:spTgt spid="1425411">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425411">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425411">
                                            <p:txEl>
                                              <p:pRg st="1" end="1"/>
                                            </p:txEl>
                                          </p:spTgt>
                                        </p:tgtEl>
                                        <p:attrNameLst>
                                          <p:attrName>style.visibility</p:attrName>
                                        </p:attrNameLst>
                                      </p:cBhvr>
                                      <p:to>
                                        <p:strVal val="visible"/>
                                      </p:to>
                                    </p:set>
                                    <p:anim calcmode="lin" valueType="num">
                                      <p:cBhvr additive="base">
                                        <p:cTn id="22" dur="500" fill="hold"/>
                                        <p:tgtEl>
                                          <p:spTgt spid="1425411">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425411">
                                            <p:txEl>
                                              <p:pRg st="1" end="1"/>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425411">
                                            <p:txEl>
                                              <p:pRg st="2" end="2"/>
                                            </p:txEl>
                                          </p:spTgt>
                                        </p:tgtEl>
                                        <p:attrNameLst>
                                          <p:attrName>style.visibility</p:attrName>
                                        </p:attrNameLst>
                                      </p:cBhvr>
                                      <p:to>
                                        <p:strVal val="visible"/>
                                      </p:to>
                                    </p:set>
                                    <p:anim calcmode="lin" valueType="num">
                                      <p:cBhvr additive="base">
                                        <p:cTn id="26" dur="500" fill="hold"/>
                                        <p:tgtEl>
                                          <p:spTgt spid="1425411">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425411">
                                            <p:txEl>
                                              <p:pRg st="2" end="2"/>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425411">
                                            <p:txEl>
                                              <p:pRg st="3" end="3"/>
                                            </p:txEl>
                                          </p:spTgt>
                                        </p:tgtEl>
                                        <p:attrNameLst>
                                          <p:attrName>style.visibility</p:attrName>
                                        </p:attrNameLst>
                                      </p:cBhvr>
                                      <p:to>
                                        <p:strVal val="visible"/>
                                      </p:to>
                                    </p:set>
                                    <p:anim calcmode="lin" valueType="num">
                                      <p:cBhvr additive="base">
                                        <p:cTn id="30" dur="500" fill="hold"/>
                                        <p:tgtEl>
                                          <p:spTgt spid="1425411">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425411">
                                            <p:txEl>
                                              <p:pRg st="3" end="3"/>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425411">
                                            <p:txEl>
                                              <p:pRg st="4" end="4"/>
                                            </p:txEl>
                                          </p:spTgt>
                                        </p:tgtEl>
                                        <p:attrNameLst>
                                          <p:attrName>style.visibility</p:attrName>
                                        </p:attrNameLst>
                                      </p:cBhvr>
                                      <p:to>
                                        <p:strVal val="visible"/>
                                      </p:to>
                                    </p:set>
                                    <p:anim calcmode="lin" valueType="num">
                                      <p:cBhvr additive="base">
                                        <p:cTn id="34" dur="500" fill="hold"/>
                                        <p:tgtEl>
                                          <p:spTgt spid="1425411">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425411">
                                            <p:txEl>
                                              <p:pRg st="4" end="4"/>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425411">
                                            <p:txEl>
                                              <p:pRg st="5" end="5"/>
                                            </p:txEl>
                                          </p:spTgt>
                                        </p:tgtEl>
                                        <p:attrNameLst>
                                          <p:attrName>style.visibility</p:attrName>
                                        </p:attrNameLst>
                                      </p:cBhvr>
                                      <p:to>
                                        <p:strVal val="visible"/>
                                      </p:to>
                                    </p:set>
                                    <p:anim calcmode="lin" valueType="num">
                                      <p:cBhvr additive="base">
                                        <p:cTn id="38" dur="500" fill="hold"/>
                                        <p:tgtEl>
                                          <p:spTgt spid="1425411">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425411">
                                            <p:txEl>
                                              <p:pRg st="5" end="5"/>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425411">
                                            <p:txEl>
                                              <p:pRg st="6" end="6"/>
                                            </p:txEl>
                                          </p:spTgt>
                                        </p:tgtEl>
                                        <p:attrNameLst>
                                          <p:attrName>style.visibility</p:attrName>
                                        </p:attrNameLst>
                                      </p:cBhvr>
                                      <p:to>
                                        <p:strVal val="visible"/>
                                      </p:to>
                                    </p:set>
                                    <p:anim calcmode="lin" valueType="num">
                                      <p:cBhvr additive="base">
                                        <p:cTn id="42" dur="500" fill="hold"/>
                                        <p:tgtEl>
                                          <p:spTgt spid="1425411">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425411">
                                            <p:txEl>
                                              <p:pRg st="6" end="6"/>
                                            </p:txEl>
                                          </p:spTgt>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425411">
                                            <p:txEl>
                                              <p:pRg st="7" end="7"/>
                                            </p:txEl>
                                          </p:spTgt>
                                        </p:tgtEl>
                                        <p:attrNameLst>
                                          <p:attrName>style.visibility</p:attrName>
                                        </p:attrNameLst>
                                      </p:cBhvr>
                                      <p:to>
                                        <p:strVal val="visible"/>
                                      </p:to>
                                    </p:set>
                                    <p:anim calcmode="lin" valueType="num">
                                      <p:cBhvr additive="base">
                                        <p:cTn id="46" dur="500" fill="hold"/>
                                        <p:tgtEl>
                                          <p:spTgt spid="1425411">
                                            <p:txEl>
                                              <p:pRg st="7" end="7"/>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142541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5410"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6434" name="标题 1"/>
          <p:cNvSpPr>
            <a:spLocks noGrp="1"/>
          </p:cNvSpPr>
          <p:nvPr>
            <p:ph type="title" idx="4294967295"/>
          </p:nvPr>
        </p:nvSpPr>
        <p:spPr>
          <a:xfrm>
            <a:off x="611188" y="166688"/>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sp>
        <p:nvSpPr>
          <p:cNvPr id="1426435"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马兰花想起来了，难怪昨天就没看见麻婶摆摊卖咸菜。三孬又说：“前天上午麻婶接咸菜钱不够，不是借了你六百块钱吗？听说麻婶的女儿从上海赶过来了，你最好还是抽空跟她说说去。”</a:t>
            </a:r>
          </a:p>
          <a:p>
            <a:pPr marL="0" indent="627063" eaLnBrk="1" hangingPunct="1">
              <a:lnSpc>
                <a:spcPts val="3500"/>
              </a:lnSpc>
              <a:spcBef>
                <a:spcPct val="0"/>
              </a:spcBef>
              <a:buNone/>
            </a:pPr>
            <a:r>
              <a:rPr lang="zh-CN" altLang="en-US" sz="2400" b="1" dirty="0" smtClean="0">
                <a:latin typeface="宋体" pitchFamily="2" charset="-122"/>
              </a:rPr>
              <a:t>整整一个上午，马兰花都提不起精神来，不时地瞅着菜摊旁边的那块空地发呆。以前，麻婶就在那里摆摊卖咸菜，不忙的时候，就和马兰花说说话，聊聊天。有时买菜的人多，马兰花忙不过来，不用招呼，麻婶就会主动过来帮个忙</a:t>
            </a:r>
            <a:r>
              <a:rPr lang="en-US" altLang="zh-CN" sz="2400" b="1" dirty="0" smtClean="0">
                <a:latin typeface="宋体" pitchFamily="2" charset="-122"/>
              </a:rPr>
              <a:t>……</a:t>
            </a:r>
          </a:p>
        </p:txBody>
      </p:sp>
      <p:sp>
        <p:nvSpPr>
          <p:cNvPr id="1426436"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426438"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2643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标题 1"/>
          <p:cNvSpPr>
            <a:spLocks noGrp="1"/>
          </p:cNvSpPr>
          <p:nvPr>
            <p:ph type="title" idx="4294967295"/>
          </p:nvPr>
        </p:nvSpPr>
        <p:spPr>
          <a:xfrm>
            <a:off x="611188" y="166688"/>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sp>
        <p:nvSpPr>
          <p:cNvPr id="1427459"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中午，跑出租车的男人进了菜摊。马兰花就把麻婶的事跟她男人说了。男人说：“我开车陪你去趟医院吧。一来看看麻婶，二来把麻婶借钱的事跟她女儿说说，免得日后有麻烦。”</a:t>
            </a:r>
          </a:p>
          <a:p>
            <a:pPr marL="0" indent="627063" eaLnBrk="1" hangingPunct="1">
              <a:lnSpc>
                <a:spcPts val="3500"/>
              </a:lnSpc>
              <a:spcBef>
                <a:spcPct val="0"/>
              </a:spcBef>
              <a:buNone/>
            </a:pPr>
            <a:r>
              <a:rPr lang="zh-CN" altLang="en-US" sz="2400" b="1" dirty="0" smtClean="0">
                <a:latin typeface="宋体" pitchFamily="2" charset="-122"/>
              </a:rPr>
              <a:t>马兰花就从三孬的水果摊上买了一大兜水果，坐着男人的车去了医院。</a:t>
            </a:r>
          </a:p>
          <a:p>
            <a:pPr marL="0" indent="627063" eaLnBrk="1" hangingPunct="1">
              <a:lnSpc>
                <a:spcPts val="3500"/>
              </a:lnSpc>
              <a:spcBef>
                <a:spcPct val="0"/>
              </a:spcBef>
              <a:buNone/>
            </a:pPr>
            <a:r>
              <a:rPr lang="zh-CN" altLang="en-US" sz="2400" b="1" dirty="0" smtClean="0">
                <a:latin typeface="宋体" pitchFamily="2" charset="-122"/>
              </a:rPr>
              <a:t>麻婶已转入重症监护室，还没有脱离生命危险。门口的长椅上，麻婶的女儿哭得眼泪一把，鼻涕一把。马兰花安慰了一番，放下水果就出了医院。男人撵上来，不满地对马兰花说：“我碰你好几次，你咋不提麻婶借钱的事？”</a:t>
            </a:r>
          </a:p>
          <a:p>
            <a:pPr marL="0" indent="627063" eaLnBrk="1" hangingPunct="1">
              <a:lnSpc>
                <a:spcPts val="3500"/>
              </a:lnSpc>
              <a:spcBef>
                <a:spcPct val="0"/>
              </a:spcBef>
              <a:buNone/>
            </a:pPr>
            <a:r>
              <a:rPr lang="zh-CN" altLang="en-US" sz="2400" b="1" dirty="0" smtClean="0">
                <a:latin typeface="宋体" pitchFamily="2" charset="-122"/>
              </a:rPr>
              <a:t>马兰花说：“你也不看看，那是提钱的时候吗？”</a:t>
            </a:r>
          </a:p>
        </p:txBody>
      </p:sp>
      <p:sp>
        <p:nvSpPr>
          <p:cNvPr id="1427460"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427462"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2746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8482" name="标题 1"/>
          <p:cNvSpPr>
            <a:spLocks noGrp="1"/>
          </p:cNvSpPr>
          <p:nvPr>
            <p:ph type="title" idx="4294967295"/>
          </p:nvPr>
        </p:nvSpPr>
        <p:spPr>
          <a:xfrm>
            <a:off x="611188" y="166688"/>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sp>
        <p:nvSpPr>
          <p:cNvPr id="1428483"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男人急了：“你现在不提，万一麻婶救不过来，你找谁要去？”</a:t>
            </a:r>
          </a:p>
          <a:p>
            <a:pPr marL="0" indent="627063" eaLnBrk="1" hangingPunct="1">
              <a:lnSpc>
                <a:spcPts val="3500"/>
              </a:lnSpc>
              <a:spcBef>
                <a:spcPct val="0"/>
              </a:spcBef>
              <a:buNone/>
            </a:pPr>
            <a:r>
              <a:rPr lang="zh-CN" altLang="en-US" sz="2400" b="1" dirty="0" smtClean="0">
                <a:latin typeface="宋体" pitchFamily="2" charset="-122"/>
              </a:rPr>
              <a:t>马兰花火了：“你咋尽往坏处想啊？你就肯定麻婶救不过来？你就肯定人家会赖咱那六百块钱？啥人啊！”</a:t>
            </a:r>
          </a:p>
          <a:p>
            <a:pPr marL="0" indent="627063" eaLnBrk="1" hangingPunct="1">
              <a:lnSpc>
                <a:spcPts val="3500"/>
              </a:lnSpc>
              <a:spcBef>
                <a:spcPct val="0"/>
              </a:spcBef>
              <a:buNone/>
              <a:tabLst>
                <a:tab pos="627063" algn="l"/>
              </a:tabLst>
            </a:pPr>
            <a:r>
              <a:rPr lang="zh-CN" altLang="en-US" sz="2400" b="1" dirty="0" smtClean="0">
                <a:latin typeface="宋体" pitchFamily="2" charset="-122"/>
              </a:rPr>
              <a:t>男人铁青了脸，怒气冲冲地上了车。一路上，男人把车开得飞快。</a:t>
            </a:r>
          </a:p>
          <a:p>
            <a:pPr marL="0" indent="627063" eaLnBrk="1" hangingPunct="1">
              <a:lnSpc>
                <a:spcPts val="3500"/>
              </a:lnSpc>
              <a:spcBef>
                <a:spcPct val="0"/>
              </a:spcBef>
              <a:buNone/>
            </a:pPr>
            <a:r>
              <a:rPr lang="zh-CN" altLang="en-US" sz="2400" b="1" dirty="0" smtClean="0">
                <a:latin typeface="宋体" pitchFamily="2" charset="-122"/>
              </a:rPr>
              <a:t>第三天，有消息传来，麻婶没能救过来，昨天她女儿火化了麻婶，带着骨灰连夜飞回了上海。</a:t>
            </a:r>
          </a:p>
          <a:p>
            <a:pPr marL="0" indent="627063" eaLnBrk="1" hangingPunct="1">
              <a:lnSpc>
                <a:spcPts val="3500"/>
              </a:lnSpc>
              <a:spcBef>
                <a:spcPct val="0"/>
              </a:spcBef>
              <a:buNone/>
            </a:pPr>
            <a:r>
              <a:rPr lang="zh-CN" altLang="en-US" sz="2400" b="1" dirty="0" smtClean="0">
                <a:latin typeface="宋体" pitchFamily="2" charset="-122"/>
              </a:rPr>
              <a:t>男人知道后，特意赶过来，冲着马兰花吼：“钱呢？麻婶的女儿还你了吗？老子就没见过你这么傻的女人！”</a:t>
            </a:r>
          </a:p>
          <a:p>
            <a:pPr marL="0" indent="627063" eaLnBrk="1" hangingPunct="1">
              <a:lnSpc>
                <a:spcPts val="3500"/>
              </a:lnSpc>
              <a:spcBef>
                <a:spcPct val="0"/>
              </a:spcBef>
              <a:buNone/>
            </a:pPr>
            <a:r>
              <a:rPr lang="zh-CN" altLang="en-US" sz="2400" b="1" dirty="0" smtClean="0">
                <a:latin typeface="宋体" pitchFamily="2" charset="-122"/>
              </a:rPr>
              <a:t>男人离开时，一脚踢翻一只菜篓子，红艳艳的西红柿滚了一地。</a:t>
            </a:r>
          </a:p>
        </p:txBody>
      </p:sp>
      <p:sp>
        <p:nvSpPr>
          <p:cNvPr id="1428484"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428486"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2848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9506" name="标题 1"/>
          <p:cNvSpPr>
            <a:spLocks noGrp="1"/>
          </p:cNvSpPr>
          <p:nvPr>
            <p:ph type="title" idx="4294967295"/>
          </p:nvPr>
        </p:nvSpPr>
        <p:spPr>
          <a:xfrm>
            <a:off x="611188" y="166688"/>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sp>
        <p:nvSpPr>
          <p:cNvPr id="1429507"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马兰花的眼泪在眼眶里打转转。</a:t>
            </a:r>
          </a:p>
          <a:p>
            <a:pPr marL="0" indent="627063" eaLnBrk="1" hangingPunct="1">
              <a:lnSpc>
                <a:spcPts val="3500"/>
              </a:lnSpc>
              <a:spcBef>
                <a:spcPct val="0"/>
              </a:spcBef>
              <a:buNone/>
            </a:pPr>
            <a:r>
              <a:rPr lang="zh-CN" altLang="en-US" sz="2400" b="1" dirty="0" smtClean="0">
                <a:latin typeface="宋体" pitchFamily="2" charset="-122"/>
              </a:rPr>
              <a:t>从此，男人耿耿于怀，有事没事就把六百块钱的事挂在嘴边。马兰花只当没听见。一天，正吃着饭，男人又拿六百块钱说事了。男人说：“咱都进城好几年了，住的房子还是租来的。你倒好，拿六百块钱打了水漂儿。”</a:t>
            </a:r>
          </a:p>
          <a:p>
            <a:pPr marL="0" indent="90488" eaLnBrk="1" hangingPunct="1">
              <a:lnSpc>
                <a:spcPts val="3500"/>
              </a:lnSpc>
              <a:spcBef>
                <a:spcPct val="0"/>
              </a:spcBef>
              <a:buNone/>
            </a:pPr>
            <a:r>
              <a:rPr lang="zh-CN" altLang="en-US" sz="2400" b="1" dirty="0" smtClean="0">
                <a:latin typeface="宋体" pitchFamily="2" charset="-122"/>
              </a:rPr>
              <a:t>马兰花终于憋不住了，眼里含着泪说：“你有完没完？不就六百块钱吗？是个命！就当麻婶是我干妈，我孝敬了干妈，成了吧？”</a:t>
            </a:r>
          </a:p>
          <a:p>
            <a:pPr marL="0" indent="627063" eaLnBrk="1" hangingPunct="1">
              <a:lnSpc>
                <a:spcPts val="3500"/>
              </a:lnSpc>
              <a:spcBef>
                <a:spcPct val="0"/>
              </a:spcBef>
              <a:buNone/>
            </a:pPr>
            <a:r>
              <a:rPr lang="zh-CN" altLang="en-US" sz="2400" b="1" dirty="0" smtClean="0">
                <a:latin typeface="宋体" pitchFamily="2" charset="-122"/>
              </a:rPr>
              <a:t>男人一撂碗，拂袖而去，把屋门摔得山响。</a:t>
            </a:r>
          </a:p>
          <a:p>
            <a:pPr marL="0" indent="627063" eaLnBrk="1" hangingPunct="1">
              <a:lnSpc>
                <a:spcPts val="3500"/>
              </a:lnSpc>
              <a:spcBef>
                <a:spcPct val="0"/>
              </a:spcBef>
              <a:buNone/>
            </a:pPr>
            <a:r>
              <a:rPr lang="zh-CN" altLang="en-US" sz="2400" b="1" dirty="0" smtClean="0">
                <a:latin typeface="宋体" pitchFamily="2" charset="-122"/>
              </a:rPr>
              <a:t>日子水一样流淌。转眼，一个月过去。</a:t>
            </a:r>
          </a:p>
        </p:txBody>
      </p:sp>
      <p:sp>
        <p:nvSpPr>
          <p:cNvPr id="1429508"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429510"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2951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0530" name="标题 1"/>
          <p:cNvSpPr>
            <a:spLocks noGrp="1"/>
          </p:cNvSpPr>
          <p:nvPr>
            <p:ph type="title" idx="4294967295"/>
          </p:nvPr>
        </p:nvSpPr>
        <p:spPr>
          <a:xfrm>
            <a:off x="611188" y="166688"/>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sp>
        <p:nvSpPr>
          <p:cNvPr id="1430531" name="内容占位符 2"/>
          <p:cNvSpPr>
            <a:spLocks noGrp="1"/>
          </p:cNvSpPr>
          <p:nvPr>
            <p:ph idx="4294967295"/>
          </p:nvPr>
        </p:nvSpPr>
        <p:spPr>
          <a:xfrm>
            <a:off x="792163" y="936625"/>
            <a:ext cx="7920037" cy="5399088"/>
          </a:xfrm>
        </p:spPr>
        <p:txBody>
          <a:bodyPr/>
          <a:lstStyle/>
          <a:p>
            <a:pPr marL="0" indent="542925" eaLnBrk="1" hangingPunct="1">
              <a:lnSpc>
                <a:spcPts val="3500"/>
              </a:lnSpc>
              <a:spcBef>
                <a:spcPct val="0"/>
              </a:spcBef>
              <a:buNone/>
            </a:pPr>
            <a:r>
              <a:rPr lang="zh-CN" altLang="en-US" sz="2400" b="1" dirty="0" smtClean="0">
                <a:latin typeface="宋体" pitchFamily="2" charset="-122"/>
              </a:rPr>
              <a:t>这天，马兰花卖完菜回到家。一进门，就看见男人系着围裙，做了香喷喷的一桌饭菜。马兰花呆了，诧异地说：“日头从西边出来啦？”</a:t>
            </a:r>
          </a:p>
          <a:p>
            <a:pPr marL="0" indent="542925" eaLnBrk="1" hangingPunct="1">
              <a:lnSpc>
                <a:spcPts val="3500"/>
              </a:lnSpc>
              <a:spcBef>
                <a:spcPct val="0"/>
              </a:spcBef>
              <a:buNone/>
            </a:pPr>
            <a:r>
              <a:rPr lang="zh-CN" altLang="en-US" sz="2400" b="1" dirty="0" smtClean="0">
                <a:latin typeface="宋体" pitchFamily="2" charset="-122"/>
              </a:rPr>
              <a:t>上小学二年级的女儿嘴快，说：“妈妈，是有位阿姨给你寄来了钱和信，爸爸高兴，说是要犒劳你的。”</a:t>
            </a:r>
          </a:p>
          <a:p>
            <a:pPr marL="0" indent="542925" eaLnBrk="1" hangingPunct="1">
              <a:lnSpc>
                <a:spcPts val="3500"/>
              </a:lnSpc>
              <a:spcBef>
                <a:spcPct val="0"/>
              </a:spcBef>
              <a:buNone/>
            </a:pPr>
            <a:r>
              <a:rPr lang="zh-CN" altLang="en-US" sz="2400" b="1" dirty="0" smtClean="0">
                <a:latin typeface="宋体" pitchFamily="2" charset="-122"/>
              </a:rPr>
              <a:t>马兰花看着男人说：“到底咋回事？”</a:t>
            </a:r>
          </a:p>
          <a:p>
            <a:pPr marL="0" indent="542925" eaLnBrk="1" hangingPunct="1">
              <a:lnSpc>
                <a:spcPts val="3500"/>
              </a:lnSpc>
              <a:spcBef>
                <a:spcPct val="0"/>
              </a:spcBef>
              <a:buNone/>
            </a:pPr>
            <a:r>
              <a:rPr lang="zh-CN" altLang="en-US" sz="2400" b="1" dirty="0" smtClean="0">
                <a:latin typeface="宋体" pitchFamily="2" charset="-122"/>
              </a:rPr>
              <a:t>男人挠挠头，嘿嘿一笑：“是麻婶的女儿从上海寄来的。”</a:t>
            </a:r>
          </a:p>
          <a:p>
            <a:pPr marL="0" indent="542925" eaLnBrk="1" hangingPunct="1">
              <a:lnSpc>
                <a:spcPts val="3500"/>
              </a:lnSpc>
              <a:spcBef>
                <a:spcPct val="0"/>
              </a:spcBef>
              <a:buNone/>
            </a:pPr>
            <a:r>
              <a:rPr lang="zh-CN" altLang="en-US" sz="2400" b="1" dirty="0" smtClean="0">
                <a:latin typeface="宋体" pitchFamily="2" charset="-122"/>
              </a:rPr>
              <a:t>“信里都说了些啥？”</a:t>
            </a:r>
          </a:p>
          <a:p>
            <a:pPr marL="0" indent="542925" eaLnBrk="1" hangingPunct="1">
              <a:lnSpc>
                <a:spcPts val="3500"/>
              </a:lnSpc>
              <a:spcBef>
                <a:spcPct val="0"/>
              </a:spcBef>
              <a:buNone/>
            </a:pPr>
            <a:r>
              <a:rPr lang="zh-CN" altLang="en-US" sz="2400" b="1" dirty="0" smtClean="0">
                <a:latin typeface="宋体" pitchFamily="2" charset="-122"/>
              </a:rPr>
              <a:t>男人从抽屉里取出一张汇款单和一封信，说：“你自己看嘛。”</a:t>
            </a:r>
          </a:p>
        </p:txBody>
      </p:sp>
      <p:sp>
        <p:nvSpPr>
          <p:cNvPr id="1430532"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430534"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3053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635"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现实，并在生活中发挥作用的。不是别的，正是理解擦亮了艺术品的生命之光。</a:t>
            </a:r>
          </a:p>
          <a:p>
            <a:pPr marL="0" indent="0"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摘编自陈望衡</a:t>
            </a:r>
            <a:r>
              <a:rPr lang="en-US" altLang="zh-CN" sz="2400" b="1" dirty="0" smtClean="0">
                <a:latin typeface="宋体" pitchFamily="2" charset="-122"/>
              </a:rPr>
              <a:t>《</a:t>
            </a:r>
            <a:r>
              <a:rPr lang="zh-CN" altLang="en-US" sz="2400" b="1" dirty="0" smtClean="0">
                <a:latin typeface="宋体" pitchFamily="2" charset="-122"/>
              </a:rPr>
              <a:t>艺术是什么</a:t>
            </a:r>
            <a:r>
              <a:rPr lang="en-US" altLang="zh-CN" sz="2400" b="1" dirty="0" smtClean="0">
                <a:latin typeface="宋体" pitchFamily="2" charset="-122"/>
              </a:rPr>
              <a:t>》)</a:t>
            </a:r>
          </a:p>
        </p:txBody>
      </p:sp>
      <p:sp>
        <p:nvSpPr>
          <p:cNvPr id="1221636"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221638"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2163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4" name="标题 1"/>
          <p:cNvSpPr>
            <a:spLocks noGrp="1"/>
          </p:cNvSpPr>
          <p:nvPr>
            <p:ph type="title" idx="4294967295"/>
          </p:nvPr>
        </p:nvSpPr>
        <p:spPr>
          <a:xfrm>
            <a:off x="611188" y="166688"/>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sp>
        <p:nvSpPr>
          <p:cNvPr id="1431555"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马兰花接过信，就着灯光看起来。信中写道：“兰花姐，实在是对不起了。母亲去世后，我没来得及整理她的东西，就大包小包地运回上海了。前几天清理母亲的遗物时，我意外地发现了一个小本本，上面记着她借你六百块钱的事，还有借钱的日期。根据时间推断，我敢肯定，母亲没有还这笔钱。本来母亲在医院时，你还送了一兜水果过来，可你就是没提母亲借钱的事。还好我曾经和母亲到你家串过门，记着地址。不然麻烦可就大了。汇去一千元，多出来的四百块算是对大姐的一点心意吧。还有一事，我听母亲说过，大姐一家住的那房子还是租来的。母亲走了，房子我用不上，一时半会儿也卖不了，大姐如果不嫌弃，</a:t>
            </a:r>
            <a:endParaRPr lang="en-US" altLang="zh-CN" sz="2400" b="1" dirty="0" smtClean="0">
              <a:latin typeface="宋体" pitchFamily="2" charset="-122"/>
            </a:endParaRPr>
          </a:p>
        </p:txBody>
      </p:sp>
      <p:sp>
        <p:nvSpPr>
          <p:cNvPr id="1431556"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431558"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3155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4" name="标题 1"/>
          <p:cNvSpPr>
            <a:spLocks noGrp="1"/>
          </p:cNvSpPr>
          <p:nvPr>
            <p:ph type="title" idx="4294967295"/>
          </p:nvPr>
        </p:nvSpPr>
        <p:spPr>
          <a:xfrm>
            <a:off x="611188" y="166688"/>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sp>
        <p:nvSpPr>
          <p:cNvPr id="1431555"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就搬过去住吧，就当帮我看房子了，钥匙我随后寄去。”</a:t>
            </a:r>
          </a:p>
          <a:p>
            <a:pPr marL="0" indent="627063" eaLnBrk="1" hangingPunct="1">
              <a:lnSpc>
                <a:spcPts val="3500"/>
              </a:lnSpc>
              <a:spcBef>
                <a:spcPct val="0"/>
              </a:spcBef>
              <a:buNone/>
            </a:pPr>
            <a:r>
              <a:rPr lang="zh-CN" altLang="en-US" sz="2400" b="1" dirty="0" smtClean="0">
                <a:latin typeface="宋体" pitchFamily="2" charset="-122"/>
              </a:rPr>
              <a:t>马兰花读着信，读出满眼的泪水</a:t>
            </a:r>
            <a:r>
              <a:rPr lang="en-US" altLang="zh-CN" sz="2400" b="1" dirty="0" smtClean="0">
                <a:latin typeface="宋体" pitchFamily="2" charset="-122"/>
              </a:rPr>
              <a:t>……</a:t>
            </a:r>
          </a:p>
          <a:p>
            <a:pPr marL="0" indent="90488"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有删改</a:t>
            </a:r>
            <a:r>
              <a:rPr lang="en-US" altLang="zh-CN" sz="2400" b="1" dirty="0" smtClean="0">
                <a:latin typeface="宋体" pitchFamily="2" charset="-122"/>
              </a:rPr>
              <a:t>)</a:t>
            </a:r>
          </a:p>
          <a:p>
            <a:pPr marL="0" lvl="0" indent="0" eaLnBrk="1" fontAlgn="auto" hangingPunct="1">
              <a:lnSpc>
                <a:spcPts val="3500"/>
              </a:lnSpc>
              <a:spcBef>
                <a:spcPts val="0"/>
              </a:spcBef>
              <a:spcAft>
                <a:spcPts val="0"/>
              </a:spcAft>
              <a:buNone/>
            </a:pPr>
            <a:r>
              <a:rPr lang="en-US" sz="2400" b="1" kern="1200" dirty="0" smtClean="0">
                <a:solidFill>
                  <a:srgbClr val="000000"/>
                </a:solidFill>
                <a:latin typeface="宋体" pitchFamily="2" charset="-122"/>
              </a:rPr>
              <a:t>1</a:t>
            </a:r>
            <a:r>
              <a:rPr lang="zh-CN" altLang="en-US" sz="2400" b="1" kern="1200" dirty="0" smtClean="0">
                <a:solidFill>
                  <a:srgbClr val="000000"/>
                </a:solidFill>
                <a:latin typeface="宋体" pitchFamily="2" charset="-122"/>
              </a:rPr>
              <a:t>．下列对这篇小说思想内容与艺术特色的分析和鉴赏，最恰当的两项是</a:t>
            </a:r>
            <a:r>
              <a:rPr lang="en-US" altLang="zh-CN" sz="2400" b="1" kern="1200" dirty="0" smtClean="0">
                <a:solidFill>
                  <a:srgbClr val="000000"/>
                </a:solidFill>
                <a:latin typeface="宋体" pitchFamily="2" charset="-122"/>
              </a:rPr>
              <a:t>(5</a:t>
            </a:r>
            <a:r>
              <a:rPr lang="zh-CN" altLang="en-US" sz="2400" b="1" kern="1200" dirty="0" smtClean="0">
                <a:solidFill>
                  <a:srgbClr val="000000"/>
                </a:solidFill>
                <a:latin typeface="宋体" pitchFamily="2" charset="-122"/>
              </a:rPr>
              <a:t>分</a:t>
            </a:r>
            <a:r>
              <a:rPr lang="en-US" altLang="zh-CN" sz="2400" b="1" kern="1200" dirty="0" smtClean="0">
                <a:solidFill>
                  <a:srgbClr val="000000"/>
                </a:solidFill>
                <a:latin typeface="宋体" pitchFamily="2" charset="-122"/>
              </a:rPr>
              <a:t>)(</a:t>
            </a:r>
            <a:r>
              <a:rPr lang="zh-CN" altLang="en-US" sz="2400" b="1" kern="1200" dirty="0" smtClean="0">
                <a:solidFill>
                  <a:srgbClr val="000000"/>
                </a:solidFill>
                <a:latin typeface="宋体" pitchFamily="2" charset="-122"/>
              </a:rPr>
              <a:t>　　</a:t>
            </a:r>
            <a:r>
              <a:rPr lang="en-US" altLang="zh-CN" sz="2400" b="1" kern="1200" dirty="0" smtClean="0">
                <a:solidFill>
                  <a:srgbClr val="000000"/>
                </a:solidFill>
                <a:latin typeface="宋体" pitchFamily="2" charset="-122"/>
              </a:rPr>
              <a:t>)</a:t>
            </a:r>
          </a:p>
          <a:p>
            <a:pPr marL="0" lvl="0" indent="0" eaLnBrk="1" fontAlgn="auto" hangingPunct="1">
              <a:lnSpc>
                <a:spcPts val="3500"/>
              </a:lnSpc>
              <a:spcBef>
                <a:spcPts val="0"/>
              </a:spcBef>
              <a:spcAft>
                <a:spcPts val="0"/>
              </a:spcAft>
              <a:buNone/>
            </a:pPr>
            <a:r>
              <a:rPr lang="en-US" altLang="zh-CN" sz="2400" b="1" kern="1200" dirty="0" smtClean="0">
                <a:solidFill>
                  <a:srgbClr val="000000"/>
                </a:solidFill>
                <a:latin typeface="宋体" pitchFamily="2" charset="-122"/>
              </a:rPr>
              <a:t>A</a:t>
            </a:r>
            <a:r>
              <a:rPr lang="zh-CN" altLang="en-US" sz="2400" b="1" kern="1200" dirty="0" smtClean="0">
                <a:solidFill>
                  <a:srgbClr val="000000"/>
                </a:solidFill>
                <a:latin typeface="宋体" pitchFamily="2" charset="-122"/>
              </a:rPr>
              <a:t>．马兰花刚从市场接菜回来，三孬就急忙告诉她麻婶生病住院的事，还鼓动她到医院向麻婶女儿要钱，说明三孬好嚼舌，是个搬弄是非的人。</a:t>
            </a:r>
          </a:p>
          <a:p>
            <a:pPr marL="0" lvl="0" indent="0" eaLnBrk="1" fontAlgn="auto" hangingPunct="1">
              <a:lnSpc>
                <a:spcPts val="3500"/>
              </a:lnSpc>
              <a:spcBef>
                <a:spcPts val="0"/>
              </a:spcBef>
              <a:spcAft>
                <a:spcPts val="0"/>
              </a:spcAft>
              <a:buNone/>
            </a:pPr>
            <a:r>
              <a:rPr lang="en-US" altLang="zh-CN" sz="2400" b="1" kern="1200" dirty="0" smtClean="0">
                <a:solidFill>
                  <a:srgbClr val="000000"/>
                </a:solidFill>
                <a:latin typeface="宋体" pitchFamily="2" charset="-122"/>
              </a:rPr>
              <a:t>B</a:t>
            </a:r>
            <a:r>
              <a:rPr lang="zh-CN" altLang="en-US" sz="2400" b="1" kern="1200" dirty="0" smtClean="0">
                <a:solidFill>
                  <a:srgbClr val="000000"/>
                </a:solidFill>
                <a:latin typeface="宋体" pitchFamily="2" charset="-122"/>
              </a:rPr>
              <a:t>．马兰花的丈夫因为六百元钱就耿耿于怀，收到一千元的汇款单后又主动为妻子做饭，这些细节惟妙惟肖地写出了这个人物的世故圆滑、反复无常。</a:t>
            </a:r>
          </a:p>
          <a:p>
            <a:pPr marL="0" indent="90488" eaLnBrk="1" hangingPunct="1">
              <a:lnSpc>
                <a:spcPts val="3500"/>
              </a:lnSpc>
              <a:spcBef>
                <a:spcPct val="0"/>
              </a:spcBef>
              <a:buNone/>
            </a:pPr>
            <a:endParaRPr lang="en-US" altLang="zh-CN" sz="2400" b="1" dirty="0" smtClean="0">
              <a:latin typeface="宋体" pitchFamily="2" charset="-122"/>
            </a:endParaRPr>
          </a:p>
        </p:txBody>
      </p:sp>
      <p:sp>
        <p:nvSpPr>
          <p:cNvPr id="1431556"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431558"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3155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2578"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C</a:t>
            </a:r>
            <a:r>
              <a:rPr lang="zh-CN" altLang="en-US" sz="2400" b="1" dirty="0" smtClean="0">
                <a:latin typeface="宋体" pitchFamily="2" charset="-122"/>
              </a:rPr>
              <a:t>．小说以麻婶女儿来信作为结局，既在意料之外，又在情理之中，不仅呼应了故事留下的悬念，还巧妙地造成了情节的逆转，颇具艺术匠心。</a:t>
            </a:r>
          </a:p>
          <a:p>
            <a:pPr>
              <a:lnSpc>
                <a:spcPts val="3500"/>
              </a:lnSpc>
            </a:pPr>
            <a:r>
              <a:rPr lang="en-US" altLang="zh-CN" sz="2400" b="1" dirty="0" smtClean="0">
                <a:latin typeface="宋体" pitchFamily="2" charset="-122"/>
              </a:rPr>
              <a:t>D</a:t>
            </a:r>
            <a:r>
              <a:rPr lang="zh-CN" altLang="en-US" sz="2400" b="1" dirty="0" smtClean="0">
                <a:latin typeface="宋体" pitchFamily="2" charset="-122"/>
              </a:rPr>
              <a:t>．小说注重于细微处写人，从上海来信中可以看出，麻婶的女儿是一个通情达理的人，又是一个精明的人，她内心深处很不愿意欠别人的钱。</a:t>
            </a:r>
          </a:p>
          <a:p>
            <a:pPr>
              <a:lnSpc>
                <a:spcPts val="3500"/>
              </a:lnSpc>
            </a:pPr>
            <a:r>
              <a:rPr lang="en-US" altLang="zh-CN" sz="2400" b="1" dirty="0" smtClean="0">
                <a:latin typeface="宋体" pitchFamily="2" charset="-122"/>
              </a:rPr>
              <a:t>E</a:t>
            </a:r>
            <a:r>
              <a:rPr lang="zh-CN" altLang="en-US" sz="2400" b="1" dirty="0" smtClean="0">
                <a:latin typeface="宋体" pitchFamily="2" charset="-122"/>
              </a:rPr>
              <a:t>．发生在马兰花与麻婶两家之间的故事温馨动人，其中也蕴含着作者对当下社会伦理道德和人际关系的忧虑与反思，这是小说的深刻之处。</a:t>
            </a:r>
          </a:p>
        </p:txBody>
      </p:sp>
      <p:sp>
        <p:nvSpPr>
          <p:cNvPr id="1432579"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3258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4"/>
          <p:cNvGrpSpPr>
            <a:grpSpLocks/>
          </p:cNvGrpSpPr>
          <p:nvPr/>
        </p:nvGrpSpPr>
        <p:grpSpPr bwMode="auto">
          <a:xfrm>
            <a:off x="1588" y="777875"/>
            <a:ext cx="609600" cy="2003425"/>
            <a:chOff x="0" y="0"/>
            <a:chExt cx="384" cy="1262"/>
          </a:xfrm>
        </p:grpSpPr>
        <p:pic>
          <p:nvPicPr>
            <p:cNvPr id="1432582"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3258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答</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不给分。</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a:t>
            </a:r>
            <a:r>
              <a:rPr lang="zh-CN" altLang="en-US" sz="2400" b="1" dirty="0" smtClean="0">
                <a:solidFill>
                  <a:srgbClr val="990033"/>
                </a:solidFill>
                <a:latin typeface="宋体" pitchFamily="2" charset="-122"/>
              </a:rPr>
              <a:t>项，“说明三孬好嚼舌，是个搬弄是非的人”错，三孬告诉马兰花麻婶的近况，只是作为旁观者转述事情，并不能表现这一性格特点；</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项，“这些细节惟妙惟肖地写出了这个人物的世故圆滑、反复无常”错，表现的是马兰花丈夫重利的思想；</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项，“又是一个精明的人，她内心深处很不愿意欠别人的钱”的解说不太合理，是更多地表现了麻婶的女儿知恩图报的品质。</a:t>
            </a:r>
          </a:p>
        </p:txBody>
      </p:sp>
      <p:sp>
        <p:nvSpPr>
          <p:cNvPr id="1433603"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3360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4"/>
          <p:cNvGrpSpPr>
            <a:grpSpLocks/>
          </p:cNvGrpSpPr>
          <p:nvPr/>
        </p:nvGrpSpPr>
        <p:grpSpPr bwMode="auto">
          <a:xfrm>
            <a:off x="1588" y="777875"/>
            <a:ext cx="609600" cy="2003425"/>
            <a:chOff x="0" y="0"/>
            <a:chExt cx="384" cy="1262"/>
          </a:xfrm>
        </p:grpSpPr>
        <p:pic>
          <p:nvPicPr>
            <p:cNvPr id="1433606"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3360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626"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a:t>
            </a:r>
            <a:r>
              <a:rPr lang="en-US" altLang="zh-CN" sz="2400" b="1" dirty="0" smtClean="0">
                <a:latin typeface="宋体" pitchFamily="2" charset="-122"/>
              </a:rPr>
              <a:t>2.</a:t>
            </a:r>
            <a:r>
              <a:rPr lang="zh-CN" altLang="en-US" sz="2400" b="1" dirty="0" smtClean="0">
                <a:latin typeface="宋体" pitchFamily="2" charset="-122"/>
              </a:rPr>
              <a:t>小说有明暗两条线索，分别是什么？这样处理有什么好处？请简要分析。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p:txBody>
      </p:sp>
      <p:sp>
        <p:nvSpPr>
          <p:cNvPr id="1434627"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3462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4"/>
          <p:cNvGrpSpPr>
            <a:grpSpLocks/>
          </p:cNvGrpSpPr>
          <p:nvPr/>
        </p:nvGrpSpPr>
        <p:grpSpPr bwMode="auto">
          <a:xfrm>
            <a:off x="1588" y="777875"/>
            <a:ext cx="609600" cy="2003425"/>
            <a:chOff x="0" y="0"/>
            <a:chExt cx="384" cy="1262"/>
          </a:xfrm>
        </p:grpSpPr>
        <p:pic>
          <p:nvPicPr>
            <p:cNvPr id="1434630"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3463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 name="Rectangle 2"/>
          <p:cNvSpPr>
            <a:spLocks noChangeArrowheads="1"/>
          </p:cNvSpPr>
          <p:nvPr/>
        </p:nvSpPr>
        <p:spPr bwMode="auto">
          <a:xfrm>
            <a:off x="714348" y="2000240"/>
            <a:ext cx="7920038" cy="735000"/>
          </a:xfrm>
          <a:prstGeom prst="rect">
            <a:avLst/>
          </a:prstGeom>
          <a:noFill/>
          <a:ln w="9525">
            <a:noFill/>
            <a:miter lim="800000"/>
            <a:headEnd/>
            <a:tailEnd/>
          </a:ln>
        </p:spPr>
        <p:txBody>
          <a:bodyPr/>
          <a:lstStyle/>
          <a:p>
            <a:pPr>
              <a:lnSpc>
                <a:spcPts val="3300"/>
              </a:lnSpc>
            </a:pPr>
            <a:r>
              <a:rPr lang="zh-CN" altLang="en-US" sz="2400" b="1" dirty="0" smtClean="0">
                <a:solidFill>
                  <a:srgbClr val="990033"/>
                </a:solidFill>
                <a:latin typeface="宋体" pitchFamily="2" charset="-122"/>
              </a:rPr>
              <a:t>“答案”和“解析”见本讲“现场指导”。</a:t>
            </a:r>
            <a:endParaRPr lang="zh-CN" altLang="en-US" sz="2400" b="1" dirty="0">
              <a:solidFill>
                <a:srgbClr val="990033"/>
              </a:solidFill>
              <a:latin typeface="宋体"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1000" fill="hold"/>
                                        <p:tgtEl>
                                          <p:spTgt spid="8">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8">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7698" name="Rectangle 2"/>
          <p:cNvSpPr>
            <a:spLocks noChangeArrowheads="1"/>
          </p:cNvSpPr>
          <p:nvPr/>
        </p:nvSpPr>
        <p:spPr bwMode="auto">
          <a:xfrm>
            <a:off x="755650" y="908050"/>
            <a:ext cx="7920038" cy="5473700"/>
          </a:xfrm>
          <a:prstGeom prst="rect">
            <a:avLst/>
          </a:prstGeom>
          <a:noFill/>
          <a:ln w="9525">
            <a:noFill/>
            <a:miter lim="800000"/>
            <a:headEnd/>
            <a:tailEnd/>
          </a:ln>
        </p:spPr>
        <p:txBody>
          <a:bodyPr/>
          <a:lstStyle/>
          <a:p>
            <a:pPr>
              <a:lnSpc>
                <a:spcPts val="3300"/>
              </a:lnSpc>
            </a:pPr>
            <a:r>
              <a:rPr lang="en-US" altLang="zh-CN" sz="2400" b="1" dirty="0" smtClean="0">
                <a:latin typeface="宋体" pitchFamily="2" charset="-122"/>
              </a:rPr>
              <a:t>3.</a:t>
            </a:r>
            <a:r>
              <a:rPr lang="zh-CN" altLang="en-US" sz="2400" b="1" dirty="0" smtClean="0">
                <a:latin typeface="宋体" pitchFamily="2" charset="-122"/>
              </a:rPr>
              <a:t>小说在刻画马兰花这个形象时，突出了她的哪些性格特征？请简要分析。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indent="542925">
              <a:lnSpc>
                <a:spcPts val="3300"/>
              </a:lnSpc>
            </a:pPr>
            <a:endParaRPr lang="zh-CN" altLang="en-US" sz="2400" b="1" dirty="0">
              <a:solidFill>
                <a:srgbClr val="990033"/>
              </a:solidFill>
              <a:latin typeface="宋体" pitchFamily="2" charset="-122"/>
            </a:endParaRPr>
          </a:p>
        </p:txBody>
      </p:sp>
      <p:sp>
        <p:nvSpPr>
          <p:cNvPr id="1437699"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3770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4"/>
          <p:cNvGrpSpPr>
            <a:grpSpLocks/>
          </p:cNvGrpSpPr>
          <p:nvPr/>
        </p:nvGrpSpPr>
        <p:grpSpPr bwMode="auto">
          <a:xfrm>
            <a:off x="1588" y="777875"/>
            <a:ext cx="609600" cy="2003425"/>
            <a:chOff x="0" y="0"/>
            <a:chExt cx="384" cy="1262"/>
          </a:xfrm>
        </p:grpSpPr>
        <p:pic>
          <p:nvPicPr>
            <p:cNvPr id="1437702"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3770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 name="Rectangle 2"/>
          <p:cNvSpPr>
            <a:spLocks noChangeArrowheads="1"/>
          </p:cNvSpPr>
          <p:nvPr/>
        </p:nvSpPr>
        <p:spPr bwMode="auto">
          <a:xfrm>
            <a:off x="785786" y="2143116"/>
            <a:ext cx="7920038" cy="2786082"/>
          </a:xfrm>
          <a:prstGeom prst="rect">
            <a:avLst/>
          </a:prstGeom>
          <a:noFill/>
          <a:ln w="9525">
            <a:noFill/>
            <a:miter lim="800000"/>
            <a:headEnd/>
            <a:tailEnd/>
          </a:ln>
        </p:spPr>
        <p:txBody>
          <a:bodyPr/>
          <a:lstStyle/>
          <a:p>
            <a:pPr>
              <a:lnSpc>
                <a:spcPts val="33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朴实善良。听说麻婶的不幸后，不时发呆，并及时到医院探视。②善解人意。见麻婶女儿伤心，便不再提借钱的事；丈夫对她不满，她尽量忍让。③做人有原则。尽管挣钱不易，但不为钱伤害情义；丈夫言行过分，她会据理力争。</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p>
          <a:p>
            <a:pPr>
              <a:lnSpc>
                <a:spcPts val="3300"/>
              </a:lnSpc>
            </a:pPr>
            <a:endParaRPr lang="zh-CN" altLang="en-US" sz="2400" b="1" dirty="0" smtClean="0">
              <a:solidFill>
                <a:srgbClr val="990033"/>
              </a:solidFill>
              <a:latin typeface="宋体"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7699"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3770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4"/>
          <p:cNvGrpSpPr>
            <a:grpSpLocks/>
          </p:cNvGrpSpPr>
          <p:nvPr/>
        </p:nvGrpSpPr>
        <p:grpSpPr bwMode="auto">
          <a:xfrm>
            <a:off x="1588" y="777875"/>
            <a:ext cx="609600" cy="2003425"/>
            <a:chOff x="0" y="0"/>
            <a:chExt cx="384" cy="1262"/>
          </a:xfrm>
        </p:grpSpPr>
        <p:pic>
          <p:nvPicPr>
            <p:cNvPr id="1437702"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3770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 name="Rectangle 2"/>
          <p:cNvSpPr>
            <a:spLocks noChangeArrowheads="1"/>
          </p:cNvSpPr>
          <p:nvPr/>
        </p:nvSpPr>
        <p:spPr bwMode="auto">
          <a:xfrm>
            <a:off x="785786" y="1142984"/>
            <a:ext cx="7920038" cy="4143404"/>
          </a:xfrm>
          <a:prstGeom prst="rect">
            <a:avLst/>
          </a:prstGeom>
          <a:noFill/>
          <a:ln w="9525">
            <a:noFill/>
            <a:miter lim="800000"/>
            <a:headEnd/>
            <a:tailEnd/>
          </a:ln>
        </p:spPr>
        <p:txBody>
          <a:bodyPr/>
          <a:lstStyle/>
          <a:p>
            <a:pPr>
              <a:lnSpc>
                <a:spcPts val="33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分析概括小说人物形象的能力。马兰花这一人物形象主要是通过三孬告知麻婶突发脑溢血、马兰花去医院探视以及与丈夫之间的摩擦等事情来表现的。从马兰花知道消息后的发呆、去医院探视、和丈夫的交谈等可看出她的朴实善良；从她在医院的表现和对待丈夫的态度可看出她的善解人意和忍让；从她对丈夫反复提起借钱一事的表现可看出她做人做事有一定的原则。</a:t>
            </a:r>
          </a:p>
        </p:txBody>
      </p:sp>
    </p:spTree>
  </p:cSld>
  <p:clrMapOvr>
    <a:masterClrMapping/>
  </p:clrMapOvr>
  <p:transition spd="med">
    <p:fad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8722" name="Rectangle 2"/>
          <p:cNvSpPr>
            <a:spLocks noChangeArrowheads="1"/>
          </p:cNvSpPr>
          <p:nvPr/>
        </p:nvSpPr>
        <p:spPr bwMode="auto">
          <a:xfrm>
            <a:off x="755650" y="908050"/>
            <a:ext cx="7920038" cy="5473700"/>
          </a:xfrm>
          <a:prstGeom prst="rect">
            <a:avLst/>
          </a:prstGeom>
          <a:noFill/>
          <a:ln w="9525">
            <a:noFill/>
            <a:miter lim="800000"/>
            <a:headEnd/>
            <a:tailEnd/>
          </a:ln>
        </p:spPr>
        <p:txBody>
          <a:bodyPr/>
          <a:lstStyle/>
          <a:p>
            <a:pPr>
              <a:lnSpc>
                <a:spcPts val="3300"/>
              </a:lnSpc>
            </a:pPr>
            <a:r>
              <a:rPr lang="en-US" altLang="zh-CN" sz="2400" b="1" dirty="0" smtClean="0">
                <a:latin typeface="宋体" pitchFamily="2" charset="-122"/>
              </a:rPr>
              <a:t>4.</a:t>
            </a:r>
            <a:r>
              <a:rPr lang="zh-CN" altLang="en-US" sz="2400" b="1" dirty="0" smtClean="0">
                <a:latin typeface="宋体" pitchFamily="2" charset="-122"/>
              </a:rPr>
              <a:t>小说三次写马兰花流泪，每次流泪的表现都不同，心情也不一样。请结合小说内容进行具体分析，并说明这样写有什么效果。</a:t>
            </a:r>
            <a:r>
              <a:rPr lang="en-US" altLang="zh-CN" sz="2400" b="1" dirty="0" smtClean="0">
                <a:latin typeface="宋体" pitchFamily="2" charset="-122"/>
              </a:rPr>
              <a:t>(8</a:t>
            </a:r>
            <a:r>
              <a:rPr lang="zh-CN" altLang="en-US" sz="2400" b="1" dirty="0" smtClean="0">
                <a:latin typeface="宋体" pitchFamily="2" charset="-122"/>
              </a:rPr>
              <a:t>分</a:t>
            </a:r>
            <a:r>
              <a:rPr lang="en-US" altLang="zh-CN" sz="2400" b="1" dirty="0" smtClean="0">
                <a:latin typeface="宋体" pitchFamily="2" charset="-122"/>
              </a:rPr>
              <a:t>)</a:t>
            </a:r>
            <a:endParaRPr lang="zh-CN" altLang="en-US" sz="2400" b="1" dirty="0">
              <a:latin typeface="宋体" pitchFamily="2" charset="-122"/>
            </a:endParaRPr>
          </a:p>
          <a:p>
            <a:pPr>
              <a:lnSpc>
                <a:spcPts val="33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具体分析：①第一次是“眼泪在眼眶里打转转”，强忍泪水的背后，是受到丈夫指责后的委屈与隐忍；②第二次是“眼里含着泪”，含着泪水的背后，是对丈夫不明人情事理、斤斤计较的气愤与不满；③最后一次是“满眼的泪水”，满眼泪水的背后，是对麻婶去世的惋惜，对麻婶女儿知恩图报的感激，以及对丈夫终于不再唠叨埋怨的释然。说明效果：三次描写，层层递进，丰富了马兰花的人物形象，凸显了小说“人间自有真情在”的主题。 </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具体分析，每点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分；说明效果，</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p>
        </p:txBody>
      </p:sp>
      <p:sp>
        <p:nvSpPr>
          <p:cNvPr id="1438723"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3872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4"/>
          <p:cNvGrpSpPr>
            <a:grpSpLocks/>
          </p:cNvGrpSpPr>
          <p:nvPr/>
        </p:nvGrpSpPr>
        <p:grpSpPr bwMode="auto">
          <a:xfrm>
            <a:off x="1588" y="777875"/>
            <a:ext cx="609600" cy="2003425"/>
            <a:chOff x="0" y="0"/>
            <a:chExt cx="384" cy="1262"/>
          </a:xfrm>
        </p:grpSpPr>
        <p:pic>
          <p:nvPicPr>
            <p:cNvPr id="1438726"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3872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8722">
                                            <p:txEl>
                                              <p:pRg st="1" end="1"/>
                                            </p:txEl>
                                          </p:spTgt>
                                        </p:tgtEl>
                                        <p:attrNameLst>
                                          <p:attrName>style.visibility</p:attrName>
                                        </p:attrNameLst>
                                      </p:cBhvr>
                                      <p:to>
                                        <p:strVal val="visible"/>
                                      </p:to>
                                    </p:set>
                                    <p:anim calcmode="lin" valueType="num">
                                      <p:cBhvr additive="base">
                                        <p:cTn id="7" dur="500" fill="hold"/>
                                        <p:tgtEl>
                                          <p:spTgt spid="143872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3872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p:cNvSpPr>
            <a:spLocks noChangeArrowheads="1"/>
          </p:cNvSpPr>
          <p:nvPr/>
        </p:nvSpPr>
        <p:spPr bwMode="auto">
          <a:xfrm>
            <a:off x="755650" y="908050"/>
            <a:ext cx="7920038" cy="5473700"/>
          </a:xfrm>
          <a:prstGeom prst="rect">
            <a:avLst/>
          </a:prstGeom>
          <a:noFill/>
          <a:ln w="9525">
            <a:noFill/>
            <a:miter lim="800000"/>
            <a:headEnd/>
            <a:tailEnd/>
          </a:ln>
        </p:spPr>
        <p:txBody>
          <a:bodyPr/>
          <a:lstStyle/>
          <a:p>
            <a:pPr>
              <a:lnSpc>
                <a:spcPts val="33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探究小说情节安排以及人物心理的能力。小说中三次写到了马兰花流泪，第一次是在麻婶刚刚去世丈夫埋怨她的时候，这表明马兰花受到丈夫指责后内心的委屈与隐忍；第二次流泪是在她多次忍受丈夫的埋怨之后而反抗时，表现了她对丈夫处世态度的不满；第三处流泪是在读麻婶女儿写的信时，这表明她对麻婶的思念、对其女儿知恩图报的欣慰等。作者设置三处流泪，不仅是为了凸显主人公的人物形象，更是为了表现“人间自有真情在”的主题。</a:t>
            </a:r>
          </a:p>
        </p:txBody>
      </p:sp>
      <p:sp>
        <p:nvSpPr>
          <p:cNvPr id="1439747"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3974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4"/>
          <p:cNvGrpSpPr>
            <a:grpSpLocks/>
          </p:cNvGrpSpPr>
          <p:nvPr/>
        </p:nvGrpSpPr>
        <p:grpSpPr bwMode="auto">
          <a:xfrm>
            <a:off x="1588" y="777875"/>
            <a:ext cx="609600" cy="2003425"/>
            <a:chOff x="0" y="0"/>
            <a:chExt cx="384" cy="1262"/>
          </a:xfrm>
        </p:grpSpPr>
        <p:pic>
          <p:nvPicPr>
            <p:cNvPr id="1439750"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3975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770" name="Rectangle 2"/>
          <p:cNvSpPr>
            <a:spLocks noChangeArrowheads="1"/>
          </p:cNvSpPr>
          <p:nvPr/>
        </p:nvSpPr>
        <p:spPr bwMode="auto">
          <a:xfrm>
            <a:off x="790575" y="936625"/>
            <a:ext cx="7920038" cy="5399088"/>
          </a:xfrm>
          <a:prstGeom prst="rect">
            <a:avLst/>
          </a:prstGeom>
          <a:noFill/>
          <a:ln w="9525">
            <a:noFill/>
            <a:miter lim="800000"/>
            <a:headEnd/>
            <a:tailEnd/>
          </a:ln>
        </p:spPr>
        <p:txBody>
          <a:bodyPr/>
          <a:lstStyle/>
          <a:p>
            <a:pPr algn="ctr">
              <a:lnSpc>
                <a:spcPts val="3500"/>
              </a:lnSpc>
            </a:pPr>
            <a:r>
              <a:rPr lang="en-US" sz="2400" b="1" dirty="0">
                <a:solidFill>
                  <a:srgbClr val="0033CC"/>
                </a:solidFill>
                <a:effectLst>
                  <a:outerShdw blurRad="38100" dist="38100" dir="2700000" algn="tl">
                    <a:srgbClr val="C0C0C0"/>
                  </a:outerShdw>
                </a:effectLst>
                <a:latin typeface="宋体" pitchFamily="2" charset="-122"/>
                <a:ea typeface="黑体" pitchFamily="2" charset="-122"/>
              </a:rPr>
              <a:t>——</a:t>
            </a:r>
            <a:r>
              <a:rPr lang="en-US" sz="2400" b="1" dirty="0">
                <a:solidFill>
                  <a:srgbClr val="0033CC"/>
                </a:solidFill>
                <a:effectLst>
                  <a:outerShdw blurRad="38100" dist="38100" dir="2700000" algn="tl">
                    <a:srgbClr val="C0C0C0"/>
                  </a:outerShdw>
                </a:effectLst>
                <a:latin typeface="黑体" pitchFamily="2" charset="-122"/>
                <a:ea typeface="黑体" pitchFamily="2" charset="-122"/>
              </a:rPr>
              <a:t> </a:t>
            </a:r>
            <a:r>
              <a:rPr lang="zh-CN" altLang="en-US" sz="2400" b="1" dirty="0">
                <a:solidFill>
                  <a:srgbClr val="0033CC"/>
                </a:solidFill>
                <a:effectLst>
                  <a:outerShdw blurRad="38100" dist="38100" dir="2700000" algn="tl">
                    <a:srgbClr val="C0C0C0"/>
                  </a:outerShdw>
                </a:effectLst>
                <a:latin typeface="黑体" pitchFamily="2" charset="-122"/>
                <a:ea typeface="黑体" pitchFamily="2" charset="-122"/>
              </a:rPr>
              <a:t>现场指导 </a:t>
            </a:r>
            <a:r>
              <a:rPr lang="en-US" sz="2400" b="1" dirty="0">
                <a:solidFill>
                  <a:srgbClr val="0033CC"/>
                </a:solidFill>
                <a:effectLst>
                  <a:outerShdw blurRad="38100" dist="38100" dir="2700000" algn="tl">
                    <a:srgbClr val="C0C0C0"/>
                  </a:outerShdw>
                </a:effectLst>
                <a:latin typeface="宋体" pitchFamily="2" charset="-122"/>
                <a:ea typeface="黑体" pitchFamily="2" charset="-122"/>
              </a:rPr>
              <a:t>——</a:t>
            </a:r>
            <a:endParaRPr lang="en-US" sz="2400" b="1" dirty="0">
              <a:solidFill>
                <a:srgbClr val="0033CC"/>
              </a:solidFill>
              <a:effectLst>
                <a:outerShdw blurRad="38100" dist="38100" dir="2700000" algn="tl">
                  <a:srgbClr val="C0C0C0"/>
                </a:outerShdw>
              </a:effectLst>
              <a:latin typeface="黑体" pitchFamily="2" charset="-122"/>
              <a:ea typeface="黑体" pitchFamily="2" charset="-122"/>
            </a:endParaRPr>
          </a:p>
          <a:p>
            <a:pPr>
              <a:lnSpc>
                <a:spcPts val="3500"/>
              </a:lnSpc>
            </a:pPr>
            <a:r>
              <a:rPr lang="en-US" altLang="zh-CN" sz="2400" b="1" dirty="0">
                <a:latin typeface="宋体" pitchFamily="2" charset="-122"/>
              </a:rPr>
              <a:t>[</a:t>
            </a:r>
            <a:r>
              <a:rPr lang="en-US" altLang="zh-CN" sz="2400" b="1" dirty="0" smtClean="0">
                <a:latin typeface="宋体" pitchFamily="2" charset="-122"/>
              </a:rPr>
              <a:t>2015·</a:t>
            </a:r>
            <a:r>
              <a:rPr lang="zh-CN" altLang="en-US" sz="2400" b="1" dirty="0" smtClean="0">
                <a:latin typeface="宋体" pitchFamily="2" charset="-122"/>
              </a:rPr>
              <a:t>全国卷</a:t>
            </a:r>
            <a:r>
              <a:rPr lang="en-US" altLang="zh-CN" sz="2400" b="1" dirty="0" smtClean="0">
                <a:latin typeface="宋体" pitchFamily="2" charset="-122"/>
              </a:rPr>
              <a:t>Ⅰ]</a:t>
            </a:r>
            <a:r>
              <a:rPr lang="zh-CN" altLang="en-US" sz="2400" b="1" dirty="0" smtClean="0">
                <a:latin typeface="宋体" pitchFamily="2" charset="-122"/>
              </a:rPr>
              <a:t>小说有明暗两条线索，分别是什么？这样处理有什么好处？请简要分析。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 (</a:t>
            </a:r>
            <a:r>
              <a:rPr lang="zh-CN" altLang="en-US" sz="2400" b="1" dirty="0" smtClean="0">
                <a:latin typeface="宋体" pitchFamily="2" charset="-122"/>
              </a:rPr>
              <a:t>原文见本讲“真题体验”</a:t>
            </a:r>
            <a:r>
              <a:rPr lang="en-US" altLang="zh-CN" sz="2400" b="1" dirty="0" smtClean="0">
                <a:latin typeface="宋体" pitchFamily="2" charset="-122"/>
              </a:rPr>
              <a:t>)</a:t>
            </a:r>
          </a:p>
        </p:txBody>
      </p:sp>
      <p:sp>
        <p:nvSpPr>
          <p:cNvPr id="1440771"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4077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4"/>
          <p:cNvGrpSpPr>
            <a:grpSpLocks/>
          </p:cNvGrpSpPr>
          <p:nvPr/>
        </p:nvGrpSpPr>
        <p:grpSpPr bwMode="auto">
          <a:xfrm>
            <a:off x="1588" y="777875"/>
            <a:ext cx="609600" cy="2003425"/>
            <a:chOff x="0" y="0"/>
            <a:chExt cx="384" cy="1262"/>
          </a:xfrm>
        </p:grpSpPr>
        <p:pic>
          <p:nvPicPr>
            <p:cNvPr id="1440774"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4077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9" name="内容占位符 2"/>
          <p:cNvSpPr>
            <a:spLocks noGrp="1"/>
          </p:cNvSpPr>
          <p:nvPr>
            <p:ph idx="4294967295"/>
          </p:nvPr>
        </p:nvSpPr>
        <p:spPr>
          <a:xfrm>
            <a:off x="785786" y="958870"/>
            <a:ext cx="7929618" cy="5399088"/>
          </a:xfrm>
        </p:spPr>
        <p:txBody>
          <a:bodyPr/>
          <a:lstStyle/>
          <a:p>
            <a:pPr marL="0" indent="0" eaLnBrk="1" hangingPunct="1">
              <a:lnSpc>
                <a:spcPts val="3500"/>
              </a:lnSpc>
              <a:spcBef>
                <a:spcPct val="0"/>
              </a:spcBef>
              <a:buNone/>
            </a:pPr>
            <a:r>
              <a:rPr lang="en-US" altLang="zh-CN" sz="2400" b="1" dirty="0" smtClean="0">
                <a:latin typeface="宋体" pitchFamily="2" charset="-122"/>
              </a:rPr>
              <a:t>1.</a:t>
            </a:r>
            <a:r>
              <a:rPr lang="zh-CN" altLang="en-US" sz="2400" b="1" dirty="0" smtClean="0">
                <a:latin typeface="宋体" pitchFamily="2" charset="-122"/>
              </a:rPr>
              <a:t>下列关于原文内容的表述，不正确的一项是</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A</a:t>
            </a:r>
            <a:r>
              <a:rPr lang="zh-CN" altLang="en-US" sz="2400" b="1" dirty="0" smtClean="0">
                <a:latin typeface="宋体" pitchFamily="2" charset="-122"/>
              </a:rPr>
              <a:t>．在过去，艺术品的接受并不属于美学的研究范围，而当接受美学诞生以后，关于艺术品的接受的研究就成为艺术美学中的一门显学。</a:t>
            </a:r>
          </a:p>
          <a:p>
            <a:pPr marL="0" indent="0" eaLnBrk="1" hangingPunct="1">
              <a:lnSpc>
                <a:spcPts val="3500"/>
              </a:lnSpc>
              <a:spcBef>
                <a:spcPct val="0"/>
              </a:spcBef>
              <a:buNone/>
            </a:pPr>
            <a:r>
              <a:rPr lang="en-US" altLang="zh-CN" sz="2400" b="1" dirty="0" smtClean="0">
                <a:latin typeface="宋体" pitchFamily="2" charset="-122"/>
              </a:rPr>
              <a:t>B</a:t>
            </a:r>
            <a:r>
              <a:rPr lang="zh-CN" altLang="en-US" sz="2400" b="1" dirty="0" smtClean="0">
                <a:latin typeface="宋体" pitchFamily="2" charset="-122"/>
              </a:rPr>
              <a:t>．在接受美学诞生以前，人们一般的认识是：整个创作过程就是艺术家的审美经验不断结晶的过程，艺术品一旦形成，创作也就大功告成。</a:t>
            </a:r>
          </a:p>
          <a:p>
            <a:pPr marL="0" indent="0" eaLnBrk="1" hangingPunct="1">
              <a:lnSpc>
                <a:spcPts val="3500"/>
              </a:lnSpc>
              <a:spcBef>
                <a:spcPct val="0"/>
              </a:spcBef>
              <a:buNone/>
            </a:pPr>
            <a:r>
              <a:rPr lang="en-US" altLang="zh-CN" sz="2400" b="1" dirty="0" smtClean="0">
                <a:latin typeface="宋体" pitchFamily="2" charset="-122"/>
              </a:rPr>
              <a:t>C</a:t>
            </a:r>
            <a:r>
              <a:rPr lang="zh-CN" altLang="en-US" sz="2400" b="1" dirty="0" smtClean="0">
                <a:latin typeface="宋体" pitchFamily="2" charset="-122"/>
              </a:rPr>
              <a:t>．接受美学认为，艺术品在艺术家手中产生出来，这只是艺术创作的第一阶段，读者、观众、听众对艺术品的接受是艺术创作的继续。</a:t>
            </a:r>
          </a:p>
        </p:txBody>
      </p:sp>
      <p:sp>
        <p:nvSpPr>
          <p:cNvPr id="1222660"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222662"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2266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1795"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4179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aphicFrame>
        <p:nvGraphicFramePr>
          <p:cNvPr id="1441797" name="Group 5"/>
          <p:cNvGraphicFramePr>
            <a:graphicFrameLocks noGrp="1"/>
          </p:cNvGraphicFramePr>
          <p:nvPr/>
        </p:nvGraphicFramePr>
        <p:xfrm>
          <a:off x="785786" y="1214422"/>
          <a:ext cx="7920038" cy="4102094"/>
        </p:xfrm>
        <a:graphic>
          <a:graphicData uri="http://schemas.openxmlformats.org/drawingml/2006/table">
            <a:tbl>
              <a:tblPr/>
              <a:tblGrid>
                <a:gridCol w="506413"/>
                <a:gridCol w="738169"/>
                <a:gridCol w="6675456"/>
              </a:tblGrid>
              <a:tr h="1085844">
                <a:tc rowSpan="2">
                  <a:txBody>
                    <a:bodyPr/>
                    <a:lstStyle/>
                    <a:p>
                      <a:pPr marL="0" marR="0" lvl="0" indent="0" algn="ctr" defTabSz="914400" rtl="0" eaLnBrk="1" fontAlgn="base" latinLnBrk="0" hangingPunct="1">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审题</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审题要点</a:t>
                      </a: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8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　</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第一问要注意“分别”，第二问“这样处理”的意思是“有明暗两条线索”</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1625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思路分析</a:t>
                      </a: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8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　本题考查分析小说行文思路及线索结构的能力。本篇小说的主要构架就是主人公夫妻二人因</a:t>
                      </a:r>
                      <a:r>
                        <a:rPr kumimoji="0" lang="en-US" altLang="zh-CN"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600</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元借款而引起的争执，这也是文章从表象层面所叙述的内容，所以这是小说的明线；而承载夫妻二人在此事上态度发生变化的是麻婶母女还款之事。明暗线索交织安排的作用主要从表现小说主人公人物形象、小说主题以及情节发展等方面进行分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4"/>
          <p:cNvGrpSpPr>
            <a:grpSpLocks/>
          </p:cNvGrpSpPr>
          <p:nvPr/>
        </p:nvGrpSpPr>
        <p:grpSpPr bwMode="auto">
          <a:xfrm>
            <a:off x="1588" y="777875"/>
            <a:ext cx="609600" cy="2003425"/>
            <a:chOff x="0" y="0"/>
            <a:chExt cx="384" cy="1262"/>
          </a:xfrm>
        </p:grpSpPr>
        <p:pic>
          <p:nvPicPr>
            <p:cNvPr id="1441811"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41812"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906" name="Rectangle 2"/>
          <p:cNvSpPr>
            <a:spLocks noChangeArrowheads="1"/>
          </p:cNvSpPr>
          <p:nvPr/>
        </p:nvSpPr>
        <p:spPr bwMode="auto">
          <a:xfrm>
            <a:off x="790575" y="936625"/>
            <a:ext cx="7920038" cy="5399088"/>
          </a:xfrm>
          <a:prstGeom prst="rect">
            <a:avLst/>
          </a:prstGeom>
          <a:noFill/>
          <a:ln w="9525">
            <a:noFill/>
            <a:miter lim="800000"/>
            <a:headEnd/>
            <a:tailEnd/>
          </a:ln>
        </p:spPr>
        <p:txBody>
          <a:bodyPr/>
          <a:lstStyle/>
          <a:p>
            <a:pPr algn="ctr">
              <a:lnSpc>
                <a:spcPts val="3500"/>
              </a:lnSpc>
            </a:pPr>
            <a:endParaRPr lang="en-US" sz="2400" b="1">
              <a:latin typeface="宋体" pitchFamily="2" charset="-122"/>
            </a:endParaRPr>
          </a:p>
        </p:txBody>
      </p:sp>
      <p:sp>
        <p:nvSpPr>
          <p:cNvPr id="1915907"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aphicFrame>
        <p:nvGraphicFramePr>
          <p:cNvPr id="1915940" name="Group 36"/>
          <p:cNvGraphicFramePr>
            <a:graphicFrameLocks noGrp="1"/>
          </p:cNvGraphicFramePr>
          <p:nvPr/>
        </p:nvGraphicFramePr>
        <p:xfrm>
          <a:off x="785786" y="1142984"/>
          <a:ext cx="7704137" cy="5072098"/>
        </p:xfrm>
        <a:graphic>
          <a:graphicData uri="http://schemas.openxmlformats.org/drawingml/2006/table">
            <a:tbl>
              <a:tblPr/>
              <a:tblGrid>
                <a:gridCol w="485775"/>
                <a:gridCol w="657233"/>
                <a:gridCol w="661979"/>
                <a:gridCol w="957263"/>
                <a:gridCol w="4941887"/>
              </a:tblGrid>
              <a:tr h="1342614">
                <a:tc rowSpan="3">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答题</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现场答案</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273050" algn="l" defTabSz="914400" rtl="0" eaLnBrk="1" fontAlgn="base" latinLnBrk="0" hangingPunct="1">
                        <a:lnSpc>
                          <a:spcPct val="122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第一问：明线是借款而引发的冲突，暗线是麻婶母女的还款过程。第二问：明暗线索交织，使小说情节更为集中紧凑，突出了主人公的形象</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1648520">
                <a:tc vMerge="1">
                  <a:txBody>
                    <a:bodyPr/>
                    <a:lstStyle/>
                    <a:p>
                      <a:endParaRPr lang="zh-CN" altLang="en-US"/>
                    </a:p>
                  </a:txBody>
                  <a:tcPr/>
                </a:tc>
                <a:tc>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我来</a:t>
                      </a:r>
                    </a:p>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评分</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endParaRPr lang="zh-CN" altLang="en-US" sz="2000" b="1" kern="1200" dirty="0" smtClean="0">
                        <a:solidFill>
                          <a:srgbClr val="990033"/>
                        </a:solidFill>
                        <a:latin typeface="宋体" pitchFamily="2" charset="-122"/>
                        <a:ea typeface="+mn-ea"/>
                        <a:cs typeface="+mn-cs"/>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得分</a:t>
                      </a:r>
                    </a:p>
                    <a:p>
                      <a:pPr marL="0" marR="0" lvl="0" indent="0" algn="l"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理由</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2000"/>
                        </a:lnSpc>
                        <a:spcBef>
                          <a:spcPct val="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80964">
                <a:tc vMerge="1">
                  <a:txBody>
                    <a:bodyPr/>
                    <a:lstStyle/>
                    <a:p>
                      <a:pPr marL="0" marR="0" lvl="0" indent="0" algn="ctr" defTabSz="914400" rtl="0" eaLnBrk="0" fontAlgn="base" latinLnBrk="0" hangingPunct="0">
                        <a:lnSpc>
                          <a:spcPct val="122000"/>
                        </a:lnSpc>
                        <a:spcBef>
                          <a:spcPct val="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我来答题</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22000"/>
                        </a:lnSpc>
                        <a:spcBef>
                          <a:spcPct val="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l" defTabSz="914400" rtl="0" eaLnBrk="1" fontAlgn="base" latinLnBrk="0" hangingPunct="1">
                        <a:lnSpc>
                          <a:spcPct val="122000"/>
                        </a:lnSpc>
                        <a:spcBef>
                          <a:spcPct val="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915931"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4"/>
          <p:cNvGrpSpPr>
            <a:grpSpLocks/>
          </p:cNvGrpSpPr>
          <p:nvPr/>
        </p:nvGrpSpPr>
        <p:grpSpPr bwMode="auto">
          <a:xfrm>
            <a:off x="1588" y="777875"/>
            <a:ext cx="609600" cy="2003425"/>
            <a:chOff x="0" y="0"/>
            <a:chExt cx="384" cy="1262"/>
          </a:xfrm>
        </p:grpSpPr>
        <p:pic>
          <p:nvPicPr>
            <p:cNvPr id="1915933"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915934"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9" name="TextBox 8"/>
          <p:cNvSpPr txBox="1"/>
          <p:nvPr/>
        </p:nvSpPr>
        <p:spPr>
          <a:xfrm>
            <a:off x="2000232" y="2714620"/>
            <a:ext cx="571504" cy="707886"/>
          </a:xfrm>
          <a:prstGeom prst="rect">
            <a:avLst/>
          </a:prstGeom>
          <a:noFill/>
        </p:spPr>
        <p:txBody>
          <a:bodyPr wrap="square" rtlCol="0">
            <a:spAutoFit/>
          </a:bodyPr>
          <a:lstStyle/>
          <a:p>
            <a:r>
              <a:rPr lang="en-US" altLang="zh-CN" sz="2000" b="1" dirty="0" smtClean="0">
                <a:solidFill>
                  <a:schemeClr val="accent6">
                    <a:lumMod val="75000"/>
                  </a:schemeClr>
                </a:solidFill>
                <a:latin typeface="Times New Roman" pitchFamily="18" charset="0"/>
                <a:cs typeface="Times New Roman" pitchFamily="18" charset="0"/>
              </a:rPr>
              <a:t> </a:t>
            </a:r>
            <a:r>
              <a:rPr lang="en-US" altLang="zh-CN" sz="2000" b="1" dirty="0" smtClean="0">
                <a:solidFill>
                  <a:srgbClr val="990033"/>
                </a:solidFill>
                <a:latin typeface="宋体" pitchFamily="2" charset="-122"/>
              </a:rPr>
              <a:t>4</a:t>
            </a:r>
          </a:p>
          <a:p>
            <a:r>
              <a:rPr lang="zh-CN" altLang="en-US" sz="2000" b="1" dirty="0" smtClean="0">
                <a:solidFill>
                  <a:srgbClr val="990033"/>
                </a:solidFill>
                <a:latin typeface="宋体" pitchFamily="2" charset="-122"/>
              </a:rPr>
              <a:t>分</a:t>
            </a:r>
            <a:endParaRPr lang="zh-CN" altLang="en-US" sz="2000" b="1" dirty="0">
              <a:solidFill>
                <a:schemeClr val="accent6">
                  <a:lumMod val="75000"/>
                </a:schemeClr>
              </a:solidFill>
              <a:latin typeface="Times New Roman" pitchFamily="18" charset="0"/>
              <a:cs typeface="Times New Roman" pitchFamily="18" charset="0"/>
            </a:endParaRPr>
          </a:p>
        </p:txBody>
      </p:sp>
      <p:sp>
        <p:nvSpPr>
          <p:cNvPr id="10" name="TextBox 9"/>
          <p:cNvSpPr txBox="1"/>
          <p:nvPr/>
        </p:nvSpPr>
        <p:spPr>
          <a:xfrm>
            <a:off x="3571868" y="2571744"/>
            <a:ext cx="4786346" cy="1015663"/>
          </a:xfrm>
          <a:prstGeom prst="rect">
            <a:avLst/>
          </a:prstGeom>
          <a:noFill/>
        </p:spPr>
        <p:txBody>
          <a:bodyPr wrap="square" rtlCol="0">
            <a:spAutoFit/>
          </a:bodyPr>
          <a:lstStyle/>
          <a:p>
            <a:pPr indent="273050"/>
            <a:r>
              <a:rPr lang="zh-CN" altLang="en-US" sz="2000" b="1" dirty="0" smtClean="0">
                <a:solidFill>
                  <a:srgbClr val="990033"/>
                </a:solidFill>
                <a:latin typeface="Times New Roman" pitchFamily="18" charset="0"/>
                <a:cs typeface="Times New Roman" pitchFamily="18" charset="0"/>
              </a:rPr>
              <a:t>回答“作用”的要点不全，回答线索的作用要从主题、人物、情节等角度考虑，也要参照分值安排答题要点</a:t>
            </a:r>
          </a:p>
        </p:txBody>
      </p:sp>
      <p:sp>
        <p:nvSpPr>
          <p:cNvPr id="11" name="TextBox 10"/>
          <p:cNvSpPr txBox="1"/>
          <p:nvPr/>
        </p:nvSpPr>
        <p:spPr>
          <a:xfrm>
            <a:off x="2714612" y="4204652"/>
            <a:ext cx="5643602" cy="1938992"/>
          </a:xfrm>
          <a:prstGeom prst="rect">
            <a:avLst/>
          </a:prstGeom>
          <a:noFill/>
        </p:spPr>
        <p:txBody>
          <a:bodyPr wrap="square" rtlCol="0">
            <a:spAutoFit/>
          </a:bodyPr>
          <a:lstStyle/>
          <a:p>
            <a:pPr indent="273050"/>
            <a:r>
              <a:rPr lang="en-US" altLang="zh-CN" sz="2000" b="1" dirty="0" smtClean="0">
                <a:solidFill>
                  <a:srgbClr val="990033"/>
                </a:solidFill>
                <a:latin typeface="Times New Roman" pitchFamily="18" charset="0"/>
                <a:cs typeface="Times New Roman" pitchFamily="18" charset="0"/>
              </a:rPr>
              <a:t>(</a:t>
            </a:r>
            <a:r>
              <a:rPr lang="zh-CN" altLang="en-US" sz="2000" b="1" dirty="0" smtClean="0">
                <a:solidFill>
                  <a:srgbClr val="990033"/>
                </a:solidFill>
                <a:latin typeface="Times New Roman" pitchFamily="18" charset="0"/>
                <a:cs typeface="Times New Roman" pitchFamily="18" charset="0"/>
              </a:rPr>
              <a:t>第一问</a:t>
            </a:r>
            <a:r>
              <a:rPr lang="en-US" altLang="zh-CN" sz="2000" b="1" dirty="0" smtClean="0">
                <a:solidFill>
                  <a:srgbClr val="990033"/>
                </a:solidFill>
                <a:latin typeface="Times New Roman" pitchFamily="18" charset="0"/>
                <a:cs typeface="Times New Roman" pitchFamily="18" charset="0"/>
              </a:rPr>
              <a:t>)</a:t>
            </a:r>
            <a:r>
              <a:rPr lang="zh-CN" altLang="en-US" sz="2000" b="1" dirty="0" smtClean="0">
                <a:solidFill>
                  <a:srgbClr val="990033"/>
                </a:solidFill>
                <a:latin typeface="Times New Roman" pitchFamily="18" charset="0"/>
                <a:cs typeface="Times New Roman" pitchFamily="18" charset="0"/>
              </a:rPr>
              <a:t>明线是马兰花一家为借款而引发的冲突，暗线是麻婶母女的还款过程。</a:t>
            </a:r>
            <a:r>
              <a:rPr lang="en-US" altLang="zh-CN" sz="2000" b="1" dirty="0" smtClean="0">
                <a:solidFill>
                  <a:srgbClr val="990033"/>
                </a:solidFill>
                <a:latin typeface="Times New Roman" pitchFamily="18" charset="0"/>
                <a:cs typeface="Times New Roman" pitchFamily="18" charset="0"/>
              </a:rPr>
              <a:t>(</a:t>
            </a:r>
            <a:r>
              <a:rPr lang="zh-CN" altLang="en-US" sz="2000" b="1" dirty="0" smtClean="0">
                <a:solidFill>
                  <a:srgbClr val="990033"/>
                </a:solidFill>
                <a:latin typeface="Times New Roman" pitchFamily="18" charset="0"/>
                <a:cs typeface="Times New Roman" pitchFamily="18" charset="0"/>
              </a:rPr>
              <a:t>第二问</a:t>
            </a:r>
            <a:r>
              <a:rPr lang="en-US" altLang="zh-CN" sz="2000" b="1" dirty="0" smtClean="0">
                <a:solidFill>
                  <a:srgbClr val="990033"/>
                </a:solidFill>
                <a:latin typeface="Times New Roman" pitchFamily="18" charset="0"/>
                <a:cs typeface="Times New Roman" pitchFamily="18" charset="0"/>
              </a:rPr>
              <a:t>)①</a:t>
            </a:r>
            <a:r>
              <a:rPr lang="zh-CN" altLang="en-US" sz="2000" b="1" dirty="0" smtClean="0">
                <a:solidFill>
                  <a:srgbClr val="990033"/>
                </a:solidFill>
                <a:latin typeface="Times New Roman" pitchFamily="18" charset="0"/>
                <a:cs typeface="Times New Roman" pitchFamily="18" charset="0"/>
              </a:rPr>
              <a:t>设置麻婶母女还款这一暗线，虽然着墨不多，但仍可展现她们的品质，丰富小说的主题；②明暗线索交织，使小说情节更为集中紧凑，突出了主人公的形象。</a:t>
            </a:r>
            <a:r>
              <a:rPr lang="en-US" altLang="zh-CN" sz="2000" b="1" dirty="0" smtClean="0">
                <a:solidFill>
                  <a:srgbClr val="990033"/>
                </a:solidFill>
                <a:latin typeface="Times New Roman" pitchFamily="18" charset="0"/>
                <a:cs typeface="Times New Roman" pitchFamily="18" charset="0"/>
              </a:rPr>
              <a:t>(</a:t>
            </a:r>
            <a:r>
              <a:rPr lang="zh-CN" altLang="en-US" sz="2000" b="1" dirty="0" smtClean="0">
                <a:solidFill>
                  <a:srgbClr val="990033"/>
                </a:solidFill>
                <a:latin typeface="Times New Roman" pitchFamily="18" charset="0"/>
                <a:cs typeface="Times New Roman" pitchFamily="18" charset="0"/>
              </a:rPr>
              <a:t>第一问</a:t>
            </a:r>
            <a:r>
              <a:rPr lang="en-US" altLang="zh-CN" sz="2000" b="1" dirty="0" smtClean="0">
                <a:solidFill>
                  <a:srgbClr val="990033"/>
                </a:solidFill>
                <a:latin typeface="Times New Roman" pitchFamily="18" charset="0"/>
                <a:cs typeface="Times New Roman" pitchFamily="18" charset="0"/>
              </a:rPr>
              <a:t>2</a:t>
            </a:r>
            <a:r>
              <a:rPr lang="zh-CN" altLang="en-US" sz="2000" b="1" dirty="0" smtClean="0">
                <a:solidFill>
                  <a:srgbClr val="990033"/>
                </a:solidFill>
                <a:latin typeface="Times New Roman" pitchFamily="18" charset="0"/>
                <a:cs typeface="Times New Roman" pitchFamily="18" charset="0"/>
              </a:rPr>
              <a:t>分，第二问每点</a:t>
            </a:r>
            <a:r>
              <a:rPr lang="en-US" altLang="zh-CN" sz="2000" b="1" dirty="0" smtClean="0">
                <a:solidFill>
                  <a:srgbClr val="990033"/>
                </a:solidFill>
                <a:latin typeface="Times New Roman" pitchFamily="18" charset="0"/>
                <a:cs typeface="Times New Roman" pitchFamily="18" charset="0"/>
              </a:rPr>
              <a:t>2</a:t>
            </a:r>
            <a:r>
              <a:rPr lang="zh-CN" altLang="en-US" sz="2000" b="1" dirty="0" smtClean="0">
                <a:solidFill>
                  <a:srgbClr val="990033"/>
                </a:solidFill>
                <a:latin typeface="Times New Roman" pitchFamily="18" charset="0"/>
                <a:cs typeface="Times New Roman" pitchFamily="18" charset="0"/>
              </a:rPr>
              <a:t>分</a:t>
            </a:r>
            <a:r>
              <a:rPr lang="en-US" altLang="zh-CN" sz="2000" b="1" dirty="0" smtClean="0">
                <a:solidFill>
                  <a:srgbClr val="990033"/>
                </a:solidFill>
                <a:latin typeface="Times New Roman" pitchFamily="18" charset="0"/>
                <a:cs typeface="Times New Roman" pitchFamily="18" charset="0"/>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42" name="Rectangle 2"/>
          <p:cNvSpPr>
            <a:spLocks noChangeArrowheads="1"/>
          </p:cNvSpPr>
          <p:nvPr/>
        </p:nvSpPr>
        <p:spPr bwMode="auto">
          <a:xfrm>
            <a:off x="790575" y="936625"/>
            <a:ext cx="7920038" cy="5399088"/>
          </a:xfrm>
          <a:prstGeom prst="rect">
            <a:avLst/>
          </a:prstGeom>
          <a:noFill/>
          <a:ln w="9525">
            <a:noFill/>
            <a:miter lim="800000"/>
            <a:headEnd/>
            <a:tailEnd/>
          </a:ln>
        </p:spPr>
        <p:txBody>
          <a:bodyPr/>
          <a:lstStyle/>
          <a:p>
            <a:pPr algn="ctr">
              <a:lnSpc>
                <a:spcPts val="3500"/>
              </a:lnSpc>
            </a:pPr>
            <a:endParaRPr lang="en-US" sz="2400" b="1">
              <a:latin typeface="宋体" pitchFamily="2" charset="-122"/>
            </a:endParaRPr>
          </a:p>
        </p:txBody>
      </p:sp>
      <p:sp>
        <p:nvSpPr>
          <p:cNvPr id="1443843"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aphicFrame>
        <p:nvGraphicFramePr>
          <p:cNvPr id="1443874" name="Group 34"/>
          <p:cNvGraphicFramePr>
            <a:graphicFrameLocks noGrp="1"/>
          </p:cNvGraphicFramePr>
          <p:nvPr/>
        </p:nvGraphicFramePr>
        <p:xfrm>
          <a:off x="714348" y="1142984"/>
          <a:ext cx="7920038" cy="1950720"/>
        </p:xfrm>
        <a:graphic>
          <a:graphicData uri="http://schemas.openxmlformats.org/drawingml/2006/table">
            <a:tbl>
              <a:tblPr/>
              <a:tblGrid>
                <a:gridCol w="517525"/>
                <a:gridCol w="554045"/>
                <a:gridCol w="6848468"/>
              </a:tblGrid>
              <a:tr h="1584325">
                <a:tc>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答题</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阅读 总结</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2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　线索是贯串整个作品情节发展的脉络，它可以是某人、某物、某种情感、某个事件，也可以是时间、空间。阅读小说抓住线索是把握小说故事发展的关键。线索有单线和双线两种，双线一般又分明线、暗线两种。作用是展示作品的内容、丰富作品的主题、使人物形象更丰满、使情节更集中紧凑</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443867"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4"/>
          <p:cNvGrpSpPr>
            <a:grpSpLocks/>
          </p:cNvGrpSpPr>
          <p:nvPr/>
        </p:nvGrpSpPr>
        <p:grpSpPr bwMode="auto">
          <a:xfrm>
            <a:off x="1588" y="777875"/>
            <a:ext cx="609600" cy="2003425"/>
            <a:chOff x="0" y="0"/>
            <a:chExt cx="384" cy="1262"/>
          </a:xfrm>
        </p:grpSpPr>
        <p:pic>
          <p:nvPicPr>
            <p:cNvPr id="1443869"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43870"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866" name="内容占位符 2"/>
          <p:cNvSpPr>
            <a:spLocks noGrp="1"/>
          </p:cNvSpPr>
          <p:nvPr>
            <p:ph idx="4294967295"/>
          </p:nvPr>
        </p:nvSpPr>
        <p:spPr>
          <a:xfrm>
            <a:off x="792163" y="936625"/>
            <a:ext cx="7920037" cy="5399088"/>
          </a:xfrm>
        </p:spPr>
        <p:txBody>
          <a:bodyPr/>
          <a:lstStyle/>
          <a:p>
            <a:pPr marL="0" indent="0" algn="ctr" eaLnBrk="1" hangingPunct="1">
              <a:lnSpc>
                <a:spcPts val="3500"/>
              </a:lnSpc>
              <a:spcBef>
                <a:spcPct val="0"/>
              </a:spcBef>
              <a:buFont typeface="Arial" charset="0"/>
              <a:buNone/>
            </a:pPr>
            <a:r>
              <a:rPr lang="en-US" sz="2400" b="1" dirty="0">
                <a:solidFill>
                  <a:srgbClr val="0033CC"/>
                </a:solidFill>
                <a:effectLst>
                  <a:outerShdw blurRad="38100" dist="38100" dir="2700000" algn="tl">
                    <a:srgbClr val="C0C0C0"/>
                  </a:outerShdw>
                </a:effectLst>
              </a:rPr>
              <a:t>—— </a:t>
            </a:r>
            <a:r>
              <a:rPr lang="zh-CN" altLang="en-US" sz="2400" b="1" dirty="0">
                <a:solidFill>
                  <a:srgbClr val="0033CC"/>
                </a:solidFill>
                <a:effectLst>
                  <a:outerShdw blurRad="38100" dist="38100" dir="2700000" algn="tl">
                    <a:srgbClr val="C0C0C0"/>
                  </a:outerShdw>
                </a:effectLst>
              </a:rPr>
              <a:t>考点精讲 </a:t>
            </a:r>
            <a:r>
              <a:rPr lang="en-US" sz="2400" b="1" dirty="0">
                <a:solidFill>
                  <a:srgbClr val="0033CC"/>
                </a:solidFill>
                <a:effectLst>
                  <a:outerShdw blurRad="38100" dist="38100" dir="2700000" algn="tl">
                    <a:srgbClr val="C0C0C0"/>
                  </a:outerShdw>
                </a:effectLst>
              </a:rPr>
              <a:t>——</a:t>
            </a:r>
          </a:p>
          <a:p>
            <a:pPr marL="0" indent="0" eaLnBrk="1" hangingPunct="1">
              <a:lnSpc>
                <a:spcPts val="3500"/>
              </a:lnSpc>
              <a:spcBef>
                <a:spcPct val="0"/>
              </a:spcBef>
              <a:buFont typeface="Arial" charset="0"/>
              <a:buNone/>
            </a:pPr>
            <a:r>
              <a:rPr lang="zh-CN" altLang="en-US" sz="2400" b="1" dirty="0">
                <a:latin typeface="黑体" pitchFamily="2" charset="-122"/>
                <a:ea typeface="黑体" pitchFamily="2" charset="-122"/>
              </a:rPr>
              <a:t>►　类型一　概括情节类</a:t>
            </a:r>
          </a:p>
          <a:p>
            <a:pPr marL="0" indent="0" algn="ctr" eaLnBrk="1" hangingPunct="1">
              <a:lnSpc>
                <a:spcPct val="122000"/>
              </a:lnSpc>
              <a:spcBef>
                <a:spcPct val="0"/>
              </a:spcBef>
              <a:buFont typeface="Arial" charset="0"/>
              <a:buNone/>
            </a:pPr>
            <a:r>
              <a:rPr lang="zh-CN" altLang="en-US" sz="2400" b="1" dirty="0">
                <a:latin typeface="黑体" pitchFamily="2" charset="-122"/>
                <a:ea typeface="黑体" pitchFamily="2" charset="-122"/>
              </a:rPr>
              <a:t>知识储备</a:t>
            </a:r>
            <a:endParaRPr lang="en-US" sz="2400" b="1" dirty="0">
              <a:latin typeface="宋体" pitchFamily="2" charset="-122"/>
            </a:endParaRPr>
          </a:p>
          <a:p>
            <a:pPr marL="0" indent="627063"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情节构成</a:t>
            </a:r>
          </a:p>
          <a:p>
            <a:pPr marL="0" indent="627063" eaLnBrk="1" hangingPunct="1">
              <a:lnSpc>
                <a:spcPct val="122000"/>
              </a:lnSpc>
              <a:spcBef>
                <a:spcPct val="0"/>
              </a:spcBef>
              <a:buNone/>
            </a:pPr>
            <a:r>
              <a:rPr lang="zh-CN" altLang="en-US" sz="2400" b="1" dirty="0" smtClean="0">
                <a:latin typeface="宋体" pitchFamily="2" charset="-122"/>
              </a:rPr>
              <a:t>情节是小说所描写的生活事件发展演变的全过程，一般由开端、发展、高潮、结局四个部分组成。有的小说前面还有序幕，后面还有尾声。前者多为对故事背景的交代，用环境描写来渲染气氛；后者多为对故事或人物的后续交代。</a:t>
            </a:r>
          </a:p>
        </p:txBody>
      </p:sp>
      <p:sp>
        <p:nvSpPr>
          <p:cNvPr id="1444867"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4486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第</a:t>
            </a:r>
            <a:r>
              <a:rPr lang="en-US" sz="2200" b="1" dirty="0">
                <a:solidFill>
                  <a:srgbClr val="C00000"/>
                </a:solidFill>
                <a:latin typeface="幼圆" pitchFamily="49" charset="-122"/>
                <a:ea typeface="幼圆" pitchFamily="49" charset="-122"/>
              </a:rPr>
              <a:t>1</a:t>
            </a:r>
            <a:r>
              <a:rPr lang="zh-CN" altLang="en-US" sz="2200" b="1" dirty="0">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4487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4487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44866">
                                            <p:txEl>
                                              <p:pRg st="0" end="0"/>
                                            </p:txEl>
                                          </p:spTgt>
                                        </p:tgtEl>
                                        <p:attrNameLst>
                                          <p:attrName>style.visibility</p:attrName>
                                        </p:attrNameLst>
                                      </p:cBhvr>
                                      <p:to>
                                        <p:strVal val="visible"/>
                                      </p:to>
                                    </p:set>
                                    <p:anim calcmode="lin" valueType="num">
                                      <p:cBhvr additive="base">
                                        <p:cTn id="13" dur="500" fill="hold"/>
                                        <p:tgtEl>
                                          <p:spTgt spid="144486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44866">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44866">
                                            <p:txEl>
                                              <p:pRg st="1" end="1"/>
                                            </p:txEl>
                                          </p:spTgt>
                                        </p:tgtEl>
                                        <p:attrNameLst>
                                          <p:attrName>style.visibility</p:attrName>
                                        </p:attrNameLst>
                                      </p:cBhvr>
                                      <p:to>
                                        <p:strVal val="visible"/>
                                      </p:to>
                                    </p:set>
                                    <p:anim calcmode="lin" valueType="num">
                                      <p:cBhvr additive="base">
                                        <p:cTn id="17" dur="500" fill="hold"/>
                                        <p:tgtEl>
                                          <p:spTgt spid="144486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44866">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44866">
                                            <p:txEl>
                                              <p:pRg st="2" end="2"/>
                                            </p:txEl>
                                          </p:spTgt>
                                        </p:tgtEl>
                                        <p:attrNameLst>
                                          <p:attrName>style.visibility</p:attrName>
                                        </p:attrNameLst>
                                      </p:cBhvr>
                                      <p:to>
                                        <p:strVal val="visible"/>
                                      </p:to>
                                    </p:set>
                                    <p:anim calcmode="lin" valueType="num">
                                      <p:cBhvr additive="base">
                                        <p:cTn id="21" dur="500" fill="hold"/>
                                        <p:tgtEl>
                                          <p:spTgt spid="1444866">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444866">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444866">
                                            <p:txEl>
                                              <p:pRg st="3" end="3"/>
                                            </p:txEl>
                                          </p:spTgt>
                                        </p:tgtEl>
                                        <p:attrNameLst>
                                          <p:attrName>style.visibility</p:attrName>
                                        </p:attrNameLst>
                                      </p:cBhvr>
                                      <p:to>
                                        <p:strVal val="visible"/>
                                      </p:to>
                                    </p:set>
                                    <p:anim calcmode="lin" valueType="num">
                                      <p:cBhvr additive="base">
                                        <p:cTn id="25" dur="500" fill="hold"/>
                                        <p:tgtEl>
                                          <p:spTgt spid="144486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44866">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44866">
                                            <p:txEl>
                                              <p:pRg st="4" end="4"/>
                                            </p:txEl>
                                          </p:spTgt>
                                        </p:tgtEl>
                                        <p:attrNameLst>
                                          <p:attrName>style.visibility</p:attrName>
                                        </p:attrNameLst>
                                      </p:cBhvr>
                                      <p:to>
                                        <p:strVal val="visible"/>
                                      </p:to>
                                    </p:set>
                                    <p:anim calcmode="lin" valueType="num">
                                      <p:cBhvr additive="base">
                                        <p:cTn id="29" dur="500" fill="hold"/>
                                        <p:tgtEl>
                                          <p:spTgt spid="1444866">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44486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5890"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zh-CN" altLang="en-US" sz="2400" b="1">
                <a:latin typeface="宋体" pitchFamily="2" charset="-122"/>
              </a:rPr>
              <a:t>    </a:t>
            </a:r>
          </a:p>
        </p:txBody>
      </p:sp>
      <p:sp>
        <p:nvSpPr>
          <p:cNvPr id="144589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4589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45895"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45896"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pic>
        <p:nvPicPr>
          <p:cNvPr id="1026" name="Picture 2"/>
          <p:cNvPicPr>
            <a:picLocks noChangeAspect="1" noChangeArrowheads="1"/>
          </p:cNvPicPr>
          <p:nvPr/>
        </p:nvPicPr>
        <p:blipFill>
          <a:blip r:embed="rId4"/>
          <a:srcRect/>
          <a:stretch>
            <a:fillRect/>
          </a:stretch>
        </p:blipFill>
        <p:spPr bwMode="auto">
          <a:xfrm>
            <a:off x="928662" y="1142984"/>
            <a:ext cx="7639074" cy="4683686"/>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6914"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安排技巧</a:t>
            </a:r>
          </a:p>
          <a:p>
            <a:pPr marL="0" indent="627063" eaLnBrk="1" hangingPunct="1">
              <a:lnSpc>
                <a:spcPts val="3500"/>
              </a:lnSpc>
              <a:spcBef>
                <a:spcPct val="0"/>
              </a:spcBef>
              <a:buNone/>
            </a:pPr>
            <a:r>
              <a:rPr lang="zh-CN" altLang="en-US" sz="2400" b="1" dirty="0" smtClean="0">
                <a:latin typeface="宋体" pitchFamily="2" charset="-122"/>
              </a:rPr>
              <a:t>情节安排的技巧包括设悬念、过渡、铺垫、伏笔、照应、点题等，此部分将在后面小说的表现手法里细讲。</a:t>
            </a:r>
          </a:p>
          <a:p>
            <a:pPr marL="0" indent="0" algn="ctr" eaLnBrk="1" hangingPunct="1">
              <a:lnSpc>
                <a:spcPts val="3500"/>
              </a:lnSpc>
              <a:spcBef>
                <a:spcPct val="0"/>
              </a:spcBef>
              <a:buFont typeface="Arial" charset="0"/>
              <a:buNone/>
            </a:pPr>
            <a:r>
              <a:rPr lang="zh-CN" altLang="en-US" sz="2400" b="1" dirty="0" smtClean="0">
                <a:latin typeface="黑体" pitchFamily="2" charset="-122"/>
                <a:ea typeface="黑体" pitchFamily="2" charset="-122"/>
              </a:rPr>
              <a:t>类题指津</a:t>
            </a:r>
          </a:p>
          <a:p>
            <a:pPr marL="0" indent="0" algn="just" eaLnBrk="1" hangingPunct="1">
              <a:lnSpc>
                <a:spcPts val="3500"/>
              </a:lnSpc>
              <a:spcBef>
                <a:spcPct val="0"/>
              </a:spcBef>
              <a:buFont typeface="Arial" charset="0"/>
              <a:buNone/>
            </a:pPr>
            <a:r>
              <a:rPr 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设问方式</a:t>
            </a:r>
            <a:r>
              <a:rPr lang="en-US" sz="2400" b="1" dirty="0" smtClean="0">
                <a:solidFill>
                  <a:srgbClr val="000000"/>
                </a:solidFill>
                <a:latin typeface="Times New Roman" pitchFamily="18" charset="0"/>
                <a:cs typeface="Times New Roman" pitchFamily="18" charset="0"/>
              </a:rPr>
              <a:t>】 </a:t>
            </a:r>
          </a:p>
          <a:p>
            <a:pPr marL="0" indent="627063" algn="just" eaLnBrk="1" hangingPunct="1">
              <a:lnSpc>
                <a:spcPts val="3500"/>
              </a:lnSpc>
              <a:spcBef>
                <a:spcPct val="0"/>
              </a:spcBef>
              <a:buNone/>
            </a:pPr>
            <a:r>
              <a:rPr lang="en-US" altLang="zh-CN" sz="2400" b="1" dirty="0" smtClean="0">
                <a:latin typeface="宋体" pitchFamily="2" charset="-122"/>
                <a:cs typeface="Times New Roman" pitchFamily="18" charset="0"/>
              </a:rPr>
              <a:t>1. [2013·</a:t>
            </a:r>
            <a:r>
              <a:rPr lang="zh-CN" altLang="en-US" sz="2400" b="1" dirty="0" smtClean="0">
                <a:latin typeface="宋体" pitchFamily="2" charset="-122"/>
                <a:cs typeface="Times New Roman" pitchFamily="18" charset="0"/>
              </a:rPr>
              <a:t>重庆卷</a:t>
            </a: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请围绕主人公贝尔蒂梳理文章的基本情节。</a:t>
            </a:r>
          </a:p>
          <a:p>
            <a:pPr marL="0" indent="627063" algn="just" eaLnBrk="1" hangingPunct="1">
              <a:lnSpc>
                <a:spcPts val="3500"/>
              </a:lnSpc>
              <a:spcBef>
                <a:spcPct val="0"/>
              </a:spcBef>
              <a:buNone/>
            </a:pPr>
            <a:r>
              <a:rPr lang="en-US" altLang="zh-CN" sz="2400" b="1" dirty="0" smtClean="0">
                <a:latin typeface="宋体" pitchFamily="2" charset="-122"/>
                <a:cs typeface="Times New Roman" pitchFamily="18" charset="0"/>
              </a:rPr>
              <a:t>2. [2011·</a:t>
            </a:r>
            <a:r>
              <a:rPr lang="zh-CN" altLang="en-US" sz="2400" b="1" dirty="0" smtClean="0">
                <a:latin typeface="宋体" pitchFamily="2" charset="-122"/>
                <a:cs typeface="Times New Roman" pitchFamily="18" charset="0"/>
              </a:rPr>
              <a:t>安徽卷</a:t>
            </a: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请用简明的语言梳理这篇小说的脉络。</a:t>
            </a:r>
          </a:p>
          <a:p>
            <a:pPr marL="0" indent="627063" algn="just" eaLnBrk="1" hangingPunct="1">
              <a:lnSpc>
                <a:spcPts val="3500"/>
              </a:lnSpc>
              <a:spcBef>
                <a:spcPct val="0"/>
              </a:spcBef>
              <a:buNone/>
            </a:pPr>
            <a:r>
              <a:rPr lang="en-US" altLang="zh-CN" sz="2400" b="1" dirty="0" smtClean="0">
                <a:latin typeface="宋体" pitchFamily="2" charset="-122"/>
                <a:cs typeface="Times New Roman" pitchFamily="18" charset="0"/>
              </a:rPr>
              <a:t>3. [2010·</a:t>
            </a:r>
            <a:r>
              <a:rPr lang="zh-CN" altLang="en-US" sz="2400" b="1" dirty="0" smtClean="0">
                <a:latin typeface="宋体" pitchFamily="2" charset="-122"/>
                <a:cs typeface="Times New Roman" pitchFamily="18" charset="0"/>
              </a:rPr>
              <a:t>广东卷</a:t>
            </a: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请概括小说的主要情节。</a:t>
            </a:r>
          </a:p>
        </p:txBody>
      </p:sp>
      <p:sp>
        <p:nvSpPr>
          <p:cNvPr id="1446915"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4691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4691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4691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7938" name="内容占位符 2"/>
          <p:cNvSpPr>
            <a:spLocks noGrp="1"/>
          </p:cNvSpPr>
          <p:nvPr>
            <p:ph idx="4294967295"/>
          </p:nvPr>
        </p:nvSpPr>
        <p:spPr>
          <a:xfrm>
            <a:off x="792163" y="936625"/>
            <a:ext cx="7994679" cy="5399088"/>
          </a:xfrm>
        </p:spPr>
        <p:txBody>
          <a:bodyPr/>
          <a:lstStyle/>
          <a:p>
            <a:pPr marL="0" indent="0" eaLnBrk="1" hangingPunct="1">
              <a:lnSpc>
                <a:spcPts val="3500"/>
              </a:lnSpc>
              <a:spcBef>
                <a:spcPct val="0"/>
              </a:spcBef>
              <a:buFont typeface="Arial" charset="0"/>
              <a:buNone/>
            </a:pPr>
            <a:r>
              <a:rPr lang="en-US" altLang="zh-CN" sz="2400" b="1" dirty="0">
                <a:latin typeface="宋体" pitchFamily="2" charset="-122"/>
              </a:rPr>
              <a:t>【</a:t>
            </a:r>
            <a:r>
              <a:rPr lang="zh-CN" altLang="en-US" sz="2400" b="1" dirty="0">
                <a:latin typeface="宋体" pitchFamily="2" charset="-122"/>
              </a:rPr>
              <a:t>答题思路</a:t>
            </a:r>
            <a:r>
              <a:rPr lang="en-US" altLang="zh-CN" sz="2400" b="1" dirty="0">
                <a:latin typeface="宋体" pitchFamily="2" charset="-122"/>
              </a:rPr>
              <a:t>】</a:t>
            </a:r>
          </a:p>
          <a:p>
            <a:pPr marL="0" indent="622300" eaLnBrk="1" hangingPunct="1">
              <a:lnSpc>
                <a:spcPts val="3500"/>
              </a:lnSpc>
              <a:spcBef>
                <a:spcPct val="0"/>
              </a:spcBef>
              <a:buNone/>
            </a:pPr>
            <a:r>
              <a:rPr lang="zh-CN" altLang="en-US" sz="2400" b="1" dirty="0" smtClean="0">
                <a:latin typeface="宋体" pitchFamily="2" charset="-122"/>
              </a:rPr>
              <a:t>梳理情节可以从以下角度考虑：</a:t>
            </a:r>
            <a:endParaRPr lang="en-US" altLang="zh-CN" sz="2400" b="1" dirty="0" smtClean="0">
              <a:latin typeface="宋体" pitchFamily="2" charset="-122"/>
            </a:endParaRPr>
          </a:p>
          <a:p>
            <a:pPr marL="0" indent="622300" eaLnBrk="1" hangingPunct="1">
              <a:lnSpc>
                <a:spcPts val="3500"/>
              </a:lnSpc>
              <a:spcBef>
                <a:spcPct val="0"/>
              </a:spcBef>
              <a:buNone/>
            </a:pPr>
            <a:r>
              <a:rPr lang="en-US" altLang="zh-CN" sz="2400" b="1" dirty="0" smtClean="0">
                <a:latin typeface="宋体" pitchFamily="2" charset="-122"/>
              </a:rPr>
              <a:t>1.</a:t>
            </a:r>
            <a:r>
              <a:rPr lang="zh-CN" altLang="en-US" sz="2400" b="1" dirty="0" smtClean="0">
                <a:latin typeface="宋体" pitchFamily="2" charset="-122"/>
              </a:rPr>
              <a:t>围绕小说中的某一线索进行概括。如鲁迅的小说</a:t>
            </a:r>
            <a:r>
              <a:rPr lang="en-US" altLang="zh-CN" sz="2400" b="1" dirty="0" smtClean="0">
                <a:latin typeface="宋体" pitchFamily="2" charset="-122"/>
              </a:rPr>
              <a:t>《</a:t>
            </a:r>
            <a:r>
              <a:rPr lang="zh-CN" altLang="en-US" sz="2400" b="1" dirty="0" smtClean="0">
                <a:latin typeface="宋体" pitchFamily="2" charset="-122"/>
              </a:rPr>
              <a:t>故乡</a:t>
            </a:r>
            <a:r>
              <a:rPr lang="en-US" altLang="zh-CN" sz="2400" b="1" dirty="0" smtClean="0">
                <a:latin typeface="宋体" pitchFamily="2" charset="-122"/>
              </a:rPr>
              <a:t>》</a:t>
            </a:r>
            <a:r>
              <a:rPr lang="zh-CN" altLang="en-US" sz="2400" b="1" dirty="0" smtClean="0">
                <a:latin typeface="宋体" pitchFamily="2" charset="-122"/>
              </a:rPr>
              <a:t>，按地点线索可概括为：回故乡</a:t>
            </a:r>
            <a:r>
              <a:rPr lang="en-US" altLang="zh-CN" sz="2400" b="1" dirty="0" smtClean="0">
                <a:latin typeface="宋体" pitchFamily="2" charset="-122"/>
              </a:rPr>
              <a:t>——</a:t>
            </a:r>
            <a:r>
              <a:rPr lang="zh-CN" altLang="en-US" sz="2400" b="1" dirty="0" smtClean="0">
                <a:latin typeface="宋体" pitchFamily="2" charset="-122"/>
              </a:rPr>
              <a:t>在故乡</a:t>
            </a:r>
            <a:r>
              <a:rPr lang="en-US" altLang="zh-CN" sz="2400" b="1" dirty="0" smtClean="0">
                <a:latin typeface="宋体" pitchFamily="2" charset="-122"/>
              </a:rPr>
              <a:t>——</a:t>
            </a:r>
            <a:r>
              <a:rPr lang="zh-CN" altLang="en-US" sz="2400" b="1" dirty="0" smtClean="0">
                <a:latin typeface="宋体" pitchFamily="2" charset="-122"/>
              </a:rPr>
              <a:t>离故乡；莫泊桑的小说</a:t>
            </a:r>
            <a:r>
              <a:rPr lang="en-US" altLang="zh-CN" sz="2400" b="1" dirty="0" smtClean="0">
                <a:latin typeface="宋体" pitchFamily="2" charset="-122"/>
              </a:rPr>
              <a:t>《</a:t>
            </a:r>
            <a:r>
              <a:rPr lang="zh-CN" altLang="en-US" sz="2400" b="1" dirty="0" smtClean="0">
                <a:latin typeface="宋体" pitchFamily="2" charset="-122"/>
              </a:rPr>
              <a:t>我的叔叔于勒</a:t>
            </a:r>
            <a:r>
              <a:rPr lang="en-US" altLang="zh-CN" sz="2400" b="1" dirty="0" smtClean="0">
                <a:latin typeface="宋体" pitchFamily="2" charset="-122"/>
              </a:rPr>
              <a:t>》</a:t>
            </a:r>
            <a:r>
              <a:rPr lang="zh-CN" altLang="en-US" sz="2400" b="1" dirty="0" smtClean="0">
                <a:latin typeface="宋体" pitchFamily="2" charset="-122"/>
              </a:rPr>
              <a:t>，按人物线索可概括为：盼于勒</a:t>
            </a:r>
            <a:r>
              <a:rPr lang="en-US" altLang="zh-CN" sz="2400" b="1" dirty="0" smtClean="0">
                <a:latin typeface="宋体" pitchFamily="2" charset="-122"/>
              </a:rPr>
              <a:t>——</a:t>
            </a:r>
            <a:r>
              <a:rPr lang="zh-CN" altLang="en-US" sz="2400" b="1" dirty="0" smtClean="0">
                <a:latin typeface="宋体" pitchFamily="2" charset="-122"/>
              </a:rPr>
              <a:t>赞于勒</a:t>
            </a:r>
            <a:r>
              <a:rPr lang="en-US" altLang="zh-CN" sz="2400" b="1" dirty="0" smtClean="0">
                <a:latin typeface="宋体" pitchFamily="2" charset="-122"/>
              </a:rPr>
              <a:t>——</a:t>
            </a:r>
            <a:r>
              <a:rPr lang="zh-CN" altLang="en-US" sz="2400" b="1" dirty="0" smtClean="0">
                <a:latin typeface="宋体" pitchFamily="2" charset="-122"/>
              </a:rPr>
              <a:t>遇于勒</a:t>
            </a:r>
            <a:r>
              <a:rPr lang="en-US" altLang="zh-CN" sz="2400" b="1" dirty="0" smtClean="0">
                <a:latin typeface="宋体" pitchFamily="2" charset="-122"/>
              </a:rPr>
              <a:t>——</a:t>
            </a:r>
            <a:r>
              <a:rPr lang="zh-CN" altLang="en-US" sz="2400" b="1" dirty="0" smtClean="0">
                <a:latin typeface="宋体" pitchFamily="2" charset="-122"/>
              </a:rPr>
              <a:t>躲于勒；都德的小说</a:t>
            </a:r>
            <a:r>
              <a:rPr lang="en-US" altLang="zh-CN" sz="2400" b="1" dirty="0" smtClean="0">
                <a:latin typeface="宋体" pitchFamily="2" charset="-122"/>
              </a:rPr>
              <a:t>《</a:t>
            </a:r>
            <a:r>
              <a:rPr lang="zh-CN" altLang="en-US" sz="2400" b="1" dirty="0" smtClean="0">
                <a:latin typeface="宋体" pitchFamily="2" charset="-122"/>
              </a:rPr>
              <a:t>最后一课</a:t>
            </a:r>
            <a:r>
              <a:rPr lang="en-US" altLang="zh-CN" sz="2400" b="1" dirty="0" smtClean="0">
                <a:latin typeface="宋体" pitchFamily="2" charset="-122"/>
              </a:rPr>
              <a:t>》</a:t>
            </a:r>
            <a:r>
              <a:rPr lang="zh-CN" altLang="en-US" sz="2400" b="1" dirty="0" smtClean="0">
                <a:latin typeface="宋体" pitchFamily="2" charset="-122"/>
              </a:rPr>
              <a:t>，按时间线索可概括为：上学路上</a:t>
            </a:r>
            <a:endParaRPr lang="en-US" altLang="zh-CN" sz="2400" b="1" dirty="0" smtClean="0">
              <a:latin typeface="宋体" pitchFamily="2" charset="-122"/>
            </a:endParaRPr>
          </a:p>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上课之前</a:t>
            </a:r>
            <a:r>
              <a:rPr lang="en-US" altLang="zh-CN" sz="2400" b="1" dirty="0" smtClean="0">
                <a:latin typeface="宋体" pitchFamily="2" charset="-122"/>
              </a:rPr>
              <a:t>——</a:t>
            </a:r>
            <a:r>
              <a:rPr lang="zh-CN" altLang="en-US" sz="2400" b="1" dirty="0" smtClean="0">
                <a:latin typeface="宋体" pitchFamily="2" charset="-122"/>
              </a:rPr>
              <a:t>上课经过</a:t>
            </a:r>
            <a:r>
              <a:rPr lang="en-US" altLang="zh-CN" sz="2400" b="1" dirty="0" smtClean="0">
                <a:latin typeface="宋体" pitchFamily="2" charset="-122"/>
              </a:rPr>
              <a:t>——</a:t>
            </a:r>
            <a:r>
              <a:rPr lang="zh-CN" altLang="en-US" sz="2400" b="1" dirty="0" smtClean="0">
                <a:latin typeface="宋体" pitchFamily="2" charset="-122"/>
              </a:rPr>
              <a:t>宣布散学。</a:t>
            </a:r>
          </a:p>
          <a:p>
            <a:pPr marL="0" indent="622300"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按故事发展过程进行概括。如孙犁的小说</a:t>
            </a:r>
            <a:r>
              <a:rPr lang="en-US" altLang="zh-CN" sz="2400" b="1" dirty="0" smtClean="0">
                <a:latin typeface="宋体" pitchFamily="2" charset="-122"/>
              </a:rPr>
              <a:t>《</a:t>
            </a:r>
            <a:r>
              <a:rPr lang="zh-CN" altLang="en-US" sz="2400" b="1" dirty="0" smtClean="0">
                <a:latin typeface="宋体" pitchFamily="2" charset="-122"/>
              </a:rPr>
              <a:t>芦花荡</a:t>
            </a:r>
            <a:r>
              <a:rPr lang="en-US" altLang="zh-CN" sz="2400" b="1" dirty="0" smtClean="0">
                <a:latin typeface="宋体" pitchFamily="2" charset="-122"/>
              </a:rPr>
              <a:t>》</a:t>
            </a:r>
            <a:r>
              <a:rPr lang="zh-CN" altLang="en-US" sz="2400" b="1" dirty="0" smtClean="0">
                <a:latin typeface="宋体" pitchFamily="2" charset="-122"/>
              </a:rPr>
              <a:t>，按故事发展可概括为：背景</a:t>
            </a:r>
            <a:r>
              <a:rPr lang="en-US" altLang="zh-CN" sz="2400" b="1" dirty="0" smtClean="0">
                <a:latin typeface="宋体" pitchFamily="2" charset="-122"/>
              </a:rPr>
              <a:t>(</a:t>
            </a:r>
            <a:r>
              <a:rPr lang="zh-CN" altLang="en-US" sz="2400" b="1" dirty="0" smtClean="0">
                <a:latin typeface="宋体" pitchFamily="2" charset="-122"/>
              </a:rPr>
              <a:t>引子</a:t>
            </a:r>
            <a:r>
              <a:rPr lang="en-US" altLang="zh-CN" sz="2400" b="1" dirty="0" smtClean="0">
                <a:latin typeface="宋体" pitchFamily="2" charset="-122"/>
              </a:rPr>
              <a:t>)——</a:t>
            </a:r>
            <a:r>
              <a:rPr lang="zh-CN" altLang="en-US" sz="2400" b="1" dirty="0" smtClean="0">
                <a:latin typeface="宋体" pitchFamily="2" charset="-122"/>
              </a:rPr>
              <a:t>护送</a:t>
            </a:r>
            <a:r>
              <a:rPr lang="en-US" altLang="zh-CN" sz="2400" b="1" dirty="0" smtClean="0">
                <a:latin typeface="宋体" pitchFamily="2" charset="-122"/>
              </a:rPr>
              <a:t>(</a:t>
            </a:r>
            <a:r>
              <a:rPr lang="zh-CN" altLang="en-US" sz="2400" b="1" dirty="0" smtClean="0">
                <a:latin typeface="宋体" pitchFamily="2" charset="-122"/>
              </a:rPr>
              <a:t>开端</a:t>
            </a:r>
            <a:r>
              <a:rPr lang="en-US" altLang="zh-CN" sz="2400" b="1" dirty="0" smtClean="0">
                <a:latin typeface="宋体" pitchFamily="2" charset="-122"/>
              </a:rPr>
              <a:t>)——</a:t>
            </a:r>
            <a:r>
              <a:rPr lang="zh-CN" altLang="en-US" sz="2400" b="1" dirty="0" smtClean="0">
                <a:latin typeface="宋体" pitchFamily="2" charset="-122"/>
              </a:rPr>
              <a:t>受伤</a:t>
            </a:r>
            <a:r>
              <a:rPr lang="en-US" altLang="zh-CN" sz="2400" b="1" dirty="0" smtClean="0">
                <a:latin typeface="宋体" pitchFamily="2" charset="-122"/>
              </a:rPr>
              <a:t>(</a:t>
            </a:r>
            <a:r>
              <a:rPr lang="zh-CN" altLang="en-US" sz="2400" b="1" dirty="0" smtClean="0">
                <a:latin typeface="宋体" pitchFamily="2" charset="-122"/>
              </a:rPr>
              <a:t>发展</a:t>
            </a:r>
            <a:r>
              <a:rPr lang="en-US" altLang="zh-CN" sz="2400" b="1" dirty="0" smtClean="0">
                <a:latin typeface="宋体" pitchFamily="2" charset="-122"/>
              </a:rPr>
              <a:t>)——</a:t>
            </a:r>
            <a:r>
              <a:rPr lang="zh-CN" altLang="en-US" sz="2400" b="1" dirty="0" smtClean="0">
                <a:latin typeface="宋体" pitchFamily="2" charset="-122"/>
              </a:rPr>
              <a:t>报仇</a:t>
            </a:r>
            <a:r>
              <a:rPr lang="en-US" altLang="zh-CN" sz="2400" b="1" dirty="0" smtClean="0">
                <a:latin typeface="宋体" pitchFamily="2" charset="-122"/>
              </a:rPr>
              <a:t>(</a:t>
            </a:r>
            <a:r>
              <a:rPr lang="zh-CN" altLang="en-US" sz="2400" b="1" dirty="0" smtClean="0">
                <a:latin typeface="宋体" pitchFamily="2" charset="-122"/>
              </a:rPr>
              <a:t>高潮和结局</a:t>
            </a:r>
            <a:r>
              <a:rPr lang="en-US" altLang="zh-CN" sz="2400" b="1" dirty="0" smtClean="0">
                <a:latin typeface="宋体" pitchFamily="2" charset="-122"/>
              </a:rPr>
              <a:t>)</a:t>
            </a:r>
            <a:r>
              <a:rPr lang="zh-CN" altLang="en-US" sz="2400" b="1" dirty="0" smtClean="0">
                <a:latin typeface="宋体" pitchFamily="2" charset="-122"/>
              </a:rPr>
              <a:t>。</a:t>
            </a:r>
          </a:p>
        </p:txBody>
      </p:sp>
      <p:sp>
        <p:nvSpPr>
          <p:cNvPr id="1447939"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4794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4794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479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7938" name="内容占位符 2"/>
          <p:cNvSpPr>
            <a:spLocks noGrp="1"/>
          </p:cNvSpPr>
          <p:nvPr>
            <p:ph idx="4294967295"/>
          </p:nvPr>
        </p:nvSpPr>
        <p:spPr>
          <a:xfrm>
            <a:off x="792163" y="936625"/>
            <a:ext cx="7994679" cy="5399088"/>
          </a:xfrm>
        </p:spPr>
        <p:txBody>
          <a:bodyPr/>
          <a:lstStyle/>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答题模板</a:t>
            </a:r>
            <a:r>
              <a:rPr lang="en-US" altLang="zh-CN" sz="2400" b="1" dirty="0" smtClean="0">
                <a:latin typeface="宋体" pitchFamily="2" charset="-122"/>
              </a:rPr>
              <a:t>】 </a:t>
            </a:r>
          </a:p>
          <a:p>
            <a:pPr marL="0" indent="622300" eaLnBrk="1" hangingPunct="1">
              <a:lnSpc>
                <a:spcPts val="3500"/>
              </a:lnSpc>
              <a:spcBef>
                <a:spcPct val="0"/>
              </a:spcBef>
              <a:buNone/>
            </a:pPr>
            <a:r>
              <a:rPr lang="zh-CN" altLang="en-US" sz="2400" b="1" dirty="0" smtClean="0">
                <a:latin typeface="宋体" pitchFamily="2" charset="-122"/>
              </a:rPr>
              <a:t>模板一：主人公在</a:t>
            </a:r>
            <a:r>
              <a:rPr lang="en-US" altLang="zh-CN" sz="2400" b="1" dirty="0" smtClean="0">
                <a:latin typeface="宋体" pitchFamily="2" charset="-122"/>
              </a:rPr>
              <a:t>……</a:t>
            </a:r>
            <a:r>
              <a:rPr lang="zh-CN" altLang="en-US" sz="2400" b="1" dirty="0" smtClean="0">
                <a:latin typeface="宋体" pitchFamily="2" charset="-122"/>
              </a:rPr>
              <a:t>时候</a:t>
            </a:r>
            <a:r>
              <a:rPr lang="en-US" altLang="zh-CN" sz="2400" b="1" dirty="0" smtClean="0">
                <a:latin typeface="宋体" pitchFamily="2" charset="-122"/>
              </a:rPr>
              <a:t>……</a:t>
            </a:r>
            <a:r>
              <a:rPr lang="zh-CN" altLang="en-US" sz="2400" b="1" dirty="0" smtClean="0">
                <a:latin typeface="宋体" pitchFamily="2" charset="-122"/>
              </a:rPr>
              <a:t>地点，做了</a:t>
            </a:r>
            <a:r>
              <a:rPr lang="en-US" altLang="zh-CN" sz="2400" b="1" dirty="0" smtClean="0">
                <a:latin typeface="宋体" pitchFamily="2" charset="-122"/>
              </a:rPr>
              <a:t>……</a:t>
            </a:r>
            <a:r>
              <a:rPr lang="zh-CN" altLang="en-US" sz="2400" b="1" dirty="0" smtClean="0">
                <a:latin typeface="宋体" pitchFamily="2" charset="-122"/>
              </a:rPr>
              <a:t>事情。</a:t>
            </a:r>
          </a:p>
          <a:p>
            <a:pPr marL="0" indent="622300" eaLnBrk="1" hangingPunct="1">
              <a:lnSpc>
                <a:spcPts val="3500"/>
              </a:lnSpc>
              <a:spcBef>
                <a:spcPct val="0"/>
              </a:spcBef>
              <a:buNone/>
            </a:pPr>
            <a:r>
              <a:rPr lang="zh-CN" altLang="en-US" sz="2400" b="1" dirty="0" smtClean="0">
                <a:latin typeface="宋体" pitchFamily="2" charset="-122"/>
              </a:rPr>
              <a:t>模板二：小说先写了</a:t>
            </a:r>
            <a:r>
              <a:rPr lang="en-US" altLang="zh-CN" sz="2400" b="1" dirty="0" smtClean="0">
                <a:latin typeface="宋体" pitchFamily="2" charset="-122"/>
              </a:rPr>
              <a:t>……</a:t>
            </a:r>
            <a:r>
              <a:rPr lang="zh-CN" altLang="en-US" sz="2400" b="1" dirty="0" smtClean="0">
                <a:latin typeface="宋体" pitchFamily="2" charset="-122"/>
              </a:rPr>
              <a:t>接着写了</a:t>
            </a:r>
            <a:r>
              <a:rPr lang="en-US" altLang="zh-CN" sz="2400" b="1" dirty="0" smtClean="0">
                <a:latin typeface="宋体" pitchFamily="2" charset="-122"/>
              </a:rPr>
              <a:t>……</a:t>
            </a:r>
            <a:r>
              <a:rPr lang="zh-CN" altLang="en-US" sz="2400" b="1" dirty="0" smtClean="0">
                <a:latin typeface="宋体" pitchFamily="2" charset="-122"/>
              </a:rPr>
              <a:t>又写了</a:t>
            </a:r>
            <a:r>
              <a:rPr lang="en-US" altLang="zh-CN" sz="2400" b="1" dirty="0" smtClean="0">
                <a:latin typeface="宋体" pitchFamily="2" charset="-122"/>
              </a:rPr>
              <a:t>……</a:t>
            </a:r>
            <a:r>
              <a:rPr lang="zh-CN" altLang="en-US" sz="2400" b="1" dirty="0" smtClean="0">
                <a:latin typeface="宋体" pitchFamily="2" charset="-122"/>
              </a:rPr>
              <a:t>最后写了</a:t>
            </a:r>
            <a:r>
              <a:rPr lang="en-US" altLang="zh-CN" sz="2400" b="1" dirty="0" smtClean="0">
                <a:latin typeface="宋体" pitchFamily="2" charset="-122"/>
              </a:rPr>
              <a:t>……</a:t>
            </a:r>
          </a:p>
          <a:p>
            <a:pPr marL="0" indent="622300" eaLnBrk="1" hangingPunct="1">
              <a:lnSpc>
                <a:spcPts val="3500"/>
              </a:lnSpc>
              <a:spcBef>
                <a:spcPct val="0"/>
              </a:spcBef>
              <a:buNone/>
            </a:pPr>
            <a:r>
              <a:rPr lang="zh-CN" altLang="en-US" sz="2400" b="1" dirty="0" smtClean="0">
                <a:latin typeface="宋体" pitchFamily="2" charset="-122"/>
              </a:rPr>
              <a:t>模板三：小说的主要情节有：①</a:t>
            </a:r>
            <a:r>
              <a:rPr lang="en-US" altLang="zh-CN" sz="2400" b="1" dirty="0" smtClean="0">
                <a:latin typeface="宋体" pitchFamily="2" charset="-122"/>
              </a:rPr>
              <a:t>……②……③……④……</a:t>
            </a:r>
          </a:p>
        </p:txBody>
      </p:sp>
      <p:sp>
        <p:nvSpPr>
          <p:cNvPr id="1447939"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4794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4794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479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9986"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zh-CN" altLang="en-US" sz="2400" b="1" dirty="0" smtClean="0">
                <a:latin typeface="宋体" pitchFamily="2" charset="-122"/>
              </a:rPr>
              <a:t>【对点训练】</a:t>
            </a:r>
            <a:endParaRPr lang="en-US" altLang="zh-CN" sz="2400" b="1" dirty="0" smtClean="0">
              <a:latin typeface="宋体" pitchFamily="2" charset="-122"/>
            </a:endParaRPr>
          </a:p>
          <a:p>
            <a:pPr marL="0" indent="0" eaLnBrk="1" hangingPunct="1">
              <a:lnSpc>
                <a:spcPts val="3500"/>
              </a:lnSpc>
              <a:spcBef>
                <a:spcPct val="0"/>
              </a:spcBef>
              <a:buFont typeface="Arial" charset="0"/>
              <a:buNone/>
            </a:pPr>
            <a:r>
              <a:rPr lang="en-US" sz="2400" b="1" dirty="0" smtClean="0">
                <a:latin typeface="宋体" pitchFamily="2" charset="-122"/>
              </a:rPr>
              <a:t>[</a:t>
            </a:r>
            <a:r>
              <a:rPr lang="en-US" sz="2400" b="1" dirty="0">
                <a:latin typeface="宋体" pitchFamily="2" charset="-122"/>
              </a:rPr>
              <a:t>2013•</a:t>
            </a:r>
            <a:r>
              <a:rPr lang="zh-CN" altLang="en-US" sz="2400" b="1" dirty="0">
                <a:latin typeface="宋体" pitchFamily="2" charset="-122"/>
              </a:rPr>
              <a:t>重庆卷</a:t>
            </a:r>
            <a:r>
              <a:rPr lang="en-US" sz="2400" b="1" dirty="0">
                <a:latin typeface="宋体" pitchFamily="2" charset="-122"/>
              </a:rPr>
              <a:t>]</a:t>
            </a:r>
            <a:r>
              <a:rPr lang="zh-CN" altLang="en-US" sz="2400" b="1" dirty="0">
                <a:latin typeface="宋体" pitchFamily="2" charset="-122"/>
              </a:rPr>
              <a:t> 阅读下文，完成后面的题目。</a:t>
            </a:r>
          </a:p>
          <a:p>
            <a:pPr marL="0" indent="0" algn="ctr" eaLnBrk="1" hangingPunct="1">
              <a:lnSpc>
                <a:spcPts val="3500"/>
              </a:lnSpc>
              <a:spcBef>
                <a:spcPct val="0"/>
              </a:spcBef>
              <a:buFont typeface="Arial" charset="0"/>
              <a:buNone/>
            </a:pPr>
            <a:r>
              <a:rPr lang="zh-CN" altLang="en-US" sz="2400" b="1" dirty="0">
                <a:latin typeface="宋体" pitchFamily="2" charset="-122"/>
              </a:rPr>
              <a:t>枪口下的人格</a:t>
            </a:r>
          </a:p>
          <a:p>
            <a:pPr marL="0" indent="0" algn="ctr" eaLnBrk="1" hangingPunct="1">
              <a:lnSpc>
                <a:spcPts val="3500"/>
              </a:lnSpc>
              <a:spcBef>
                <a:spcPct val="0"/>
              </a:spcBef>
              <a:buFont typeface="Arial" charset="0"/>
              <a:buNone/>
            </a:pPr>
            <a:r>
              <a:rPr lang="zh-CN" altLang="en-US" sz="2400" b="1" dirty="0">
                <a:latin typeface="宋体" pitchFamily="2" charset="-122"/>
              </a:rPr>
              <a:t>徐树建</a:t>
            </a:r>
          </a:p>
          <a:p>
            <a:pPr marL="0" indent="627063" eaLnBrk="1" hangingPunct="1">
              <a:lnSpc>
                <a:spcPts val="3500"/>
              </a:lnSpc>
              <a:spcBef>
                <a:spcPct val="0"/>
              </a:spcBef>
              <a:buNone/>
            </a:pPr>
            <a:r>
              <a:rPr lang="zh-CN" altLang="en-US" sz="2400" b="1" dirty="0" smtClean="0">
                <a:latin typeface="宋体" pitchFamily="2" charset="-122"/>
              </a:rPr>
              <a:t>这是</a:t>
            </a:r>
            <a:r>
              <a:rPr lang="en-US" altLang="zh-CN" sz="2400" b="1" dirty="0" smtClean="0">
                <a:latin typeface="宋体" pitchFamily="2" charset="-122"/>
              </a:rPr>
              <a:t>1944</a:t>
            </a:r>
            <a:r>
              <a:rPr lang="zh-CN" altLang="en-US" sz="2400" b="1" dirty="0" smtClean="0">
                <a:latin typeface="宋体" pitchFamily="2" charset="-122"/>
              </a:rPr>
              <a:t>年的</a:t>
            </a:r>
            <a:r>
              <a:rPr lang="en-US" altLang="zh-CN" sz="2400" b="1" dirty="0" smtClean="0">
                <a:latin typeface="宋体" pitchFamily="2" charset="-122"/>
              </a:rPr>
              <a:t>8</a:t>
            </a:r>
            <a:r>
              <a:rPr lang="zh-CN" altLang="en-US" sz="2400" b="1" dirty="0" smtClean="0">
                <a:latin typeface="宋体" pitchFamily="2" charset="-122"/>
              </a:rPr>
              <a:t>月，德国人占领下的巴黎。在一家咖啡馆里，一名叫霍夫曼的德国少校脑后忽然被顶上一件冰凉的东西，随即有人大声命令道：“霍夫曼少校，举起你的手来。”</a:t>
            </a:r>
          </a:p>
          <a:p>
            <a:pPr marL="0" indent="627063" eaLnBrk="1" hangingPunct="1">
              <a:lnSpc>
                <a:spcPts val="3500"/>
              </a:lnSpc>
              <a:spcBef>
                <a:spcPct val="0"/>
              </a:spcBef>
              <a:buNone/>
            </a:pPr>
            <a:r>
              <a:rPr lang="zh-CN" altLang="en-US" sz="2400" b="1" dirty="0" smtClean="0">
                <a:latin typeface="宋体" pitchFamily="2" charset="-122"/>
              </a:rPr>
              <a:t>霍夫曼大吃一惊，只能举起双手，一任挎在腰间的手枪被抽走，等转头一看顿时又气又羞，原来，刚才顶着自己的并不是枪，仅仅是一柄铲子，而俘虏他的人竟是贝尔蒂</a:t>
            </a:r>
            <a:r>
              <a:rPr lang="en-US" altLang="zh-CN" sz="2400" b="1" dirty="0" smtClean="0">
                <a:latin typeface="宋体" pitchFamily="2" charset="-122"/>
              </a:rPr>
              <a:t>——</a:t>
            </a:r>
            <a:r>
              <a:rPr lang="zh-CN" altLang="en-US" sz="2400" b="1" dirty="0" smtClean="0">
                <a:latin typeface="宋体" pitchFamily="2" charset="-122"/>
              </a:rPr>
              <a:t>他的房东。</a:t>
            </a:r>
          </a:p>
          <a:p>
            <a:pPr marL="0" indent="0" eaLnBrk="1" hangingPunct="1">
              <a:lnSpc>
                <a:spcPts val="3500"/>
              </a:lnSpc>
              <a:spcBef>
                <a:spcPct val="0"/>
              </a:spcBef>
              <a:buFont typeface="Arial" charset="0"/>
              <a:buNone/>
            </a:pPr>
            <a:endParaRPr lang="zh-CN" altLang="en-US" sz="2400" b="1" dirty="0">
              <a:latin typeface="宋体" pitchFamily="2" charset="-122"/>
            </a:endParaRPr>
          </a:p>
        </p:txBody>
      </p:sp>
      <p:sp>
        <p:nvSpPr>
          <p:cNvPr id="1449987"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4998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4999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499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1010"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德国军队占领巴黎后，霍夫曼就住在贝尔蒂家。他对贝尔蒂一家还算客气，不过，那更是一种骨子里的轻蔑。此刻，望着霍夫曼疑惑不解的样子，贝尔蒂自豪地说：“我们起义了，全城都解放了，现在，我要把你押送到战俘营里。”</a:t>
            </a:r>
          </a:p>
          <a:p>
            <a:pPr marL="0" indent="627063" eaLnBrk="1" hangingPunct="1">
              <a:lnSpc>
                <a:spcPts val="3500"/>
              </a:lnSpc>
              <a:spcBef>
                <a:spcPct val="0"/>
              </a:spcBef>
              <a:buNone/>
            </a:pPr>
            <a:r>
              <a:rPr lang="zh-CN" altLang="en-US" sz="2400" b="1" dirty="0" smtClean="0">
                <a:latin typeface="宋体" pitchFamily="2" charset="-122"/>
              </a:rPr>
              <a:t>于是霍夫曼不得不在前面走。这时贝尔蒂的邻居迈尔迎面过来，冲上前对着霍夫曼就是一口黏痰。霍夫曼不动声色地擦掉脸上的黏痰，然后傲慢地说：“先生，你太没有风度了。作为一名有尊严的帝国军人，我鄙视你。”迈尔听了暴跳如雷，挥舞着拳头要上前揍他，更有几个围观的人大叫起来：“扒了他的衣裳，用石块砸死这个德国佬。”</a:t>
            </a:r>
          </a:p>
        </p:txBody>
      </p:sp>
      <p:sp>
        <p:nvSpPr>
          <p:cNvPr id="1451011"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5101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5101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5101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682"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宋体" pitchFamily="2" charset="-122"/>
              </a:rPr>
              <a:t>D</a:t>
            </a:r>
            <a:r>
              <a:rPr lang="zh-CN" altLang="en-US" sz="2400" b="1" dirty="0" smtClean="0">
                <a:latin typeface="宋体" pitchFamily="2" charset="-122"/>
              </a:rPr>
              <a:t>．通过读者、观众和听众的接受，艺术作品的价值才从一种可能的存在转化为现实的存在，从这个意义上说，接受也属于艺术创作的一部分。</a:t>
            </a:r>
            <a:endParaRPr lang="en-US" altLang="zh-CN" sz="2400" b="1" dirty="0" smtClean="0">
              <a:latin typeface="宋体" pitchFamily="2" charset="-122"/>
            </a:endParaRPr>
          </a:p>
          <a:p>
            <a:pPr>
              <a:lnSpc>
                <a:spcPts val="3500"/>
              </a:lnSpc>
              <a:spcBef>
                <a:spcPct val="0"/>
              </a:spcBef>
            </a:pPr>
            <a:r>
              <a:rPr lang="zh-CN" altLang="en-US" sz="2400" b="1" dirty="0" smtClean="0">
                <a:solidFill>
                  <a:srgbClr val="990033"/>
                </a:solidFill>
                <a:latin typeface="宋体" pitchFamily="2" charset="-122"/>
              </a:rPr>
              <a:t>“答案”和“解析”见“现场指导”。</a:t>
            </a:r>
          </a:p>
          <a:p>
            <a:pPr>
              <a:lnSpc>
                <a:spcPts val="3500"/>
              </a:lnSpc>
              <a:spcBef>
                <a:spcPct val="0"/>
              </a:spcBef>
            </a:pPr>
            <a:endParaRPr lang="zh-CN" altLang="en-US" sz="2400" b="1" dirty="0" smtClean="0">
              <a:latin typeface="宋体" pitchFamily="2" charset="-122"/>
            </a:endParaRPr>
          </a:p>
        </p:txBody>
      </p:sp>
      <p:sp>
        <p:nvSpPr>
          <p:cNvPr id="1223683"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223686"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2368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3682">
                                            <p:txEl>
                                              <p:pRg st="1" end="1"/>
                                            </p:txEl>
                                          </p:spTgt>
                                        </p:tgtEl>
                                        <p:attrNameLst>
                                          <p:attrName>style.visibility</p:attrName>
                                        </p:attrNameLst>
                                      </p:cBhvr>
                                      <p:to>
                                        <p:strVal val="visible"/>
                                      </p:to>
                                    </p:set>
                                    <p:anim calcmode="lin" valueType="num">
                                      <p:cBhvr additive="base">
                                        <p:cTn id="7" dur="500" fill="hold"/>
                                        <p:tgtEl>
                                          <p:spTgt spid="122368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368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2034"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贝尔蒂死命拉住迈尔，又对众人说：“他是一个俘虏，理应得到应有的尊重，还是让法律来审判他吧。”霍夫曼听了，对贝尔蒂微微弯腰，说：“谢谢。”</a:t>
            </a:r>
          </a:p>
          <a:p>
            <a:pPr marL="0" indent="627063" eaLnBrk="1" hangingPunct="1">
              <a:lnSpc>
                <a:spcPts val="3500"/>
              </a:lnSpc>
              <a:spcBef>
                <a:spcPct val="0"/>
              </a:spcBef>
              <a:buNone/>
            </a:pPr>
            <a:r>
              <a:rPr lang="zh-CN" altLang="en-US" sz="2400" b="1" dirty="0" smtClean="0">
                <a:latin typeface="宋体" pitchFamily="2" charset="-122"/>
              </a:rPr>
              <a:t>贝尔蒂呵斥道：“收起你那一套吧。你一个双手沾满无辜者鲜血的刽子手，有何风度、尊严可言？”</a:t>
            </a:r>
          </a:p>
          <a:p>
            <a:pPr marL="0" indent="627063" eaLnBrk="1" hangingPunct="1">
              <a:lnSpc>
                <a:spcPts val="3500"/>
              </a:lnSpc>
              <a:spcBef>
                <a:spcPct val="0"/>
              </a:spcBef>
              <a:buNone/>
            </a:pPr>
            <a:r>
              <a:rPr lang="zh-CN" altLang="en-US" sz="2400" b="1" dirty="0" smtClean="0">
                <a:latin typeface="宋体" pitchFamily="2" charset="-122"/>
              </a:rPr>
              <a:t>霍夫曼被关进了战俘营。谁知刚过去几个小时，这座城市又被德军重新占领，然后，大伙儿像猪羊一样全被赶到广场上。</a:t>
            </a:r>
          </a:p>
          <a:p>
            <a:pPr marL="0" indent="627063" eaLnBrk="1" hangingPunct="1">
              <a:lnSpc>
                <a:spcPts val="3500"/>
              </a:lnSpc>
              <a:spcBef>
                <a:spcPct val="0"/>
              </a:spcBef>
              <a:buNone/>
            </a:pPr>
            <a:r>
              <a:rPr lang="zh-CN" altLang="en-US" sz="2400" b="1" dirty="0" smtClean="0">
                <a:latin typeface="宋体" pitchFamily="2" charset="-122"/>
              </a:rPr>
              <a:t>霍夫曼和其他俘虏自然得到了解救，他们趾高气扬地走到大伙儿面前，挨个指认几个小时前俘虏他们的人。</a:t>
            </a:r>
          </a:p>
          <a:p>
            <a:pPr marL="0" indent="0" eaLnBrk="1" hangingPunct="1">
              <a:lnSpc>
                <a:spcPts val="3500"/>
              </a:lnSpc>
              <a:spcBef>
                <a:spcPct val="0"/>
              </a:spcBef>
              <a:buNone/>
            </a:pPr>
            <a:r>
              <a:rPr lang="zh-CN" altLang="en-US" sz="2400" b="1" dirty="0" smtClean="0">
                <a:latin typeface="宋体" pitchFamily="2" charset="-122"/>
              </a:rPr>
              <a:t>只要他们一指认出谁，那人就会被粗暴地强拉出来当众杀死。</a:t>
            </a:r>
          </a:p>
          <a:p>
            <a:pPr marL="0" indent="0" eaLnBrk="1" hangingPunct="1">
              <a:lnSpc>
                <a:spcPts val="3500"/>
              </a:lnSpc>
              <a:spcBef>
                <a:spcPct val="0"/>
              </a:spcBef>
              <a:buFont typeface="Arial" charset="0"/>
              <a:buNone/>
            </a:pPr>
            <a:endParaRPr lang="zh-CN" altLang="en-US" sz="2400" b="1" dirty="0">
              <a:latin typeface="宋体" pitchFamily="2" charset="-122"/>
            </a:endParaRPr>
          </a:p>
        </p:txBody>
      </p:sp>
      <p:sp>
        <p:nvSpPr>
          <p:cNvPr id="1452035"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5203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5203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5203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058"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一会儿轮到霍夫曼指认了，他一双狼似的眼睛从一张张惊慌失措的脸上扫过。没有人能忍受他的目光，大家不得不低下头，只有一双眼睛避也不避，那人正是贝尔蒂。</a:t>
            </a:r>
          </a:p>
          <a:p>
            <a:pPr marL="0" indent="0" eaLnBrk="1" hangingPunct="1">
              <a:lnSpc>
                <a:spcPts val="3500"/>
              </a:lnSpc>
              <a:spcBef>
                <a:spcPct val="0"/>
              </a:spcBef>
              <a:buNone/>
            </a:pPr>
            <a:r>
              <a:rPr lang="zh-CN" altLang="en-US" sz="2400" b="1" dirty="0" smtClean="0">
                <a:latin typeface="宋体" pitchFamily="2" charset="-122"/>
              </a:rPr>
              <a:t>只见霍夫曼盯着贝尔蒂，轻声说：“你维护了我的尊严，现在，该是我回报的时候了。”说着，径直走过贝尔蒂的面前。</a:t>
            </a:r>
          </a:p>
          <a:p>
            <a:pPr marL="0" indent="627063" eaLnBrk="1" hangingPunct="1">
              <a:lnSpc>
                <a:spcPts val="3500"/>
              </a:lnSpc>
              <a:spcBef>
                <a:spcPct val="0"/>
              </a:spcBef>
              <a:buNone/>
            </a:pPr>
            <a:r>
              <a:rPr lang="zh-CN" altLang="en-US" sz="2400" b="1" dirty="0" smtClean="0">
                <a:latin typeface="宋体" pitchFamily="2" charset="-122"/>
              </a:rPr>
              <a:t>贝尔蒂得救了。虽然他不怕死，但活着毕竟是一件令人高兴的事，他从心底里暗暗感谢霍夫曼。</a:t>
            </a:r>
          </a:p>
          <a:p>
            <a:pPr marL="0" indent="627063" eaLnBrk="1" hangingPunct="1">
              <a:lnSpc>
                <a:spcPts val="3500"/>
              </a:lnSpc>
              <a:spcBef>
                <a:spcPct val="0"/>
              </a:spcBef>
              <a:buNone/>
            </a:pPr>
            <a:r>
              <a:rPr lang="zh-CN" altLang="en-US" sz="2400" b="1" dirty="0" smtClean="0">
                <a:latin typeface="宋体" pitchFamily="2" charset="-122"/>
              </a:rPr>
              <a:t>就在这时，听到霍夫曼锐声叫了起来：“俘虏我的人就是他，给我毙了他。”随着一声惊恐的叫声，早有两个如狼似虎的德国军人冲过去，揪出迈尔。</a:t>
            </a:r>
          </a:p>
        </p:txBody>
      </p:sp>
      <p:sp>
        <p:nvSpPr>
          <p:cNvPr id="1453059"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5306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5306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5306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内容占位符 2"/>
          <p:cNvSpPr>
            <a:spLocks noGrp="1"/>
          </p:cNvSpPr>
          <p:nvPr>
            <p:ph idx="4294967295"/>
          </p:nvPr>
        </p:nvSpPr>
        <p:spPr>
          <a:xfrm>
            <a:off x="792163" y="936625"/>
            <a:ext cx="7920037" cy="5399088"/>
          </a:xfrm>
        </p:spPr>
        <p:txBody>
          <a:bodyPr/>
          <a:lstStyle/>
          <a:p>
            <a:pPr marL="0" indent="622300" eaLnBrk="1" hangingPunct="1">
              <a:lnSpc>
                <a:spcPct val="122000"/>
              </a:lnSpc>
              <a:spcBef>
                <a:spcPct val="0"/>
              </a:spcBef>
              <a:buNone/>
            </a:pPr>
            <a:r>
              <a:rPr lang="zh-CN" altLang="en-US" sz="2400" b="1" dirty="0" smtClean="0">
                <a:latin typeface="宋体" pitchFamily="2" charset="-122"/>
              </a:rPr>
              <a:t>德国人的手指不由分说地搭上了扳机，迈尔早就吓瘫了，面无人色，连裤子都湿了一大片。</a:t>
            </a:r>
          </a:p>
          <a:p>
            <a:pPr marL="0" indent="622300" eaLnBrk="1" hangingPunct="1">
              <a:lnSpc>
                <a:spcPct val="122000"/>
              </a:lnSpc>
              <a:spcBef>
                <a:spcPct val="0"/>
              </a:spcBef>
              <a:buNone/>
            </a:pPr>
            <a:r>
              <a:rPr lang="zh-CN" altLang="en-US" sz="2400" b="1" dirty="0" smtClean="0">
                <a:latin typeface="宋体" pitchFamily="2" charset="-122"/>
              </a:rPr>
              <a:t>就在这千钧一发之际，有人大叫起来：“霍夫曼，你认错人了，俘虏你的人不是他，而是我。”所有人全惊呆了，霍夫曼更是大吃一惊，大叫的人是贝尔蒂。</a:t>
            </a:r>
          </a:p>
          <a:p>
            <a:pPr marL="0" indent="622300" eaLnBrk="1" hangingPunct="1">
              <a:lnSpc>
                <a:spcPct val="122000"/>
              </a:lnSpc>
              <a:spcBef>
                <a:spcPct val="0"/>
              </a:spcBef>
              <a:buNone/>
            </a:pPr>
            <a:r>
              <a:rPr lang="zh-CN" altLang="en-US" sz="2400" b="1" dirty="0" smtClean="0">
                <a:latin typeface="宋体" pitchFamily="2" charset="-122"/>
              </a:rPr>
              <a:t>霍夫曼一下子语无伦次起来：“贝尔蒂先生，你这是怎么了？你头昏了吗？”</a:t>
            </a:r>
          </a:p>
          <a:p>
            <a:pPr marL="0" indent="622300" eaLnBrk="1" hangingPunct="1">
              <a:lnSpc>
                <a:spcPct val="122000"/>
              </a:lnSpc>
              <a:spcBef>
                <a:spcPct val="0"/>
              </a:spcBef>
              <a:buNone/>
            </a:pPr>
            <a:r>
              <a:rPr lang="zh-CN" altLang="en-US" sz="2400" b="1" dirty="0" smtClean="0">
                <a:latin typeface="宋体" pitchFamily="2" charset="-122"/>
              </a:rPr>
              <a:t>贝尔蒂从队列中笔直地走出来，一脸平静地说：“霍夫曼先生，你怎么可以泄私愤呢？你所谓的风度呢？”</a:t>
            </a:r>
          </a:p>
          <a:p>
            <a:pPr marL="0" indent="622300" eaLnBrk="1" hangingPunct="1">
              <a:lnSpc>
                <a:spcPct val="122000"/>
              </a:lnSpc>
              <a:spcBef>
                <a:spcPct val="0"/>
              </a:spcBef>
              <a:buNone/>
            </a:pPr>
            <a:r>
              <a:rPr lang="zh-CN" altLang="en-US" sz="2400" b="1" dirty="0" smtClean="0">
                <a:latin typeface="宋体" pitchFamily="2" charset="-122"/>
              </a:rPr>
              <a:t>霍夫曼大脑里一片糨糊，摇着头呻吟着说：“贝尔蒂先生，你这是开玩笑吧？明明是这个可恶的人俘虏我的嘛</a:t>
            </a:r>
            <a:r>
              <a:rPr lang="en-US" altLang="zh-CN" sz="2400" b="1" dirty="0" smtClean="0">
                <a:latin typeface="宋体" pitchFamily="2" charset="-122"/>
              </a:rPr>
              <a:t>……”</a:t>
            </a:r>
          </a:p>
        </p:txBody>
      </p:sp>
      <p:sp>
        <p:nvSpPr>
          <p:cNvPr id="1454083"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5408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5408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5408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106" name="内容占位符 2"/>
          <p:cNvSpPr>
            <a:spLocks noGrp="1"/>
          </p:cNvSpPr>
          <p:nvPr>
            <p:ph idx="4294967295"/>
          </p:nvPr>
        </p:nvSpPr>
        <p:spPr>
          <a:xfrm>
            <a:off x="792163" y="936625"/>
            <a:ext cx="7920037" cy="5399088"/>
          </a:xfrm>
        </p:spPr>
        <p:txBody>
          <a:bodyPr/>
          <a:lstStyle/>
          <a:p>
            <a:pPr marL="0" indent="622300" eaLnBrk="1" hangingPunct="1">
              <a:lnSpc>
                <a:spcPct val="122000"/>
              </a:lnSpc>
              <a:spcBef>
                <a:spcPct val="0"/>
              </a:spcBef>
              <a:buNone/>
            </a:pPr>
            <a:r>
              <a:rPr lang="zh-CN" altLang="en-US" sz="2400" b="1" dirty="0" smtClean="0">
                <a:latin typeface="宋体" pitchFamily="2" charset="-122"/>
              </a:rPr>
              <a:t>贝尔蒂口齿分外清晰、分外响亮地说：“霍夫曼先生，请以你一向引以为豪的尊严起誓，俘虏你的人到底是谁？”</a:t>
            </a:r>
          </a:p>
          <a:p>
            <a:pPr marL="0" indent="622300" eaLnBrk="1" hangingPunct="1">
              <a:lnSpc>
                <a:spcPct val="122000"/>
              </a:lnSpc>
              <a:spcBef>
                <a:spcPct val="0"/>
              </a:spcBef>
              <a:buNone/>
            </a:pPr>
            <a:r>
              <a:rPr lang="zh-CN" altLang="en-US" sz="2400" b="1" dirty="0" smtClean="0">
                <a:latin typeface="宋体" pitchFamily="2" charset="-122"/>
              </a:rPr>
              <a:t>霍夫曼一下子脸如死灰，无力地问道：“为什么？你这是为什么？”贝尔蒂微笑着说：“在我们心目中，尊严和风度的重量绝不比你们轻，甚至比生命还要重。”</a:t>
            </a:r>
          </a:p>
          <a:p>
            <a:pPr marL="0" indent="622300" eaLnBrk="1" hangingPunct="1">
              <a:lnSpc>
                <a:spcPct val="122000"/>
              </a:lnSpc>
              <a:spcBef>
                <a:spcPct val="0"/>
              </a:spcBef>
              <a:buNone/>
            </a:pPr>
            <a:r>
              <a:rPr lang="zh-CN" altLang="en-US" sz="2400" b="1" dirty="0" smtClean="0">
                <a:latin typeface="宋体" pitchFamily="2" charset="-122"/>
              </a:rPr>
              <a:t>枪响了，贝尔蒂倒了下去。对着这个伟大的灵魂，霍夫曼缓缓地把腰弯了下去。</a:t>
            </a:r>
          </a:p>
          <a:p>
            <a:pPr marL="0" indent="622300" algn="r" eaLnBrk="1" hangingPunct="1">
              <a:lnSpc>
                <a:spcPct val="122000"/>
              </a:lnSpc>
              <a:spcBef>
                <a:spcPct val="0"/>
              </a:spcBef>
              <a:buNone/>
            </a:pPr>
            <a:r>
              <a:rPr lang="en-US" altLang="zh-CN" sz="2400" b="1" dirty="0" smtClean="0">
                <a:latin typeface="宋体" pitchFamily="2" charset="-122"/>
              </a:rPr>
              <a:t>(</a:t>
            </a:r>
            <a:r>
              <a:rPr lang="zh-CN" altLang="en-US" sz="2400" b="1" dirty="0" smtClean="0">
                <a:latin typeface="宋体" pitchFamily="2" charset="-122"/>
              </a:rPr>
              <a:t>有删改</a:t>
            </a:r>
            <a:r>
              <a:rPr lang="en-US" altLang="zh-CN" sz="2400" b="1" dirty="0" smtClean="0">
                <a:latin typeface="宋体" pitchFamily="2" charset="-122"/>
              </a:rPr>
              <a:t>)</a:t>
            </a:r>
          </a:p>
          <a:p>
            <a:pPr marL="0" indent="0" eaLnBrk="1" hangingPunct="1">
              <a:lnSpc>
                <a:spcPct val="122000"/>
              </a:lnSpc>
              <a:spcBef>
                <a:spcPct val="0"/>
              </a:spcBef>
              <a:buNone/>
            </a:pPr>
            <a:r>
              <a:rPr lang="en-US" altLang="zh-CN" sz="2400" b="1" dirty="0" smtClean="0">
                <a:latin typeface="宋体" pitchFamily="2" charset="-122"/>
              </a:rPr>
              <a:t>1.</a:t>
            </a:r>
            <a:r>
              <a:rPr lang="zh-CN" altLang="en-US" sz="2400" b="1" dirty="0" smtClean="0">
                <a:latin typeface="宋体" pitchFamily="2" charset="-122"/>
              </a:rPr>
              <a:t>请围绕主人公贝尔蒂梳理文章的基本情节。</a:t>
            </a:r>
            <a:r>
              <a:rPr lang="en-US" altLang="zh-CN" sz="2400" b="1" dirty="0" smtClean="0">
                <a:latin typeface="宋体" pitchFamily="2" charset="-122"/>
              </a:rPr>
              <a:t>(4</a:t>
            </a:r>
            <a:r>
              <a:rPr lang="zh-CN" altLang="en-US" sz="2400" b="1" dirty="0" smtClean="0">
                <a:latin typeface="宋体" pitchFamily="2" charset="-122"/>
              </a:rPr>
              <a:t>分</a:t>
            </a:r>
            <a:r>
              <a:rPr lang="en-US" altLang="zh-CN" sz="2400" b="1" dirty="0" smtClean="0">
                <a:latin typeface="宋体" pitchFamily="2" charset="-122"/>
              </a:rPr>
              <a:t>)</a:t>
            </a:r>
          </a:p>
          <a:p>
            <a:pPr marL="0" indent="622300" eaLnBrk="1" hangingPunct="1">
              <a:lnSpc>
                <a:spcPct val="122000"/>
              </a:lnSpc>
              <a:spcBef>
                <a:spcPct val="0"/>
              </a:spcBef>
              <a:buNone/>
            </a:pPr>
            <a:endParaRPr lang="en-US" altLang="zh-CN" sz="2400" b="1" dirty="0" smtClean="0">
              <a:latin typeface="宋体" pitchFamily="2" charset="-122"/>
            </a:endParaRPr>
          </a:p>
        </p:txBody>
      </p:sp>
      <p:sp>
        <p:nvSpPr>
          <p:cNvPr id="1455107"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5510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5511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5511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30" name="内容占位符 2"/>
          <p:cNvSpPr>
            <a:spLocks noGrp="1"/>
          </p:cNvSpPr>
          <p:nvPr>
            <p:ph idx="4294967295"/>
          </p:nvPr>
        </p:nvSpPr>
        <p:spPr>
          <a:xfrm>
            <a:off x="611188" y="836613"/>
            <a:ext cx="8353425" cy="5545137"/>
          </a:xfrm>
        </p:spPr>
        <p:txBody>
          <a:bodyPr/>
          <a:lstStyle/>
          <a:p>
            <a:pPr marL="0" indent="0" eaLnBrk="1" hangingPunct="1">
              <a:lnSpc>
                <a:spcPct val="1220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基本情节：</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贝尔蒂</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俘敌</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护俘</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被俘</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脱险</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赴死。</a:t>
            </a:r>
            <a:endParaRPr lang="en-US" altLang="zh-CN" sz="2400" b="1" dirty="0" smtClean="0">
              <a:solidFill>
                <a:srgbClr val="990033"/>
              </a:solidFill>
              <a:latin typeface="宋体" pitchFamily="2" charset="-122"/>
            </a:endParaRPr>
          </a:p>
          <a:p>
            <a:pPr marL="0" indent="0" eaLnBrk="1" hangingPunct="1">
              <a:lnSpc>
                <a:spcPct val="1220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概括作品情节的能力。梳理小说情节，首先要对作品的内容要点进行概括，理清全文的行文思路，然后再根据题目的具体要求答题。对于故事较复杂、关涉的人物较多的小说，要注意把握事件涉及的对象，从同一角度概述，做到前后贯通。本题限定了围绕主人公贝尔蒂来梳理文章的基本情节，因此要以贝尔蒂的行动为线索来概括、组织答案。小说前三段讲的是贝尔蒂俘虏霍夫曼；四至六段讲的是贝尔蒂保护霍夫曼；七、八段写贝尔蒂及他人被俘；九至十二段写霍夫曼保护了贝尔蒂，贝尔蒂脱险；十三段至最后写贝尔蒂为救迈尔勇敢赴死。</a:t>
            </a:r>
          </a:p>
          <a:p>
            <a:pPr marL="0" indent="452438" eaLnBrk="1" hangingPunct="1">
              <a:lnSpc>
                <a:spcPct val="122000"/>
              </a:lnSpc>
              <a:spcBef>
                <a:spcPct val="0"/>
              </a:spcBef>
              <a:buFont typeface="Arial" charset="0"/>
              <a:buNone/>
            </a:pPr>
            <a:endParaRPr lang="zh-CN" altLang="en-US" sz="2400" b="1" dirty="0">
              <a:solidFill>
                <a:srgbClr val="990033"/>
              </a:solidFill>
              <a:latin typeface="宋体" pitchFamily="2" charset="-122"/>
            </a:endParaRPr>
          </a:p>
        </p:txBody>
      </p:sp>
      <p:sp>
        <p:nvSpPr>
          <p:cNvPr id="1456131"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5613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5613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5613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7154"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黑体" pitchFamily="2" charset="-122"/>
                <a:ea typeface="黑体" pitchFamily="2" charset="-122"/>
              </a:rPr>
              <a:t>►</a:t>
            </a:r>
            <a:r>
              <a:rPr lang="zh-CN" altLang="en-US" sz="2400" b="1" dirty="0">
                <a:latin typeface="黑体" pitchFamily="2" charset="-122"/>
                <a:ea typeface="黑体" pitchFamily="2" charset="-122"/>
              </a:rPr>
              <a:t>　</a:t>
            </a:r>
            <a:r>
              <a:rPr lang="zh-CN" altLang="en-US" sz="2400" b="1" dirty="0" smtClean="0">
                <a:latin typeface="黑体" pitchFamily="2" charset="-122"/>
                <a:ea typeface="黑体" pitchFamily="2" charset="-122"/>
              </a:rPr>
              <a:t>类型二　情节作用、技巧类</a:t>
            </a:r>
            <a:endParaRPr lang="zh-CN" altLang="en-US" sz="2400" b="1" dirty="0">
              <a:solidFill>
                <a:srgbClr val="000000"/>
              </a:solidFill>
              <a:latin typeface="Times New Roman" pitchFamily="18" charset="0"/>
              <a:ea typeface="黑体" pitchFamily="2" charset="-122"/>
            </a:endParaRPr>
          </a:p>
          <a:p>
            <a:pPr marL="0" indent="0" algn="ctr" eaLnBrk="1" hangingPunct="1">
              <a:lnSpc>
                <a:spcPts val="3500"/>
              </a:lnSpc>
              <a:spcBef>
                <a:spcPct val="0"/>
              </a:spcBef>
              <a:buFont typeface="Arial" charset="0"/>
              <a:buNone/>
            </a:pPr>
            <a:r>
              <a:rPr lang="zh-CN" altLang="en-US" sz="2400" b="1" dirty="0">
                <a:latin typeface="黑体" pitchFamily="2" charset="-122"/>
                <a:ea typeface="黑体" pitchFamily="2" charset="-122"/>
              </a:rPr>
              <a:t>知识储备</a:t>
            </a:r>
            <a:endParaRPr lang="en-US" sz="2400" b="1" dirty="0">
              <a:latin typeface="宋体" pitchFamily="2" charset="-122"/>
            </a:endParaRPr>
          </a:p>
          <a:p>
            <a:pPr marL="0" indent="627063"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线索</a:t>
            </a:r>
          </a:p>
          <a:p>
            <a:pPr marL="0" indent="627063" eaLnBrk="1" hangingPunct="1">
              <a:lnSpc>
                <a:spcPct val="122000"/>
              </a:lnSpc>
              <a:spcBef>
                <a:spcPct val="0"/>
              </a:spcBef>
              <a:buNone/>
            </a:pPr>
            <a:r>
              <a:rPr lang="zh-CN" altLang="en-US" sz="2400" b="1" dirty="0" smtClean="0">
                <a:latin typeface="宋体" pitchFamily="2" charset="-122"/>
              </a:rPr>
              <a:t>线索是贯串整个作品情节发展的脉络，它可以是小说中的某个人物、某个事物，也可以是作者的情感、小说的事件，还可以是故事中的空间、时间。阅读小说时，抓住线索是把握小说故事发展的关键。线索一般有单线和双线两种。小说中的线索往往是小说标题、小说中的关键词</a:t>
            </a:r>
            <a:r>
              <a:rPr lang="en-US" altLang="zh-CN" sz="2400" b="1" dirty="0" smtClean="0">
                <a:latin typeface="宋体" pitchFamily="2" charset="-122"/>
              </a:rPr>
              <a:t>(</a:t>
            </a:r>
            <a:r>
              <a:rPr lang="zh-CN" altLang="en-US" sz="2400" b="1" dirty="0" smtClean="0">
                <a:latin typeface="宋体" pitchFamily="2" charset="-122"/>
              </a:rPr>
              <a:t>体现“人物出场、时空变化、事件演变”的词语等</a:t>
            </a:r>
            <a:r>
              <a:rPr lang="en-US" altLang="zh-CN" sz="2400" b="1" dirty="0" smtClean="0">
                <a:latin typeface="宋体" pitchFamily="2" charset="-122"/>
              </a:rPr>
              <a:t>)</a:t>
            </a:r>
            <a:r>
              <a:rPr lang="zh-CN" altLang="en-US" sz="2400" b="1" dirty="0" smtClean="0">
                <a:latin typeface="宋体" pitchFamily="2" charset="-122"/>
              </a:rPr>
              <a:t>。</a:t>
            </a:r>
          </a:p>
        </p:txBody>
      </p:sp>
      <p:sp>
        <p:nvSpPr>
          <p:cNvPr id="1457155"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5715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5715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5715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8178" name="内容占位符 2"/>
          <p:cNvSpPr>
            <a:spLocks noGrp="1"/>
          </p:cNvSpPr>
          <p:nvPr>
            <p:ph idx="4294967295"/>
          </p:nvPr>
        </p:nvSpPr>
        <p:spPr>
          <a:xfrm>
            <a:off x="792163" y="785794"/>
            <a:ext cx="7920037" cy="5399088"/>
          </a:xfrm>
        </p:spPr>
        <p:txBody>
          <a:bodyPr/>
          <a:lstStyle/>
          <a:p>
            <a:pPr marL="0" indent="627063" eaLnBrk="1" hangingPunct="1">
              <a:lnSpc>
                <a:spcPct val="122000"/>
              </a:lnSpc>
              <a:spcBef>
                <a:spcPct val="0"/>
              </a:spcBef>
              <a:buNone/>
            </a:pPr>
            <a:r>
              <a:rPr lang="en-US" altLang="zh-CN" sz="2400" b="1" dirty="0" smtClean="0">
                <a:latin typeface="宋体" pitchFamily="2" charset="-122"/>
              </a:rPr>
              <a:t>2. </a:t>
            </a:r>
            <a:r>
              <a:rPr lang="zh-CN" altLang="en-US" sz="2400" b="1" dirty="0" smtClean="0">
                <a:latin typeface="宋体" pitchFamily="2" charset="-122"/>
              </a:rPr>
              <a:t>情节结构安排</a:t>
            </a:r>
          </a:p>
          <a:p>
            <a:pPr marL="0" indent="627063" eaLnBrk="1" hangingPunct="1">
              <a:lnSpc>
                <a:spcPct val="122000"/>
              </a:lnSpc>
              <a:spcBef>
                <a:spcPct val="0"/>
              </a:spcBef>
              <a:buNone/>
            </a:pPr>
            <a:r>
              <a:rPr lang="zh-CN" altLang="en-US" sz="2400" b="1" dirty="0" smtClean="0">
                <a:latin typeface="宋体" pitchFamily="2" charset="-122"/>
              </a:rPr>
              <a:t>情节结构安排除了上面提到的基本模式外，还有以下几种较为常见的方式：</a:t>
            </a:r>
          </a:p>
          <a:p>
            <a:pPr marL="0" indent="0" eaLnBrk="1" hangingPunct="1">
              <a:lnSpc>
                <a:spcPts val="3500"/>
              </a:lnSpc>
              <a:spcBef>
                <a:spcPct val="0"/>
              </a:spcBef>
              <a:buFont typeface="Arial" charset="0"/>
              <a:buNone/>
            </a:pPr>
            <a:endParaRPr lang="zh-CN" altLang="en-US" sz="2400" b="1" dirty="0">
              <a:latin typeface="宋体" pitchFamily="2" charset="-122"/>
            </a:endParaRPr>
          </a:p>
          <a:p>
            <a:pPr marL="0" indent="0" eaLnBrk="1" hangingPunct="1">
              <a:lnSpc>
                <a:spcPts val="3500"/>
              </a:lnSpc>
              <a:spcBef>
                <a:spcPct val="0"/>
              </a:spcBef>
              <a:buFont typeface="Arial" charset="0"/>
              <a:buNone/>
            </a:pPr>
            <a:endParaRPr lang="zh-CN" altLang="en-US" sz="2400" b="1" dirty="0">
              <a:latin typeface="宋体" pitchFamily="2" charset="-122"/>
            </a:endParaRPr>
          </a:p>
        </p:txBody>
      </p:sp>
      <p:sp>
        <p:nvSpPr>
          <p:cNvPr id="1458179"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5818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aphicFrame>
        <p:nvGraphicFramePr>
          <p:cNvPr id="1458181" name="Group 5"/>
          <p:cNvGraphicFramePr>
            <a:graphicFrameLocks noGrp="1"/>
          </p:cNvGraphicFramePr>
          <p:nvPr/>
        </p:nvGraphicFramePr>
        <p:xfrm>
          <a:off x="827088" y="2448576"/>
          <a:ext cx="7959754" cy="3760216"/>
        </p:xfrm>
        <a:graphic>
          <a:graphicData uri="http://schemas.openxmlformats.org/drawingml/2006/table">
            <a:tbl>
              <a:tblPr/>
              <a:tblGrid>
                <a:gridCol w="1384855"/>
                <a:gridCol w="6574899"/>
              </a:tblGrid>
              <a:tr h="431800">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方　式</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特点、作用</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76475">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摇摆式</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即通常所说的“一波三折”。大多数小说情节运行并不呈现为一条直线，很顺利地开端、发展、高潮、结局，而往往会在发展或高潮处横生枝节，使情节发生波折，经历一定的波折后，再回到正轨。这就出现了情节的摇摆。情节的摇摆往往赋予小说更为摄人心魄的魅力。如王任叔的</a:t>
                      </a: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河豚子</a:t>
                      </a: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，写一农民在二三十年代的社会背景中，因穷困而自杀的过程：弄回毒鱼， 却看到孩子们兴高采烈；怕见惨象而出外， 回来后却见妻儿欢笑等待；吃后等死，却因鱼失去毒性，死不成仍要受苦</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7"/>
          <p:cNvGrpSpPr>
            <a:grpSpLocks/>
          </p:cNvGrpSpPr>
          <p:nvPr/>
        </p:nvGrpSpPr>
        <p:grpSpPr bwMode="auto">
          <a:xfrm>
            <a:off x="1588" y="2674938"/>
            <a:ext cx="609600" cy="1978025"/>
            <a:chOff x="0" y="0"/>
            <a:chExt cx="384" cy="1246"/>
          </a:xfrm>
        </p:grpSpPr>
        <p:pic>
          <p:nvPicPr>
            <p:cNvPr id="145819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5819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8179"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5818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aphicFrame>
        <p:nvGraphicFramePr>
          <p:cNvPr id="1458181" name="Group 5"/>
          <p:cNvGraphicFramePr>
            <a:graphicFrameLocks noGrp="1"/>
          </p:cNvGraphicFramePr>
          <p:nvPr/>
        </p:nvGraphicFramePr>
        <p:xfrm>
          <a:off x="785786" y="1000108"/>
          <a:ext cx="7959754" cy="4767072"/>
        </p:xfrm>
        <a:graphic>
          <a:graphicData uri="http://schemas.openxmlformats.org/drawingml/2006/table">
            <a:tbl>
              <a:tblPr/>
              <a:tblGrid>
                <a:gridCol w="1384855"/>
                <a:gridCol w="6574899"/>
              </a:tblGrid>
              <a:tr h="1341438">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欧</a:t>
                      </a:r>
                      <a:r>
                        <a:rPr kumimoji="0" lang="en-US" sz="2000" b="1" i="0" u="none" strike="noStrike" cap="none" normalizeH="0" baseline="0" dirty="0" smtClean="0">
                          <a:ln>
                            <a:noFill/>
                          </a:ln>
                          <a:solidFill>
                            <a:schemeClr val="tx1"/>
                          </a:solidFill>
                          <a:effectLst/>
                          <a:latin typeface="宋体"/>
                          <a:ea typeface="宋体" pitchFamily="2" charset="-122"/>
                          <a:cs typeface="Times New Roman" pitchFamily="18" charset="0"/>
                        </a:rPr>
                        <a:t>·</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亨</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利式</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结尾出人意料，而又在情理之中，这是欧</a:t>
                      </a: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亨利式情节结构的主要特征和构思要求。这种结构形式是将生活的矛盾拧结成集中、尖锐、强烈的冲突，然后又笔力凝结在剧变的关键上，以合乎逻辑的陡变实现矛盾转化的戏剧性效果，以典型场面的爆发创造出一个小小的一波三折的悲喜剧。</a:t>
                      </a:r>
                    </a:p>
                    <a:p>
                      <a:pPr marL="0" marR="0" lvl="0" indent="0" algn="l" defTabSz="914400" rtl="0" eaLnBrk="0" fontAlgn="base" latinLnBrk="0" hangingPunct="0">
                        <a:lnSpc>
                          <a:spcPct val="118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例如莫泊桑短篇小说</a:t>
                      </a: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项链</a:t>
                      </a: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写小公务员的妻子玛蒂尔德为参加一次晚会，向朋友借了一串钻石项链，来炫耀自己的美丽；不料项链在回家途中不慎丢失。她只得借钱买了新项链还给朋友。为了偿还债务，她节衣缩食，凡事亲力亲为，整整劳苦了十年。十年后与朋友再次相遇，却得知当年丢失的是假钻石项链。结局让人哭笑不得，极大地讽刺了玛蒂尔德的虚荣；出乎意料，又在情理之中</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7"/>
          <p:cNvGrpSpPr>
            <a:grpSpLocks/>
          </p:cNvGrpSpPr>
          <p:nvPr/>
        </p:nvGrpSpPr>
        <p:grpSpPr bwMode="auto">
          <a:xfrm>
            <a:off x="1588" y="2674938"/>
            <a:ext cx="609600" cy="1978025"/>
            <a:chOff x="0" y="0"/>
            <a:chExt cx="384" cy="1246"/>
          </a:xfrm>
        </p:grpSpPr>
        <p:pic>
          <p:nvPicPr>
            <p:cNvPr id="145819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5819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6930"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endParaRPr lang="zh-CN" altLang="en-US" sz="2400" b="1">
              <a:latin typeface="宋体" pitchFamily="2" charset="-122"/>
            </a:endParaRPr>
          </a:p>
          <a:p>
            <a:pPr marL="0" indent="0" eaLnBrk="1" hangingPunct="1">
              <a:lnSpc>
                <a:spcPts val="3500"/>
              </a:lnSpc>
              <a:spcBef>
                <a:spcPct val="0"/>
              </a:spcBef>
              <a:buFont typeface="Arial" charset="0"/>
              <a:buNone/>
            </a:pPr>
            <a:endParaRPr lang="zh-CN" altLang="en-US" sz="2400" b="1">
              <a:latin typeface="宋体" pitchFamily="2" charset="-122"/>
            </a:endParaRPr>
          </a:p>
        </p:txBody>
      </p:sp>
      <p:sp>
        <p:nvSpPr>
          <p:cNvPr id="1916931"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91693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aphicFrame>
        <p:nvGraphicFramePr>
          <p:cNvPr id="1916933" name="Group 5"/>
          <p:cNvGraphicFramePr>
            <a:graphicFrameLocks noGrp="1"/>
          </p:cNvGraphicFramePr>
          <p:nvPr/>
        </p:nvGraphicFramePr>
        <p:xfrm>
          <a:off x="755650" y="857232"/>
          <a:ext cx="7959754" cy="5425156"/>
        </p:xfrm>
        <a:graphic>
          <a:graphicData uri="http://schemas.openxmlformats.org/drawingml/2006/table">
            <a:tbl>
              <a:tblPr/>
              <a:tblGrid>
                <a:gridCol w="744516"/>
                <a:gridCol w="7215238"/>
              </a:tblGrid>
              <a:tr h="928694">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蒙太奇式</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3050" algn="l" defTabSz="914400" rtl="0" eaLnBrk="0" fontAlgn="base" latinLnBrk="0" hangingPunct="0">
                        <a:lnSpc>
                          <a:spcPct val="118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或叫“镜头组合式”。即运用电影蒙太奇组接法，把几个有内在联系的镜头或场面连接起来，构成一个有机完整的结构。几个镜头的衔接 ，能造成一种意境，表达出一种思想和愿望</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40923">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对话式</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以人物在特定场景中的几句富有个性化的对话，构成作品的主体。言为心声，这种形式便于突出人物性格特征，结构简洁明快。采用对话的手法，直接切入生活的横断面，透视人物的精神世界，将他们各自所持生活态度的差异显示出来；在有限的篇幅里，折射出较丰富的思想能量</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50612">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独白式</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以人物在特定环境中的心理活动为线索叙述故事，推动情节的发展。这种形式便于抒发人物内心深处的情感，表达对事物、人物的思考</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94532">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抑扬式</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3050" algn="l" defTabSz="914400" rtl="0" eaLnBrk="0" fontAlgn="base" latinLnBrk="0" hangingPunct="0">
                        <a:lnSpc>
                          <a:spcPct val="118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假如“扬”是主体， 却先在“抑”上着笔，突然一转归于“扬”。后者相反。这样，产生了情节发展的意外性，加强了相反相成的艺术效果</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7"/>
          <p:cNvGrpSpPr>
            <a:grpSpLocks/>
          </p:cNvGrpSpPr>
          <p:nvPr/>
        </p:nvGrpSpPr>
        <p:grpSpPr bwMode="auto">
          <a:xfrm>
            <a:off x="1588" y="2674938"/>
            <a:ext cx="609600" cy="1978025"/>
            <a:chOff x="0" y="0"/>
            <a:chExt cx="384" cy="1246"/>
          </a:xfrm>
        </p:grpSpPr>
        <p:pic>
          <p:nvPicPr>
            <p:cNvPr id="191694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91694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9202"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en-US" sz="2400" b="1" dirty="0">
                <a:latin typeface="宋体" pitchFamily="2" charset="-122"/>
              </a:rPr>
              <a:t> </a:t>
            </a:r>
            <a:r>
              <a:rPr lang="en-US" altLang="zh-CN" sz="2400" b="1" dirty="0" smtClean="0">
                <a:latin typeface="宋体" pitchFamily="2" charset="-122"/>
              </a:rPr>
              <a:t>3. </a:t>
            </a:r>
            <a:r>
              <a:rPr lang="zh-CN" altLang="en-US" sz="2400" b="1" dirty="0" smtClean="0">
                <a:latin typeface="宋体" pitchFamily="2" charset="-122"/>
              </a:rPr>
              <a:t>小说常用开头方式及作用</a:t>
            </a:r>
          </a:p>
        </p:txBody>
      </p:sp>
      <p:sp>
        <p:nvSpPr>
          <p:cNvPr id="145920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5920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aphicFrame>
        <p:nvGraphicFramePr>
          <p:cNvPr id="1459205" name="Group 5"/>
          <p:cNvGraphicFramePr>
            <a:graphicFrameLocks noGrp="1"/>
          </p:cNvGraphicFramePr>
          <p:nvPr/>
        </p:nvGraphicFramePr>
        <p:xfrm>
          <a:off x="971550" y="1700213"/>
          <a:ext cx="7632700" cy="3643059"/>
        </p:xfrm>
        <a:graphic>
          <a:graphicData uri="http://schemas.openxmlformats.org/drawingml/2006/table">
            <a:tbl>
              <a:tblPr/>
              <a:tblGrid>
                <a:gridCol w="1368425"/>
                <a:gridCol w="2663825"/>
                <a:gridCol w="3600450"/>
              </a:tblGrid>
              <a:tr h="596900">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方　式</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释　义</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作　用</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16063">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悬念法</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在作品开头提出疑问，然后在行文过程中或结尾回答疑问</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3050" algn="l" defTabSz="914400" rtl="0" eaLnBrk="0" fontAlgn="base" latinLnBrk="0" hangingPunct="0">
                        <a:lnSpc>
                          <a:spcPct val="118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①激发读者的阅读兴趣；②引出下文的情节；③突出人物形象；④揭示小说的主题</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344613">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写景法</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3050" algn="l" defTabSz="914400" rtl="0" eaLnBrk="0" fontAlgn="base" latinLnBrk="0" hangingPunct="0">
                        <a:lnSpc>
                          <a:spcPct val="118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对景物或者环境进行描写</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3050" algn="l" defTabSz="914400" rtl="0" eaLnBrk="0" fontAlgn="base" latinLnBrk="0" hangingPunct="0">
                        <a:lnSpc>
                          <a:spcPct val="118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①交代故事发生的环境；②渲染气氛；③烘托人物心情；④为情节的发展做铺垫；⑤暗示故事的结局</a:t>
                      </a:r>
                      <a:endPar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7"/>
          <p:cNvGrpSpPr>
            <a:grpSpLocks/>
          </p:cNvGrpSpPr>
          <p:nvPr/>
        </p:nvGrpSpPr>
        <p:grpSpPr bwMode="auto">
          <a:xfrm>
            <a:off x="1588" y="2674938"/>
            <a:ext cx="609600" cy="1978025"/>
            <a:chOff x="0" y="0"/>
            <a:chExt cx="384" cy="1246"/>
          </a:xfrm>
        </p:grpSpPr>
        <p:pic>
          <p:nvPicPr>
            <p:cNvPr id="145922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5922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8"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2</a:t>
            </a:r>
            <a:r>
              <a:rPr lang="zh-CN" altLang="en-US" sz="2400" b="1" dirty="0" smtClean="0">
                <a:latin typeface="宋体" pitchFamily="2" charset="-122"/>
              </a:rPr>
              <a:t>． 下列理解和分析，不符合原文意思的一项是</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a:lnSpc>
                <a:spcPts val="3500"/>
              </a:lnSpc>
            </a:pPr>
            <a:r>
              <a:rPr lang="en-US" altLang="zh-CN" sz="2400" b="1" dirty="0" smtClean="0">
                <a:latin typeface="宋体" pitchFamily="2" charset="-122"/>
              </a:rPr>
              <a:t>A</a:t>
            </a:r>
            <a:r>
              <a:rPr lang="zh-CN" altLang="en-US" sz="2400" b="1" dirty="0" smtClean="0">
                <a:latin typeface="宋体" pitchFamily="2" charset="-122"/>
              </a:rPr>
              <a:t>．文本之所以是一个“召唤结构”，一个原因就是它有一些内容有意不写或不明写，需要接受者用自己的生活经验与想象去补充。</a:t>
            </a:r>
          </a:p>
          <a:p>
            <a:pPr>
              <a:lnSpc>
                <a:spcPts val="3500"/>
              </a:lnSpc>
            </a:pPr>
            <a:r>
              <a:rPr lang="en-US" altLang="zh-CN" sz="2400" b="1" dirty="0" smtClean="0">
                <a:latin typeface="宋体" pitchFamily="2" charset="-122"/>
              </a:rPr>
              <a:t>B</a:t>
            </a:r>
            <a:r>
              <a:rPr lang="zh-CN" altLang="en-US" sz="2400" b="1" dirty="0" smtClean="0">
                <a:latin typeface="宋体" pitchFamily="2" charset="-122"/>
              </a:rPr>
              <a:t>．文本的“否定”要素具有对接受者所生活的现实加以否定的功能，这种功能是通过接受者接受文本并对现实进行反思和批判而实现的。</a:t>
            </a:r>
          </a:p>
          <a:p>
            <a:pPr>
              <a:lnSpc>
                <a:spcPts val="3500"/>
              </a:lnSpc>
            </a:pPr>
            <a:r>
              <a:rPr lang="en-US" altLang="zh-CN" sz="2400" b="1" dirty="0" smtClean="0">
                <a:latin typeface="宋体" pitchFamily="2" charset="-122"/>
              </a:rPr>
              <a:t>C</a:t>
            </a:r>
            <a:r>
              <a:rPr lang="zh-CN" altLang="en-US" sz="2400" b="1" dirty="0" smtClean="0">
                <a:latin typeface="宋体" pitchFamily="2" charset="-122"/>
              </a:rPr>
              <a:t>．“前理解”是接受者在理解文本以前的心理文化结构，由于接受者对文本的接受不是被动的，所以这种结构会影响接受者对文本的理解。</a:t>
            </a:r>
          </a:p>
        </p:txBody>
      </p:sp>
      <p:sp>
        <p:nvSpPr>
          <p:cNvPr id="1227779"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227782"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2778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0226"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60227"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aphicFrame>
        <p:nvGraphicFramePr>
          <p:cNvPr id="1460228" name="Group 4"/>
          <p:cNvGraphicFramePr>
            <a:graphicFrameLocks noGrp="1"/>
          </p:cNvGraphicFramePr>
          <p:nvPr/>
        </p:nvGraphicFramePr>
        <p:xfrm>
          <a:off x="755650" y="1581151"/>
          <a:ext cx="7993063" cy="4684888"/>
        </p:xfrm>
        <a:graphic>
          <a:graphicData uri="http://schemas.openxmlformats.org/drawingml/2006/table">
            <a:tbl>
              <a:tblPr/>
              <a:tblGrid>
                <a:gridCol w="1390650"/>
                <a:gridCol w="6602413"/>
              </a:tblGrid>
              <a:tr h="351567">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思考角度</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Calibri" pitchFamily="34" charset="0"/>
                          <a:ea typeface="宋体" pitchFamily="2" charset="-122"/>
                        </a:rPr>
                        <a:t>知识点</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652029">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Calibri" pitchFamily="34" charset="0"/>
                          <a:ea typeface="宋体" pitchFamily="2" charset="-122"/>
                        </a:rPr>
                        <a:t>与相关情节的关系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3050" algn="l" defTabSz="914400" rtl="0" eaLnBrk="0" fontAlgn="base" latinLnBrk="0" hangingPunct="0">
                        <a:lnSpc>
                          <a:spcPct val="118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主要是照应和伏笔：照应就是文学作品前后之间的呼应，能使情节连贯，脉络清晰、结构紧凑；伏笔指在文学作品中，前面为后面情节发展所做的提示或暗示。小说中使用照应和伏笔，能使情节曲折、结构严谨，显示出构思的精巧</a:t>
                      </a:r>
                      <a:endParaRPr kumimoji="0" 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332914">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与主题的关系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揭示小说的主题。如</a:t>
                      </a:r>
                      <a:r>
                        <a:rPr kumimoji="0" lang="en-US" altLang="zh-CN" sz="2000" b="1" i="0" u="none" strike="noStrike" cap="none" normalizeH="0" baseline="0" dirty="0" smtClean="0">
                          <a:ln>
                            <a:noFill/>
                          </a:ln>
                          <a:solidFill>
                            <a:schemeClr val="tx1"/>
                          </a:solidFill>
                          <a:effectLst/>
                          <a:latin typeface="Calibri" pitchFamily="34" charset="0"/>
                          <a:ea typeface="宋体" pitchFamily="2" charset="-122"/>
                        </a:rPr>
                        <a:t>《</a:t>
                      </a: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在烈日和暴雨下</a:t>
                      </a:r>
                      <a:r>
                        <a:rPr kumimoji="0" lang="en-US" altLang="zh-CN" sz="2000" b="1" i="0" u="none" strike="noStrike" cap="none" normalizeH="0" baseline="0" dirty="0" smtClean="0">
                          <a:ln>
                            <a:noFill/>
                          </a:ln>
                          <a:solidFill>
                            <a:schemeClr val="tx1"/>
                          </a:solidFill>
                          <a:effectLst/>
                          <a:latin typeface="Calibri" pitchFamily="34" charset="0"/>
                          <a:ea typeface="宋体" pitchFamily="2" charset="-122"/>
                        </a:rPr>
                        <a:t>》</a:t>
                      </a: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中暴雨狂泻、道路迷茫、“半死半活”的祥子“低着头一步一步地往前拽”的情节，反映了旧社会人力车夫的凄苦生活和悲惨命运</a:t>
                      </a:r>
                      <a:endParaRPr kumimoji="0" 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68792">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与人物性格的关系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展现人物性格。如</a:t>
                      </a:r>
                      <a:r>
                        <a:rPr kumimoji="0" lang="en-US" altLang="zh-CN" sz="2000" b="1" i="0" u="none" strike="noStrike" cap="none" normalizeH="0" baseline="0" dirty="0" smtClean="0">
                          <a:ln>
                            <a:noFill/>
                          </a:ln>
                          <a:solidFill>
                            <a:schemeClr val="tx1"/>
                          </a:solidFill>
                          <a:effectLst/>
                          <a:latin typeface="Calibri" pitchFamily="34" charset="0"/>
                          <a:ea typeface="宋体" pitchFamily="2" charset="-122"/>
                        </a:rPr>
                        <a:t>《</a:t>
                      </a: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林教头风雪山神庙</a:t>
                      </a:r>
                      <a:r>
                        <a:rPr kumimoji="0" lang="en-US" altLang="zh-CN" sz="2000" b="1" i="0" u="none" strike="noStrike" cap="none" normalizeH="0" baseline="0" dirty="0" smtClean="0">
                          <a:ln>
                            <a:noFill/>
                          </a:ln>
                          <a:solidFill>
                            <a:schemeClr val="tx1"/>
                          </a:solidFill>
                          <a:effectLst/>
                          <a:latin typeface="Calibri" pitchFamily="34" charset="0"/>
                          <a:ea typeface="宋体" pitchFamily="2" charset="-122"/>
                        </a:rPr>
                        <a:t>》</a:t>
                      </a: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中林冲买刀并在街上寻觅仇家的情节，就显示了林冲急躁的个性</a:t>
                      </a:r>
                      <a:endParaRPr kumimoji="0" 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460245" name="Text Box 21"/>
          <p:cNvSpPr txBox="1">
            <a:spLocks noChangeArrowheads="1"/>
          </p:cNvSpPr>
          <p:nvPr/>
        </p:nvSpPr>
        <p:spPr bwMode="auto">
          <a:xfrm>
            <a:off x="1189038" y="974725"/>
            <a:ext cx="5327650" cy="877163"/>
          </a:xfrm>
          <a:prstGeom prst="rect">
            <a:avLst/>
          </a:prstGeom>
          <a:noFill/>
          <a:ln w="9525">
            <a:noFill/>
            <a:miter lim="800000"/>
            <a:headEnd/>
            <a:tailEnd/>
          </a:ln>
          <a:effectLst/>
        </p:spPr>
        <p:txBody>
          <a:bodyPr>
            <a:spAutoFit/>
          </a:bodyPr>
          <a:lstStyle/>
          <a:p>
            <a:pPr>
              <a:spcBef>
                <a:spcPct val="50000"/>
              </a:spcBef>
            </a:pPr>
            <a:r>
              <a:rPr lang="en-US" altLang="zh-CN" sz="2400" b="1" dirty="0" smtClean="0">
                <a:latin typeface="宋体" pitchFamily="2" charset="-122"/>
              </a:rPr>
              <a:t>4. </a:t>
            </a:r>
            <a:r>
              <a:rPr lang="zh-CN" altLang="en-US" sz="2400" b="1" dirty="0" smtClean="0">
                <a:latin typeface="宋体" pitchFamily="2" charset="-122"/>
              </a:rPr>
              <a:t>小说中间段</a:t>
            </a:r>
            <a:r>
              <a:rPr lang="en-US" altLang="zh-CN" sz="2400" b="1" dirty="0" smtClean="0">
                <a:latin typeface="宋体" pitchFamily="2" charset="-122"/>
              </a:rPr>
              <a:t>(</a:t>
            </a:r>
            <a:r>
              <a:rPr lang="zh-CN" altLang="en-US" sz="2400" b="1" dirty="0" smtClean="0">
                <a:latin typeface="宋体" pitchFamily="2" charset="-122"/>
              </a:rPr>
              <a:t>情节</a:t>
            </a:r>
            <a:r>
              <a:rPr lang="en-US" altLang="zh-CN" sz="2400" b="1" dirty="0" smtClean="0">
                <a:latin typeface="宋体" pitchFamily="2" charset="-122"/>
              </a:rPr>
              <a:t>)</a:t>
            </a:r>
            <a:r>
              <a:rPr lang="zh-CN" altLang="en-US" sz="2400" b="1" dirty="0" smtClean="0">
                <a:latin typeface="宋体" pitchFamily="2" charset="-122"/>
              </a:rPr>
              <a:t>的作用</a:t>
            </a:r>
          </a:p>
          <a:p>
            <a:pPr>
              <a:spcBef>
                <a:spcPct val="50000"/>
              </a:spcBef>
            </a:pPr>
            <a:endParaRPr lang="en-US" dirty="0"/>
          </a:p>
        </p:txBody>
      </p:sp>
      <p:grpSp>
        <p:nvGrpSpPr>
          <p:cNvPr id="2" name="Group 7"/>
          <p:cNvGrpSpPr>
            <a:grpSpLocks/>
          </p:cNvGrpSpPr>
          <p:nvPr/>
        </p:nvGrpSpPr>
        <p:grpSpPr bwMode="auto">
          <a:xfrm>
            <a:off x="1588" y="2674938"/>
            <a:ext cx="609600" cy="1978025"/>
            <a:chOff x="0" y="0"/>
            <a:chExt cx="384" cy="1246"/>
          </a:xfrm>
        </p:grpSpPr>
        <p:pic>
          <p:nvPicPr>
            <p:cNvPr id="1460247"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60248"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1250" name="内容占位符 2"/>
          <p:cNvSpPr>
            <a:spLocks noGrp="1"/>
          </p:cNvSpPr>
          <p:nvPr>
            <p:ph idx="4294967295"/>
          </p:nvPr>
        </p:nvSpPr>
        <p:spPr>
          <a:xfrm>
            <a:off x="827088" y="908050"/>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5. </a:t>
            </a:r>
            <a:r>
              <a:rPr lang="zh-CN" altLang="en-US" sz="2400" b="1" dirty="0" smtClean="0">
                <a:latin typeface="宋体" pitchFamily="2" charset="-122"/>
              </a:rPr>
              <a:t>小说常用结尾方式及作用</a:t>
            </a:r>
          </a:p>
        </p:txBody>
      </p:sp>
      <p:sp>
        <p:nvSpPr>
          <p:cNvPr id="146125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6125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aphicFrame>
        <p:nvGraphicFramePr>
          <p:cNvPr id="1461253" name="Group 5"/>
          <p:cNvGraphicFramePr>
            <a:graphicFrameLocks noGrp="1"/>
          </p:cNvGraphicFramePr>
          <p:nvPr/>
        </p:nvGraphicFramePr>
        <p:xfrm>
          <a:off x="827088" y="1849004"/>
          <a:ext cx="7991475" cy="3151632"/>
        </p:xfrm>
        <a:graphic>
          <a:graphicData uri="http://schemas.openxmlformats.org/drawingml/2006/table">
            <a:tbl>
              <a:tblPr/>
              <a:tblGrid>
                <a:gridCol w="958830"/>
                <a:gridCol w="7032645"/>
              </a:tblGrid>
              <a:tr h="365125">
                <a:tc>
                  <a:txBody>
                    <a:bodyPr/>
                    <a:lstStyle/>
                    <a:p>
                      <a:pPr marL="0" marR="0" lvl="0" indent="0" algn="ctr" defTabSz="914400" rtl="0" eaLnBrk="0" fontAlgn="base" latinLnBrk="0" hangingPunct="0">
                        <a:lnSpc>
                          <a:spcPct val="118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方式</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18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作用</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00150">
                <a:tc>
                  <a:txBody>
                    <a:bodyPr/>
                    <a:lstStyle/>
                    <a:p>
                      <a:pPr marL="0" marR="0" lvl="0" indent="0" algn="l" defTabSz="914400" rtl="0" eaLnBrk="0" fontAlgn="base" latinLnBrk="0" hangingPunct="0">
                        <a:lnSpc>
                          <a:spcPct val="118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出人意料的结局</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3050" algn="l" defTabSz="914400" rtl="0" eaLnBrk="0" fontAlgn="base" latinLnBrk="0" hangingPunct="0">
                        <a:lnSpc>
                          <a:spcPct val="118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①从结构安排上看，它使平淡的故事情节陡然生出波澜，猛烈撞击读者的心灵，产生出震撼人心的力量；②从表现手法上看，与前文的伏笔相照应，使人觉得又在情理之中；③突出人物形象；④突出文章主旨</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63600">
                <a:tc>
                  <a:txBody>
                    <a:bodyPr/>
                    <a:lstStyle/>
                    <a:p>
                      <a:pPr marL="0" marR="0" lvl="0" indent="0" algn="l" defTabSz="914400" rtl="0" eaLnBrk="0" fontAlgn="base" latinLnBrk="0" hangingPunct="0">
                        <a:lnSpc>
                          <a:spcPct val="118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令人伤感的结局</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3050" algn="l" defTabSz="914400" rtl="0" eaLnBrk="0" fontAlgn="base" latinLnBrk="0" hangingPunct="0">
                        <a:lnSpc>
                          <a:spcPct val="118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①从主题上看，能更好地深化主题；②从表现人物性格上看，能更好地塑造人物性格；③这种结局令人感动，令人回味，引人思考</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7"/>
          <p:cNvGrpSpPr>
            <a:grpSpLocks/>
          </p:cNvGrpSpPr>
          <p:nvPr/>
        </p:nvGrpSpPr>
        <p:grpSpPr bwMode="auto">
          <a:xfrm>
            <a:off x="1588" y="2674938"/>
            <a:ext cx="609600" cy="1978025"/>
            <a:chOff x="0" y="0"/>
            <a:chExt cx="384" cy="1246"/>
          </a:xfrm>
        </p:grpSpPr>
        <p:pic>
          <p:nvPicPr>
            <p:cNvPr id="146127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6127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125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6125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aphicFrame>
        <p:nvGraphicFramePr>
          <p:cNvPr id="1461253" name="Group 5"/>
          <p:cNvGraphicFramePr>
            <a:graphicFrameLocks noGrp="1"/>
          </p:cNvGraphicFramePr>
          <p:nvPr/>
        </p:nvGraphicFramePr>
        <p:xfrm>
          <a:off x="714348" y="1285860"/>
          <a:ext cx="7991475" cy="3060192"/>
        </p:xfrm>
        <a:graphic>
          <a:graphicData uri="http://schemas.openxmlformats.org/drawingml/2006/table">
            <a:tbl>
              <a:tblPr/>
              <a:tblGrid>
                <a:gridCol w="958830"/>
                <a:gridCol w="7032645"/>
              </a:tblGrid>
              <a:tr h="1727200">
                <a:tc>
                  <a:txBody>
                    <a:bodyPr/>
                    <a:lstStyle/>
                    <a:p>
                      <a:pPr marL="0" marR="0" lvl="0" indent="0" algn="l" defTabSz="914400" rtl="0" eaLnBrk="0" fontAlgn="base" latinLnBrk="0" hangingPunct="0">
                        <a:lnSpc>
                          <a:spcPct val="118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令人喜悦的结局</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3050" algn="l" defTabSz="914400" rtl="0" eaLnBrk="0" fontAlgn="base" latinLnBrk="0" hangingPunct="0">
                        <a:lnSpc>
                          <a:spcPct val="118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①从表达效果上看，小说的喜剧结局给读者留下了广阔的想象空间，耐人寻味；②从阅读者的情感体验上看，符合人们阅读的心理预期，容易引起读者的共鸣，给人以欣慰、愉悦之感；③从主题上看，这样的结局凸显出的美好人性，符合大众对审美的追求</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90575">
                <a:tc>
                  <a:txBody>
                    <a:bodyPr/>
                    <a:lstStyle/>
                    <a:p>
                      <a:pPr marL="0" marR="0" lvl="0" indent="0" algn="l" defTabSz="914400" rtl="0" eaLnBrk="0" fontAlgn="base" latinLnBrk="0" hangingPunct="0">
                        <a:lnSpc>
                          <a:spcPct val="118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留下空白的结局</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　耐人寻味；留下了“空白”让读者想象，进行艺术再创造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7"/>
          <p:cNvGrpSpPr>
            <a:grpSpLocks/>
          </p:cNvGrpSpPr>
          <p:nvPr/>
        </p:nvGrpSpPr>
        <p:grpSpPr bwMode="auto">
          <a:xfrm>
            <a:off x="1588" y="2674938"/>
            <a:ext cx="609600" cy="1978025"/>
            <a:chOff x="0" y="0"/>
            <a:chExt cx="384" cy="1246"/>
          </a:xfrm>
        </p:grpSpPr>
        <p:pic>
          <p:nvPicPr>
            <p:cNvPr id="146127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6127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274"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黑体" pitchFamily="2" charset="-122"/>
                <a:ea typeface="黑体" pitchFamily="2" charset="-122"/>
              </a:rPr>
              <a:t>►</a:t>
            </a:r>
            <a:r>
              <a:rPr lang="zh-CN" altLang="en-US" sz="2400" b="1" dirty="0">
                <a:latin typeface="黑体" pitchFamily="2" charset="-122"/>
                <a:ea typeface="黑体" pitchFamily="2" charset="-122"/>
              </a:rPr>
              <a:t>　</a:t>
            </a:r>
            <a:r>
              <a:rPr lang="zh-CN" altLang="en-US" sz="2400" b="1" dirty="0" smtClean="0">
                <a:latin typeface="黑体" pitchFamily="2" charset="-122"/>
                <a:ea typeface="黑体" pitchFamily="2" charset="-122"/>
              </a:rPr>
              <a:t>题型一　　　情节作用类</a:t>
            </a:r>
            <a:endParaRPr lang="zh-CN" altLang="en-US" sz="2400" b="1" dirty="0">
              <a:latin typeface="宋体" pitchFamily="2" charset="-122"/>
            </a:endParaRPr>
          </a:p>
          <a:p>
            <a:pPr marL="0" indent="0" eaLnBrk="1" hangingPunct="1">
              <a:lnSpc>
                <a:spcPts val="3500"/>
              </a:lnSpc>
              <a:spcBef>
                <a:spcPct val="0"/>
              </a:spcBef>
              <a:buFont typeface="Arial" charset="0"/>
              <a:buNone/>
            </a:pPr>
            <a:r>
              <a:rPr lang="en-US" sz="2400" b="1" dirty="0">
                <a:latin typeface="宋体" pitchFamily="2" charset="-122"/>
              </a:rPr>
              <a:t>【</a:t>
            </a:r>
            <a:r>
              <a:rPr lang="zh-CN" altLang="en-US" sz="2400" b="1" dirty="0">
                <a:latin typeface="宋体" pitchFamily="2" charset="-122"/>
              </a:rPr>
              <a:t>设问方式</a:t>
            </a:r>
            <a:r>
              <a:rPr lang="en-US" sz="2400" b="1" dirty="0">
                <a:latin typeface="宋体" pitchFamily="2" charset="-122"/>
              </a:rPr>
              <a:t>】</a:t>
            </a:r>
          </a:p>
          <a:p>
            <a:pPr marL="0" indent="627063" eaLnBrk="1" hangingPunct="1">
              <a:lnSpc>
                <a:spcPts val="3500"/>
              </a:lnSpc>
              <a:spcBef>
                <a:spcPct val="0"/>
              </a:spcBef>
              <a:buNone/>
            </a:pPr>
            <a:r>
              <a:rPr lang="en-US" altLang="zh-CN" sz="2400" b="1" dirty="0" smtClean="0">
                <a:latin typeface="宋体" pitchFamily="2" charset="-122"/>
              </a:rPr>
              <a:t>1. [2015·</a:t>
            </a:r>
            <a:r>
              <a:rPr lang="zh-CN" altLang="en-US" sz="2400" b="1" dirty="0" smtClean="0">
                <a:latin typeface="宋体" pitchFamily="2" charset="-122"/>
              </a:rPr>
              <a:t>全国卷</a:t>
            </a:r>
            <a:r>
              <a:rPr lang="en-US" altLang="zh-CN" sz="2400" b="1" dirty="0" smtClean="0">
                <a:latin typeface="宋体" pitchFamily="2" charset="-122"/>
              </a:rPr>
              <a:t>Ⅰ]</a:t>
            </a:r>
            <a:r>
              <a:rPr lang="zh-CN" altLang="en-US" sz="2400" b="1" dirty="0" smtClean="0">
                <a:latin typeface="宋体" pitchFamily="2" charset="-122"/>
              </a:rPr>
              <a:t>小说有明暗两条线索，分别是什么？这样处理有什么好处？请简要分析。</a:t>
            </a:r>
          </a:p>
          <a:p>
            <a:pPr marL="0" indent="627063" eaLnBrk="1" hangingPunct="1">
              <a:lnSpc>
                <a:spcPts val="3500"/>
              </a:lnSpc>
              <a:spcBef>
                <a:spcPct val="0"/>
              </a:spcBef>
              <a:buNone/>
            </a:pPr>
            <a:r>
              <a:rPr lang="en-US" altLang="zh-CN" sz="2400" b="1" dirty="0" smtClean="0">
                <a:latin typeface="宋体" pitchFamily="2" charset="-122"/>
              </a:rPr>
              <a:t>2. [2014·</a:t>
            </a:r>
            <a:r>
              <a:rPr lang="zh-CN" altLang="en-US" sz="2400" b="1" dirty="0" smtClean="0">
                <a:latin typeface="宋体" pitchFamily="2" charset="-122"/>
              </a:rPr>
              <a:t>辽宁卷</a:t>
            </a:r>
            <a:r>
              <a:rPr lang="en-US" altLang="zh-CN" sz="2400" b="1" dirty="0" smtClean="0">
                <a:latin typeface="宋体" pitchFamily="2" charset="-122"/>
              </a:rPr>
              <a:t>]</a:t>
            </a:r>
            <a:r>
              <a:rPr lang="zh-CN" altLang="en-US" sz="2400" b="1" dirty="0" smtClean="0">
                <a:latin typeface="宋体" pitchFamily="2" charset="-122"/>
              </a:rPr>
              <a:t>小说最后才交代一年前数学家算错了账，这样处理有何作用？结合作品加以分析。</a:t>
            </a:r>
          </a:p>
          <a:p>
            <a:pPr marL="0" indent="627063" eaLnBrk="1" hangingPunct="1">
              <a:lnSpc>
                <a:spcPts val="3500"/>
              </a:lnSpc>
              <a:spcBef>
                <a:spcPct val="0"/>
              </a:spcBef>
              <a:buNone/>
            </a:pPr>
            <a:r>
              <a:rPr lang="en-US" altLang="zh-CN" sz="2400" b="1" dirty="0" smtClean="0">
                <a:latin typeface="宋体" pitchFamily="2" charset="-122"/>
              </a:rPr>
              <a:t>3. [2012·</a:t>
            </a:r>
            <a:r>
              <a:rPr lang="zh-CN" altLang="en-US" sz="2400" b="1" dirty="0" smtClean="0">
                <a:latin typeface="宋体" pitchFamily="2" charset="-122"/>
              </a:rPr>
              <a:t>江西卷</a:t>
            </a:r>
            <a:r>
              <a:rPr lang="en-US" altLang="zh-CN" sz="2400" b="1" dirty="0" smtClean="0">
                <a:latin typeface="宋体" pitchFamily="2" charset="-122"/>
              </a:rPr>
              <a:t>]</a:t>
            </a:r>
            <a:r>
              <a:rPr lang="zh-CN" altLang="en-US" sz="2400" b="1" dirty="0" smtClean="0">
                <a:latin typeface="宋体" pitchFamily="2" charset="-122"/>
              </a:rPr>
              <a:t>小说开头彭恩打电话的情节，有哪些作用？</a:t>
            </a:r>
          </a:p>
        </p:txBody>
      </p:sp>
      <p:sp>
        <p:nvSpPr>
          <p:cNvPr id="146227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6227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6227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6227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3298"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sz="2400" b="1" dirty="0">
                <a:latin typeface="宋体" pitchFamily="2" charset="-122"/>
              </a:rPr>
              <a:t>【</a:t>
            </a:r>
            <a:r>
              <a:rPr lang="zh-CN" altLang="en-US" sz="2400" b="1" dirty="0">
                <a:latin typeface="宋体" pitchFamily="2" charset="-122"/>
              </a:rPr>
              <a:t>答题思路</a:t>
            </a:r>
            <a:r>
              <a:rPr lang="en-US" sz="2400" b="1" dirty="0">
                <a:latin typeface="宋体" pitchFamily="2" charset="-122"/>
              </a:rPr>
              <a:t>】</a:t>
            </a:r>
          </a:p>
          <a:p>
            <a:pPr marL="0" indent="627063" eaLnBrk="1" hangingPunct="1">
              <a:lnSpc>
                <a:spcPts val="3500"/>
              </a:lnSpc>
              <a:spcBef>
                <a:spcPct val="0"/>
              </a:spcBef>
              <a:buNone/>
            </a:pPr>
            <a:r>
              <a:rPr lang="zh-CN" altLang="en-US" sz="2400" b="1" dirty="0" smtClean="0">
                <a:latin typeface="宋体" pitchFamily="2" charset="-122"/>
              </a:rPr>
              <a:t>解答情节作用题需考虑以下“四对关系”：</a:t>
            </a:r>
          </a:p>
          <a:p>
            <a:pPr marL="0" indent="627063" eaLnBrk="1" hangingPunct="1">
              <a:lnSpc>
                <a:spcPts val="3500"/>
              </a:lnSpc>
              <a:spcBef>
                <a:spcPct val="0"/>
              </a:spcBef>
              <a:buNone/>
            </a:pPr>
            <a:r>
              <a:rPr lang="en-US" altLang="zh-CN" sz="2400" b="1" dirty="0" smtClean="0">
                <a:latin typeface="宋体" pitchFamily="2" charset="-122"/>
              </a:rPr>
              <a:t>1. </a:t>
            </a:r>
            <a:r>
              <a:rPr lang="zh-CN" altLang="en-US" sz="2400" b="1" dirty="0" smtClean="0">
                <a:latin typeface="宋体" pitchFamily="2" charset="-122"/>
              </a:rPr>
              <a:t>考虑情节与其所处位置的关系</a:t>
            </a:r>
          </a:p>
          <a:p>
            <a:pPr marL="0" indent="627063" eaLnBrk="1" hangingPunct="1">
              <a:lnSpc>
                <a:spcPts val="3500"/>
              </a:lnSpc>
              <a:spcBef>
                <a:spcPct val="0"/>
              </a:spcBef>
              <a:buNone/>
            </a:pPr>
            <a:r>
              <a:rPr lang="zh-CN" altLang="en-US" sz="2400" b="1" dirty="0" smtClean="0">
                <a:latin typeface="宋体" pitchFamily="2" charset="-122"/>
              </a:rPr>
              <a:t>①开头部分情节的作用：总领全文；照应题目，呼应下文；引出下文，为后文做铺垫；开门见山，直入主题；欲扬先抑；对比衬托；渲染气氛，奠定基调；埋下伏笔；设置悬念。②中间部分情节的作用： 过渡</a:t>
            </a:r>
            <a:r>
              <a:rPr lang="en-US" altLang="zh-CN" sz="2400" b="1" dirty="0" smtClean="0">
                <a:latin typeface="宋体" pitchFamily="2" charset="-122"/>
              </a:rPr>
              <a:t>(</a:t>
            </a:r>
            <a:r>
              <a:rPr lang="zh-CN" altLang="en-US" sz="2400" b="1" dirty="0" smtClean="0">
                <a:latin typeface="宋体" pitchFamily="2" charset="-122"/>
              </a:rPr>
              <a:t>承上启下</a:t>
            </a:r>
            <a:r>
              <a:rPr lang="en-US" altLang="zh-CN" sz="2400" b="1" dirty="0" smtClean="0">
                <a:latin typeface="宋体" pitchFamily="2" charset="-122"/>
              </a:rPr>
              <a:t>)</a:t>
            </a:r>
            <a:r>
              <a:rPr lang="zh-CN" altLang="en-US" sz="2400" b="1" dirty="0" smtClean="0">
                <a:latin typeface="宋体" pitchFamily="2" charset="-122"/>
              </a:rPr>
              <a:t>；由</a:t>
            </a:r>
            <a:r>
              <a:rPr lang="en-US" altLang="zh-CN" sz="2400" b="1" dirty="0" smtClean="0">
                <a:latin typeface="宋体" pitchFamily="2" charset="-122"/>
              </a:rPr>
              <a:t>……</a:t>
            </a:r>
            <a:r>
              <a:rPr lang="zh-CN" altLang="en-US" sz="2400" b="1" dirty="0" smtClean="0">
                <a:latin typeface="宋体" pitchFamily="2" charset="-122"/>
              </a:rPr>
              <a:t>到</a:t>
            </a:r>
            <a:r>
              <a:rPr lang="en-US" altLang="zh-CN" sz="2400" b="1" dirty="0" smtClean="0">
                <a:latin typeface="宋体" pitchFamily="2" charset="-122"/>
              </a:rPr>
              <a:t>……(</a:t>
            </a:r>
            <a:r>
              <a:rPr lang="zh-CN" altLang="en-US" sz="2400" b="1" dirty="0" smtClean="0">
                <a:latin typeface="宋体" pitchFamily="2" charset="-122"/>
              </a:rPr>
              <a:t>由叙述转向议论，由写景转向抒情，由正面到反面</a:t>
            </a:r>
            <a:r>
              <a:rPr lang="en-US" altLang="zh-CN" sz="2400" b="1" dirty="0" smtClean="0">
                <a:latin typeface="宋体" pitchFamily="2" charset="-122"/>
              </a:rPr>
              <a:t>)</a:t>
            </a:r>
            <a:r>
              <a:rPr lang="zh-CN" altLang="en-US" sz="2400" b="1" dirty="0" smtClean="0">
                <a:latin typeface="宋体" pitchFamily="2" charset="-122"/>
              </a:rPr>
              <a:t>；为下文写</a:t>
            </a:r>
            <a:r>
              <a:rPr lang="en-US" altLang="zh-CN" sz="2400" b="1" dirty="0" smtClean="0">
                <a:latin typeface="宋体" pitchFamily="2" charset="-122"/>
              </a:rPr>
              <a:t>……</a:t>
            </a:r>
            <a:r>
              <a:rPr lang="zh-CN" altLang="en-US" sz="2400" b="1" dirty="0" smtClean="0">
                <a:latin typeface="宋体" pitchFamily="2" charset="-122"/>
              </a:rPr>
              <a:t>做铺垫</a:t>
            </a:r>
            <a:r>
              <a:rPr lang="en-US" altLang="zh-CN" sz="2400" b="1" dirty="0" smtClean="0">
                <a:latin typeface="宋体" pitchFamily="2" charset="-122"/>
              </a:rPr>
              <a:t>(</a:t>
            </a:r>
            <a:r>
              <a:rPr lang="zh-CN" altLang="en-US" sz="2400" b="1" dirty="0" smtClean="0">
                <a:latin typeface="宋体" pitchFamily="2" charset="-122"/>
              </a:rPr>
              <a:t>为议论、抒情做铺垫</a:t>
            </a:r>
            <a:r>
              <a:rPr lang="en-US" altLang="zh-CN" sz="2400" b="1" dirty="0" smtClean="0">
                <a:latin typeface="宋体" pitchFamily="2" charset="-122"/>
              </a:rPr>
              <a:t>)</a:t>
            </a:r>
            <a:r>
              <a:rPr lang="zh-CN" altLang="en-US" sz="2400" b="1" dirty="0" smtClean="0">
                <a:latin typeface="宋体" pitchFamily="2" charset="-122"/>
              </a:rPr>
              <a:t>；推动情节的发展；照应；总结上文；呼应前文。③结尾的作用：卒章显志，点明中心；戛然而止，回味深长；点明</a:t>
            </a:r>
          </a:p>
        </p:txBody>
      </p:sp>
      <p:sp>
        <p:nvSpPr>
          <p:cNvPr id="146329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6330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6330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6330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22"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题旨；深化主题；照应前文，结构严谨；升华感情，照应开头，画龙点睛；言有尽而意无穷；以小见大。④将情节浓缩为标题，其作用有：一是起线索作用，贯穿全文；二是点明主题。</a:t>
            </a:r>
            <a:endParaRPr lang="en-US" altLang="zh-CN" sz="2400" b="1" dirty="0" smtClean="0">
              <a:latin typeface="宋体" pitchFamily="2" charset="-122"/>
            </a:endParaRPr>
          </a:p>
          <a:p>
            <a:pPr marL="0" indent="627063"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考虑情节与人物形象的关系</a:t>
            </a:r>
          </a:p>
          <a:p>
            <a:pPr marL="0" indent="627063" eaLnBrk="1" hangingPunct="1">
              <a:lnSpc>
                <a:spcPts val="3500"/>
              </a:lnSpc>
              <a:spcBef>
                <a:spcPct val="0"/>
              </a:spcBef>
              <a:buNone/>
            </a:pPr>
            <a:r>
              <a:rPr lang="zh-CN" altLang="en-US" sz="2400" b="1" dirty="0" smtClean="0">
                <a:latin typeface="宋体" pitchFamily="2" charset="-122"/>
              </a:rPr>
              <a:t>也就是情节本身对人物性格塑造的具体作用。常用答题术语：塑造了</a:t>
            </a:r>
            <a:r>
              <a:rPr lang="en-US" altLang="zh-CN" sz="2400" b="1" dirty="0" smtClean="0">
                <a:latin typeface="宋体" pitchFamily="2" charset="-122"/>
              </a:rPr>
              <a:t>……</a:t>
            </a:r>
            <a:r>
              <a:rPr lang="zh-CN" altLang="en-US" sz="2400" b="1" dirty="0" smtClean="0">
                <a:latin typeface="宋体" pitchFamily="2" charset="-122"/>
              </a:rPr>
              <a:t>的人物形象，表现了人物</a:t>
            </a:r>
            <a:r>
              <a:rPr lang="en-US" altLang="zh-CN" sz="2400" b="1" dirty="0" smtClean="0">
                <a:latin typeface="宋体" pitchFamily="2" charset="-122"/>
              </a:rPr>
              <a:t>……</a:t>
            </a:r>
            <a:r>
              <a:rPr lang="zh-CN" altLang="en-US" sz="2400" b="1" dirty="0" smtClean="0">
                <a:latin typeface="宋体" pitchFamily="2" charset="-122"/>
              </a:rPr>
              <a:t>的性格或精神，刻画了人物</a:t>
            </a:r>
            <a:r>
              <a:rPr lang="en-US" altLang="zh-CN" sz="2400" b="1" dirty="0" smtClean="0">
                <a:latin typeface="宋体" pitchFamily="2" charset="-122"/>
              </a:rPr>
              <a:t>……</a:t>
            </a:r>
            <a:r>
              <a:rPr lang="zh-CN" altLang="en-US" sz="2400" b="1" dirty="0" smtClean="0">
                <a:latin typeface="宋体" pitchFamily="2" charset="-122"/>
              </a:rPr>
              <a:t>的心理等。如</a:t>
            </a:r>
            <a:r>
              <a:rPr lang="en-US" altLang="zh-CN" sz="2400" b="1" dirty="0" smtClean="0">
                <a:latin typeface="宋体" pitchFamily="2" charset="-122"/>
              </a:rPr>
              <a:t>《</a:t>
            </a:r>
            <a:r>
              <a:rPr lang="zh-CN" altLang="en-US" sz="2400" b="1" dirty="0" smtClean="0">
                <a:latin typeface="宋体" pitchFamily="2" charset="-122"/>
              </a:rPr>
              <a:t>祝福</a:t>
            </a:r>
            <a:r>
              <a:rPr lang="en-US" altLang="zh-CN" sz="2400" b="1" dirty="0" smtClean="0">
                <a:latin typeface="宋体" pitchFamily="2" charset="-122"/>
              </a:rPr>
              <a:t>》</a:t>
            </a:r>
            <a:r>
              <a:rPr lang="zh-CN" altLang="en-US" sz="2400" b="1" dirty="0" smtClean="0">
                <a:latin typeface="宋体" pitchFamily="2" charset="-122"/>
              </a:rPr>
              <a:t>中“祥林嫂反复讲述阿毛被狼吃”这一情节，就刻画了祥林嫂想念儿子而又希望获得别人同情的心理。</a:t>
            </a:r>
          </a:p>
          <a:p>
            <a:pPr marL="0" indent="627063" eaLnBrk="1" hangingPunct="1">
              <a:lnSpc>
                <a:spcPts val="3500"/>
              </a:lnSpc>
              <a:spcBef>
                <a:spcPct val="0"/>
              </a:spcBef>
              <a:buNone/>
            </a:pPr>
            <a:endParaRPr lang="zh-CN" altLang="en-US" sz="2400" b="1" dirty="0" smtClean="0">
              <a:latin typeface="宋体" pitchFamily="2" charset="-122"/>
            </a:endParaRPr>
          </a:p>
        </p:txBody>
      </p:sp>
      <p:sp>
        <p:nvSpPr>
          <p:cNvPr id="146432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6432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6432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6432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5346"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3. </a:t>
            </a:r>
            <a:r>
              <a:rPr lang="zh-CN" altLang="en-US" sz="2400" b="1" dirty="0" smtClean="0">
                <a:latin typeface="宋体" pitchFamily="2" charset="-122"/>
              </a:rPr>
              <a:t>考虑情节与小说主题的关系</a:t>
            </a:r>
          </a:p>
          <a:p>
            <a:pPr marL="0" indent="627063" eaLnBrk="1" hangingPunct="1">
              <a:lnSpc>
                <a:spcPts val="3500"/>
              </a:lnSpc>
              <a:spcBef>
                <a:spcPct val="0"/>
              </a:spcBef>
              <a:buNone/>
            </a:pPr>
            <a:r>
              <a:rPr lang="zh-CN" altLang="en-US" sz="2400" b="1" dirty="0" smtClean="0">
                <a:latin typeface="宋体" pitchFamily="2" charset="-122"/>
              </a:rPr>
              <a:t>一般来说，情节有点题和突出、深化主题等作用。常用答题术语：揭示</a:t>
            </a:r>
            <a:r>
              <a:rPr lang="en-US" altLang="zh-CN" sz="2400" b="1" dirty="0" smtClean="0">
                <a:latin typeface="宋体" pitchFamily="2" charset="-122"/>
              </a:rPr>
              <a:t>(</a:t>
            </a:r>
            <a:r>
              <a:rPr lang="zh-CN" altLang="en-US" sz="2400" b="1" dirty="0" smtClean="0">
                <a:latin typeface="宋体" pitchFamily="2" charset="-122"/>
              </a:rPr>
              <a:t>表达、寄托、暗示</a:t>
            </a:r>
            <a:r>
              <a:rPr lang="en-US" altLang="zh-CN" sz="2400" b="1" dirty="0" smtClean="0">
                <a:latin typeface="宋体" pitchFamily="2" charset="-122"/>
              </a:rPr>
              <a:t>)</a:t>
            </a:r>
            <a:r>
              <a:rPr lang="zh-CN" altLang="en-US" sz="2400" b="1" dirty="0" smtClean="0">
                <a:latin typeface="宋体" pitchFamily="2" charset="-122"/>
              </a:rPr>
              <a:t>了</a:t>
            </a:r>
            <a:r>
              <a:rPr lang="en-US" altLang="zh-CN" sz="2400" b="1" dirty="0" smtClean="0">
                <a:latin typeface="宋体" pitchFamily="2" charset="-122"/>
              </a:rPr>
              <a:t>……</a:t>
            </a:r>
            <a:r>
              <a:rPr lang="zh-CN" altLang="en-US" sz="2400" b="1" dirty="0" smtClean="0">
                <a:latin typeface="宋体" pitchFamily="2" charset="-122"/>
              </a:rPr>
              <a:t>的主题、深化主题、突出主题等。</a:t>
            </a:r>
          </a:p>
          <a:p>
            <a:pPr marL="0" indent="627063" eaLnBrk="1" hangingPunct="1">
              <a:lnSpc>
                <a:spcPts val="3500"/>
              </a:lnSpc>
              <a:spcBef>
                <a:spcPct val="0"/>
              </a:spcBef>
              <a:buNone/>
            </a:pPr>
            <a:r>
              <a:rPr lang="en-US" altLang="zh-CN" sz="2400" b="1" dirty="0" smtClean="0">
                <a:latin typeface="宋体" pitchFamily="2" charset="-122"/>
              </a:rPr>
              <a:t>4. </a:t>
            </a:r>
            <a:r>
              <a:rPr lang="zh-CN" altLang="en-US" sz="2400" b="1" dirty="0" smtClean="0">
                <a:latin typeface="宋体" pitchFamily="2" charset="-122"/>
              </a:rPr>
              <a:t>考虑情节与读者感受的关系</a:t>
            </a:r>
          </a:p>
          <a:p>
            <a:pPr marL="0" indent="627063" eaLnBrk="1" hangingPunct="1">
              <a:lnSpc>
                <a:spcPts val="3500"/>
              </a:lnSpc>
              <a:spcBef>
                <a:spcPct val="0"/>
              </a:spcBef>
              <a:buNone/>
            </a:pPr>
            <a:r>
              <a:rPr lang="zh-CN" altLang="en-US" sz="2400" b="1" dirty="0" smtClean="0">
                <a:latin typeface="宋体" pitchFamily="2" charset="-122"/>
              </a:rPr>
              <a:t>就是站在读者的位置上考虑情节的作用。常用答题术语：设置悬念、吸引读者注意力、引起读者的阅读兴趣、引发读者思考等。</a:t>
            </a:r>
          </a:p>
        </p:txBody>
      </p:sp>
      <p:sp>
        <p:nvSpPr>
          <p:cNvPr id="146534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6534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6535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6535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5346"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答题模板</a:t>
            </a:r>
            <a:r>
              <a:rPr lang="en-US" altLang="zh-CN" sz="2400" b="1" dirty="0" smtClean="0">
                <a:latin typeface="宋体" pitchFamily="2" charset="-122"/>
              </a:rPr>
              <a:t>】</a:t>
            </a:r>
          </a:p>
          <a:p>
            <a:pPr marL="0" indent="627063" eaLnBrk="1" hangingPunct="1">
              <a:lnSpc>
                <a:spcPts val="3500"/>
              </a:lnSpc>
              <a:spcBef>
                <a:spcPct val="0"/>
              </a:spcBef>
              <a:buNone/>
            </a:pPr>
            <a:r>
              <a:rPr lang="zh-CN" altLang="en-US" sz="2400" b="1" dirty="0" smtClean="0">
                <a:latin typeface="宋体" pitchFamily="2" charset="-122"/>
              </a:rPr>
              <a:t>模板一：</a:t>
            </a:r>
            <a:r>
              <a:rPr lang="en-US" altLang="zh-CN" sz="2400" b="1" dirty="0" smtClean="0">
                <a:latin typeface="宋体" pitchFamily="2" charset="-122"/>
              </a:rPr>
              <a:t>……</a:t>
            </a:r>
            <a:r>
              <a:rPr lang="zh-CN" altLang="en-US" sz="2400" b="1" dirty="0" smtClean="0">
                <a:latin typeface="宋体" pitchFamily="2" charset="-122"/>
              </a:rPr>
              <a:t>情节</a:t>
            </a:r>
            <a:r>
              <a:rPr lang="en-US" altLang="zh-CN" sz="2400" b="1" dirty="0" smtClean="0">
                <a:latin typeface="宋体" pitchFamily="2" charset="-122"/>
              </a:rPr>
              <a:t>(</a:t>
            </a:r>
            <a:r>
              <a:rPr lang="zh-CN" altLang="en-US" sz="2400" b="1" dirty="0" smtClean="0">
                <a:latin typeface="宋体" pitchFamily="2" charset="-122"/>
              </a:rPr>
              <a:t>事物</a:t>
            </a:r>
            <a:r>
              <a:rPr lang="en-US" altLang="zh-CN" sz="2400" b="1" dirty="0" smtClean="0">
                <a:latin typeface="宋体" pitchFamily="2" charset="-122"/>
              </a:rPr>
              <a:t>)</a:t>
            </a:r>
            <a:r>
              <a:rPr lang="zh-CN" altLang="en-US" sz="2400" b="1" dirty="0" smtClean="0">
                <a:latin typeface="宋体" pitchFamily="2" charset="-122"/>
              </a:rPr>
              <a:t>在文中有</a:t>
            </a:r>
            <a:r>
              <a:rPr lang="en-US" altLang="zh-CN" sz="2400" b="1" dirty="0" smtClean="0">
                <a:latin typeface="宋体" pitchFamily="2" charset="-122"/>
              </a:rPr>
              <a:t>……</a:t>
            </a:r>
            <a:r>
              <a:rPr lang="zh-CN" altLang="en-US" sz="2400" b="1" dirty="0" smtClean="0">
                <a:latin typeface="宋体" pitchFamily="2" charset="-122"/>
              </a:rPr>
              <a:t>作用，突出了</a:t>
            </a:r>
            <a:r>
              <a:rPr lang="en-US" altLang="zh-CN" sz="2400" b="1" dirty="0" smtClean="0">
                <a:latin typeface="宋体" pitchFamily="2" charset="-122"/>
              </a:rPr>
              <a:t>……</a:t>
            </a:r>
            <a:r>
              <a:rPr lang="zh-CN" altLang="en-US" sz="2400" b="1" dirty="0" smtClean="0">
                <a:latin typeface="宋体" pitchFamily="2" charset="-122"/>
              </a:rPr>
              <a:t>，表现了</a:t>
            </a:r>
            <a:r>
              <a:rPr lang="en-US" altLang="zh-CN" sz="2400" b="1" dirty="0" smtClean="0">
                <a:latin typeface="宋体" pitchFamily="2" charset="-122"/>
              </a:rPr>
              <a:t>……</a:t>
            </a:r>
          </a:p>
          <a:p>
            <a:pPr marL="0" indent="627063" eaLnBrk="1" hangingPunct="1">
              <a:lnSpc>
                <a:spcPts val="3500"/>
              </a:lnSpc>
              <a:spcBef>
                <a:spcPct val="0"/>
              </a:spcBef>
              <a:buNone/>
            </a:pPr>
            <a:r>
              <a:rPr lang="zh-CN" altLang="en-US" sz="2400" b="1" dirty="0" smtClean="0">
                <a:latin typeface="宋体" pitchFamily="2" charset="-122"/>
              </a:rPr>
              <a:t>模板二：</a:t>
            </a:r>
          </a:p>
          <a:p>
            <a:pPr marL="0" indent="627063" eaLnBrk="1" hangingPunct="1">
              <a:lnSpc>
                <a:spcPts val="3500"/>
              </a:lnSpc>
              <a:spcBef>
                <a:spcPct val="0"/>
              </a:spcBef>
              <a:buNone/>
            </a:pPr>
            <a:r>
              <a:rPr lang="zh-CN" altLang="en-US" sz="2400" b="1" dirty="0" smtClean="0">
                <a:latin typeface="宋体" pitchFamily="2" charset="-122"/>
              </a:rPr>
              <a:t>结构上的作用：①</a:t>
            </a:r>
            <a:r>
              <a:rPr lang="en-US" altLang="zh-CN" sz="2400" b="1" dirty="0" smtClean="0">
                <a:latin typeface="宋体" pitchFamily="2" charset="-122"/>
              </a:rPr>
              <a:t>……②……</a:t>
            </a:r>
          </a:p>
          <a:p>
            <a:pPr marL="0" indent="627063" eaLnBrk="1" hangingPunct="1">
              <a:lnSpc>
                <a:spcPts val="3500"/>
              </a:lnSpc>
              <a:spcBef>
                <a:spcPct val="0"/>
              </a:spcBef>
              <a:buNone/>
            </a:pPr>
            <a:r>
              <a:rPr lang="zh-CN" altLang="en-US" sz="2400" b="1" dirty="0" smtClean="0">
                <a:latin typeface="宋体" pitchFamily="2" charset="-122"/>
              </a:rPr>
              <a:t>内容上的作用：①</a:t>
            </a:r>
            <a:r>
              <a:rPr lang="en-US" altLang="zh-CN" sz="2400" b="1" dirty="0" smtClean="0">
                <a:latin typeface="宋体" pitchFamily="2" charset="-122"/>
              </a:rPr>
              <a:t>……②……</a:t>
            </a:r>
          </a:p>
        </p:txBody>
      </p:sp>
      <p:sp>
        <p:nvSpPr>
          <p:cNvPr id="146534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6534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6535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6535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6370" name="内容占位符 2"/>
          <p:cNvSpPr>
            <a:spLocks noGrp="1"/>
          </p:cNvSpPr>
          <p:nvPr>
            <p:ph idx="4294967295"/>
          </p:nvPr>
        </p:nvSpPr>
        <p:spPr>
          <a:xfrm>
            <a:off x="792163" y="744556"/>
            <a:ext cx="7920037" cy="5399088"/>
          </a:xfrm>
        </p:spPr>
        <p:txBody>
          <a:bodyPr/>
          <a:lstStyle/>
          <a:p>
            <a:pPr marL="0" indent="0" eaLnBrk="1" hangingPunct="1">
              <a:lnSpc>
                <a:spcPts val="3500"/>
              </a:lnSpc>
              <a:spcBef>
                <a:spcPct val="0"/>
              </a:spcBef>
              <a:buFont typeface="Arial" charset="0"/>
              <a:buNone/>
            </a:pPr>
            <a:r>
              <a:rPr lang="en-US" sz="2400" b="1" dirty="0">
                <a:latin typeface="宋体" pitchFamily="2" charset="-122"/>
              </a:rPr>
              <a:t>【</a:t>
            </a:r>
            <a:r>
              <a:rPr lang="zh-CN" altLang="en-US" sz="2400" b="1" dirty="0">
                <a:latin typeface="宋体" pitchFamily="2" charset="-122"/>
              </a:rPr>
              <a:t>对点训练</a:t>
            </a:r>
            <a:r>
              <a:rPr lang="en-US" sz="2400" b="1" dirty="0">
                <a:latin typeface="宋体" pitchFamily="2" charset="-122"/>
              </a:rPr>
              <a:t>】</a:t>
            </a:r>
          </a:p>
          <a:p>
            <a:pPr marL="0" indent="0" eaLnBrk="1" hangingPunct="1">
              <a:lnSpc>
                <a:spcPts val="3500"/>
              </a:lnSpc>
              <a:spcBef>
                <a:spcPct val="0"/>
              </a:spcBef>
              <a:buFont typeface="Arial" charset="0"/>
              <a:buNone/>
            </a:pPr>
            <a:r>
              <a:rPr lang="en-US" sz="2400" b="1" dirty="0" err="1" smtClean="0">
                <a:latin typeface="宋体" pitchFamily="2" charset="-122"/>
              </a:rPr>
              <a:t>阅读下面的文字</a:t>
            </a:r>
            <a:r>
              <a:rPr lang="en-US" sz="2400" b="1" dirty="0" err="1">
                <a:latin typeface="宋体" pitchFamily="2" charset="-122"/>
              </a:rPr>
              <a:t>，完成后面的题目</a:t>
            </a:r>
            <a:r>
              <a:rPr lang="en-US" sz="2400" b="1" dirty="0">
                <a:latin typeface="宋体" pitchFamily="2" charset="-122"/>
              </a:rPr>
              <a:t>。</a:t>
            </a:r>
          </a:p>
          <a:p>
            <a:pPr marL="0" indent="542925" algn="ctr" eaLnBrk="1" hangingPunct="1">
              <a:lnSpc>
                <a:spcPts val="3500"/>
              </a:lnSpc>
              <a:spcBef>
                <a:spcPct val="0"/>
              </a:spcBef>
              <a:buFont typeface="Arial" charset="0"/>
              <a:buNone/>
            </a:pPr>
            <a:r>
              <a:rPr lang="en-US" sz="2400" b="1" dirty="0" err="1">
                <a:latin typeface="宋体" pitchFamily="2" charset="-122"/>
              </a:rPr>
              <a:t>树上的天使</a:t>
            </a:r>
            <a:endParaRPr lang="en-US" sz="2400" b="1" dirty="0">
              <a:latin typeface="宋体" pitchFamily="2" charset="-122"/>
            </a:endParaRPr>
          </a:p>
          <a:p>
            <a:pPr marL="0" indent="542925" algn="ct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美</a:t>
            </a:r>
            <a:r>
              <a:rPr lang="en-US" altLang="zh-CN" sz="2400" b="1" dirty="0" smtClean="0">
                <a:latin typeface="宋体" pitchFamily="2" charset="-122"/>
              </a:rPr>
              <a:t>] </a:t>
            </a:r>
            <a:r>
              <a:rPr lang="zh-CN" altLang="en-US" sz="2400" b="1" dirty="0" smtClean="0">
                <a:latin typeface="宋体" pitchFamily="2" charset="-122"/>
              </a:rPr>
              <a:t>玛雅</a:t>
            </a:r>
            <a:r>
              <a:rPr lang="en-US" altLang="zh-CN" sz="2400" b="1" dirty="0" smtClean="0">
                <a:latin typeface="宋体" pitchFamily="2" charset="-122"/>
              </a:rPr>
              <a:t>·</a:t>
            </a:r>
            <a:r>
              <a:rPr lang="zh-CN" altLang="en-US" sz="2400" b="1" dirty="0" smtClean="0">
                <a:latin typeface="宋体" pitchFamily="2" charset="-122"/>
              </a:rPr>
              <a:t>瑞诺德斯</a:t>
            </a:r>
            <a:r>
              <a:rPr lang="en-US" altLang="zh-CN" sz="2400" b="1" dirty="0" smtClean="0">
                <a:latin typeface="宋体" pitchFamily="2" charset="-122"/>
              </a:rPr>
              <a:t>·</a:t>
            </a:r>
            <a:r>
              <a:rPr lang="zh-CN" altLang="en-US" sz="2400" b="1" dirty="0" smtClean="0">
                <a:latin typeface="宋体" pitchFamily="2" charset="-122"/>
              </a:rPr>
              <a:t>拉特森</a:t>
            </a:r>
          </a:p>
          <a:p>
            <a:pPr marL="0" indent="542925" eaLnBrk="1" hangingPunct="1">
              <a:lnSpc>
                <a:spcPts val="3500"/>
              </a:lnSpc>
              <a:spcBef>
                <a:spcPct val="0"/>
              </a:spcBef>
              <a:buNone/>
            </a:pPr>
            <a:r>
              <a:rPr lang="zh-CN" altLang="en-US" sz="2400" b="1" dirty="0" smtClean="0">
                <a:latin typeface="宋体" pitchFamily="2" charset="-122"/>
              </a:rPr>
              <a:t>又来了，那些烦人的松鼠！每到半夜，屋外的松鼠们就开始搬运它们的美食</a:t>
            </a:r>
            <a:r>
              <a:rPr lang="en-US" altLang="zh-CN" sz="2400" b="1" dirty="0" smtClean="0">
                <a:latin typeface="宋体" pitchFamily="2" charset="-122"/>
              </a:rPr>
              <a:t>——</a:t>
            </a:r>
            <a:r>
              <a:rPr lang="zh-CN" altLang="en-US" sz="2400" b="1" dirty="0" smtClean="0">
                <a:latin typeface="宋体" pitchFamily="2" charset="-122"/>
              </a:rPr>
              <a:t>山核桃。而我却每每被山核桃砸落在屋顶上的声音吵醒，然后无奈地睁着双眼。每到这个时候，我的脑子就会不由自主地想到那些如雪片般飞来的账单以及我已经拖欠了房东许久的租金。最后，在被折磨得筋疲力尽后，我终于昏昏睡去。</a:t>
            </a:r>
          </a:p>
          <a:p>
            <a:pPr marL="0" indent="542925" eaLnBrk="1" hangingPunct="1">
              <a:lnSpc>
                <a:spcPts val="3500"/>
              </a:lnSpc>
              <a:spcBef>
                <a:spcPct val="0"/>
              </a:spcBef>
              <a:buNone/>
            </a:pPr>
            <a:r>
              <a:rPr lang="zh-CN" altLang="en-US" sz="2400" b="1" dirty="0" smtClean="0">
                <a:latin typeface="宋体" pitchFamily="2" charset="-122"/>
              </a:rPr>
              <a:t>第二天，我起了个大早，赶去教堂。会餐后，一位老妇人问我，能否送她回家。在去她家的路上，她问我：</a:t>
            </a:r>
          </a:p>
        </p:txBody>
      </p:sp>
      <p:sp>
        <p:nvSpPr>
          <p:cNvPr id="146637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6637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6637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6637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7394"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“你喜欢吃山核桃吗？”</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山核桃？我僵硬地笑了笑，反问道：“你为什么这么问？”我的耳边仿佛又响起了那些山核桃砸落的声音。</a:t>
            </a:r>
          </a:p>
          <a:p>
            <a:pPr marL="0" indent="627063" eaLnBrk="1" hangingPunct="1">
              <a:lnSpc>
                <a:spcPts val="3500"/>
              </a:lnSpc>
              <a:spcBef>
                <a:spcPct val="0"/>
              </a:spcBef>
              <a:buNone/>
            </a:pPr>
            <a:r>
              <a:rPr lang="zh-CN" altLang="en-US" sz="2400" b="1" dirty="0" smtClean="0">
                <a:latin typeface="宋体" pitchFamily="2" charset="-122"/>
              </a:rPr>
              <a:t>“我以</a:t>
            </a:r>
            <a:r>
              <a:rPr lang="en-US" altLang="zh-CN" sz="2400" b="1" dirty="0" smtClean="0">
                <a:latin typeface="宋体" pitchFamily="2" charset="-122"/>
              </a:rPr>
              <a:t>20</a:t>
            </a:r>
            <a:r>
              <a:rPr lang="zh-CN" altLang="en-US" sz="2400" b="1" dirty="0" smtClean="0">
                <a:latin typeface="宋体" pitchFamily="2" charset="-122"/>
              </a:rPr>
              <a:t>美元一袋的价格将它们卖给一家农场。”她回答道，“如果你喜欢，我可以以低一点的价格卖给你一袋，以报答你送我回家。”</a:t>
            </a:r>
          </a:p>
          <a:p>
            <a:pPr marL="0" indent="627063" eaLnBrk="1" hangingPunct="1">
              <a:lnSpc>
                <a:spcPts val="3500"/>
              </a:lnSpc>
              <a:spcBef>
                <a:spcPct val="0"/>
              </a:spcBef>
              <a:buNone/>
            </a:pPr>
            <a:r>
              <a:rPr lang="zh-CN" altLang="en-US" sz="2400" b="1" dirty="0" smtClean="0">
                <a:latin typeface="宋体" pitchFamily="2" charset="-122"/>
              </a:rPr>
              <a:t>就算白送我也不要。“不了，谢谢。”我说。</a:t>
            </a:r>
          </a:p>
          <a:p>
            <a:pPr marL="0" indent="627063" eaLnBrk="1" hangingPunct="1">
              <a:lnSpc>
                <a:spcPts val="3500"/>
              </a:lnSpc>
              <a:spcBef>
                <a:spcPct val="0"/>
              </a:spcBef>
              <a:buNone/>
            </a:pPr>
            <a:r>
              <a:rPr lang="zh-CN" altLang="en-US" sz="2400" b="1" dirty="0" smtClean="0">
                <a:latin typeface="宋体" pitchFamily="2" charset="-122"/>
              </a:rPr>
              <a:t>一回到家，我便倒在了床上，我太累了。但又一次，松鼠的骚动声在我头顶响起。这还没到半夜呢！我愤愤地想：它们就不能让我有片刻的安宁吗？</a:t>
            </a:r>
          </a:p>
          <a:p>
            <a:pPr marL="0" indent="627063" eaLnBrk="1" hangingPunct="1">
              <a:lnSpc>
                <a:spcPts val="3500"/>
              </a:lnSpc>
              <a:spcBef>
                <a:spcPct val="0"/>
              </a:spcBef>
              <a:buNone/>
            </a:pPr>
            <a:endParaRPr lang="zh-CN" altLang="en-US" sz="2400" b="1" dirty="0" smtClean="0">
              <a:latin typeface="宋体" pitchFamily="2" charset="-122"/>
            </a:endParaRPr>
          </a:p>
        </p:txBody>
      </p:sp>
      <p:sp>
        <p:nvSpPr>
          <p:cNvPr id="146739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6739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6739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6739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02"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D</a:t>
            </a:r>
            <a:r>
              <a:rPr lang="zh-CN" altLang="en-US" sz="2400" b="1" dirty="0" smtClean="0">
                <a:latin typeface="宋体" pitchFamily="2" charset="-122"/>
              </a:rPr>
              <a:t>．作品被艺术家创作出来以后就成为历史，作品是通过接受者的理解而存活于现实，并发挥作用的。从这个意义上说，作品的生命力存在于理解之中。</a:t>
            </a:r>
          </a:p>
          <a:p>
            <a:pPr>
              <a:lnSpc>
                <a:spcPts val="3500"/>
              </a:lnSpc>
            </a:pP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　</a:t>
            </a: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本题考查理解并分析文章信息的能力。</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项强加因果，“接受者对文本的接受不是被动的”和“这种结构会影响接受者对文本的理解”之间没有因果关系。对应句是原文第四自然段的第一、二句，意思是因为接受者对文本的接受不是被动的，所以海德格尔提出了“前理解”</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理解前的心理文化结构</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，这种结构影响着理解。</a:t>
            </a:r>
          </a:p>
        </p:txBody>
      </p:sp>
      <p:sp>
        <p:nvSpPr>
          <p:cNvPr id="1228803"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228806"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2880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8802">
                                            <p:txEl>
                                              <p:pRg st="1" end="1"/>
                                            </p:txEl>
                                          </p:spTgt>
                                        </p:tgtEl>
                                        <p:attrNameLst>
                                          <p:attrName>style.visibility</p:attrName>
                                        </p:attrNameLst>
                                      </p:cBhvr>
                                      <p:to>
                                        <p:strVal val="visible"/>
                                      </p:to>
                                    </p:set>
                                    <p:anim calcmode="lin" valueType="num">
                                      <p:cBhvr additive="base">
                                        <p:cTn id="7" dur="500" fill="hold"/>
                                        <p:tgtEl>
                                          <p:spTgt spid="122880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880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8418"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突然，就像被一个山核桃猛地砸中了脑袋，我灵光一闪：我明白了，财富就在我的头顶上！我从床上一跃而起，冲出屋子。我看到了，就在我的窗台下，已经积了厚厚的一大片山核桃。</a:t>
            </a:r>
            <a:r>
              <a:rPr lang="en-US" altLang="zh-CN" sz="2400" b="1" dirty="0" smtClean="0">
                <a:latin typeface="宋体" pitchFamily="2" charset="-122"/>
              </a:rPr>
              <a:t>20</a:t>
            </a:r>
            <a:r>
              <a:rPr lang="zh-CN" altLang="en-US" sz="2400" b="1" dirty="0" smtClean="0">
                <a:latin typeface="宋体" pitchFamily="2" charset="-122"/>
              </a:rPr>
              <a:t>美元一袋，我欣喜地想，只要卖出四袋就够付下周的房租了。而事实上，地上山核桃的数量已足以让我清偿所有的债务。</a:t>
            </a:r>
          </a:p>
          <a:p>
            <a:pPr marL="0" indent="627063" eaLnBrk="1" hangingPunct="1">
              <a:lnSpc>
                <a:spcPts val="3500"/>
              </a:lnSpc>
              <a:spcBef>
                <a:spcPct val="0"/>
              </a:spcBef>
              <a:buNone/>
            </a:pPr>
            <a:r>
              <a:rPr lang="zh-CN" altLang="en-US" sz="2400" b="1" dirty="0" smtClean="0">
                <a:latin typeface="宋体" pitchFamily="2" charset="-122"/>
              </a:rPr>
              <a:t>几年时间很快过去了，我的生活正慢慢好转。而真正让我对生活充满感恩的，并不是那些山核桃，而是上帝派来的天使</a:t>
            </a:r>
            <a:r>
              <a:rPr lang="en-US" altLang="zh-CN" sz="2400" b="1" dirty="0" smtClean="0">
                <a:latin typeface="宋体" pitchFamily="2" charset="-122"/>
              </a:rPr>
              <a:t>——</a:t>
            </a:r>
            <a:r>
              <a:rPr lang="zh-CN" altLang="en-US" sz="2400" b="1" dirty="0" smtClean="0">
                <a:latin typeface="宋体" pitchFamily="2" charset="-122"/>
              </a:rPr>
              <a:t>它们就住在树上，它们告诉我：上帝就在我们身边。</a:t>
            </a:r>
            <a:endParaRPr lang="en-US" altLang="zh-CN" sz="2400" b="1" dirty="0" smtClean="0">
              <a:latin typeface="宋体" pitchFamily="2" charset="-122"/>
            </a:endParaRPr>
          </a:p>
          <a:p>
            <a:pPr marL="0" indent="0" eaLnBrk="1" hangingPunct="1">
              <a:lnSpc>
                <a:spcPts val="3500"/>
              </a:lnSpc>
              <a:spcBef>
                <a:spcPct val="0"/>
              </a:spcBef>
              <a:buNone/>
            </a:pPr>
            <a:r>
              <a:rPr lang="en-US" altLang="zh-CN" sz="2400" b="1" dirty="0" smtClean="0">
                <a:latin typeface="宋体" pitchFamily="2" charset="-122"/>
              </a:rPr>
              <a:t>2.</a:t>
            </a:r>
            <a:r>
              <a:rPr lang="zh-CN" altLang="en-US" sz="2400" b="1" dirty="0" smtClean="0">
                <a:latin typeface="宋体" pitchFamily="2" charset="-122"/>
              </a:rPr>
              <a:t>最后一段写“我的生活正慢慢好转”，并且赞美松鼠是天使。请分析作者这样写的作用。</a:t>
            </a:r>
            <a:r>
              <a:rPr lang="en-US" altLang="zh-CN" sz="2400" b="1" dirty="0" smtClean="0">
                <a:latin typeface="宋体" pitchFamily="2" charset="-122"/>
              </a:rPr>
              <a:t>(4</a:t>
            </a:r>
            <a:r>
              <a:rPr lang="zh-CN" altLang="en-US" sz="2400" b="1" dirty="0" smtClean="0">
                <a:latin typeface="宋体" pitchFamily="2" charset="-122"/>
              </a:rPr>
              <a:t>分</a:t>
            </a:r>
            <a:r>
              <a:rPr lang="en-US" altLang="zh-CN" sz="2400" b="1" dirty="0" smtClean="0">
                <a:latin typeface="宋体" pitchFamily="2" charset="-122"/>
              </a:rPr>
              <a:t>)</a:t>
            </a:r>
          </a:p>
          <a:p>
            <a:pPr marL="0" indent="627063" eaLnBrk="1" hangingPunct="1">
              <a:lnSpc>
                <a:spcPts val="3500"/>
              </a:lnSpc>
              <a:spcBef>
                <a:spcPct val="0"/>
              </a:spcBef>
              <a:buNone/>
            </a:pPr>
            <a:endParaRPr lang="zh-CN" altLang="en-US" sz="2400" b="1" dirty="0" smtClean="0">
              <a:latin typeface="宋体" pitchFamily="2" charset="-122"/>
            </a:endParaRPr>
          </a:p>
        </p:txBody>
      </p:sp>
      <p:sp>
        <p:nvSpPr>
          <p:cNvPr id="146841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6842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6842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6842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0466"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与题目相照应。②先抑后扬，先写“我”对松鼠的不满，不堪其扰，后写“我”对松鼠的感激，使小说更加生动。③点明主旨，松鼠帮“我”渡过难关，使我明白：生活中总会遇到困难，只要勇敢面对，永不绝望，机遇就在身边。</a:t>
            </a:r>
          </a:p>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本题考查分析作品情节作用的能力。分析小说结尾的作用，要从“情节</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结构</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人物、主题、艺术手法、读者感受”等角度思考。本篇小说的结尾，从结构上看，照应了小说的标题；从艺术手法的角度看，小说采用了先抑后扬的手法，增强了故事的曲折性，使得故事更加生动；从主旨的角度看，点明了小说的主题。</a:t>
            </a:r>
          </a:p>
        </p:txBody>
      </p:sp>
      <p:sp>
        <p:nvSpPr>
          <p:cNvPr id="147046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7046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7047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7047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1490"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a:latin typeface="黑体" pitchFamily="2" charset="-122"/>
                <a:ea typeface="黑体" pitchFamily="2" charset="-122"/>
              </a:rPr>
              <a:t>►　</a:t>
            </a:r>
            <a:r>
              <a:rPr lang="zh-CN" altLang="en-US" sz="2400" b="1" dirty="0" smtClean="0">
                <a:latin typeface="黑体" pitchFamily="2" charset="-122"/>
                <a:ea typeface="黑体" pitchFamily="2" charset="-122"/>
              </a:rPr>
              <a:t>题型二　　　探究</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分析</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情节安排的技巧</a:t>
            </a:r>
            <a:endParaRPr lang="zh-CN" altLang="en-US" sz="2400" b="1" dirty="0">
              <a:latin typeface="宋体" pitchFamily="2" charset="-122"/>
            </a:endParaRPr>
          </a:p>
          <a:p>
            <a:pPr marL="0" indent="0" eaLnBrk="1" hangingPunct="1">
              <a:lnSpc>
                <a:spcPts val="3500"/>
              </a:lnSpc>
              <a:spcBef>
                <a:spcPct val="0"/>
              </a:spcBef>
              <a:buFont typeface="Arial" charset="0"/>
              <a:buNone/>
            </a:pPr>
            <a:r>
              <a:rPr lang="en-US" sz="2400" b="1" dirty="0">
                <a:latin typeface="宋体" pitchFamily="2" charset="-122"/>
              </a:rPr>
              <a:t>【</a:t>
            </a:r>
            <a:r>
              <a:rPr lang="zh-CN" altLang="en-US" sz="2400" b="1" dirty="0">
                <a:latin typeface="宋体" pitchFamily="2" charset="-122"/>
              </a:rPr>
              <a:t>设问方式</a:t>
            </a:r>
            <a:r>
              <a:rPr lang="en-US" sz="2400" b="1" dirty="0">
                <a:latin typeface="宋体" pitchFamily="2" charset="-122"/>
              </a:rPr>
              <a:t>】</a:t>
            </a:r>
          </a:p>
          <a:p>
            <a:pPr marL="0" indent="627063" eaLnBrk="1" hangingPunct="1">
              <a:lnSpc>
                <a:spcPts val="3500"/>
              </a:lnSpc>
              <a:spcBef>
                <a:spcPct val="0"/>
              </a:spcBef>
              <a:buNone/>
            </a:pPr>
            <a:r>
              <a:rPr lang="en-US" altLang="zh-CN" sz="2400" b="1" dirty="0" smtClean="0">
                <a:latin typeface="宋体" pitchFamily="2" charset="-122"/>
              </a:rPr>
              <a:t>1. [2014·</a:t>
            </a:r>
            <a:r>
              <a:rPr lang="zh-CN" altLang="en-US" sz="2400" b="1" dirty="0" smtClean="0">
                <a:latin typeface="宋体" pitchFamily="2" charset="-122"/>
              </a:rPr>
              <a:t>新课标全国卷</a:t>
            </a:r>
            <a:r>
              <a:rPr lang="en-US" altLang="zh-CN" sz="2400" b="1" dirty="0" smtClean="0">
                <a:latin typeface="宋体" pitchFamily="2" charset="-122"/>
              </a:rPr>
              <a:t>Ⅰ]</a:t>
            </a:r>
            <a:r>
              <a:rPr lang="zh-CN" altLang="en-US" sz="2400" b="1" dirty="0" smtClean="0">
                <a:latin typeface="宋体" pitchFamily="2" charset="-122"/>
              </a:rPr>
              <a:t>作品为什么以渡夫的任情高歌为结尾？结合全文，谈谈你的看法。</a:t>
            </a:r>
          </a:p>
          <a:p>
            <a:pPr marL="0" indent="627063" eaLnBrk="1" hangingPunct="1">
              <a:lnSpc>
                <a:spcPts val="3500"/>
              </a:lnSpc>
              <a:spcBef>
                <a:spcPct val="0"/>
              </a:spcBef>
              <a:buNone/>
            </a:pPr>
            <a:r>
              <a:rPr lang="en-US" altLang="zh-CN" sz="2400" b="1" dirty="0" smtClean="0">
                <a:latin typeface="宋体" pitchFamily="2" charset="-122"/>
              </a:rPr>
              <a:t>2.[ 2014·</a:t>
            </a:r>
            <a:r>
              <a:rPr lang="zh-CN" altLang="en-US" sz="2400" b="1" dirty="0" smtClean="0">
                <a:latin typeface="宋体" pitchFamily="2" charset="-122"/>
              </a:rPr>
              <a:t>新课标全国卷</a:t>
            </a:r>
            <a:r>
              <a:rPr lang="en-US" altLang="zh-CN" sz="2400" b="1" dirty="0" smtClean="0">
                <a:latin typeface="宋体" pitchFamily="2" charset="-122"/>
              </a:rPr>
              <a:t>Ⅱ]</a:t>
            </a:r>
            <a:r>
              <a:rPr lang="zh-CN" altLang="en-US" sz="2400" b="1" dirty="0" smtClean="0">
                <a:latin typeface="宋体" pitchFamily="2" charset="-122"/>
              </a:rPr>
              <a:t>文末“后记”是独立于小说外的写作说明，还是属于小说的有机组成部分？请结合全文，谈谈你的观点和理由。</a:t>
            </a:r>
          </a:p>
        </p:txBody>
      </p:sp>
      <p:sp>
        <p:nvSpPr>
          <p:cNvPr id="147149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7149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7149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714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sz="2400" b="1" dirty="0">
                <a:latin typeface="宋体" pitchFamily="2" charset="-122"/>
              </a:rPr>
              <a:t>【</a:t>
            </a:r>
            <a:r>
              <a:rPr lang="en-US" sz="2400" b="1" dirty="0" err="1">
                <a:latin typeface="宋体" pitchFamily="2" charset="-122"/>
              </a:rPr>
              <a:t>答题思路</a:t>
            </a:r>
            <a:r>
              <a:rPr lang="en-US" sz="2400" b="1" dirty="0">
                <a:latin typeface="宋体" pitchFamily="2" charset="-122"/>
              </a:rPr>
              <a:t>】</a:t>
            </a:r>
          </a:p>
          <a:p>
            <a:pPr marL="0" indent="627063" eaLnBrk="1" hangingPunct="1">
              <a:lnSpc>
                <a:spcPts val="3500"/>
              </a:lnSpc>
              <a:spcBef>
                <a:spcPct val="0"/>
              </a:spcBef>
              <a:buNone/>
            </a:pPr>
            <a:r>
              <a:rPr lang="en-US" altLang="zh-CN" sz="2400" b="1" dirty="0" smtClean="0">
                <a:latin typeface="宋体" pitchFamily="2" charset="-122"/>
              </a:rPr>
              <a:t>1. </a:t>
            </a:r>
            <a:r>
              <a:rPr lang="zh-CN" altLang="en-US" sz="2400" b="1" dirty="0" smtClean="0">
                <a:latin typeface="宋体" pitchFamily="2" charset="-122"/>
              </a:rPr>
              <a:t>审读题目要求。确定是就作品的局部情节设题，还是就整篇作品设题；是否明确了具体的技巧。</a:t>
            </a:r>
          </a:p>
          <a:p>
            <a:pPr marL="0" indent="627063"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确定思考的方向。就作品局部情节设题，并且明确了具体技巧的，就应结合具体内容进行分析，并分析技巧的艺术效果。若就整篇作品设题，并未明确解题技巧，则应从“形象塑造”“情节安排”“环境描写”“主题表现”“表现手法”“修辞手法”“艺术效果”等角度思考，并做到“四看”：①看情节自身前后的关联性；②看情节安排是否符合人物性格特征及其发展变化的轨迹；③看情节安排是否有利于表现主题；④看情节安排是否合乎生活逻辑。</a:t>
            </a:r>
          </a:p>
        </p:txBody>
      </p:sp>
      <p:sp>
        <p:nvSpPr>
          <p:cNvPr id="147251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7251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7251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7251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3538"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答题模板</a:t>
            </a:r>
            <a:r>
              <a:rPr lang="en-US" altLang="zh-CN" sz="2400" b="1" dirty="0" smtClean="0">
                <a:latin typeface="宋体" pitchFamily="2" charset="-122"/>
              </a:rPr>
              <a:t>】</a:t>
            </a:r>
          </a:p>
          <a:p>
            <a:pPr marL="0" indent="627063" eaLnBrk="1" hangingPunct="1">
              <a:lnSpc>
                <a:spcPts val="3500"/>
              </a:lnSpc>
              <a:spcBef>
                <a:spcPct val="0"/>
              </a:spcBef>
              <a:buNone/>
            </a:pPr>
            <a:r>
              <a:rPr lang="zh-CN" altLang="en-US" sz="2400" b="1" dirty="0" smtClean="0">
                <a:latin typeface="宋体" pitchFamily="2" charset="-122"/>
              </a:rPr>
              <a:t>情节结构特点＋结合文本具体分析＋表达效果</a:t>
            </a:r>
            <a:r>
              <a:rPr lang="en-US" altLang="zh-CN" sz="2400" b="1" dirty="0" smtClean="0">
                <a:latin typeface="宋体" pitchFamily="2" charset="-122"/>
              </a:rPr>
              <a:t>(</a:t>
            </a:r>
            <a:r>
              <a:rPr lang="zh-CN" altLang="en-US" sz="2400" b="1" dirty="0" smtClean="0">
                <a:latin typeface="宋体" pitchFamily="2" charset="-122"/>
              </a:rPr>
              <a:t>对表达主题的作用</a:t>
            </a:r>
            <a:r>
              <a:rPr lang="en-US" altLang="zh-CN" sz="2400" b="1" dirty="0" smtClean="0">
                <a:latin typeface="宋体" pitchFamily="2" charset="-122"/>
              </a:rPr>
              <a:t>)</a:t>
            </a:r>
          </a:p>
          <a:p>
            <a:pPr marL="0" indent="542925" eaLnBrk="1" hangingPunct="1">
              <a:lnSpc>
                <a:spcPts val="3500"/>
              </a:lnSpc>
              <a:spcBef>
                <a:spcPct val="0"/>
              </a:spcBef>
              <a:buFont typeface="Arial" charset="0"/>
              <a:buNone/>
            </a:pPr>
            <a:endParaRPr lang="en-US" sz="2400" b="1" dirty="0">
              <a:latin typeface="宋体" pitchFamily="2" charset="-122"/>
            </a:endParaRPr>
          </a:p>
        </p:txBody>
      </p:sp>
      <p:sp>
        <p:nvSpPr>
          <p:cNvPr id="147353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7354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7354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735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62" name="内容占位符 2"/>
          <p:cNvSpPr>
            <a:spLocks noGrp="1"/>
          </p:cNvSpPr>
          <p:nvPr>
            <p:ph idx="4294967295"/>
          </p:nvPr>
        </p:nvSpPr>
        <p:spPr>
          <a:xfrm>
            <a:off x="755650" y="836613"/>
            <a:ext cx="7920038" cy="5399087"/>
          </a:xfrm>
        </p:spPr>
        <p:txBody>
          <a:bodyPr/>
          <a:lstStyle/>
          <a:p>
            <a:pPr marL="0" indent="0" eaLnBrk="1" hangingPunct="1">
              <a:lnSpc>
                <a:spcPts val="3500"/>
              </a:lnSpc>
              <a:spcBef>
                <a:spcPct val="0"/>
              </a:spcBef>
              <a:buFont typeface="Arial" charset="0"/>
              <a:buNone/>
            </a:pPr>
            <a:r>
              <a:rPr lang="en-US" sz="2400" b="1" dirty="0" smtClean="0">
                <a:latin typeface="宋体" pitchFamily="2" charset="-122"/>
              </a:rPr>
              <a:t>【</a:t>
            </a:r>
            <a:r>
              <a:rPr lang="zh-CN" altLang="en-US" sz="2400" b="1" dirty="0">
                <a:latin typeface="宋体" pitchFamily="2" charset="-122"/>
              </a:rPr>
              <a:t>对点训练</a:t>
            </a:r>
            <a:r>
              <a:rPr lang="en-US" sz="2400" b="1" dirty="0" smtClean="0">
                <a:latin typeface="宋体" pitchFamily="2" charset="-122"/>
              </a:rPr>
              <a:t>】</a:t>
            </a:r>
          </a:p>
          <a:p>
            <a:pPr marL="0" indent="0" eaLnBrk="1" hangingPunct="1">
              <a:lnSpc>
                <a:spcPts val="3500"/>
              </a:lnSpc>
              <a:spcBef>
                <a:spcPct val="0"/>
              </a:spcBef>
              <a:buFont typeface="Arial" charset="0"/>
              <a:buNone/>
            </a:pPr>
            <a:r>
              <a:rPr lang="en-US" sz="2400" b="1" dirty="0" smtClean="0">
                <a:latin typeface="宋体" pitchFamily="2" charset="-122"/>
              </a:rPr>
              <a:t>[</a:t>
            </a:r>
            <a:r>
              <a:rPr lang="en-US" sz="2400" b="1" dirty="0">
                <a:latin typeface="宋体" pitchFamily="2" charset="-122"/>
              </a:rPr>
              <a:t>2014•</a:t>
            </a:r>
            <a:r>
              <a:rPr lang="zh-CN" altLang="en-US" sz="2400" b="1" dirty="0">
                <a:latin typeface="宋体" pitchFamily="2" charset="-122"/>
              </a:rPr>
              <a:t>浙江卷</a:t>
            </a:r>
            <a:r>
              <a:rPr lang="en-US" sz="2400" b="1" dirty="0">
                <a:latin typeface="宋体" pitchFamily="2" charset="-122"/>
              </a:rPr>
              <a:t>] </a:t>
            </a:r>
            <a:r>
              <a:rPr lang="zh-CN" altLang="en-US" sz="2400" b="1" dirty="0">
                <a:latin typeface="宋体" pitchFamily="2" charset="-122"/>
              </a:rPr>
              <a:t>阅读下面的文字，完成题目。</a:t>
            </a:r>
            <a:endParaRPr lang="en-US" sz="2400" b="1" dirty="0">
              <a:latin typeface="宋体" pitchFamily="2" charset="-122"/>
            </a:endParaRPr>
          </a:p>
          <a:p>
            <a:pPr marL="0" indent="0" algn="ctr" eaLnBrk="1" hangingPunct="1">
              <a:lnSpc>
                <a:spcPts val="3500"/>
              </a:lnSpc>
              <a:spcBef>
                <a:spcPct val="0"/>
              </a:spcBef>
              <a:buFont typeface="Arial" charset="0"/>
              <a:buNone/>
            </a:pPr>
            <a:r>
              <a:rPr lang="zh-CN" altLang="en-US" sz="2400" b="1" dirty="0">
                <a:solidFill>
                  <a:srgbClr val="000000"/>
                </a:solidFill>
                <a:latin typeface="Times New Roman" pitchFamily="18" charset="0"/>
                <a:cs typeface="Times New Roman" pitchFamily="18" charset="0"/>
              </a:rPr>
              <a:t>走　眼</a:t>
            </a:r>
            <a:endParaRPr lang="en-US" sz="2400" b="1" dirty="0">
              <a:latin typeface="黑体" pitchFamily="2" charset="-122"/>
              <a:ea typeface="黑体" pitchFamily="2" charset="-122"/>
            </a:endParaRPr>
          </a:p>
          <a:p>
            <a:pPr marL="0" indent="0" algn="ctr" eaLnBrk="1" hangingPunct="1">
              <a:lnSpc>
                <a:spcPts val="3500"/>
              </a:lnSpc>
              <a:spcBef>
                <a:spcPct val="0"/>
              </a:spcBef>
              <a:buFont typeface="Arial" charset="0"/>
              <a:buNone/>
            </a:pPr>
            <a:r>
              <a:rPr lang="zh-CN" altLang="en-US" sz="2400" b="1" dirty="0">
                <a:latin typeface="宋体" pitchFamily="2" charset="-122"/>
              </a:rPr>
              <a:t>王伟锋</a:t>
            </a:r>
            <a:endParaRPr lang="en-US" sz="2400" b="1" dirty="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老街两边，一溜儿开有十多家古玩店。“珍宝斋”的门店在老街的最里面。老板姓赵，做这一行已经有</a:t>
            </a:r>
            <a:r>
              <a:rPr lang="en-US" altLang="zh-CN" sz="2400" b="1" dirty="0" smtClean="0">
                <a:latin typeface="宋体" pitchFamily="2" charset="-122"/>
              </a:rPr>
              <a:t>20</a:t>
            </a:r>
            <a:r>
              <a:rPr lang="zh-CN" altLang="en-US" sz="2400" b="1" dirty="0" smtClean="0">
                <a:latin typeface="宋体" pitchFamily="2" charset="-122"/>
              </a:rPr>
              <a:t>多年了。赵老板内行，眼力好。据说，好东西只要打他眼前一过，没有看走眼的。</a:t>
            </a:r>
          </a:p>
          <a:p>
            <a:pPr marL="0" indent="627063" eaLnBrk="1" hangingPunct="1">
              <a:lnSpc>
                <a:spcPts val="3500"/>
              </a:lnSpc>
              <a:spcBef>
                <a:spcPct val="0"/>
              </a:spcBef>
              <a:buNone/>
            </a:pPr>
            <a:r>
              <a:rPr lang="zh-CN" altLang="en-US" sz="2400" b="1" dirty="0" smtClean="0">
                <a:latin typeface="宋体" pitchFamily="2" charset="-122"/>
              </a:rPr>
              <a:t>一次，老街有家店收了一件钧瓷，吃不准货色。半条街的人都看过了，但谁也不敢拍板下结论。店主亲自出马，恭恭敬敬地请赵老板赏脸，过去给看一眼。赵老板热心，当即过去，反复把玩了，淡淡地说：“收着。”</a:t>
            </a:r>
          </a:p>
        </p:txBody>
      </p:sp>
      <p:sp>
        <p:nvSpPr>
          <p:cNvPr id="147456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7456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7456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7456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5586" name="内容占位符 2"/>
          <p:cNvSpPr>
            <a:spLocks noGrp="1"/>
          </p:cNvSpPr>
          <p:nvPr>
            <p:ph idx="4294967295"/>
          </p:nvPr>
        </p:nvSpPr>
        <p:spPr>
          <a:xfrm>
            <a:off x="755650" y="836613"/>
            <a:ext cx="7920038" cy="5399087"/>
          </a:xfrm>
        </p:spPr>
        <p:txBody>
          <a:bodyPr/>
          <a:lstStyle/>
          <a:p>
            <a:pPr marL="0" indent="627063" eaLnBrk="1" hangingPunct="1">
              <a:lnSpc>
                <a:spcPts val="3500"/>
              </a:lnSpc>
              <a:spcBef>
                <a:spcPct val="0"/>
              </a:spcBef>
              <a:buNone/>
            </a:pPr>
            <a:r>
              <a:rPr lang="zh-CN" altLang="en-US" sz="2400" b="1" dirty="0" smtClean="0">
                <a:latin typeface="宋体" pitchFamily="2" charset="-122"/>
              </a:rPr>
              <a:t>店主心中一喜，禁不住颤声问：“能收？”</a:t>
            </a:r>
          </a:p>
          <a:p>
            <a:pPr marL="0" indent="627063" eaLnBrk="1" hangingPunct="1">
              <a:lnSpc>
                <a:spcPts val="3500"/>
              </a:lnSpc>
              <a:spcBef>
                <a:spcPct val="0"/>
              </a:spcBef>
              <a:buNone/>
            </a:pPr>
            <a:r>
              <a:rPr lang="zh-CN" altLang="en-US" sz="2400" b="1" dirty="0" smtClean="0">
                <a:latin typeface="宋体" pitchFamily="2" charset="-122"/>
              </a:rPr>
              <a:t>赵老板朗声道：“能收！”后来，那件钧瓷出手，价钱竟然翻了</a:t>
            </a:r>
            <a:r>
              <a:rPr lang="en-US" altLang="zh-CN" sz="2400" b="1" dirty="0" smtClean="0">
                <a:latin typeface="宋体" pitchFamily="2" charset="-122"/>
              </a:rPr>
              <a:t>10</a:t>
            </a:r>
            <a:r>
              <a:rPr lang="zh-CN" altLang="en-US" sz="2400" b="1" dirty="0" smtClean="0">
                <a:latin typeface="宋体" pitchFamily="2" charset="-122"/>
              </a:rPr>
              <a:t>倍。自此，赵老板声名日隆。</a:t>
            </a:r>
          </a:p>
          <a:p>
            <a:pPr marL="0" indent="627063" eaLnBrk="1" hangingPunct="1">
              <a:lnSpc>
                <a:spcPts val="3500"/>
              </a:lnSpc>
              <a:spcBef>
                <a:spcPct val="0"/>
              </a:spcBef>
              <a:buNone/>
            </a:pPr>
            <a:r>
              <a:rPr lang="zh-CN" altLang="en-US" sz="2400" b="1" dirty="0" smtClean="0">
                <a:latin typeface="宋体" pitchFamily="2" charset="-122"/>
              </a:rPr>
              <a:t>但是，新近开张的“云芳斋”的李老板却偏不信这个邪。李老板的店原本开在省城，不知怎么一时兴起，在小镇开了一家分店。他初来乍到，想干一件露脸的事，好在老街尽快站稳脚跟。</a:t>
            </a:r>
          </a:p>
          <a:p>
            <a:pPr marL="0" indent="627063" eaLnBrk="1" hangingPunct="1">
              <a:lnSpc>
                <a:spcPts val="3500"/>
              </a:lnSpc>
              <a:spcBef>
                <a:spcPct val="0"/>
              </a:spcBef>
              <a:buNone/>
            </a:pPr>
            <a:r>
              <a:rPr lang="zh-CN" altLang="en-US" sz="2400" b="1" dirty="0" smtClean="0">
                <a:latin typeface="宋体" pitchFamily="2" charset="-122"/>
              </a:rPr>
              <a:t>这天，“珍宝斋”来了个外乡人。看打扮，像是落难之人。一进店，那人便掏出一个精巧的盒子，说盘缠儿不够了，身上有块玉，想换俩钱花。伙计打开盒子，一看，心里一惊，赶忙一溜小跑，把正在后院竹椅上闭目养神的赵老板请了过来。</a:t>
            </a:r>
          </a:p>
        </p:txBody>
      </p:sp>
      <p:sp>
        <p:nvSpPr>
          <p:cNvPr id="147558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7558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7559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755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6610" name="内容占位符 2"/>
          <p:cNvSpPr>
            <a:spLocks noGrp="1"/>
          </p:cNvSpPr>
          <p:nvPr>
            <p:ph idx="4294967295"/>
          </p:nvPr>
        </p:nvSpPr>
        <p:spPr>
          <a:xfrm>
            <a:off x="755650" y="836613"/>
            <a:ext cx="7920038" cy="5399087"/>
          </a:xfrm>
        </p:spPr>
        <p:txBody>
          <a:bodyPr/>
          <a:lstStyle/>
          <a:p>
            <a:pPr marL="0" indent="622300" eaLnBrk="1" hangingPunct="1">
              <a:lnSpc>
                <a:spcPts val="3500"/>
              </a:lnSpc>
              <a:spcBef>
                <a:spcPct val="0"/>
              </a:spcBef>
              <a:buNone/>
            </a:pPr>
            <a:r>
              <a:rPr lang="zh-CN" altLang="en-US" sz="2400" b="1" dirty="0" smtClean="0">
                <a:latin typeface="宋体" pitchFamily="2" charset="-122"/>
              </a:rPr>
              <a:t>赵老板拿过那盒子，看了一下玉，又盖上盒子，端详良久，问卖家：“想淘换多少钱？”</a:t>
            </a:r>
          </a:p>
          <a:p>
            <a:pPr marL="0" indent="622300" eaLnBrk="1" hangingPunct="1">
              <a:lnSpc>
                <a:spcPts val="3500"/>
              </a:lnSpc>
              <a:spcBef>
                <a:spcPct val="0"/>
              </a:spcBef>
              <a:buNone/>
            </a:pPr>
            <a:r>
              <a:rPr lang="zh-CN" altLang="en-US" sz="2400" b="1" dirty="0" smtClean="0">
                <a:latin typeface="宋体" pitchFamily="2" charset="-122"/>
              </a:rPr>
              <a:t>卖家说：“少说也得这个数。”说着，伸出五根手指。</a:t>
            </a:r>
          </a:p>
          <a:p>
            <a:pPr marL="0" indent="622300" eaLnBrk="1" hangingPunct="1">
              <a:lnSpc>
                <a:spcPts val="3500"/>
              </a:lnSpc>
              <a:spcBef>
                <a:spcPct val="0"/>
              </a:spcBef>
              <a:buNone/>
            </a:pPr>
            <a:r>
              <a:rPr lang="zh-CN" altLang="en-US" sz="2400" b="1" dirty="0" smtClean="0">
                <a:latin typeface="宋体" pitchFamily="2" charset="-122"/>
              </a:rPr>
              <a:t>赵老板不语，站起身来，踱了几步，站定，对着卖家伸出了三根手指。</a:t>
            </a:r>
          </a:p>
          <a:p>
            <a:pPr marL="0" indent="622300" eaLnBrk="1" hangingPunct="1">
              <a:lnSpc>
                <a:spcPts val="3500"/>
              </a:lnSpc>
              <a:spcBef>
                <a:spcPct val="0"/>
              </a:spcBef>
              <a:buNone/>
            </a:pPr>
            <a:r>
              <a:rPr lang="zh-CN" altLang="en-US" sz="2400" b="1" dirty="0" smtClean="0">
                <a:latin typeface="宋体" pitchFamily="2" charset="-122"/>
              </a:rPr>
              <a:t>卖家摇摇头，固执地伸出五根手指，神色凝重地说：“这可是家传的宝贝，低于这个数，免谈。”</a:t>
            </a:r>
          </a:p>
          <a:p>
            <a:pPr marL="0" indent="622300" eaLnBrk="1" hangingPunct="1">
              <a:lnSpc>
                <a:spcPts val="3500"/>
              </a:lnSpc>
              <a:spcBef>
                <a:spcPct val="0"/>
              </a:spcBef>
              <a:buNone/>
            </a:pPr>
            <a:r>
              <a:rPr lang="zh-CN" altLang="en-US" sz="2400" b="1" dirty="0" smtClean="0">
                <a:latin typeface="宋体" pitchFamily="2" charset="-122"/>
              </a:rPr>
              <a:t>“收了。给客人添茶。”赵老板微微皱了皱眉头，不动声色地吩咐道。客人走后，赵老板拿了盒子，低声嘱咐了伙计几句，然后不紧不慢地踱着方步，回后院品茶去了。</a:t>
            </a:r>
          </a:p>
        </p:txBody>
      </p:sp>
      <p:sp>
        <p:nvSpPr>
          <p:cNvPr id="147661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7661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7661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7661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634" name="内容占位符 2"/>
          <p:cNvSpPr>
            <a:spLocks noGrp="1"/>
          </p:cNvSpPr>
          <p:nvPr>
            <p:ph idx="4294967295"/>
          </p:nvPr>
        </p:nvSpPr>
        <p:spPr>
          <a:xfrm>
            <a:off x="755650" y="836613"/>
            <a:ext cx="7920038" cy="5399087"/>
          </a:xfrm>
        </p:spPr>
        <p:txBody>
          <a:bodyPr/>
          <a:lstStyle/>
          <a:p>
            <a:pPr marL="0" indent="622300" eaLnBrk="1" hangingPunct="1">
              <a:lnSpc>
                <a:spcPts val="3500"/>
              </a:lnSpc>
              <a:spcBef>
                <a:spcPct val="0"/>
              </a:spcBef>
              <a:buNone/>
            </a:pPr>
            <a:r>
              <a:rPr lang="zh-CN" altLang="en-US" sz="2400" b="1" dirty="0" smtClean="0">
                <a:latin typeface="宋体" pitchFamily="2" charset="-122"/>
              </a:rPr>
              <a:t>卖家出了古玩街，在镇上拐了几个弯，又勾回头，一闪身进了“云芳斋”的后院。伙计远远地看得仔细，回来向赵老板汇报。赵老板低头沉思良久，叹了口气，说：“这个李老板，不怎么地道啊！”</a:t>
            </a:r>
          </a:p>
          <a:p>
            <a:pPr marL="0" indent="622300" eaLnBrk="1" hangingPunct="1">
              <a:lnSpc>
                <a:spcPts val="3500"/>
              </a:lnSpc>
              <a:spcBef>
                <a:spcPct val="0"/>
              </a:spcBef>
              <a:buNone/>
            </a:pPr>
            <a:r>
              <a:rPr lang="zh-CN" altLang="en-US" sz="2400" b="1" dirty="0" smtClean="0">
                <a:latin typeface="宋体" pitchFamily="2" charset="-122"/>
              </a:rPr>
              <a:t>隔天，李老板和街上的几个店主来到“珍宝斋”，进门便嚷：“听说贵店新近收了件好东西，拿出来，让大家开开眼！”</a:t>
            </a:r>
          </a:p>
          <a:p>
            <a:pPr marL="0" indent="622300" eaLnBrk="1" hangingPunct="1">
              <a:lnSpc>
                <a:spcPts val="3500"/>
              </a:lnSpc>
              <a:spcBef>
                <a:spcPct val="0"/>
              </a:spcBef>
              <a:buNone/>
            </a:pPr>
            <a:r>
              <a:rPr lang="zh-CN" altLang="en-US" sz="2400" b="1" dirty="0" smtClean="0">
                <a:latin typeface="宋体" pitchFamily="2" charset="-122"/>
              </a:rPr>
              <a:t>赵老板拱手道：“小玩意儿而已，不值一提。”见赵老板不肯拿出玉，李老板暗自得意，忍不住大声嚷嚷：“赵老板，您不让我们开眼，莫非您这一次走了眼，收了个扔货？”</a:t>
            </a:r>
          </a:p>
        </p:txBody>
      </p:sp>
      <p:sp>
        <p:nvSpPr>
          <p:cNvPr id="147763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7763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7763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7763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8658" name="内容占位符 2"/>
          <p:cNvSpPr>
            <a:spLocks noGrp="1"/>
          </p:cNvSpPr>
          <p:nvPr>
            <p:ph idx="4294967295"/>
          </p:nvPr>
        </p:nvSpPr>
        <p:spPr>
          <a:xfrm>
            <a:off x="827088" y="908050"/>
            <a:ext cx="7993062" cy="5949950"/>
          </a:xfrm>
        </p:spPr>
        <p:txBody>
          <a:bodyPr/>
          <a:lstStyle/>
          <a:p>
            <a:pPr marL="0" indent="627063" eaLnBrk="1" hangingPunct="1">
              <a:lnSpc>
                <a:spcPts val="3500"/>
              </a:lnSpc>
              <a:spcBef>
                <a:spcPct val="0"/>
              </a:spcBef>
              <a:buNone/>
            </a:pPr>
            <a:r>
              <a:rPr lang="zh-CN" altLang="en-US" sz="2400" b="1" dirty="0" smtClean="0">
                <a:latin typeface="宋体" pitchFamily="2" charset="-122"/>
              </a:rPr>
              <a:t>赵老板干咳一下，默不作声。李老板愈发得意起来：“呵呵，想不到，老街赫赫有名的赵老板，也有看走眼的时候。”</a:t>
            </a:r>
          </a:p>
          <a:p>
            <a:pPr marL="0" indent="627063" eaLnBrk="1" hangingPunct="1">
              <a:lnSpc>
                <a:spcPts val="3500"/>
              </a:lnSpc>
              <a:spcBef>
                <a:spcPct val="0"/>
              </a:spcBef>
              <a:buNone/>
            </a:pPr>
            <a:r>
              <a:rPr lang="zh-CN" altLang="en-US" sz="2400" b="1" dirty="0" smtClean="0">
                <a:latin typeface="宋体" pitchFamily="2" charset="-122"/>
              </a:rPr>
              <a:t>这可关系到“珍宝斋”的声誉，连伙计都急了，赵老板依旧笑而不答。</a:t>
            </a:r>
          </a:p>
          <a:p>
            <a:pPr marL="0" indent="627063" eaLnBrk="1" hangingPunct="1">
              <a:lnSpc>
                <a:spcPts val="3500"/>
              </a:lnSpc>
              <a:spcBef>
                <a:spcPct val="0"/>
              </a:spcBef>
              <a:buNone/>
            </a:pPr>
            <a:r>
              <a:rPr lang="zh-CN" altLang="en-US" sz="2400" b="1" dirty="0" smtClean="0">
                <a:latin typeface="宋体" pitchFamily="2" charset="-122"/>
              </a:rPr>
              <a:t>李老板恣意取笑一番之后，领着一群人得意扬扬而去。伙计实在忍不住了，说：“老板，您怎么一句话也不说啊？莫非咱们真的着了人家的道，收了个赝品？”</a:t>
            </a:r>
          </a:p>
          <a:p>
            <a:pPr marL="0" indent="627063" eaLnBrk="1" hangingPunct="1">
              <a:lnSpc>
                <a:spcPts val="3500"/>
              </a:lnSpc>
              <a:spcBef>
                <a:spcPct val="0"/>
              </a:spcBef>
              <a:buNone/>
            </a:pPr>
            <a:r>
              <a:rPr lang="zh-CN" altLang="en-US" sz="2400" b="1" dirty="0" smtClean="0">
                <a:latin typeface="宋体" pitchFamily="2" charset="-122"/>
              </a:rPr>
              <a:t>赵老板粲然一笑，说：“玉的确不怎么样，但盒子实实在在是个好东西。上等的古檀香木，名家雕刻的纹饰。你说，究竟是谁走眼了？”伙计明白过来，心里那块石头</a:t>
            </a:r>
          </a:p>
        </p:txBody>
      </p:sp>
      <p:sp>
        <p:nvSpPr>
          <p:cNvPr id="147865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7866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7866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7866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1" name="内容占位符 2"/>
          <p:cNvSpPr>
            <a:spLocks noGrp="1"/>
          </p:cNvSpPr>
          <p:nvPr>
            <p:ph idx="4294967295"/>
          </p:nvPr>
        </p:nvSpPr>
        <p:spPr>
          <a:xfrm>
            <a:off x="795367" y="1000108"/>
            <a:ext cx="7920037" cy="5399088"/>
          </a:xfrm>
        </p:spPr>
        <p:txBody>
          <a:bodyPr/>
          <a:lstStyle/>
          <a:p>
            <a:pPr marL="0" indent="0" eaLnBrk="1" hangingPunct="1">
              <a:lnSpc>
                <a:spcPts val="3500"/>
              </a:lnSpc>
              <a:spcBef>
                <a:spcPct val="0"/>
              </a:spcBef>
              <a:buNone/>
            </a:pPr>
            <a:r>
              <a:rPr lang="en-US" sz="2400" b="1" dirty="0" smtClean="0">
                <a:latin typeface="宋体" pitchFamily="2" charset="-122"/>
              </a:rPr>
              <a:t>3.</a:t>
            </a:r>
            <a:r>
              <a:rPr lang="zh-CN" altLang="en-US" sz="2400" b="1" dirty="0" smtClean="0">
                <a:latin typeface="宋体" pitchFamily="2" charset="-122"/>
              </a:rPr>
              <a:t> 根据原文内容，下列理解和分析不正确的一项是</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A</a:t>
            </a:r>
            <a:r>
              <a:rPr lang="zh-CN" altLang="en-US" sz="2400" b="1" dirty="0" smtClean="0">
                <a:latin typeface="宋体" pitchFamily="2" charset="-122"/>
              </a:rPr>
              <a:t>．中国古典美学中强调的含蓄和简洁可以说是艺术作品召唤性的体现，含蓄的美在于从有限中表现无限，简洁的美在于以少胜多，以简驭繁。</a:t>
            </a:r>
          </a:p>
          <a:p>
            <a:pPr marL="0" indent="0" eaLnBrk="1" hangingPunct="1">
              <a:lnSpc>
                <a:spcPts val="3500"/>
              </a:lnSpc>
              <a:spcBef>
                <a:spcPct val="0"/>
              </a:spcBef>
              <a:buNone/>
            </a:pPr>
            <a:r>
              <a:rPr lang="en-US" altLang="zh-CN" sz="2400" b="1" dirty="0" smtClean="0">
                <a:latin typeface="宋体" pitchFamily="2" charset="-122"/>
              </a:rPr>
              <a:t>B</a:t>
            </a:r>
            <a:r>
              <a:rPr lang="zh-CN" altLang="en-US" sz="2400" b="1" dirty="0" smtClean="0">
                <a:latin typeface="宋体" pitchFamily="2" charset="-122"/>
              </a:rPr>
              <a:t>．理解就是误读，创造也是误读，理解距离艺术作品的本义越远，就越是具有创造性，正如</a:t>
            </a:r>
            <a:r>
              <a:rPr lang="en-US" altLang="zh-CN" sz="2400" b="1" dirty="0" smtClean="0">
                <a:latin typeface="宋体" pitchFamily="2" charset="-122"/>
              </a:rPr>
              <a:t>《</a:t>
            </a:r>
            <a:r>
              <a:rPr lang="zh-CN" altLang="en-US" sz="2400" b="1" dirty="0" smtClean="0">
                <a:latin typeface="宋体" pitchFamily="2" charset="-122"/>
              </a:rPr>
              <a:t>西厢记</a:t>
            </a:r>
            <a:r>
              <a:rPr lang="en-US" altLang="zh-CN" sz="2400" b="1" dirty="0" smtClean="0">
                <a:latin typeface="宋体" pitchFamily="2" charset="-122"/>
              </a:rPr>
              <a:t>》</a:t>
            </a:r>
            <a:r>
              <a:rPr lang="zh-CN" altLang="en-US" sz="2400" b="1" dirty="0" smtClean="0">
                <a:latin typeface="宋体" pitchFamily="2" charset="-122"/>
              </a:rPr>
              <a:t>之于</a:t>
            </a:r>
            <a:r>
              <a:rPr lang="en-US" altLang="zh-CN" sz="2400" b="1" dirty="0" smtClean="0">
                <a:latin typeface="宋体" pitchFamily="2" charset="-122"/>
              </a:rPr>
              <a:t>《</a:t>
            </a:r>
            <a:r>
              <a:rPr lang="zh-CN" altLang="en-US" sz="2400" b="1" dirty="0" smtClean="0">
                <a:latin typeface="宋体" pitchFamily="2" charset="-122"/>
              </a:rPr>
              <a:t>莺莺传</a:t>
            </a:r>
            <a:r>
              <a:rPr lang="en-US" altLang="zh-CN" sz="2400" b="1" dirty="0" smtClean="0">
                <a:latin typeface="宋体" pitchFamily="2" charset="-122"/>
              </a:rPr>
              <a:t>》</a:t>
            </a:r>
            <a:r>
              <a:rPr lang="zh-CN" altLang="en-US" sz="2400" b="1" dirty="0" smtClean="0">
                <a:latin typeface="宋体" pitchFamily="2" charset="-122"/>
              </a:rPr>
              <a:t>、</a:t>
            </a:r>
            <a:r>
              <a:rPr lang="en-US" altLang="zh-CN" sz="2400" b="1" dirty="0" smtClean="0">
                <a:latin typeface="宋体" pitchFamily="2" charset="-122"/>
              </a:rPr>
              <a:t>《</a:t>
            </a:r>
            <a:r>
              <a:rPr lang="zh-CN" altLang="en-US" sz="2400" b="1" dirty="0" smtClean="0">
                <a:latin typeface="宋体" pitchFamily="2" charset="-122"/>
              </a:rPr>
              <a:t>金瓶梅</a:t>
            </a:r>
            <a:r>
              <a:rPr lang="en-US" altLang="zh-CN" sz="2400" b="1" dirty="0" smtClean="0">
                <a:latin typeface="宋体" pitchFamily="2" charset="-122"/>
              </a:rPr>
              <a:t>》</a:t>
            </a:r>
            <a:r>
              <a:rPr lang="zh-CN" altLang="en-US" sz="2400" b="1" dirty="0" smtClean="0">
                <a:latin typeface="宋体" pitchFamily="2" charset="-122"/>
              </a:rPr>
              <a:t>之于</a:t>
            </a:r>
            <a:r>
              <a:rPr lang="en-US" altLang="zh-CN" sz="2400" b="1" dirty="0" smtClean="0">
                <a:latin typeface="宋体" pitchFamily="2" charset="-122"/>
              </a:rPr>
              <a:t>《</a:t>
            </a:r>
            <a:r>
              <a:rPr lang="zh-CN" altLang="en-US" sz="2400" b="1" dirty="0" smtClean="0">
                <a:latin typeface="宋体" pitchFamily="2" charset="-122"/>
              </a:rPr>
              <a:t>水浒传</a:t>
            </a:r>
            <a:r>
              <a:rPr lang="en-US" altLang="zh-CN" sz="2400" b="1" dirty="0" smtClean="0">
                <a:latin typeface="宋体" pitchFamily="2" charset="-122"/>
              </a:rPr>
              <a:t>》</a:t>
            </a:r>
            <a:r>
              <a:rPr lang="zh-CN" altLang="en-US"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C</a:t>
            </a:r>
            <a:r>
              <a:rPr lang="zh-CN" altLang="en-US" sz="2400" b="1" dirty="0" smtClean="0">
                <a:latin typeface="宋体" pitchFamily="2" charset="-122"/>
              </a:rPr>
              <a:t>．文本在一定程度上规定了接受者理解的范围和方向，所以即使我们今天阅读历史上的艺术作品，也可以在相当程度上了解古人的生活，体验古人的思想感情。</a:t>
            </a:r>
          </a:p>
        </p:txBody>
      </p:sp>
      <p:sp>
        <p:nvSpPr>
          <p:cNvPr id="1225732"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225734"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2573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9682" name="内容占位符 2"/>
          <p:cNvSpPr>
            <a:spLocks noGrp="1"/>
          </p:cNvSpPr>
          <p:nvPr>
            <p:ph idx="4294967295"/>
          </p:nvPr>
        </p:nvSpPr>
        <p:spPr>
          <a:xfrm>
            <a:off x="755650" y="836613"/>
            <a:ext cx="7920038" cy="5399087"/>
          </a:xfrm>
        </p:spPr>
        <p:txBody>
          <a:bodyPr/>
          <a:lstStyle/>
          <a:p>
            <a:pPr marL="0" indent="0" eaLnBrk="1" hangingPunct="1">
              <a:lnSpc>
                <a:spcPts val="3500"/>
              </a:lnSpc>
              <a:spcBef>
                <a:spcPct val="0"/>
              </a:spcBef>
              <a:buNone/>
            </a:pPr>
            <a:r>
              <a:rPr lang="zh-CN" altLang="en-US" sz="2400" b="1" dirty="0" smtClean="0">
                <a:latin typeface="宋体" pitchFamily="2" charset="-122"/>
              </a:rPr>
              <a:t>终于落了地。他不解地问：“既然如此，你为何不说，羞辱李老板一番呢？以其人之道，还治其人之身！”</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赵老板长叹一声，说：“都在这个圈子里混饭吃，得饶人处，且饶人吧！”</a:t>
            </a:r>
          </a:p>
          <a:p>
            <a:pPr marL="0" indent="627063" eaLnBrk="1" hangingPunct="1">
              <a:lnSpc>
                <a:spcPts val="3500"/>
              </a:lnSpc>
              <a:spcBef>
                <a:spcPct val="0"/>
              </a:spcBef>
              <a:buNone/>
            </a:pPr>
            <a:r>
              <a:rPr lang="zh-CN" altLang="en-US" sz="2400" b="1" dirty="0" smtClean="0">
                <a:latin typeface="宋体" pitchFamily="2" charset="-122"/>
              </a:rPr>
              <a:t>一个月后，“珍宝斋”做成了一笔买卖，一个雕工精良的古檀香木盒子卖了个好价钱，整条老街都轰动了。</a:t>
            </a:r>
          </a:p>
          <a:p>
            <a:pPr marL="0" indent="627063" eaLnBrk="1" hangingPunct="1">
              <a:lnSpc>
                <a:spcPts val="3500"/>
              </a:lnSpc>
              <a:spcBef>
                <a:spcPct val="0"/>
              </a:spcBef>
              <a:buNone/>
            </a:pPr>
            <a:r>
              <a:rPr lang="zh-CN" altLang="en-US" sz="2400" b="1" dirty="0" smtClean="0">
                <a:latin typeface="宋体" pitchFamily="2" charset="-122"/>
              </a:rPr>
              <a:t>不久，老街的人发现，“云芳斋”的牌子在夜里被悄悄摘掉了，店面转给了一个本地人。</a:t>
            </a:r>
          </a:p>
          <a:p>
            <a:pPr marL="0" indent="627063"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本文有删改</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3.</a:t>
            </a:r>
            <a:r>
              <a:rPr lang="zh-CN" altLang="en-US" sz="2400" b="1" dirty="0" smtClean="0">
                <a:latin typeface="宋体" pitchFamily="2" charset="-122"/>
              </a:rPr>
              <a:t>“买玉”情节中，作者使用了“欧</a:t>
            </a:r>
            <a:r>
              <a:rPr lang="en-US" altLang="zh-CN" sz="2400" b="1" dirty="0" smtClean="0">
                <a:latin typeface="宋体" pitchFamily="2" charset="-122"/>
              </a:rPr>
              <a:t>·</a:t>
            </a:r>
            <a:r>
              <a:rPr lang="zh-CN" altLang="en-US" sz="2400" b="1" dirty="0" smtClean="0">
                <a:latin typeface="宋体" pitchFamily="2" charset="-122"/>
              </a:rPr>
              <a:t>亨利笔法”，试做简要分析。</a:t>
            </a:r>
            <a:r>
              <a:rPr lang="en-US" altLang="zh-CN" sz="2400" b="1" dirty="0" smtClean="0">
                <a:latin typeface="宋体" pitchFamily="2" charset="-122"/>
              </a:rPr>
              <a:t>(4</a:t>
            </a:r>
            <a:r>
              <a:rPr lang="zh-CN" altLang="en-US" sz="2400" b="1" dirty="0" smtClean="0">
                <a:latin typeface="宋体" pitchFamily="2" charset="-122"/>
              </a:rPr>
              <a:t>分</a:t>
            </a:r>
            <a:r>
              <a:rPr lang="en-US" altLang="zh-CN" sz="2400" b="1" dirty="0" smtClean="0">
                <a:latin typeface="宋体" pitchFamily="2" charset="-122"/>
              </a:rPr>
              <a:t>)</a:t>
            </a:r>
          </a:p>
          <a:p>
            <a:pPr marL="0" indent="627063" eaLnBrk="1" hangingPunct="1">
              <a:lnSpc>
                <a:spcPts val="3500"/>
              </a:lnSpc>
              <a:spcBef>
                <a:spcPct val="0"/>
              </a:spcBef>
              <a:buNone/>
            </a:pPr>
            <a:endParaRPr lang="zh-CN" altLang="en-US" sz="2400" b="1" dirty="0">
              <a:latin typeface="宋体" pitchFamily="2" charset="-122"/>
            </a:endParaRPr>
          </a:p>
          <a:p>
            <a:pPr marL="0" indent="0" eaLnBrk="1" hangingPunct="1">
              <a:lnSpc>
                <a:spcPts val="3500"/>
              </a:lnSpc>
              <a:spcBef>
                <a:spcPct val="0"/>
              </a:spcBef>
              <a:buFont typeface="Arial" charset="0"/>
              <a:buNone/>
            </a:pPr>
            <a:endParaRPr lang="zh-CN" altLang="en-US" sz="2400" b="1" dirty="0">
              <a:latin typeface="宋体" pitchFamily="2" charset="-122"/>
            </a:endParaRPr>
          </a:p>
        </p:txBody>
      </p:sp>
      <p:sp>
        <p:nvSpPr>
          <p:cNvPr id="147968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7968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7968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7968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706" name="内容占位符 2"/>
          <p:cNvSpPr>
            <a:spLocks noGrp="1"/>
          </p:cNvSpPr>
          <p:nvPr>
            <p:ph idx="4294967295"/>
          </p:nvPr>
        </p:nvSpPr>
        <p:spPr>
          <a:xfrm>
            <a:off x="755650" y="836613"/>
            <a:ext cx="7920038" cy="5399087"/>
          </a:xfrm>
        </p:spPr>
        <p:txBody>
          <a:bodyPr/>
          <a:lstStyle/>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以为赵老板会走眼，结果是李老板走了眼；以为价值在玉，其实价值在盒，造成出人意料的艺术效果。②赵老板在钧瓷鉴定中表现出来的眼光，以及在收玉时他对玉盒端详良久的细节，这些铺垫使结局合乎情理。</a:t>
            </a:r>
          </a:p>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本题考查探究情节安排的技巧的能力。欧</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亨利小说的特点是“出人意料，又在情理之中”。解答本题时要根据这篇小说的具体内容，结合“买玉”的相关情节，做出具体说明。以赵老板的眼光会高价收下那块价值不大的玉是在“意料之外”的；能看出“玉盒”的价值高，又加上之前对赵老板眼光准的大量铺垫，赵老板最终收下玉盒也是在情理之中的。把握了文章的脉络，答案不难拟出。</a:t>
            </a:r>
          </a:p>
        </p:txBody>
      </p:sp>
      <p:sp>
        <p:nvSpPr>
          <p:cNvPr id="148070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8070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8071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8071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1730" name="内容占位符 2"/>
          <p:cNvSpPr>
            <a:spLocks noGrp="1"/>
          </p:cNvSpPr>
          <p:nvPr>
            <p:ph idx="4294967295"/>
          </p:nvPr>
        </p:nvSpPr>
        <p:spPr>
          <a:xfrm>
            <a:off x="827088" y="908050"/>
            <a:ext cx="7920037" cy="5399088"/>
          </a:xfrm>
        </p:spPr>
        <p:txBody>
          <a:bodyPr/>
          <a:lstStyle/>
          <a:p>
            <a:pPr marL="0" indent="542925" algn="ctr" eaLnBrk="1" hangingPunct="1">
              <a:lnSpc>
                <a:spcPts val="3500"/>
              </a:lnSpc>
              <a:spcBef>
                <a:spcPct val="0"/>
              </a:spcBef>
              <a:buFont typeface="Arial" charset="0"/>
              <a:buNone/>
            </a:pPr>
            <a:r>
              <a:rPr lang="en-US" sz="2400" b="1" dirty="0">
                <a:solidFill>
                  <a:srgbClr val="0033CC"/>
                </a:solidFill>
                <a:effectLst>
                  <a:outerShdw blurRad="38100" dist="38100" dir="2700000" algn="tl">
                    <a:srgbClr val="C0C0C0"/>
                  </a:outerShdw>
                </a:effectLst>
              </a:rPr>
              <a:t>—— </a:t>
            </a:r>
            <a:r>
              <a:rPr lang="zh-CN" altLang="en-US" sz="2400" b="1" dirty="0">
                <a:solidFill>
                  <a:srgbClr val="0033CC"/>
                </a:solidFill>
                <a:effectLst>
                  <a:outerShdw blurRad="38100" dist="38100" dir="2700000" algn="tl">
                    <a:srgbClr val="C0C0C0"/>
                  </a:outerShdw>
                </a:effectLst>
              </a:rPr>
              <a:t>技法点拨 </a:t>
            </a:r>
            <a:r>
              <a:rPr lang="en-US" sz="2400" b="1" dirty="0">
                <a:solidFill>
                  <a:srgbClr val="0033CC"/>
                </a:solidFill>
                <a:effectLst>
                  <a:outerShdw blurRad="38100" dist="38100" dir="2700000" algn="tl">
                    <a:srgbClr val="C0C0C0"/>
                  </a:outerShdw>
                </a:effectLst>
              </a:rPr>
              <a:t>——</a:t>
            </a:r>
          </a:p>
          <a:p>
            <a:pPr marL="0" indent="0" algn="ctr" eaLnBrk="1" hangingPunct="1">
              <a:lnSpc>
                <a:spcPct val="122000"/>
              </a:lnSpc>
              <a:spcBef>
                <a:spcPct val="0"/>
              </a:spcBef>
              <a:buNone/>
            </a:pPr>
            <a:r>
              <a:rPr lang="zh-CN" altLang="en-US" sz="2400" b="1" dirty="0" smtClean="0">
                <a:latin typeface="黑体" pitchFamily="2" charset="-122"/>
                <a:ea typeface="黑体" pitchFamily="2" charset="-122"/>
              </a:rPr>
              <a:t>技法</a:t>
            </a:r>
            <a:r>
              <a:rPr lang="en-US" altLang="zh-CN" sz="2400" b="1" dirty="0" smtClean="0">
                <a:latin typeface="黑体" pitchFamily="2" charset="-122"/>
                <a:ea typeface="黑体" pitchFamily="2" charset="-122"/>
              </a:rPr>
              <a:t>23</a:t>
            </a:r>
            <a:r>
              <a:rPr lang="zh-CN" altLang="en-US" sz="2400" b="1" dirty="0" smtClean="0">
                <a:latin typeface="黑体" pitchFamily="2" charset="-122"/>
                <a:ea typeface="黑体" pitchFamily="2" charset="-122"/>
              </a:rPr>
              <a:t>　　　“三抓”理情节，“四记”明作用</a:t>
            </a:r>
            <a:endParaRPr lang="zh-CN" altLang="en-US" sz="2400" b="1" dirty="0">
              <a:latin typeface="黑体" pitchFamily="2" charset="-122"/>
              <a:ea typeface="黑体" pitchFamily="2" charset="-122"/>
            </a:endParaRPr>
          </a:p>
          <a:p>
            <a:pPr marL="0" indent="627063" eaLnBrk="1" hangingPunct="1">
              <a:lnSpc>
                <a:spcPct val="122000"/>
              </a:lnSpc>
              <a:spcBef>
                <a:spcPct val="0"/>
              </a:spcBef>
              <a:buNone/>
            </a:pPr>
            <a:r>
              <a:rPr lang="zh-CN" altLang="en-US" sz="2400" b="1" dirty="0" smtClean="0">
                <a:latin typeface="宋体" pitchFamily="2" charset="-122"/>
              </a:rPr>
              <a:t>一、概括情节的三个抓手</a:t>
            </a:r>
          </a:p>
          <a:p>
            <a:pPr marL="0" indent="627063"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抓线索</a:t>
            </a:r>
          </a:p>
          <a:p>
            <a:pPr marL="0" indent="627063" eaLnBrk="1" hangingPunct="1">
              <a:lnSpc>
                <a:spcPct val="122000"/>
              </a:lnSpc>
              <a:spcBef>
                <a:spcPct val="0"/>
              </a:spcBef>
              <a:buNone/>
            </a:pPr>
            <a:r>
              <a:rPr lang="zh-CN" altLang="en-US" sz="2400" b="1" dirty="0" smtClean="0">
                <a:latin typeface="宋体" pitchFamily="2" charset="-122"/>
              </a:rPr>
              <a:t>情节的发展离不开线索。有时，故事情节比较复杂的文章还会有两条线索。文章可以以事物为线索，也可以以感情或心理活动为线索。抓住了线索，就能从整体上把握文章的情节和思路。</a:t>
            </a:r>
          </a:p>
          <a:p>
            <a:pPr marL="0" indent="627063" eaLnBrk="1" hangingPunct="1">
              <a:lnSpc>
                <a:spcPct val="122000"/>
              </a:lnSpc>
              <a:spcBef>
                <a:spcPct val="0"/>
              </a:spcBef>
              <a:buNone/>
            </a:pPr>
            <a:r>
              <a:rPr lang="en-US" altLang="zh-CN" sz="2400" b="1" dirty="0" smtClean="0">
                <a:latin typeface="宋体" pitchFamily="2" charset="-122"/>
              </a:rPr>
              <a:t>2. </a:t>
            </a:r>
            <a:r>
              <a:rPr lang="zh-CN" altLang="en-US" sz="2400" b="1" dirty="0" smtClean="0">
                <a:latin typeface="宋体" pitchFamily="2" charset="-122"/>
              </a:rPr>
              <a:t>抓时空变化</a:t>
            </a:r>
            <a:r>
              <a:rPr lang="en-US" altLang="zh-CN" sz="2400" b="1" dirty="0" smtClean="0">
                <a:latin typeface="宋体" pitchFamily="2" charset="-122"/>
              </a:rPr>
              <a:t>(</a:t>
            </a:r>
            <a:r>
              <a:rPr lang="zh-CN" altLang="en-US" sz="2400" b="1" dirty="0" smtClean="0">
                <a:latin typeface="宋体" pitchFamily="2" charset="-122"/>
              </a:rPr>
              <a:t>或情节发展脉络</a:t>
            </a:r>
            <a:r>
              <a:rPr lang="en-US" altLang="zh-CN" sz="2400" b="1" dirty="0" smtClean="0">
                <a:latin typeface="宋体" pitchFamily="2" charset="-122"/>
              </a:rPr>
              <a:t>)</a:t>
            </a:r>
          </a:p>
          <a:p>
            <a:pPr marL="0" indent="627063" eaLnBrk="1" hangingPunct="1">
              <a:lnSpc>
                <a:spcPct val="122000"/>
              </a:lnSpc>
              <a:spcBef>
                <a:spcPct val="0"/>
              </a:spcBef>
              <a:buNone/>
            </a:pPr>
            <a:r>
              <a:rPr lang="zh-CN" altLang="en-US" sz="2400" b="1" dirty="0" smtClean="0">
                <a:latin typeface="宋体" pitchFamily="2" charset="-122"/>
              </a:rPr>
              <a:t>做到这点，就可以较准确地把握全文的情节和思路。当然，在分析情节时，还要看选材、组材是否典型合理，文章结构是否完整，过渡照应是否自然恰切等。</a:t>
            </a:r>
          </a:p>
          <a:p>
            <a:pPr marL="0" indent="542925" eaLnBrk="1" hangingPunct="1">
              <a:lnSpc>
                <a:spcPct val="122000"/>
              </a:lnSpc>
              <a:spcBef>
                <a:spcPct val="0"/>
              </a:spcBef>
              <a:buFont typeface="Arial" charset="0"/>
              <a:buNone/>
            </a:pPr>
            <a:endParaRPr lang="zh-CN" altLang="en-US" sz="2400" b="1" dirty="0">
              <a:latin typeface="黑体" pitchFamily="2" charset="-122"/>
              <a:ea typeface="黑体" pitchFamily="2" charset="-122"/>
            </a:endParaRPr>
          </a:p>
        </p:txBody>
      </p:sp>
      <p:sp>
        <p:nvSpPr>
          <p:cNvPr id="148173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8173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8173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8173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754"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3. </a:t>
            </a:r>
            <a:r>
              <a:rPr lang="zh-CN" altLang="en-US" sz="2400" b="1" dirty="0" smtClean="0">
                <a:latin typeface="宋体" pitchFamily="2" charset="-122"/>
              </a:rPr>
              <a:t>抓段意</a:t>
            </a:r>
          </a:p>
          <a:p>
            <a:pPr marL="0" indent="627063" eaLnBrk="1" hangingPunct="1">
              <a:lnSpc>
                <a:spcPts val="3500"/>
              </a:lnSpc>
              <a:spcBef>
                <a:spcPct val="0"/>
              </a:spcBef>
              <a:buNone/>
            </a:pPr>
            <a:r>
              <a:rPr lang="zh-CN" altLang="en-US" sz="2400" b="1" dirty="0" smtClean="0">
                <a:latin typeface="宋体" pitchFamily="2" charset="-122"/>
              </a:rPr>
              <a:t>要注意从概括段意入手，理清各部分之间的联系，整体把握文章的主旨。开头和结尾是小说的重要组成部分，这两部分往往在全文中起引入、总领或总结的作用，明确了它们与前后文的关系，就能把握作者的基本思路。还要注意文中的过渡和照应。过渡，是指上下文之间的衔接转换；照应，是指前后文的关照呼应。一旦把握了小说的过渡与照应，文章的整体思路也就容易把握了。</a:t>
            </a:r>
          </a:p>
          <a:p>
            <a:pPr marL="0" indent="627063" eaLnBrk="1" hangingPunct="1">
              <a:lnSpc>
                <a:spcPts val="3500"/>
              </a:lnSpc>
              <a:spcBef>
                <a:spcPct val="0"/>
              </a:spcBef>
              <a:buNone/>
            </a:pPr>
            <a:r>
              <a:rPr lang="zh-CN" altLang="en-US" sz="2400" b="1" dirty="0" smtClean="0">
                <a:latin typeface="宋体" pitchFamily="2" charset="-122"/>
              </a:rPr>
              <a:t>解题时，可用“首先</a:t>
            </a:r>
            <a:r>
              <a:rPr lang="en-US" altLang="zh-CN" sz="2400" b="1" dirty="0" smtClean="0">
                <a:latin typeface="宋体" pitchFamily="2" charset="-122"/>
              </a:rPr>
              <a:t>……</a:t>
            </a:r>
            <a:r>
              <a:rPr lang="zh-CN" altLang="en-US" sz="2400" b="1" dirty="0" smtClean="0">
                <a:latin typeface="宋体" pitchFamily="2" charset="-122"/>
              </a:rPr>
              <a:t>接着</a:t>
            </a:r>
            <a:r>
              <a:rPr lang="en-US" altLang="zh-CN" sz="2400" b="1" dirty="0" smtClean="0">
                <a:latin typeface="宋体" pitchFamily="2" charset="-122"/>
              </a:rPr>
              <a:t>……</a:t>
            </a:r>
            <a:r>
              <a:rPr lang="zh-CN" altLang="en-US" sz="2400" b="1" dirty="0" smtClean="0">
                <a:latin typeface="宋体" pitchFamily="2" charset="-122"/>
              </a:rPr>
              <a:t>然后</a:t>
            </a:r>
            <a:r>
              <a:rPr lang="en-US" altLang="zh-CN" sz="2400" b="1" dirty="0" smtClean="0">
                <a:latin typeface="宋体" pitchFamily="2" charset="-122"/>
              </a:rPr>
              <a:t>……</a:t>
            </a:r>
            <a:r>
              <a:rPr lang="zh-CN" altLang="en-US" sz="2400" b="1" dirty="0" smtClean="0">
                <a:latin typeface="宋体" pitchFamily="2" charset="-122"/>
              </a:rPr>
              <a:t>最后</a:t>
            </a:r>
            <a:r>
              <a:rPr lang="en-US" altLang="zh-CN" sz="2400" b="1" dirty="0" smtClean="0">
                <a:latin typeface="宋体" pitchFamily="2" charset="-122"/>
              </a:rPr>
              <a:t>……”</a:t>
            </a:r>
            <a:r>
              <a:rPr lang="zh-CN" altLang="en-US" sz="2400" b="1" dirty="0" smtClean="0">
                <a:latin typeface="宋体" pitchFamily="2" charset="-122"/>
              </a:rPr>
              <a:t>等文字来组织答案；用主谓句，以主人公为陈述对象进行叙述。</a:t>
            </a:r>
          </a:p>
        </p:txBody>
      </p:sp>
      <p:sp>
        <p:nvSpPr>
          <p:cNvPr id="148275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8275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8275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8275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3778"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二、牢记情节的四点作用</a:t>
            </a:r>
          </a:p>
          <a:p>
            <a:pPr marL="0" indent="627063" eaLnBrk="1" hangingPunct="1">
              <a:lnSpc>
                <a:spcPts val="3500"/>
              </a:lnSpc>
              <a:spcBef>
                <a:spcPct val="0"/>
              </a:spcBef>
              <a:buNone/>
            </a:pPr>
            <a:r>
              <a:rPr lang="en-US" altLang="zh-CN" sz="2400" b="1" dirty="0" smtClean="0">
                <a:latin typeface="宋体" pitchFamily="2" charset="-122"/>
              </a:rPr>
              <a:t>1. </a:t>
            </a:r>
            <a:r>
              <a:rPr lang="zh-CN" altLang="en-US" sz="2400" b="1" dirty="0" smtClean="0">
                <a:latin typeface="宋体" pitchFamily="2" charset="-122"/>
              </a:rPr>
              <a:t>对整个故事情节的构成的作用</a:t>
            </a:r>
          </a:p>
          <a:p>
            <a:pPr marL="0" indent="627063" eaLnBrk="1" hangingPunct="1">
              <a:lnSpc>
                <a:spcPts val="3500"/>
              </a:lnSpc>
              <a:spcBef>
                <a:spcPct val="0"/>
              </a:spcBef>
              <a:buNone/>
            </a:pPr>
            <a:r>
              <a:rPr lang="zh-CN" altLang="en-US" sz="2400" b="1" dirty="0" smtClean="0">
                <a:latin typeface="宋体" pitchFamily="2" charset="-122"/>
              </a:rPr>
              <a:t>一般来说起线索作用或推动整个故事情节发展的作用；使整篇小说情节波澜起伏；照应前文；为后面的情节发展做铺垫或埋下伏笔。</a:t>
            </a:r>
          </a:p>
          <a:p>
            <a:pPr marL="0" indent="627063"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对整个故事情节人物塑造的作用</a:t>
            </a:r>
          </a:p>
          <a:p>
            <a:pPr marL="0" indent="627063" eaLnBrk="1" hangingPunct="1">
              <a:lnSpc>
                <a:spcPts val="3500"/>
              </a:lnSpc>
              <a:spcBef>
                <a:spcPct val="0"/>
              </a:spcBef>
              <a:buNone/>
            </a:pPr>
            <a:r>
              <a:rPr lang="zh-CN" altLang="en-US" sz="2400" b="1" dirty="0" smtClean="0">
                <a:latin typeface="宋体" pitchFamily="2" charset="-122"/>
              </a:rPr>
              <a:t>或刻画了人物</a:t>
            </a:r>
            <a:r>
              <a:rPr lang="en-US" altLang="zh-CN" sz="2400" b="1" dirty="0" smtClean="0">
                <a:latin typeface="宋体" pitchFamily="2" charset="-122"/>
              </a:rPr>
              <a:t>××</a:t>
            </a:r>
            <a:r>
              <a:rPr lang="zh-CN" altLang="en-US" sz="2400" b="1" dirty="0" smtClean="0">
                <a:latin typeface="宋体" pitchFamily="2" charset="-122"/>
              </a:rPr>
              <a:t>形象，或突出了人物</a:t>
            </a:r>
            <a:r>
              <a:rPr lang="en-US" altLang="zh-CN" sz="2400" b="1" dirty="0" smtClean="0">
                <a:latin typeface="宋体" pitchFamily="2" charset="-122"/>
              </a:rPr>
              <a:t>××</a:t>
            </a:r>
            <a:r>
              <a:rPr lang="zh-CN" altLang="en-US" sz="2400" b="1" dirty="0" smtClean="0">
                <a:latin typeface="宋体" pitchFamily="2" charset="-122"/>
              </a:rPr>
              <a:t>的性格特点；交代人物活动的社会环境。</a:t>
            </a:r>
          </a:p>
          <a:p>
            <a:pPr marL="0" indent="627063" eaLnBrk="1" hangingPunct="1">
              <a:lnSpc>
                <a:spcPts val="3500"/>
              </a:lnSpc>
              <a:spcBef>
                <a:spcPct val="0"/>
              </a:spcBef>
              <a:buNone/>
            </a:pPr>
            <a:r>
              <a:rPr lang="en-US" altLang="zh-CN" sz="2400" b="1" dirty="0" smtClean="0">
                <a:latin typeface="宋体" pitchFamily="2" charset="-122"/>
              </a:rPr>
              <a:t>3. </a:t>
            </a:r>
            <a:r>
              <a:rPr lang="zh-CN" altLang="en-US" sz="2400" b="1" dirty="0" smtClean="0">
                <a:latin typeface="宋体" pitchFamily="2" charset="-122"/>
              </a:rPr>
              <a:t>对表现主题的作用</a:t>
            </a:r>
          </a:p>
          <a:p>
            <a:pPr marL="0" indent="627063" eaLnBrk="1" hangingPunct="1">
              <a:lnSpc>
                <a:spcPts val="3500"/>
              </a:lnSpc>
              <a:spcBef>
                <a:spcPct val="0"/>
              </a:spcBef>
              <a:buNone/>
            </a:pPr>
            <a:r>
              <a:rPr lang="zh-CN" altLang="en-US" sz="2400" b="1" dirty="0" smtClean="0">
                <a:latin typeface="宋体" pitchFamily="2" charset="-122"/>
              </a:rPr>
              <a:t>点题或突出主题、升华主题。</a:t>
            </a:r>
          </a:p>
          <a:p>
            <a:pPr marL="0" indent="627063" eaLnBrk="1" hangingPunct="1">
              <a:lnSpc>
                <a:spcPts val="3500"/>
              </a:lnSpc>
              <a:spcBef>
                <a:spcPct val="0"/>
              </a:spcBef>
              <a:buNone/>
            </a:pPr>
            <a:r>
              <a:rPr lang="en-US" altLang="zh-CN" sz="2400" b="1" dirty="0" smtClean="0">
                <a:latin typeface="宋体" pitchFamily="2" charset="-122"/>
              </a:rPr>
              <a:t>4. </a:t>
            </a:r>
            <a:r>
              <a:rPr lang="zh-CN" altLang="en-US" sz="2400" b="1" dirty="0" smtClean="0">
                <a:latin typeface="宋体" pitchFamily="2" charset="-122"/>
              </a:rPr>
              <a:t>对读者阅读体验的作用</a:t>
            </a:r>
          </a:p>
        </p:txBody>
      </p:sp>
      <p:sp>
        <p:nvSpPr>
          <p:cNvPr id="148377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8378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8378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8378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3778"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设置悬念、吸引读者注意力、引起读者的阅读兴趣、引发读者思考等。</a:t>
            </a:r>
          </a:p>
          <a:p>
            <a:pPr marL="0" indent="627063" eaLnBrk="1" hangingPunct="1">
              <a:lnSpc>
                <a:spcPts val="3500"/>
              </a:lnSpc>
              <a:spcBef>
                <a:spcPct val="0"/>
              </a:spcBef>
              <a:buNone/>
            </a:pPr>
            <a:r>
              <a:rPr lang="zh-CN" altLang="en-US" sz="2400" b="1" dirty="0" smtClean="0">
                <a:latin typeface="宋体" pitchFamily="2" charset="-122"/>
              </a:rPr>
              <a:t>三、情节题答题口诀</a:t>
            </a:r>
          </a:p>
          <a:p>
            <a:pPr marL="0" indent="627063" eaLnBrk="1" hangingPunct="1">
              <a:lnSpc>
                <a:spcPts val="3500"/>
              </a:lnSpc>
              <a:spcBef>
                <a:spcPct val="0"/>
              </a:spcBef>
              <a:buNone/>
            </a:pPr>
            <a:r>
              <a:rPr lang="zh-CN" altLang="en-US" sz="2400" b="1" dirty="0" smtClean="0">
                <a:latin typeface="宋体" pitchFamily="2" charset="-122"/>
              </a:rPr>
              <a:t>小说情节问题，注意审清题目；</a:t>
            </a:r>
          </a:p>
          <a:p>
            <a:pPr marL="0" indent="627063" eaLnBrk="1" hangingPunct="1">
              <a:lnSpc>
                <a:spcPts val="3500"/>
              </a:lnSpc>
              <a:spcBef>
                <a:spcPct val="0"/>
              </a:spcBef>
              <a:buNone/>
            </a:pPr>
            <a:r>
              <a:rPr lang="zh-CN" altLang="en-US" sz="2400" b="1" dirty="0" smtClean="0">
                <a:latin typeface="宋体" pitchFamily="2" charset="-122"/>
              </a:rPr>
              <a:t>问什么答什么，分清答题角度；</a:t>
            </a:r>
          </a:p>
          <a:p>
            <a:pPr marL="0" indent="627063" eaLnBrk="1" hangingPunct="1">
              <a:lnSpc>
                <a:spcPts val="3500"/>
              </a:lnSpc>
              <a:spcBef>
                <a:spcPct val="0"/>
              </a:spcBef>
              <a:buNone/>
            </a:pPr>
            <a:r>
              <a:rPr lang="zh-CN" altLang="en-US" sz="2400" b="1" dirty="0" smtClean="0">
                <a:latin typeface="宋体" pitchFamily="2" charset="-122"/>
              </a:rPr>
              <a:t>熟悉相关知识，牢记答题术语；</a:t>
            </a:r>
          </a:p>
          <a:p>
            <a:pPr marL="0" indent="627063" eaLnBrk="1" hangingPunct="1">
              <a:lnSpc>
                <a:spcPts val="3500"/>
              </a:lnSpc>
              <a:spcBef>
                <a:spcPct val="0"/>
              </a:spcBef>
              <a:buNone/>
            </a:pPr>
            <a:r>
              <a:rPr lang="zh-CN" altLang="en-US" sz="2400" b="1" dirty="0" smtClean="0">
                <a:latin typeface="宋体" pitchFamily="2" charset="-122"/>
              </a:rPr>
              <a:t>小说线索特点，明暗双线交织；</a:t>
            </a:r>
          </a:p>
          <a:p>
            <a:pPr marL="0" indent="627063" eaLnBrk="1" hangingPunct="1">
              <a:lnSpc>
                <a:spcPts val="3500"/>
              </a:lnSpc>
              <a:spcBef>
                <a:spcPct val="0"/>
              </a:spcBef>
              <a:buNone/>
            </a:pPr>
            <a:r>
              <a:rPr lang="zh-CN" altLang="en-US" sz="2400" b="1" dirty="0" smtClean="0">
                <a:latin typeface="宋体" pitchFamily="2" charset="-122"/>
              </a:rPr>
              <a:t>开头巧设悬念，结尾出人意料；</a:t>
            </a:r>
          </a:p>
          <a:p>
            <a:pPr marL="0" indent="627063" eaLnBrk="1" hangingPunct="1">
              <a:lnSpc>
                <a:spcPts val="3500"/>
              </a:lnSpc>
              <a:spcBef>
                <a:spcPct val="0"/>
              </a:spcBef>
              <a:buNone/>
            </a:pPr>
            <a:r>
              <a:rPr lang="zh-CN" altLang="en-US" sz="2400" b="1" dirty="0" smtClean="0">
                <a:latin typeface="宋体" pitchFamily="2" charset="-122"/>
              </a:rPr>
              <a:t>中间一波三折，铺垫伏笔衬托；</a:t>
            </a:r>
          </a:p>
          <a:p>
            <a:pPr marL="0" indent="627063" eaLnBrk="1" hangingPunct="1">
              <a:lnSpc>
                <a:spcPts val="3500"/>
              </a:lnSpc>
              <a:spcBef>
                <a:spcPct val="0"/>
              </a:spcBef>
              <a:buNone/>
            </a:pPr>
            <a:r>
              <a:rPr lang="zh-CN" altLang="en-US" sz="2400" b="1" dirty="0" smtClean="0">
                <a:latin typeface="宋体" pitchFamily="2" charset="-122"/>
              </a:rPr>
              <a:t>揭示深化主题，塑造刻画人物；</a:t>
            </a:r>
          </a:p>
          <a:p>
            <a:pPr marL="0" indent="627063" eaLnBrk="1" hangingPunct="1">
              <a:lnSpc>
                <a:spcPts val="3500"/>
              </a:lnSpc>
              <a:spcBef>
                <a:spcPct val="0"/>
              </a:spcBef>
              <a:buNone/>
            </a:pPr>
            <a:r>
              <a:rPr lang="zh-CN" altLang="en-US" sz="2400" b="1" dirty="0" smtClean="0">
                <a:latin typeface="宋体" pitchFamily="2" charset="-122"/>
              </a:rPr>
              <a:t>创设故事情境，渲染环境氛围；</a:t>
            </a:r>
          </a:p>
          <a:p>
            <a:pPr marL="0" indent="627063" eaLnBrk="1" hangingPunct="1">
              <a:lnSpc>
                <a:spcPts val="3500"/>
              </a:lnSpc>
              <a:spcBef>
                <a:spcPct val="0"/>
              </a:spcBef>
              <a:buNone/>
            </a:pPr>
            <a:r>
              <a:rPr lang="zh-CN" altLang="en-US" sz="2400" b="1" dirty="0" smtClean="0">
                <a:latin typeface="宋体" pitchFamily="2" charset="-122"/>
              </a:rPr>
              <a:t>层层推动情节，暗示故事发展。</a:t>
            </a:r>
          </a:p>
        </p:txBody>
      </p:sp>
      <p:sp>
        <p:nvSpPr>
          <p:cNvPr id="148377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8378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grpSp>
        <p:nvGrpSpPr>
          <p:cNvPr id="2" name="Group 7"/>
          <p:cNvGrpSpPr>
            <a:grpSpLocks/>
          </p:cNvGrpSpPr>
          <p:nvPr/>
        </p:nvGrpSpPr>
        <p:grpSpPr bwMode="auto">
          <a:xfrm>
            <a:off x="1588" y="2674938"/>
            <a:ext cx="609600" cy="1978025"/>
            <a:chOff x="0" y="0"/>
            <a:chExt cx="384" cy="1246"/>
          </a:xfrm>
        </p:grpSpPr>
        <p:pic>
          <p:nvPicPr>
            <p:cNvPr id="148378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8378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02"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84803"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第</a:t>
            </a:r>
            <a:r>
              <a:rPr lang="en-US" sz="2200" b="1" dirty="0">
                <a:solidFill>
                  <a:srgbClr val="C00000"/>
                </a:solidFill>
                <a:latin typeface="幼圆" pitchFamily="49" charset="-122"/>
                <a:ea typeface="幼圆" pitchFamily="49" charset="-122"/>
              </a:rPr>
              <a:t>1</a:t>
            </a:r>
            <a:r>
              <a:rPr lang="zh-CN" altLang="en-US" sz="2200" b="1" dirty="0">
                <a:solidFill>
                  <a:srgbClr val="C00000"/>
                </a:solidFill>
                <a:latin typeface="幼圆" pitchFamily="49" charset="-122"/>
                <a:ea typeface="幼圆" pitchFamily="49" charset="-122"/>
              </a:rPr>
              <a:t>讲　把握小说情节</a:t>
            </a:r>
          </a:p>
        </p:txBody>
      </p:sp>
      <p:sp>
        <p:nvSpPr>
          <p:cNvPr id="1484804" name="内容占位符 2"/>
          <p:cNvSpPr>
            <a:spLocks noChangeArrowheads="1"/>
          </p:cNvSpPr>
          <p:nvPr/>
        </p:nvSpPr>
        <p:spPr bwMode="auto">
          <a:xfrm>
            <a:off x="611188" y="765175"/>
            <a:ext cx="8208962" cy="5688013"/>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阅读下面的文字，完成题目。</a:t>
            </a:r>
          </a:p>
          <a:p>
            <a:pPr indent="622300" algn="ctr">
              <a:lnSpc>
                <a:spcPts val="3500"/>
              </a:lnSpc>
            </a:pPr>
            <a:r>
              <a:rPr lang="zh-CN" altLang="en-US" sz="2400" b="1" dirty="0" smtClean="0">
                <a:latin typeface="宋体" pitchFamily="2" charset="-122"/>
              </a:rPr>
              <a:t>送　羊</a:t>
            </a:r>
          </a:p>
          <a:p>
            <a:pPr indent="622300" algn="ctr">
              <a:lnSpc>
                <a:spcPts val="3500"/>
              </a:lnSpc>
            </a:pPr>
            <a:r>
              <a:rPr lang="zh-CN" altLang="en-US" sz="2400" b="1" dirty="0" smtClean="0">
                <a:latin typeface="宋体" pitchFamily="2" charset="-122"/>
              </a:rPr>
              <a:t>李德霞</a:t>
            </a:r>
          </a:p>
          <a:p>
            <a:pPr indent="622300">
              <a:lnSpc>
                <a:spcPts val="3500"/>
              </a:lnSpc>
            </a:pPr>
            <a:r>
              <a:rPr lang="zh-CN" altLang="en-US" sz="2400" b="1" dirty="0" smtClean="0">
                <a:latin typeface="宋体" pitchFamily="2" charset="-122"/>
              </a:rPr>
              <a:t>我和母亲赶着羊群出村时，日头就要坠到西山背后了。</a:t>
            </a:r>
          </a:p>
          <a:p>
            <a:pPr indent="622300">
              <a:lnSpc>
                <a:spcPts val="3500"/>
              </a:lnSpc>
            </a:pPr>
            <a:r>
              <a:rPr lang="zh-CN" altLang="en-US" sz="2400" b="1" dirty="0" smtClean="0">
                <a:latin typeface="宋体" pitchFamily="2" charset="-122"/>
              </a:rPr>
              <a:t>下午，镇肉食站的王站长在我们村收了四十只羊。我们村在山旮旯儿里，拉羊的车进不来，王站长就想从我们村雇个人往山外送羊。送一只羊两毛钱，四十只就是八块钱。母亲好不容易争来这份差事，忙喊来刚刚放学的我，让我和她一块儿往山外送羊。</a:t>
            </a:r>
          </a:p>
          <a:p>
            <a:pPr indent="622300">
              <a:lnSpc>
                <a:spcPts val="3500"/>
              </a:lnSpc>
            </a:pPr>
            <a:r>
              <a:rPr lang="zh-CN" altLang="en-US" sz="2400" b="1" dirty="0" smtClean="0">
                <a:latin typeface="宋体" pitchFamily="2" charset="-122"/>
              </a:rPr>
              <a:t>路上，母亲对我说：“等把羊送到山外，挣了钱，妈就扯几尺布，给你缝个新书包。”我抿嘴笑，撵羊的劲头更足了。</a:t>
            </a:r>
          </a:p>
        </p:txBody>
      </p:sp>
      <p:grpSp>
        <p:nvGrpSpPr>
          <p:cNvPr id="2" name="Group 10"/>
          <p:cNvGrpSpPr>
            <a:grpSpLocks/>
          </p:cNvGrpSpPr>
          <p:nvPr/>
        </p:nvGrpSpPr>
        <p:grpSpPr bwMode="auto">
          <a:xfrm>
            <a:off x="1588" y="4581525"/>
            <a:ext cx="609600" cy="2028825"/>
            <a:chOff x="0" y="0"/>
            <a:chExt cx="384" cy="1278"/>
          </a:xfrm>
        </p:grpSpPr>
        <p:pic>
          <p:nvPicPr>
            <p:cNvPr id="1484806"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8480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84804">
                                            <p:txEl>
                                              <p:pRg st="0" end="0"/>
                                            </p:txEl>
                                          </p:spTgt>
                                        </p:tgtEl>
                                        <p:attrNameLst>
                                          <p:attrName>style.visibility</p:attrName>
                                        </p:attrNameLst>
                                      </p:cBhvr>
                                      <p:to>
                                        <p:strVal val="visible"/>
                                      </p:to>
                                    </p:set>
                                    <p:anim calcmode="lin" valueType="num">
                                      <p:cBhvr additive="base">
                                        <p:cTn id="13" dur="500" fill="hold"/>
                                        <p:tgtEl>
                                          <p:spTgt spid="148480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84804">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84804">
                                            <p:txEl>
                                              <p:pRg st="1" end="1"/>
                                            </p:txEl>
                                          </p:spTgt>
                                        </p:tgtEl>
                                        <p:attrNameLst>
                                          <p:attrName>style.visibility</p:attrName>
                                        </p:attrNameLst>
                                      </p:cBhvr>
                                      <p:to>
                                        <p:strVal val="visible"/>
                                      </p:to>
                                    </p:set>
                                    <p:anim calcmode="lin" valueType="num">
                                      <p:cBhvr additive="base">
                                        <p:cTn id="17" dur="500" fill="hold"/>
                                        <p:tgtEl>
                                          <p:spTgt spid="148480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84804">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84804">
                                            <p:txEl>
                                              <p:pRg st="2" end="2"/>
                                            </p:txEl>
                                          </p:spTgt>
                                        </p:tgtEl>
                                        <p:attrNameLst>
                                          <p:attrName>style.visibility</p:attrName>
                                        </p:attrNameLst>
                                      </p:cBhvr>
                                      <p:to>
                                        <p:strVal val="visible"/>
                                      </p:to>
                                    </p:set>
                                    <p:anim calcmode="lin" valueType="num">
                                      <p:cBhvr additive="base">
                                        <p:cTn id="21" dur="500" fill="hold"/>
                                        <p:tgtEl>
                                          <p:spTgt spid="1484804">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484804">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484804">
                                            <p:txEl>
                                              <p:pRg st="3" end="3"/>
                                            </p:txEl>
                                          </p:spTgt>
                                        </p:tgtEl>
                                        <p:attrNameLst>
                                          <p:attrName>style.visibility</p:attrName>
                                        </p:attrNameLst>
                                      </p:cBhvr>
                                      <p:to>
                                        <p:strVal val="visible"/>
                                      </p:to>
                                    </p:set>
                                    <p:anim calcmode="lin" valueType="num">
                                      <p:cBhvr additive="base">
                                        <p:cTn id="25" dur="500" fill="hold"/>
                                        <p:tgtEl>
                                          <p:spTgt spid="148480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84804">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84804">
                                            <p:txEl>
                                              <p:pRg st="4" end="4"/>
                                            </p:txEl>
                                          </p:spTgt>
                                        </p:tgtEl>
                                        <p:attrNameLst>
                                          <p:attrName>style.visibility</p:attrName>
                                        </p:attrNameLst>
                                      </p:cBhvr>
                                      <p:to>
                                        <p:strVal val="visible"/>
                                      </p:to>
                                    </p:set>
                                    <p:anim calcmode="lin" valueType="num">
                                      <p:cBhvr additive="base">
                                        <p:cTn id="29" dur="500" fill="hold"/>
                                        <p:tgtEl>
                                          <p:spTgt spid="148480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484804">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484804">
                                            <p:txEl>
                                              <p:pRg st="5" end="5"/>
                                            </p:txEl>
                                          </p:spTgt>
                                        </p:tgtEl>
                                        <p:attrNameLst>
                                          <p:attrName>style.visibility</p:attrName>
                                        </p:attrNameLst>
                                      </p:cBhvr>
                                      <p:to>
                                        <p:strVal val="visible"/>
                                      </p:to>
                                    </p:set>
                                    <p:anim calcmode="lin" valueType="num">
                                      <p:cBhvr additive="base">
                                        <p:cTn id="33" dur="500" fill="hold"/>
                                        <p:tgtEl>
                                          <p:spTgt spid="1484804">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48480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826"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85827"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sp>
        <p:nvSpPr>
          <p:cNvPr id="1485828" name="内容占位符 2"/>
          <p:cNvSpPr>
            <a:spLocks noChangeArrowheads="1"/>
          </p:cNvSpPr>
          <p:nvPr/>
        </p:nvSpPr>
        <p:spPr bwMode="auto">
          <a:xfrm>
            <a:off x="827088" y="908050"/>
            <a:ext cx="7920037" cy="5399088"/>
          </a:xfrm>
          <a:prstGeom prst="rect">
            <a:avLst/>
          </a:prstGeom>
          <a:noFill/>
          <a:ln w="9525">
            <a:noFill/>
            <a:miter lim="800000"/>
            <a:headEnd/>
            <a:tailEnd/>
          </a:ln>
        </p:spPr>
        <p:txBody>
          <a:bodyPr/>
          <a:lstStyle/>
          <a:p>
            <a:pPr indent="627063">
              <a:lnSpc>
                <a:spcPts val="3500"/>
              </a:lnSpc>
            </a:pPr>
            <a:r>
              <a:rPr lang="zh-CN" altLang="en-US" sz="2400" b="1" dirty="0" smtClean="0">
                <a:latin typeface="宋体" pitchFamily="2" charset="-122"/>
              </a:rPr>
              <a:t>四十只羊挨挨挤挤，唰唰唰地往山外走。出村不远，从对面的山坡上围过来一群羊。母亲担心两群羊混在一起，叫我盯紧点。原来，那群羊是母亲娘家村的，放羊人是母亲的六叔，我叫他六姥爷。隔老远，六姥爷就冲母亲打招呼：“是凤英啊，给肉食站送羊？”</a:t>
            </a:r>
          </a:p>
          <a:p>
            <a:pPr indent="627063">
              <a:lnSpc>
                <a:spcPts val="3500"/>
              </a:lnSpc>
            </a:pPr>
            <a:r>
              <a:rPr lang="zh-CN" altLang="en-US" sz="2400" b="1" dirty="0" smtClean="0">
                <a:latin typeface="宋体" pitchFamily="2" charset="-122"/>
              </a:rPr>
              <a:t>母亲说：“是啊是啊，六叔还没回？”</a:t>
            </a:r>
          </a:p>
          <a:p>
            <a:pPr indent="627063">
              <a:lnSpc>
                <a:spcPts val="3500"/>
              </a:lnSpc>
            </a:pPr>
            <a:r>
              <a:rPr lang="zh-CN" altLang="en-US" sz="2400" b="1" dirty="0" smtClean="0">
                <a:latin typeface="宋体" pitchFamily="2" charset="-122"/>
              </a:rPr>
              <a:t>六姥爷把羊群撵到一边，拎着羊铲踱过来，看着我们送的羊说：“凤英，叔跟你商量个事儿。”</a:t>
            </a:r>
          </a:p>
          <a:p>
            <a:pPr indent="627063">
              <a:lnSpc>
                <a:spcPts val="3500"/>
              </a:lnSpc>
            </a:pPr>
            <a:r>
              <a:rPr lang="zh-CN" altLang="en-US" sz="2400" b="1" dirty="0" smtClean="0">
                <a:latin typeface="宋体" pitchFamily="2" charset="-122"/>
              </a:rPr>
              <a:t>母亲笑笑：“六叔你说。”</a:t>
            </a:r>
          </a:p>
          <a:p>
            <a:pPr indent="627063">
              <a:lnSpc>
                <a:spcPts val="3500"/>
              </a:lnSpc>
            </a:pPr>
            <a:r>
              <a:rPr lang="zh-CN" altLang="en-US" sz="2400" b="1" dirty="0" smtClean="0">
                <a:latin typeface="宋体" pitchFamily="2" charset="-122"/>
              </a:rPr>
              <a:t>六姥爷把羊铲戳到地上说：“叔有十只羊，个头小，下的羔也少，想跟你送的羊调换几只。”</a:t>
            </a:r>
          </a:p>
        </p:txBody>
      </p:sp>
      <p:grpSp>
        <p:nvGrpSpPr>
          <p:cNvPr id="2" name="Group 10"/>
          <p:cNvGrpSpPr>
            <a:grpSpLocks/>
          </p:cNvGrpSpPr>
          <p:nvPr/>
        </p:nvGrpSpPr>
        <p:grpSpPr bwMode="auto">
          <a:xfrm>
            <a:off x="1588" y="4581525"/>
            <a:ext cx="609600" cy="2028825"/>
            <a:chOff x="0" y="0"/>
            <a:chExt cx="384" cy="1278"/>
          </a:xfrm>
        </p:grpSpPr>
        <p:pic>
          <p:nvPicPr>
            <p:cNvPr id="1485830"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8583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85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86851"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sp>
        <p:nvSpPr>
          <p:cNvPr id="1486852"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627063">
              <a:lnSpc>
                <a:spcPts val="3500"/>
              </a:lnSpc>
            </a:pPr>
            <a:r>
              <a:rPr lang="zh-CN" altLang="en-US" sz="2400" b="1" dirty="0" smtClean="0">
                <a:latin typeface="宋体" pitchFamily="2" charset="-122"/>
              </a:rPr>
              <a:t>母亲愣了，随即摇摇头说：“不行吧？叔你看，我送的羊人家都涂了抹子的呀。”</a:t>
            </a:r>
          </a:p>
          <a:p>
            <a:pPr indent="627063">
              <a:lnSpc>
                <a:spcPts val="3500"/>
              </a:lnSpc>
            </a:pPr>
            <a:r>
              <a:rPr lang="zh-CN" altLang="en-US" sz="2400" b="1" dirty="0" smtClean="0">
                <a:latin typeface="宋体" pitchFamily="2" charset="-122"/>
              </a:rPr>
              <a:t>六姥爷弯腰逮住一只羊，用手捏了捏羊背上的抹子，然后直起腰，从口袋里摸出个小铁盒，得意地说：“抹子是油漆的，叔也有。叔把羊涂上抹子就是，保准不会出事。嘿嘿。”</a:t>
            </a:r>
          </a:p>
          <a:p>
            <a:pPr indent="627063">
              <a:lnSpc>
                <a:spcPts val="3500"/>
              </a:lnSpc>
            </a:pPr>
            <a:r>
              <a:rPr lang="zh-CN" altLang="en-US" sz="2400" b="1" dirty="0" smtClean="0">
                <a:latin typeface="宋体" pitchFamily="2" charset="-122"/>
              </a:rPr>
              <a:t>母亲没辙了。想了半天，母亲又说：“叔，我送羊可是挣了人家钱的呀，咱咋能干这事？”</a:t>
            </a:r>
          </a:p>
          <a:p>
            <a:pPr indent="627063">
              <a:lnSpc>
                <a:spcPts val="3500"/>
              </a:lnSpc>
            </a:pPr>
            <a:r>
              <a:rPr lang="zh-CN" altLang="en-US" sz="2400" b="1" dirty="0" smtClean="0">
                <a:latin typeface="宋体" pitchFamily="2" charset="-122"/>
              </a:rPr>
              <a:t>“羊不是公家的吗？要是你自家的，叔提也不提。公家的便宜，不占白不占。”</a:t>
            </a:r>
          </a:p>
          <a:p>
            <a:pPr indent="627063">
              <a:lnSpc>
                <a:spcPts val="3500"/>
              </a:lnSpc>
            </a:pPr>
            <a:r>
              <a:rPr lang="zh-CN" altLang="en-US" sz="2400" b="1" dirty="0" smtClean="0">
                <a:latin typeface="宋体" pitchFamily="2" charset="-122"/>
              </a:rPr>
              <a:t>母亲为难极了。六姥爷又说：“叔也不白求你。这样吧，调换一只，叔再给你两毛钱。”</a:t>
            </a:r>
          </a:p>
        </p:txBody>
      </p:sp>
      <p:grpSp>
        <p:nvGrpSpPr>
          <p:cNvPr id="2" name="Group 10"/>
          <p:cNvGrpSpPr>
            <a:grpSpLocks/>
          </p:cNvGrpSpPr>
          <p:nvPr/>
        </p:nvGrpSpPr>
        <p:grpSpPr bwMode="auto">
          <a:xfrm>
            <a:off x="1588" y="4581525"/>
            <a:ext cx="609600" cy="2028825"/>
            <a:chOff x="0" y="0"/>
            <a:chExt cx="384" cy="1278"/>
          </a:xfrm>
        </p:grpSpPr>
        <p:pic>
          <p:nvPicPr>
            <p:cNvPr id="1486854"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8685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874"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87875"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sp>
        <p:nvSpPr>
          <p:cNvPr id="1487876"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627063">
              <a:lnSpc>
                <a:spcPts val="3500"/>
              </a:lnSpc>
            </a:pPr>
            <a:r>
              <a:rPr lang="zh-CN" altLang="en-US" sz="2400" b="1" dirty="0" smtClean="0">
                <a:latin typeface="宋体" pitchFamily="2" charset="-122"/>
              </a:rPr>
              <a:t>母亲的眼泪都快下来了。我想，是我给母亲解围的时候了。我抡起鞭子，不管三七二十一，噼噼啪啪，一顿猛抽。羊群受了惊，你追我赶，蜂拥着朝前冲去。我和母亲紧撵着羊群，听不清六姥爷在背后嚷嚷什么。</a:t>
            </a:r>
          </a:p>
          <a:p>
            <a:pPr indent="627063">
              <a:lnSpc>
                <a:spcPts val="3500"/>
              </a:lnSpc>
            </a:pPr>
            <a:r>
              <a:rPr lang="zh-CN" altLang="en-US" sz="2400" b="1" dirty="0" smtClean="0">
                <a:latin typeface="宋体" pitchFamily="2" charset="-122"/>
              </a:rPr>
              <a:t>出了山外，天已黑透。十几里山路，走得我两腿酸软，肚子也咕咕叫起来。</a:t>
            </a:r>
          </a:p>
          <a:p>
            <a:pPr indent="627063">
              <a:lnSpc>
                <a:spcPts val="3500"/>
              </a:lnSpc>
            </a:pPr>
            <a:r>
              <a:rPr lang="zh-CN" altLang="en-US" sz="2400" b="1" dirty="0" smtClean="0">
                <a:latin typeface="宋体" pitchFamily="2" charset="-122"/>
              </a:rPr>
              <a:t>王站长早已等在村口，见我们到来，忙把我们领到村头的一个大院门口。门楼上吊着一盏大汽灯，贼亮贼亮的。一辆拉羊车就停在一旁。王站长对母亲说：“大姐，你们娘俩先歇个脚，等我们装完羊，就给你钱。”母亲点点头，拉着我坐到旁边的一块石头上。</a:t>
            </a:r>
          </a:p>
        </p:txBody>
      </p:sp>
      <p:grpSp>
        <p:nvGrpSpPr>
          <p:cNvPr id="2" name="Group 10"/>
          <p:cNvGrpSpPr>
            <a:grpSpLocks/>
          </p:cNvGrpSpPr>
          <p:nvPr/>
        </p:nvGrpSpPr>
        <p:grpSpPr bwMode="auto">
          <a:xfrm>
            <a:off x="1588" y="4581525"/>
            <a:ext cx="609600" cy="2028825"/>
            <a:chOff x="0" y="0"/>
            <a:chExt cx="384" cy="1278"/>
          </a:xfrm>
        </p:grpSpPr>
        <p:pic>
          <p:nvPicPr>
            <p:cNvPr id="1487878"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8787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5" name="内容占位符 2"/>
          <p:cNvSpPr>
            <a:spLocks noGrp="1"/>
          </p:cNvSpPr>
          <p:nvPr>
            <p:ph idx="4294967295"/>
          </p:nvPr>
        </p:nvSpPr>
        <p:spPr>
          <a:xfrm>
            <a:off x="755650" y="836613"/>
            <a:ext cx="7920038" cy="5399087"/>
          </a:xfrm>
        </p:spPr>
        <p:txBody>
          <a:bodyPr/>
          <a:lstStyle/>
          <a:p>
            <a:pPr marL="0" indent="0" eaLnBrk="1" hangingPunct="1">
              <a:lnSpc>
                <a:spcPts val="3500"/>
              </a:lnSpc>
              <a:spcBef>
                <a:spcPct val="0"/>
              </a:spcBef>
              <a:buNone/>
            </a:pPr>
            <a:r>
              <a:rPr lang="en-US" altLang="zh-CN" sz="2400" b="1" dirty="0" smtClean="0">
                <a:latin typeface="宋体" pitchFamily="2" charset="-122"/>
              </a:rPr>
              <a:t>D</a:t>
            </a:r>
            <a:r>
              <a:rPr lang="zh-CN" altLang="en-US" sz="2400" b="1" dirty="0" smtClean="0">
                <a:latin typeface="宋体" pitchFamily="2" charset="-122"/>
              </a:rPr>
              <a:t>．作为接受者的个体毕竟生活在群体之中，其思维和观念与群体是相通的，因此接受者们对于同一文本的理解即使千姿百态，也不可能完全没有同一性。</a:t>
            </a:r>
          </a:p>
          <a:p>
            <a:pPr marL="0" indent="0" eaLnBrk="1" hangingPunct="1">
              <a:lnSpc>
                <a:spcPct val="122000"/>
              </a:lnSpc>
              <a:spcBef>
                <a:spcPct val="0"/>
              </a:spcBef>
              <a:buFont typeface="Arial" charset="0"/>
              <a:buNone/>
            </a:pPr>
            <a:endParaRPr lang="en-US" sz="2400" b="1" dirty="0">
              <a:latin typeface="宋体" pitchFamily="2" charset="-122"/>
            </a:endParaRPr>
          </a:p>
          <a:p>
            <a:pPr marL="0" indent="0" algn="just">
              <a:lnSpc>
                <a:spcPct val="122000"/>
              </a:lnSpc>
              <a:spcAft>
                <a:spcPts val="0"/>
              </a:spcAft>
              <a:buNone/>
            </a:pP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　</a:t>
            </a: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本题考查对文本内容的理解和分析的能力。“理解就是误读，创造也是误读”的说法过于绝对。原文第四自然段中说的是“从某种意义上说，理解就是误读，创造也是误读”，选项中的 “理解距离艺术作品的本义越远，就越是具有创造性”属于无中生有。</a:t>
            </a:r>
          </a:p>
        </p:txBody>
      </p:sp>
      <p:sp>
        <p:nvSpPr>
          <p:cNvPr id="1226756"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226758"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2675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6755">
                                            <p:txEl>
                                              <p:pRg st="2" end="2"/>
                                            </p:txEl>
                                          </p:spTgt>
                                        </p:tgtEl>
                                        <p:attrNameLst>
                                          <p:attrName>style.visibility</p:attrName>
                                        </p:attrNameLst>
                                      </p:cBhvr>
                                      <p:to>
                                        <p:strVal val="visible"/>
                                      </p:to>
                                    </p:set>
                                    <p:anim calcmode="lin" valueType="num">
                                      <p:cBhvr additive="base">
                                        <p:cTn id="7" dur="500" fill="hold"/>
                                        <p:tgtEl>
                                          <p:spTgt spid="122675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675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898"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88899"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sp>
        <p:nvSpPr>
          <p:cNvPr id="1488900" name="内容占位符 2"/>
          <p:cNvSpPr>
            <a:spLocks noChangeArrowheads="1"/>
          </p:cNvSpPr>
          <p:nvPr/>
        </p:nvSpPr>
        <p:spPr bwMode="auto">
          <a:xfrm>
            <a:off x="611188" y="884259"/>
            <a:ext cx="8208962" cy="5545137"/>
          </a:xfrm>
          <a:prstGeom prst="rect">
            <a:avLst/>
          </a:prstGeom>
          <a:noFill/>
          <a:ln w="9525">
            <a:noFill/>
            <a:miter lim="800000"/>
            <a:headEnd/>
            <a:tailEnd/>
          </a:ln>
        </p:spPr>
        <p:txBody>
          <a:bodyPr/>
          <a:lstStyle/>
          <a:p>
            <a:pPr indent="627063">
              <a:lnSpc>
                <a:spcPts val="3500"/>
              </a:lnSpc>
            </a:pPr>
            <a:r>
              <a:rPr lang="zh-CN" altLang="en-US" sz="2400" b="1" dirty="0" smtClean="0">
                <a:latin typeface="宋体" pitchFamily="2" charset="-122"/>
              </a:rPr>
              <a:t>几个村里人帮着往车上装羊。奇怪的是，每抓到一只羊，临上车前，王站长总要猫下腰，拿手电照照羊肚子，然后再送到车上去。我悄悄问母亲：“他照啥呢？”母亲摇摇头说：“我也不知道。”</a:t>
            </a:r>
          </a:p>
          <a:p>
            <a:pPr indent="627063">
              <a:lnSpc>
                <a:spcPts val="3500"/>
              </a:lnSpc>
            </a:pPr>
            <a:r>
              <a:rPr lang="zh-CN" altLang="en-US" sz="2400" b="1" dirty="0" smtClean="0">
                <a:latin typeface="宋体" pitchFamily="2" charset="-122"/>
              </a:rPr>
              <a:t>四十只羊就要装完了。母亲凑过去说：“王站长，你刚才照啥呢？”</a:t>
            </a:r>
          </a:p>
          <a:p>
            <a:pPr indent="627063">
              <a:lnSpc>
                <a:spcPts val="3500"/>
              </a:lnSpc>
            </a:pPr>
            <a:r>
              <a:rPr lang="zh-CN" altLang="en-US" sz="2400" b="1" dirty="0" smtClean="0">
                <a:latin typeface="宋体" pitchFamily="2" charset="-122"/>
              </a:rPr>
              <a:t>王站长不说话，提起一只羊腿让母亲看。母亲呆了。</a:t>
            </a:r>
          </a:p>
          <a:p>
            <a:pPr indent="627063">
              <a:lnSpc>
                <a:spcPts val="3500"/>
              </a:lnSpc>
            </a:pPr>
            <a:r>
              <a:rPr lang="zh-CN" altLang="en-US" sz="2400" b="1" dirty="0" smtClean="0">
                <a:latin typeface="宋体" pitchFamily="2" charset="-122"/>
              </a:rPr>
              <a:t>王站长说：“是这样的。去年，我也从山里收了几十只羊，也是雇人送到这里的，等回到食品站才发现，有一半的羊被人在半道上调了包，大的换成小的，肥的换成瘦的</a:t>
            </a:r>
            <a:r>
              <a:rPr lang="en-US" altLang="zh-CN" sz="2400" b="1" dirty="0" smtClean="0">
                <a:latin typeface="宋体" pitchFamily="2" charset="-122"/>
              </a:rPr>
              <a:t>……</a:t>
            </a:r>
            <a:r>
              <a:rPr lang="zh-CN" altLang="en-US" sz="2400" b="1" dirty="0" smtClean="0">
                <a:latin typeface="宋体" pitchFamily="2" charset="-122"/>
              </a:rPr>
              <a:t>所以，下午在你们村收羊时，我除了在羊背上涂个抹子，还</a:t>
            </a:r>
          </a:p>
        </p:txBody>
      </p:sp>
      <p:grpSp>
        <p:nvGrpSpPr>
          <p:cNvPr id="2" name="Group 10"/>
          <p:cNvGrpSpPr>
            <a:grpSpLocks/>
          </p:cNvGrpSpPr>
          <p:nvPr/>
        </p:nvGrpSpPr>
        <p:grpSpPr bwMode="auto">
          <a:xfrm>
            <a:off x="1588" y="4581525"/>
            <a:ext cx="609600" cy="2028825"/>
            <a:chOff x="0" y="0"/>
            <a:chExt cx="384" cy="1278"/>
          </a:xfrm>
        </p:grpSpPr>
        <p:pic>
          <p:nvPicPr>
            <p:cNvPr id="1488902"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8890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9922"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89923"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sp>
        <p:nvSpPr>
          <p:cNvPr id="1489924" name="内容占位符 2"/>
          <p:cNvSpPr>
            <a:spLocks noChangeArrowheads="1"/>
          </p:cNvSpPr>
          <p:nvPr/>
        </p:nvSpPr>
        <p:spPr bwMode="auto">
          <a:xfrm>
            <a:off x="866805" y="857232"/>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在羊肚子上加了个抹子</a:t>
            </a:r>
            <a:r>
              <a:rPr lang="en-US" altLang="zh-CN" sz="2400" b="1" dirty="0" smtClean="0">
                <a:latin typeface="宋体" pitchFamily="2" charset="-122"/>
              </a:rPr>
              <a:t>……</a:t>
            </a:r>
            <a:r>
              <a:rPr lang="zh-CN" altLang="en-US" sz="2400" b="1" dirty="0" smtClean="0">
                <a:latin typeface="宋体" pitchFamily="2" charset="-122"/>
              </a:rPr>
              <a:t>我这么做也是以防万一，并不是针对大姐呀。”</a:t>
            </a:r>
          </a:p>
          <a:p>
            <a:pPr indent="627063">
              <a:lnSpc>
                <a:spcPts val="3500"/>
              </a:lnSpc>
            </a:pPr>
            <a:r>
              <a:rPr lang="zh-CN" altLang="en-US" sz="2400" b="1" dirty="0" smtClean="0">
                <a:latin typeface="宋体" pitchFamily="2" charset="-122"/>
              </a:rPr>
              <a:t>好悬啊。我和母亲相视一笑。</a:t>
            </a:r>
          </a:p>
          <a:p>
            <a:pPr indent="627063">
              <a:lnSpc>
                <a:spcPts val="3500"/>
              </a:lnSpc>
            </a:pPr>
            <a:r>
              <a:rPr lang="zh-CN" altLang="en-US" sz="2400" b="1" dirty="0" smtClean="0">
                <a:latin typeface="宋体" pitchFamily="2" charset="-122"/>
              </a:rPr>
              <a:t>王站长掏出十块钱说：“大姐拿着，这是你的工钱。过年我要是去你们村收羊的话，还雇你。”</a:t>
            </a:r>
          </a:p>
          <a:p>
            <a:pPr indent="627063">
              <a:lnSpc>
                <a:spcPts val="3500"/>
              </a:lnSpc>
            </a:pPr>
            <a:r>
              <a:rPr lang="zh-CN" altLang="en-US" sz="2400" b="1" dirty="0" smtClean="0">
                <a:latin typeface="宋体" pitchFamily="2" charset="-122"/>
              </a:rPr>
              <a:t>母亲掏遍口袋，只掏出一块钱。母亲尴尬地搓着手说：“我零钱不够，王站长就给八块吧。”</a:t>
            </a:r>
          </a:p>
          <a:p>
            <a:pPr indent="627063">
              <a:lnSpc>
                <a:spcPts val="3500"/>
              </a:lnSpc>
            </a:pPr>
            <a:r>
              <a:rPr lang="zh-CN" altLang="en-US" sz="2400" b="1" dirty="0" smtClean="0">
                <a:latin typeface="宋体" pitchFamily="2" charset="-122"/>
              </a:rPr>
              <a:t>王站长说：“不用找，拿着吧。多出的两块钱，送孩子吧。”</a:t>
            </a:r>
          </a:p>
          <a:p>
            <a:pPr indent="627063">
              <a:lnSpc>
                <a:spcPts val="3500"/>
              </a:lnSpc>
            </a:pPr>
            <a:r>
              <a:rPr lang="zh-CN" altLang="en-US" sz="2400" b="1" dirty="0" smtClean="0">
                <a:latin typeface="宋体" pitchFamily="2" charset="-122"/>
              </a:rPr>
              <a:t>母亲不安地说：“那咋成啊？”</a:t>
            </a:r>
          </a:p>
          <a:p>
            <a:pPr indent="627063">
              <a:lnSpc>
                <a:spcPts val="3500"/>
              </a:lnSpc>
            </a:pPr>
            <a:r>
              <a:rPr lang="zh-CN" altLang="en-US" sz="2400" b="1" dirty="0" smtClean="0">
                <a:latin typeface="宋体" pitchFamily="2" charset="-122"/>
              </a:rPr>
              <a:t>王站长伸手摸摸我的头：“小家伙，饿坏了吧？走，到屋里吃饭去！”</a:t>
            </a:r>
          </a:p>
        </p:txBody>
      </p:sp>
      <p:grpSp>
        <p:nvGrpSpPr>
          <p:cNvPr id="2" name="Group 10"/>
          <p:cNvGrpSpPr>
            <a:grpSpLocks/>
          </p:cNvGrpSpPr>
          <p:nvPr/>
        </p:nvGrpSpPr>
        <p:grpSpPr bwMode="auto">
          <a:xfrm>
            <a:off x="1588" y="4581525"/>
            <a:ext cx="609600" cy="2028825"/>
            <a:chOff x="0" y="0"/>
            <a:chExt cx="384" cy="1278"/>
          </a:xfrm>
        </p:grpSpPr>
        <p:pic>
          <p:nvPicPr>
            <p:cNvPr id="1489926"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8992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90947"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sp>
        <p:nvSpPr>
          <p:cNvPr id="1490948"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627063">
              <a:lnSpc>
                <a:spcPts val="3500"/>
              </a:lnSpc>
            </a:pPr>
            <a:r>
              <a:rPr lang="zh-CN" altLang="en-US" sz="2400" b="1" dirty="0" smtClean="0">
                <a:latin typeface="宋体" pitchFamily="2" charset="-122"/>
              </a:rPr>
              <a:t>母亲赶忙说：“不了不了，我们这就回去。”</a:t>
            </a:r>
          </a:p>
          <a:p>
            <a:pPr indent="627063">
              <a:lnSpc>
                <a:spcPts val="3500"/>
              </a:lnSpc>
            </a:pPr>
            <a:r>
              <a:rPr lang="zh-CN" altLang="en-US" sz="2400" b="1" dirty="0" smtClean="0">
                <a:latin typeface="宋体" pitchFamily="2" charset="-122"/>
              </a:rPr>
              <a:t>王站长不让，拉着我的手朝屋里走。饭是莜面鱼鱼，我平时吃不到的好东西，那个香啊，我一气吃下两大碗。</a:t>
            </a:r>
          </a:p>
          <a:p>
            <a:pPr indent="627063">
              <a:lnSpc>
                <a:spcPts val="3500"/>
              </a:lnSpc>
            </a:pPr>
            <a:r>
              <a:rPr lang="zh-CN" altLang="en-US" sz="2400" b="1" dirty="0" smtClean="0">
                <a:latin typeface="宋体" pitchFamily="2" charset="-122"/>
              </a:rPr>
              <a:t>往回走的路上，头顶是一轮又圆又大的月亮</a:t>
            </a:r>
            <a:r>
              <a:rPr lang="en-US" altLang="zh-CN" sz="2400" b="1" dirty="0" smtClean="0">
                <a:latin typeface="宋体" pitchFamily="2" charset="-122"/>
              </a:rPr>
              <a:t>……</a:t>
            </a:r>
          </a:p>
          <a:p>
            <a:pPr indent="627063" algn="r">
              <a:lnSpc>
                <a:spcPts val="3500"/>
              </a:lnSpc>
            </a:pPr>
            <a:r>
              <a:rPr lang="en-US" altLang="zh-CN" sz="2400" b="1" dirty="0" smtClean="0">
                <a:latin typeface="宋体" pitchFamily="2" charset="-122"/>
              </a:rPr>
              <a:t>(</a:t>
            </a:r>
            <a:r>
              <a:rPr lang="zh-CN" altLang="en-US" sz="2400" b="1" dirty="0" smtClean="0">
                <a:latin typeface="宋体" pitchFamily="2" charset="-122"/>
              </a:rPr>
              <a:t>选自</a:t>
            </a:r>
            <a:r>
              <a:rPr lang="en-US" altLang="zh-CN" sz="2400" b="1" dirty="0" smtClean="0">
                <a:latin typeface="宋体" pitchFamily="2" charset="-122"/>
              </a:rPr>
              <a:t>《</a:t>
            </a:r>
            <a:r>
              <a:rPr lang="zh-CN" altLang="en-US" sz="2400" b="1" dirty="0" smtClean="0">
                <a:latin typeface="宋体" pitchFamily="2" charset="-122"/>
              </a:rPr>
              <a:t>小小说选刊</a:t>
            </a:r>
            <a:r>
              <a:rPr lang="en-US" altLang="zh-CN" sz="2400" b="1" dirty="0" smtClean="0">
                <a:latin typeface="宋体" pitchFamily="2" charset="-122"/>
              </a:rPr>
              <a:t>》</a:t>
            </a:r>
            <a:r>
              <a:rPr lang="zh-CN" altLang="en-US" sz="2400" b="1" dirty="0" smtClean="0">
                <a:latin typeface="宋体" pitchFamily="2" charset="-122"/>
              </a:rPr>
              <a:t>，有删改</a:t>
            </a:r>
            <a:r>
              <a:rPr lang="en-US" altLang="zh-CN" sz="2400" b="1" dirty="0" smtClean="0">
                <a:latin typeface="宋体" pitchFamily="2" charset="-122"/>
              </a:rPr>
              <a:t>)</a:t>
            </a:r>
          </a:p>
        </p:txBody>
      </p:sp>
      <p:grpSp>
        <p:nvGrpSpPr>
          <p:cNvPr id="2" name="Group 10"/>
          <p:cNvGrpSpPr>
            <a:grpSpLocks/>
          </p:cNvGrpSpPr>
          <p:nvPr/>
        </p:nvGrpSpPr>
        <p:grpSpPr bwMode="auto">
          <a:xfrm>
            <a:off x="1588" y="4581525"/>
            <a:ext cx="609600" cy="2028825"/>
            <a:chOff x="0" y="0"/>
            <a:chExt cx="384" cy="1278"/>
          </a:xfrm>
        </p:grpSpPr>
        <p:pic>
          <p:nvPicPr>
            <p:cNvPr id="1490950"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9095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2994"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92995"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sp>
        <p:nvSpPr>
          <p:cNvPr id="1492996"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a:t>
            </a:r>
            <a:r>
              <a:rPr lang="en-US" altLang="zh-CN" sz="2400" b="1" dirty="0" smtClean="0">
                <a:latin typeface="宋体" pitchFamily="2" charset="-122"/>
              </a:rPr>
              <a:t>1.</a:t>
            </a:r>
            <a:r>
              <a:rPr lang="zh-CN" altLang="en-US" sz="2400" b="1" dirty="0" smtClean="0">
                <a:latin typeface="宋体" pitchFamily="2" charset="-122"/>
              </a:rPr>
              <a:t>下列对作品有关内容的分析和概括，最恰当的两项是</a:t>
            </a:r>
            <a:r>
              <a:rPr lang="en-US" altLang="zh-CN" sz="2400" b="1" dirty="0" smtClean="0">
                <a:latin typeface="宋体" pitchFamily="2" charset="-122"/>
              </a:rPr>
              <a:t>(5</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a:lnSpc>
                <a:spcPts val="3500"/>
              </a:lnSpc>
            </a:pPr>
            <a:r>
              <a:rPr lang="en-US" altLang="zh-CN" sz="2400" b="1" dirty="0" smtClean="0">
                <a:latin typeface="宋体" pitchFamily="2" charset="-122"/>
              </a:rPr>
              <a:t>A</a:t>
            </a:r>
            <a:r>
              <a:rPr lang="zh-CN" altLang="en-US" sz="2400" b="1" dirty="0" smtClean="0">
                <a:latin typeface="宋体" pitchFamily="2" charset="-122"/>
              </a:rPr>
              <a:t>．全文主要描写了四个场景，那就是送羊、换羊、装羊、装羊后付钱，但作者却将这看似简单平常的情节写得一波三折。</a:t>
            </a:r>
          </a:p>
          <a:p>
            <a:pPr>
              <a:lnSpc>
                <a:spcPts val="3500"/>
              </a:lnSpc>
            </a:pPr>
            <a:r>
              <a:rPr lang="en-US" altLang="zh-CN" sz="2400" b="1" dirty="0" smtClean="0">
                <a:latin typeface="宋体" pitchFamily="2" charset="-122"/>
              </a:rPr>
              <a:t>B</a:t>
            </a:r>
            <a:r>
              <a:rPr lang="zh-CN" altLang="en-US" sz="2400" b="1" dirty="0" smtClean="0">
                <a:latin typeface="宋体" pitchFamily="2" charset="-122"/>
              </a:rPr>
              <a:t>．小说采用第一人称，这样不仅增强了故事的真实感、可信度，而且方便作者对母亲和王站长这两个人物进行正面评价。</a:t>
            </a:r>
          </a:p>
          <a:p>
            <a:pPr>
              <a:lnSpc>
                <a:spcPts val="3500"/>
              </a:lnSpc>
            </a:pPr>
            <a:r>
              <a:rPr lang="en-US" altLang="zh-CN" sz="2400" b="1" dirty="0" smtClean="0">
                <a:latin typeface="宋体" pitchFamily="2" charset="-122"/>
              </a:rPr>
              <a:t>C</a:t>
            </a:r>
            <a:r>
              <a:rPr lang="zh-CN" altLang="en-US" sz="2400" b="1" dirty="0" smtClean="0">
                <a:latin typeface="宋体" pitchFamily="2" charset="-122"/>
              </a:rPr>
              <a:t>．母亲以羊身上涂了抹子为由来拒绝六姥爷，可六姥爷也拿出了抹子，并且提出要加钱来换羊，母亲差点儿答应了他的要求。</a:t>
            </a:r>
          </a:p>
        </p:txBody>
      </p:sp>
      <p:grpSp>
        <p:nvGrpSpPr>
          <p:cNvPr id="2" name="Group 10"/>
          <p:cNvGrpSpPr>
            <a:grpSpLocks/>
          </p:cNvGrpSpPr>
          <p:nvPr/>
        </p:nvGrpSpPr>
        <p:grpSpPr bwMode="auto">
          <a:xfrm>
            <a:off x="1588" y="4581525"/>
            <a:ext cx="609600" cy="2028825"/>
            <a:chOff x="0" y="0"/>
            <a:chExt cx="384" cy="1278"/>
          </a:xfrm>
        </p:grpSpPr>
        <p:pic>
          <p:nvPicPr>
            <p:cNvPr id="1492998"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9299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018"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94019"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sp>
        <p:nvSpPr>
          <p:cNvPr id="1494020"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D</a:t>
            </a:r>
            <a:r>
              <a:rPr lang="zh-CN" altLang="en-US" sz="2400" b="1" dirty="0" smtClean="0">
                <a:latin typeface="宋体" pitchFamily="2" charset="-122"/>
              </a:rPr>
              <a:t>．装羊的时候，王站长每装一只羊，就要照一下羊肚子，这说明王站长吃一堑长一智，避免了再像之前一样上当受骗。</a:t>
            </a:r>
          </a:p>
          <a:p>
            <a:pPr>
              <a:lnSpc>
                <a:spcPts val="3500"/>
              </a:lnSpc>
            </a:pPr>
            <a:r>
              <a:rPr lang="en-US" altLang="zh-CN" sz="2400" b="1" dirty="0" smtClean="0">
                <a:latin typeface="宋体" pitchFamily="2" charset="-122"/>
              </a:rPr>
              <a:t>E</a:t>
            </a:r>
            <a:r>
              <a:rPr lang="zh-CN" altLang="en-US" sz="2400" b="1" dirty="0" smtClean="0">
                <a:latin typeface="宋体" pitchFamily="2" charset="-122"/>
              </a:rPr>
              <a:t>．小说结尾“往回走的路上，头顶是一轮又圆又大的月亮</a:t>
            </a:r>
            <a:r>
              <a:rPr lang="en-US" altLang="zh-CN" sz="2400" b="1" dirty="0" smtClean="0">
                <a:latin typeface="宋体" pitchFamily="2" charset="-122"/>
              </a:rPr>
              <a:t>……”</a:t>
            </a:r>
            <a:r>
              <a:rPr lang="zh-CN" altLang="en-US" sz="2400" b="1" dirty="0" smtClean="0">
                <a:latin typeface="宋体" pitchFamily="2" charset="-122"/>
              </a:rPr>
              <a:t>，用“又圆又大的月亮”衬托了“我”对王站长感恩的心情。</a:t>
            </a:r>
          </a:p>
        </p:txBody>
      </p:sp>
      <p:grpSp>
        <p:nvGrpSpPr>
          <p:cNvPr id="2" name="Group 10"/>
          <p:cNvGrpSpPr>
            <a:grpSpLocks/>
          </p:cNvGrpSpPr>
          <p:nvPr/>
        </p:nvGrpSpPr>
        <p:grpSpPr bwMode="auto">
          <a:xfrm>
            <a:off x="1588" y="4581525"/>
            <a:ext cx="609600" cy="2028825"/>
            <a:chOff x="0" y="0"/>
            <a:chExt cx="384" cy="1278"/>
          </a:xfrm>
        </p:grpSpPr>
        <p:pic>
          <p:nvPicPr>
            <p:cNvPr id="1494022"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9402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018"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94019"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sp>
        <p:nvSpPr>
          <p:cNvPr id="1494020"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答</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不给分。</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本题考查分析概括文章内容的能力。</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项，“方便作者对母亲和王站长这两个人物进行正面评价”错，小说从不同的角度描写了这两个人物，但并没有对其进行评价。</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项，“母亲差点儿答应了他的要求”不准确，文章表现了母亲的着急与为难，但并没有要答应的意思。</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项，“月亮”衬托“感恩的心情”错，“我”和母亲用诚实守信换得王站长的夸赞、奖励，回家路上心情轻松愉快；月亮这一意象可以理解为快乐的心情的象征，也可以理解为母亲美德的象征。</a:t>
            </a:r>
          </a:p>
        </p:txBody>
      </p:sp>
      <p:grpSp>
        <p:nvGrpSpPr>
          <p:cNvPr id="2" name="Group 10"/>
          <p:cNvGrpSpPr>
            <a:grpSpLocks/>
          </p:cNvGrpSpPr>
          <p:nvPr/>
        </p:nvGrpSpPr>
        <p:grpSpPr bwMode="auto">
          <a:xfrm>
            <a:off x="1588" y="4581525"/>
            <a:ext cx="609600" cy="2028825"/>
            <a:chOff x="0" y="0"/>
            <a:chExt cx="384" cy="1278"/>
          </a:xfrm>
        </p:grpSpPr>
        <p:pic>
          <p:nvPicPr>
            <p:cNvPr id="1494022"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9402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42"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95043"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sp>
        <p:nvSpPr>
          <p:cNvPr id="1495044"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gn="just">
              <a:lnSpc>
                <a:spcPct val="122000"/>
              </a:lnSpc>
            </a:pPr>
            <a:r>
              <a:rPr lang="zh-CN" altLang="en-US" sz="2400" b="1" dirty="0" smtClean="0">
                <a:latin typeface="宋体" pitchFamily="2" charset="-122"/>
              </a:rPr>
              <a:t>*</a:t>
            </a:r>
            <a:r>
              <a:rPr lang="en-US" altLang="zh-CN" sz="2400" b="1" dirty="0" smtClean="0">
                <a:latin typeface="宋体" pitchFamily="2" charset="-122"/>
              </a:rPr>
              <a:t>2.</a:t>
            </a:r>
            <a:r>
              <a:rPr lang="zh-CN" altLang="en-US" sz="2400" b="1" dirty="0" smtClean="0">
                <a:latin typeface="宋体" pitchFamily="2" charset="-122"/>
              </a:rPr>
              <a:t>在母亲急得“眼泪都快下来”的时候，“我”抡起鞭子赶走了羊群。这个情节有什么作用？请简要分析。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algn="just"/>
            <a:endParaRPr lang="zh-CN" altLang="en-US" sz="2400" b="1" dirty="0">
              <a:solidFill>
                <a:srgbClr val="000000"/>
              </a:solidFill>
              <a:latin typeface="宋体" pitchFamily="2" charset="-122"/>
              <a:cs typeface="Times New Roman" pitchFamily="18" charset="0"/>
            </a:endParaRPr>
          </a:p>
          <a:p>
            <a:pPr algn="just">
              <a:lnSpc>
                <a:spcPct val="122000"/>
              </a:lnSpc>
            </a:pP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黑体" pitchFamily="2" charset="-122"/>
                <a:ea typeface="黑体" pitchFamily="2" charset="-122"/>
                <a:cs typeface="Times New Roman" pitchFamily="18" charset="0"/>
              </a:rPr>
              <a:t>答案</a:t>
            </a:r>
            <a:r>
              <a:rPr lang="en-US" altLang="zh-CN" sz="2400" b="1" dirty="0" smtClean="0">
                <a:solidFill>
                  <a:srgbClr val="990033"/>
                </a:solidFill>
                <a:latin typeface="宋体" pitchFamily="2" charset="-122"/>
                <a:cs typeface="Times New Roman" pitchFamily="18" charset="0"/>
              </a:rPr>
              <a:t>] ①“</a:t>
            </a:r>
            <a:r>
              <a:rPr lang="zh-CN" altLang="en-US" sz="2400" b="1" dirty="0" smtClean="0">
                <a:solidFill>
                  <a:srgbClr val="990033"/>
                </a:solidFill>
                <a:latin typeface="宋体" pitchFamily="2" charset="-122"/>
                <a:cs typeface="Times New Roman" pitchFamily="18" charset="0"/>
              </a:rPr>
              <a:t>我”用此举解除了母亲的困境，推动了故事情节的发展，有利于母亲诚实、善良的性格的展现。②突出了“我”的机智，为小说人物描写增添了亮丽的一笔。</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每点</a:t>
            </a:r>
            <a:r>
              <a:rPr lang="en-US" altLang="zh-CN" sz="2400" b="1" dirty="0" smtClean="0">
                <a:solidFill>
                  <a:srgbClr val="990033"/>
                </a:solidFill>
                <a:latin typeface="宋体" pitchFamily="2" charset="-122"/>
                <a:cs typeface="Times New Roman" pitchFamily="18" charset="0"/>
              </a:rPr>
              <a:t>3</a:t>
            </a:r>
            <a:r>
              <a:rPr lang="zh-CN" altLang="en-US" sz="2400" b="1" dirty="0" smtClean="0">
                <a:solidFill>
                  <a:srgbClr val="990033"/>
                </a:solidFill>
                <a:latin typeface="宋体" pitchFamily="2" charset="-122"/>
                <a:cs typeface="Times New Roman" pitchFamily="18" charset="0"/>
              </a:rPr>
              <a:t>分</a:t>
            </a:r>
            <a:r>
              <a:rPr lang="en-US" altLang="zh-CN" sz="2400" b="1" dirty="0" smtClean="0">
                <a:solidFill>
                  <a:srgbClr val="990033"/>
                </a:solidFill>
                <a:latin typeface="宋体" pitchFamily="2" charset="-122"/>
                <a:cs typeface="Times New Roman" pitchFamily="18" charset="0"/>
              </a:rPr>
              <a:t>)</a:t>
            </a:r>
          </a:p>
          <a:p>
            <a:pPr algn="just">
              <a:lnSpc>
                <a:spcPct val="122000"/>
              </a:lnSpc>
            </a:pP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黑体" pitchFamily="2" charset="-122"/>
                <a:ea typeface="黑体" pitchFamily="2" charset="-122"/>
                <a:cs typeface="Times New Roman" pitchFamily="18" charset="0"/>
              </a:rPr>
              <a:t>解析</a:t>
            </a:r>
            <a:r>
              <a:rPr lang="en-US" altLang="zh-CN" sz="2400" b="1" dirty="0" smtClean="0">
                <a:solidFill>
                  <a:srgbClr val="990033"/>
                </a:solidFill>
                <a:latin typeface="宋体" pitchFamily="2" charset="-122"/>
                <a:cs typeface="Times New Roman" pitchFamily="18" charset="0"/>
              </a:rPr>
              <a:t>] </a:t>
            </a:r>
            <a:r>
              <a:rPr lang="zh-CN" altLang="en-US" sz="2400" b="1" dirty="0" smtClean="0">
                <a:solidFill>
                  <a:srgbClr val="990033"/>
                </a:solidFill>
                <a:latin typeface="宋体" pitchFamily="2" charset="-122"/>
                <a:cs typeface="Times New Roman" pitchFamily="18" charset="0"/>
              </a:rPr>
              <a:t>本题考查理解文章内容，分析文章结构的能力。解答此题，首先要从情节发展的角度思考，“换羊”属于“节外生枝”，“我”赶羊则推动了故事情节的发展；其次要从人物塑造的角度思考，从这件事可看出“我”的机智，也能凸显母亲的诚实、善良。</a:t>
            </a:r>
          </a:p>
        </p:txBody>
      </p:sp>
      <p:grpSp>
        <p:nvGrpSpPr>
          <p:cNvPr id="2" name="Group 10"/>
          <p:cNvGrpSpPr>
            <a:grpSpLocks/>
          </p:cNvGrpSpPr>
          <p:nvPr/>
        </p:nvGrpSpPr>
        <p:grpSpPr bwMode="auto">
          <a:xfrm>
            <a:off x="1588" y="4581525"/>
            <a:ext cx="609600" cy="2028825"/>
            <a:chOff x="0" y="0"/>
            <a:chExt cx="384" cy="1278"/>
          </a:xfrm>
        </p:grpSpPr>
        <p:pic>
          <p:nvPicPr>
            <p:cNvPr id="1495046"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9504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95044">
                                            <p:txEl>
                                              <p:pRg st="2" end="2"/>
                                            </p:txEl>
                                          </p:spTgt>
                                        </p:tgtEl>
                                        <p:attrNameLst>
                                          <p:attrName>style.visibility</p:attrName>
                                        </p:attrNameLst>
                                      </p:cBhvr>
                                      <p:to>
                                        <p:strVal val="visible"/>
                                      </p:to>
                                    </p:set>
                                    <p:anim calcmode="lin" valueType="num">
                                      <p:cBhvr additive="base">
                                        <p:cTn id="7" dur="500" fill="hold"/>
                                        <p:tgtEl>
                                          <p:spTgt spid="149504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95044">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95044">
                                            <p:txEl>
                                              <p:pRg st="3" end="3"/>
                                            </p:txEl>
                                          </p:spTgt>
                                        </p:tgtEl>
                                        <p:attrNameLst>
                                          <p:attrName>style.visibility</p:attrName>
                                        </p:attrNameLst>
                                      </p:cBhvr>
                                      <p:to>
                                        <p:strVal val="visible"/>
                                      </p:to>
                                    </p:set>
                                    <p:anim calcmode="lin" valueType="num">
                                      <p:cBhvr additive="base">
                                        <p:cTn id="11" dur="500" fill="hold"/>
                                        <p:tgtEl>
                                          <p:spTgt spid="1495044">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9504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09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97091"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sp>
        <p:nvSpPr>
          <p:cNvPr id="1497092"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3.</a:t>
            </a:r>
            <a:r>
              <a:rPr lang="zh-CN" altLang="en-US" sz="2400" b="1" dirty="0" smtClean="0">
                <a:latin typeface="宋体" pitchFamily="2" charset="-122"/>
              </a:rPr>
              <a:t>作品中的母亲有哪些性格特点？请简要分析。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indent="803275">
              <a:lnSpc>
                <a:spcPts val="3500"/>
              </a:lnSpc>
            </a:pPr>
            <a:endParaRPr lang="en-US" sz="2400" b="1" dirty="0">
              <a:solidFill>
                <a:srgbClr val="990033"/>
              </a:solidFill>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诚实守信。送羊路上拒绝六姥爷换羊的要求，把羊群原样不变地送给王站长。②勤劳能干。为了挣钱养家，她不怕辛苦，争来送羊的差事。③善良。六姥爷要换羊，她急得要掉眼泪，也没有出言伤害对方。④关爱孩子。想着挣了钱给孩子缝个新书包。</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分，答出其中三点即可</a:t>
            </a:r>
            <a:r>
              <a:rPr lang="en-US" altLang="zh-CN" sz="2400" b="1" dirty="0" smtClean="0">
                <a:solidFill>
                  <a:srgbClr val="990033"/>
                </a:solidFill>
                <a:latin typeface="宋体" pitchFamily="2" charset="-122"/>
              </a:rPr>
              <a:t>)</a:t>
            </a:r>
          </a:p>
        </p:txBody>
      </p:sp>
      <p:grpSp>
        <p:nvGrpSpPr>
          <p:cNvPr id="2" name="Group 10"/>
          <p:cNvGrpSpPr>
            <a:grpSpLocks/>
          </p:cNvGrpSpPr>
          <p:nvPr/>
        </p:nvGrpSpPr>
        <p:grpSpPr bwMode="auto">
          <a:xfrm>
            <a:off x="1588" y="4581525"/>
            <a:ext cx="609600" cy="2028825"/>
            <a:chOff x="0" y="0"/>
            <a:chExt cx="384" cy="1278"/>
          </a:xfrm>
        </p:grpSpPr>
        <p:pic>
          <p:nvPicPr>
            <p:cNvPr id="1497094"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9709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97092">
                                            <p:txEl>
                                              <p:pRg st="2" end="2"/>
                                            </p:txEl>
                                          </p:spTgt>
                                        </p:tgtEl>
                                        <p:attrNameLst>
                                          <p:attrName>style.visibility</p:attrName>
                                        </p:attrNameLst>
                                      </p:cBhvr>
                                      <p:to>
                                        <p:strVal val="visible"/>
                                      </p:to>
                                    </p:set>
                                    <p:anim calcmode="lin" valueType="num">
                                      <p:cBhvr additive="base">
                                        <p:cTn id="7" dur="500" fill="hold"/>
                                        <p:tgtEl>
                                          <p:spTgt spid="149709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9709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8114"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98115"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sp>
        <p:nvSpPr>
          <p:cNvPr id="1498116"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分析人物形象的能力。解答此题，应从小说的人物描写和具体的故事情节中去分析概括。从母亲拒绝六姥爷换羊要求的情节中，可以概括出她的诚实；从争来“送羊”这件差事可以概括出她的勤劳；从她对孩子说的那些话和她对六姥爷的态度中，可以概括出她有爱心、善良。</a:t>
            </a:r>
          </a:p>
          <a:p>
            <a:pPr indent="803275">
              <a:lnSpc>
                <a:spcPts val="3500"/>
              </a:lnSpc>
            </a:pPr>
            <a:endParaRPr lang="zh-CN" altLang="en-US" sz="2400" b="1" dirty="0">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498118"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9811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9138"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499139"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sp>
        <p:nvSpPr>
          <p:cNvPr id="1499140"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4.</a:t>
            </a:r>
            <a:r>
              <a:rPr lang="zh-CN" altLang="en-US" sz="2400" b="1" dirty="0" smtClean="0">
                <a:latin typeface="宋体" pitchFamily="2" charset="-122"/>
              </a:rPr>
              <a:t>请着眼于维护“公家”财产，从不同角度谈谈小说给你的启示。</a:t>
            </a:r>
            <a:r>
              <a:rPr lang="en-US" altLang="zh-CN" sz="2400" b="1" dirty="0" smtClean="0">
                <a:latin typeface="宋体" pitchFamily="2" charset="-122"/>
              </a:rPr>
              <a:t>(8</a:t>
            </a:r>
            <a:r>
              <a:rPr lang="zh-CN" altLang="en-US" sz="2400" b="1" dirty="0" smtClean="0">
                <a:latin typeface="宋体" pitchFamily="2" charset="-122"/>
              </a:rPr>
              <a:t>分</a:t>
            </a:r>
            <a:r>
              <a:rPr lang="en-US" altLang="zh-CN" sz="2400" b="1" dirty="0" smtClean="0">
                <a:latin typeface="宋体" pitchFamily="2" charset="-122"/>
              </a:rPr>
              <a:t>)</a:t>
            </a:r>
          </a:p>
          <a:p>
            <a:pPr>
              <a:lnSpc>
                <a:spcPts val="3500"/>
              </a:lnSpc>
            </a:pPr>
            <a:endParaRPr lang="en-US" altLang="zh-CN" sz="2400" b="1" dirty="0" smtClean="0">
              <a:solidFill>
                <a:srgbClr val="990033"/>
              </a:solidFill>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从母亲的角度看，面对“公家”财产，应该用诚实的人格来坚守，不为亲情所动，不为私利所惑。②从王站长的角度看，维护“公家”财产，还要有点智慧，凭借智慧来办事，让想占“公家”便宜的人不能蒙混过关。③从六姥爷的角度看，面对“公家”财产，不可动私心，不可有杂念。</a:t>
            </a:r>
            <a:r>
              <a:rPr lang="en-US" altLang="zh-CN" sz="2400" b="1" dirty="0" smtClean="0">
                <a:solidFill>
                  <a:srgbClr val="990033"/>
                </a:solidFill>
                <a:latin typeface="宋体" pitchFamily="2" charset="-122"/>
              </a:rPr>
              <a:t>(8</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p>
        </p:txBody>
      </p:sp>
      <p:grpSp>
        <p:nvGrpSpPr>
          <p:cNvPr id="2" name="Group 10"/>
          <p:cNvGrpSpPr>
            <a:grpSpLocks/>
          </p:cNvGrpSpPr>
          <p:nvPr/>
        </p:nvGrpSpPr>
        <p:grpSpPr bwMode="auto">
          <a:xfrm>
            <a:off x="1588" y="4581525"/>
            <a:ext cx="609600" cy="2028825"/>
            <a:chOff x="0" y="0"/>
            <a:chExt cx="384" cy="1278"/>
          </a:xfrm>
        </p:grpSpPr>
        <p:pic>
          <p:nvPicPr>
            <p:cNvPr id="1499142"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49914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99140">
                                            <p:txEl>
                                              <p:pRg st="2" end="2"/>
                                            </p:txEl>
                                          </p:spTgt>
                                        </p:tgtEl>
                                        <p:attrNameLst>
                                          <p:attrName>style.visibility</p:attrName>
                                        </p:attrNameLst>
                                      </p:cBhvr>
                                      <p:to>
                                        <p:strVal val="visible"/>
                                      </p:to>
                                    </p:set>
                                    <p:anim calcmode="lin" valueType="num">
                                      <p:cBhvr additive="base">
                                        <p:cTn id="7" dur="500" fill="hold"/>
                                        <p:tgtEl>
                                          <p:spTgt spid="149914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9914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3" name="内容占位符 2"/>
          <p:cNvSpPr>
            <a:spLocks noGrp="1"/>
          </p:cNvSpPr>
          <p:nvPr>
            <p:ph idx="4294967295"/>
          </p:nvPr>
        </p:nvSpPr>
        <p:spPr>
          <a:xfrm>
            <a:off x="714348" y="887432"/>
            <a:ext cx="8072494" cy="5399088"/>
          </a:xfrm>
        </p:spPr>
        <p:txBody>
          <a:bodyPr/>
          <a:lstStyle/>
          <a:p>
            <a:pPr marL="0" indent="0" eaLnBrk="1" hangingPunct="1">
              <a:lnSpc>
                <a:spcPts val="3500"/>
              </a:lnSpc>
              <a:spcBef>
                <a:spcPct val="0"/>
              </a:spcBef>
              <a:buNone/>
            </a:pPr>
            <a:r>
              <a:rPr lang="zh-CN" altLang="en-US" sz="2400" b="1" dirty="0" smtClean="0">
                <a:latin typeface="宋体" pitchFamily="2" charset="-122"/>
              </a:rPr>
              <a:t>二、</a:t>
            </a:r>
            <a:r>
              <a:rPr lang="en-US" altLang="zh-CN" sz="2400" b="1" dirty="0" smtClean="0">
                <a:latin typeface="宋体" pitchFamily="2" charset="-122"/>
              </a:rPr>
              <a:t>[2014·</a:t>
            </a:r>
            <a:r>
              <a:rPr lang="zh-CN" altLang="en-US" sz="2400" b="1" dirty="0" smtClean="0">
                <a:latin typeface="宋体" pitchFamily="2" charset="-122"/>
              </a:rPr>
              <a:t>新课标全国卷</a:t>
            </a:r>
            <a:r>
              <a:rPr lang="en-US" altLang="zh-CN" sz="2400" b="1" dirty="0" smtClean="0">
                <a:latin typeface="宋体" pitchFamily="2" charset="-122"/>
              </a:rPr>
              <a:t>Ⅰ] </a:t>
            </a:r>
            <a:r>
              <a:rPr lang="zh-CN" altLang="en-US" sz="2400" b="1" dirty="0" smtClean="0">
                <a:latin typeface="宋体" pitchFamily="2" charset="-122"/>
              </a:rPr>
              <a:t>阅读下面的文字，完成</a:t>
            </a:r>
            <a:r>
              <a:rPr lang="en-US" altLang="zh-CN" sz="2400" b="1" dirty="0" smtClean="0">
                <a:latin typeface="宋体" pitchFamily="2" charset="-122"/>
              </a:rPr>
              <a:t>4</a:t>
            </a:r>
            <a:r>
              <a:rPr lang="zh-CN" altLang="en-US" sz="2400" b="1" dirty="0" smtClean="0">
                <a:latin typeface="宋体" pitchFamily="2" charset="-122"/>
              </a:rPr>
              <a:t>～</a:t>
            </a:r>
            <a:r>
              <a:rPr lang="en-US" altLang="zh-CN" sz="2400" b="1" dirty="0" smtClean="0">
                <a:latin typeface="宋体" pitchFamily="2" charset="-122"/>
              </a:rPr>
              <a:t>6</a:t>
            </a:r>
            <a:r>
              <a:rPr lang="zh-CN" altLang="en-US" sz="2400" b="1" dirty="0" smtClean="0">
                <a:latin typeface="宋体" pitchFamily="2" charset="-122"/>
              </a:rPr>
              <a:t>题。</a:t>
            </a:r>
          </a:p>
          <a:p>
            <a:pPr marL="0" indent="627063" eaLnBrk="1" hangingPunct="1">
              <a:lnSpc>
                <a:spcPts val="3500"/>
              </a:lnSpc>
              <a:spcBef>
                <a:spcPct val="0"/>
              </a:spcBef>
              <a:buNone/>
            </a:pPr>
            <a:r>
              <a:rPr lang="zh-CN" altLang="en-US" sz="2400" b="1" dirty="0" smtClean="0">
                <a:latin typeface="宋体" pitchFamily="2" charset="-122"/>
              </a:rPr>
              <a:t>悲剧产生于社会的矛盾、两种社会力量的冲突。冲突双方分别代表着真与假、善与恶、新与旧等对立的两极，却总是以代表真、善、新等美好的一方的失败、死亡、毁灭为结局，他们是悲剧的主人公。因为他们的力量还比较弱小，还无法与强大的旧势力或邪恶力量抗衡，正义的要求不能实现，于是形成了悲剧。古希腊学者亚里士多德指出，悲剧描写了比现实中更美好同时又是“与我们相似的”人物，通过他们的毁灭“引起怜悯和恐惧来使感情得到陶冶”，即产生净化的作用。</a:t>
            </a:r>
          </a:p>
        </p:txBody>
      </p:sp>
      <p:sp>
        <p:nvSpPr>
          <p:cNvPr id="1218564"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218566"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1856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0162"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00163"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把握小说情节</a:t>
            </a:r>
          </a:p>
        </p:txBody>
      </p:sp>
      <p:sp>
        <p:nvSpPr>
          <p:cNvPr id="1500164"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对作品进行个性化阅读和有创意的解读的能力。一要审清题意，这道题是要求学生联系小说的内容谈谈怎样维护“公家”的财产。二要学会多角度探究，这里的不同角度是指不同人物对“公家”财产的不同态度。因此，从不同的人物入手分析，就能很好地完成对问题的探究。</a:t>
            </a:r>
          </a:p>
          <a:p>
            <a:pPr indent="803275">
              <a:lnSpc>
                <a:spcPts val="3500"/>
              </a:lnSpc>
            </a:pPr>
            <a:endParaRPr lang="en-US" sz="2400" b="1" dirty="0">
              <a:solidFill>
                <a:srgbClr val="990033"/>
              </a:solidFill>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500166"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0016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1186" name="Text Box 6"/>
          <p:cNvSpPr txBox="1">
            <a:spLocks noChangeArrowheads="1"/>
          </p:cNvSpPr>
          <p:nvPr/>
        </p:nvSpPr>
        <p:spPr bwMode="auto">
          <a:xfrm>
            <a:off x="900113" y="2708275"/>
            <a:ext cx="7920037" cy="769441"/>
          </a:xfrm>
          <a:prstGeom prst="rect">
            <a:avLst/>
          </a:prstGeom>
          <a:noFill/>
          <a:ln w="9525">
            <a:noFill/>
            <a:miter lim="800000"/>
            <a:headEnd/>
            <a:tailEnd/>
          </a:ln>
        </p:spPr>
        <p:txBody>
          <a:bodyPr>
            <a:spAutoFit/>
          </a:bodyPr>
          <a:lstStyle/>
          <a:p>
            <a:pPr algn="ctr"/>
            <a:r>
              <a:rPr lang="zh-CN" altLang="en-US" sz="4400" dirty="0" smtClean="0">
                <a:solidFill>
                  <a:srgbClr val="FF6600"/>
                </a:solidFill>
                <a:latin typeface="黑体" pitchFamily="2" charset="-122"/>
                <a:ea typeface="黑体" pitchFamily="2" charset="-122"/>
              </a:rPr>
              <a:t>第</a:t>
            </a:r>
            <a:r>
              <a:rPr lang="en-US" altLang="zh-CN" sz="4400" dirty="0" smtClean="0">
                <a:solidFill>
                  <a:srgbClr val="FF6600"/>
                </a:solidFill>
                <a:latin typeface="黑体" pitchFamily="2" charset="-122"/>
                <a:ea typeface="黑体" pitchFamily="2" charset="-122"/>
              </a:rPr>
              <a:t>2</a:t>
            </a:r>
            <a:r>
              <a:rPr lang="zh-CN" altLang="en-US" sz="4400" dirty="0" smtClean="0">
                <a:solidFill>
                  <a:srgbClr val="FF6600"/>
                </a:solidFill>
                <a:latin typeface="黑体" pitchFamily="2" charset="-122"/>
                <a:ea typeface="黑体" pitchFamily="2" charset="-122"/>
              </a:rPr>
              <a:t>讲　赏析小说形象</a:t>
            </a:r>
          </a:p>
        </p:txBody>
      </p:sp>
      <p:sp>
        <p:nvSpPr>
          <p:cNvPr id="1501187" name="动作按钮: 自定义 8">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10"/>
          <p:cNvGrpSpPr>
            <a:grpSpLocks/>
          </p:cNvGrpSpPr>
          <p:nvPr/>
        </p:nvGrpSpPr>
        <p:grpSpPr bwMode="auto">
          <a:xfrm>
            <a:off x="1588" y="4581525"/>
            <a:ext cx="609600" cy="2028825"/>
            <a:chOff x="0" y="0"/>
            <a:chExt cx="384" cy="1278"/>
          </a:xfrm>
        </p:grpSpPr>
        <p:pic>
          <p:nvPicPr>
            <p:cNvPr id="1501189"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01190" name="内容占位符 2">
              <a:hlinkClick r:id="rId4" action="ppaction://hlinksldjump"/>
            </p:cNvPr>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训练</a:t>
              </a:r>
              <a:r>
                <a:rPr lang="en-US" b="1" dirty="0">
                  <a:solidFill>
                    <a:schemeClr val="bg1"/>
                  </a:solidFill>
                </a:rPr>
                <a:t>.</a:t>
              </a:r>
            </a:p>
            <a:p>
              <a:pPr>
                <a:lnSpc>
                  <a:spcPts val="2300"/>
                </a:lnSpc>
              </a:pPr>
              <a:r>
                <a:rPr lang="zh-CN" altLang="en-US" sz="2000" b="1" dirty="0">
                  <a:solidFill>
                    <a:schemeClr val="bg1"/>
                  </a:solidFill>
                  <a:ea typeface="幼圆" pitchFamily="49" charset="-122"/>
                </a:rPr>
                <a:t>检测</a:t>
              </a:r>
            </a:p>
          </p:txBody>
        </p:sp>
      </p:grpSp>
      <p:grpSp>
        <p:nvGrpSpPr>
          <p:cNvPr id="3" name="Group 7"/>
          <p:cNvGrpSpPr>
            <a:grpSpLocks/>
          </p:cNvGrpSpPr>
          <p:nvPr/>
        </p:nvGrpSpPr>
        <p:grpSpPr bwMode="auto">
          <a:xfrm>
            <a:off x="1588" y="2674938"/>
            <a:ext cx="609600" cy="1978025"/>
            <a:chOff x="0" y="0"/>
            <a:chExt cx="384" cy="1246"/>
          </a:xfrm>
        </p:grpSpPr>
        <p:pic>
          <p:nvPicPr>
            <p:cNvPr id="1501192" name="Picture 8"/>
            <p:cNvPicPr>
              <a:picLocks noChangeAspect="1" noChangeArrowheads="1"/>
            </p:cNvPicPr>
            <p:nvPr/>
          </p:nvPicPr>
          <p:blipFill>
            <a:blip r:embed="rId5"/>
            <a:srcRect/>
            <a:stretch>
              <a:fillRect/>
            </a:stretch>
          </p:blipFill>
          <p:spPr bwMode="auto">
            <a:xfrm>
              <a:off x="0" y="0"/>
              <a:ext cx="384" cy="1171"/>
            </a:xfrm>
            <a:prstGeom prst="rect">
              <a:avLst/>
            </a:prstGeom>
            <a:noFill/>
            <a:ln w="9525">
              <a:noFill/>
              <a:miter lim="800000"/>
              <a:headEnd/>
              <a:tailEnd/>
            </a:ln>
          </p:spPr>
        </p:pic>
        <p:sp>
          <p:nvSpPr>
            <p:cNvPr id="1501193" name="内容占位符 2">
              <a:hlinkClick r:id="rId6" action="ppaction://hlinksldjump"/>
            </p:cNvPr>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考点</a:t>
              </a:r>
              <a:r>
                <a:rPr lang="en-US" b="1" dirty="0">
                  <a:solidFill>
                    <a:schemeClr val="bg1"/>
                  </a:solidFill>
                </a:rPr>
                <a:t>.</a:t>
              </a:r>
            </a:p>
            <a:p>
              <a:pPr>
                <a:lnSpc>
                  <a:spcPts val="2300"/>
                </a:lnSpc>
              </a:pPr>
              <a:r>
                <a:rPr lang="zh-CN" altLang="en-US" sz="2000" b="1" dirty="0">
                  <a:solidFill>
                    <a:schemeClr val="bg1"/>
                  </a:solidFill>
                  <a:ea typeface="幼圆" pitchFamily="49" charset="-122"/>
                </a:rPr>
                <a:t>技法</a:t>
              </a:r>
            </a:p>
          </p:txBody>
        </p:sp>
      </p:grpSp>
      <p:grpSp>
        <p:nvGrpSpPr>
          <p:cNvPr id="4" name="Group 4"/>
          <p:cNvGrpSpPr>
            <a:grpSpLocks/>
          </p:cNvGrpSpPr>
          <p:nvPr/>
        </p:nvGrpSpPr>
        <p:grpSpPr bwMode="auto">
          <a:xfrm>
            <a:off x="1588" y="777875"/>
            <a:ext cx="609600" cy="2003425"/>
            <a:chOff x="0" y="0"/>
            <a:chExt cx="384" cy="1262"/>
          </a:xfrm>
        </p:grpSpPr>
        <p:pic>
          <p:nvPicPr>
            <p:cNvPr id="1501195" name="Picture 5"/>
            <p:cNvPicPr>
              <a:picLocks noChangeAspect="1" noChangeArrowheads="1"/>
            </p:cNvPicPr>
            <p:nvPr/>
          </p:nvPicPr>
          <p:blipFill>
            <a:blip r:embed="rId7"/>
            <a:srcRect/>
            <a:stretch>
              <a:fillRect/>
            </a:stretch>
          </p:blipFill>
          <p:spPr bwMode="auto">
            <a:xfrm>
              <a:off x="0" y="0"/>
              <a:ext cx="384" cy="1171"/>
            </a:xfrm>
            <a:prstGeom prst="rect">
              <a:avLst/>
            </a:prstGeom>
            <a:noFill/>
            <a:ln w="9525">
              <a:noFill/>
              <a:miter lim="800000"/>
              <a:headEnd/>
              <a:tailEnd/>
            </a:ln>
          </p:spPr>
        </p:pic>
        <p:sp>
          <p:nvSpPr>
            <p:cNvPr id="1501196" name="内容占位符 2">
              <a:hlinkClick r:id="rId8" action="ppaction://hlinksldjump"/>
            </p:cNvPr>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真题</a:t>
              </a:r>
              <a:r>
                <a:rPr lang="en-US" b="1" dirty="0">
                  <a:solidFill>
                    <a:schemeClr val="bg1"/>
                  </a:solidFill>
                </a:rPr>
                <a:t>.</a:t>
              </a:r>
            </a:p>
            <a:p>
              <a:pPr>
                <a:lnSpc>
                  <a:spcPts val="2300"/>
                </a:lnSpc>
              </a:pPr>
              <a:r>
                <a:rPr lang="zh-CN" altLang="en-US" sz="2000" b="1" dirty="0">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501186"/>
                                        </p:tgtEl>
                                        <p:attrNameLst>
                                          <p:attrName>style.visibility</p:attrName>
                                        </p:attrNameLst>
                                      </p:cBhvr>
                                      <p:to>
                                        <p:strVal val="visible"/>
                                      </p:to>
                                    </p:set>
                                    <p:anim calcmode="lin" valueType="num">
                                      <p:cBhvr>
                                        <p:cTn id="7" dur="500" fill="hold"/>
                                        <p:tgtEl>
                                          <p:spTgt spid="1501186"/>
                                        </p:tgtEl>
                                        <p:attrNameLst>
                                          <p:attrName>ppt_w</p:attrName>
                                        </p:attrNameLst>
                                      </p:cBhvr>
                                      <p:tavLst>
                                        <p:tav tm="0">
                                          <p:val>
                                            <p:fltVal val="0"/>
                                          </p:val>
                                        </p:tav>
                                        <p:tav tm="100000">
                                          <p:val>
                                            <p:strVal val="#ppt_w"/>
                                          </p:val>
                                        </p:tav>
                                      </p:tavLst>
                                    </p:anim>
                                    <p:anim calcmode="lin" valueType="num">
                                      <p:cBhvr>
                                        <p:cTn id="8" dur="500" fill="hold"/>
                                        <p:tgtEl>
                                          <p:spTgt spid="1501186"/>
                                        </p:tgtEl>
                                        <p:attrNameLst>
                                          <p:attrName>ppt_h</p:attrName>
                                        </p:attrNameLst>
                                      </p:cBhvr>
                                      <p:tavLst>
                                        <p:tav tm="0">
                                          <p:val>
                                            <p:fltVal val="0"/>
                                          </p:val>
                                        </p:tav>
                                        <p:tav tm="100000">
                                          <p:val>
                                            <p:strVal val="#ppt_h"/>
                                          </p:val>
                                        </p:tav>
                                      </p:tavLst>
                                    </p:anim>
                                    <p:animEffect transition="in" filter="fade">
                                      <p:cBhvr>
                                        <p:cTn id="9" dur="500"/>
                                        <p:tgtEl>
                                          <p:spTgt spid="1501186"/>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3"/>
                                        </p:tgtEl>
                                      </p:cBhvr>
                                    </p:animEffect>
                                    <p:animScale>
                                      <p:cBhvr>
                                        <p:cTn id="17" dur="250" autoRev="1" fill="hold"/>
                                        <p:tgtEl>
                                          <p:spTgt spid="3"/>
                                        </p:tgtEl>
                                      </p:cBhvr>
                                      <p:by x="105000" y="105000"/>
                                    </p:animScale>
                                  </p:childTnLst>
                                </p:cTn>
                              </p:par>
                            </p:childTnLst>
                          </p:cTn>
                        </p:par>
                        <p:par>
                          <p:cTn id="18" fill="hold">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2"/>
                                        </p:tgtEl>
                                      </p:cBhvr>
                                    </p:animEffect>
                                    <p:animScale>
                                      <p:cBhvr>
                                        <p:cTn id="21"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1186" grpId="0" autoUpdateAnimBg="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0" y="692150"/>
            <a:ext cx="9144000" cy="6165850"/>
            <a:chOff x="0" y="0"/>
            <a:chExt cx="9144000" cy="6165304"/>
          </a:xfrm>
        </p:grpSpPr>
        <p:sp>
          <p:nvSpPr>
            <p:cNvPr id="1502211" name="矩形 4"/>
            <p:cNvSpPr>
              <a:spLocks noChangeArrowheads="1"/>
            </p:cNvSpPr>
            <p:nvPr/>
          </p:nvSpPr>
          <p:spPr bwMode="auto">
            <a:xfrm>
              <a:off x="0" y="0"/>
              <a:ext cx="9144000" cy="6165304"/>
            </a:xfrm>
            <a:prstGeom prst="rect">
              <a:avLst/>
            </a:prstGeom>
            <a:solidFill>
              <a:schemeClr val="bg1"/>
            </a:solidFill>
            <a:ln w="9525">
              <a:noFill/>
              <a:miter lim="800000"/>
              <a:headEnd/>
              <a:tailEnd/>
            </a:ln>
          </p:spPr>
          <p:txBody>
            <a:bodyPr anchor="ctr"/>
            <a:lstStyle/>
            <a:p>
              <a:pPr algn="ctr"/>
              <a:endParaRPr lang="zh-CN" altLang="en-US" baseline="-25000">
                <a:solidFill>
                  <a:srgbClr val="FFFFFF"/>
                </a:solidFill>
              </a:endParaRPr>
            </a:p>
          </p:txBody>
        </p:sp>
        <p:grpSp>
          <p:nvGrpSpPr>
            <p:cNvPr id="3" name="矩形 5"/>
            <p:cNvGrpSpPr>
              <a:grpSpLocks/>
            </p:cNvGrpSpPr>
            <p:nvPr/>
          </p:nvGrpSpPr>
          <p:grpSpPr bwMode="auto">
            <a:xfrm>
              <a:off x="347472" y="8889"/>
              <a:ext cx="8503920" cy="5924787"/>
              <a:chOff x="0" y="0"/>
              <a:chExt cx="8503920" cy="5925312"/>
            </a:xfrm>
          </p:grpSpPr>
          <p:pic>
            <p:nvPicPr>
              <p:cNvPr id="1502213" name="矩形 5"/>
              <p:cNvPicPr>
                <a:picLocks noChangeArrowheads="1"/>
              </p:cNvPicPr>
              <p:nvPr/>
            </p:nvPicPr>
            <p:blipFill>
              <a:blip r:embed="rId2"/>
              <a:srcRect/>
              <a:stretch>
                <a:fillRect/>
              </a:stretch>
            </p:blipFill>
            <p:spPr bwMode="auto">
              <a:xfrm>
                <a:off x="0" y="0"/>
                <a:ext cx="8503920" cy="5925312"/>
              </a:xfrm>
              <a:prstGeom prst="rect">
                <a:avLst/>
              </a:prstGeom>
              <a:noFill/>
              <a:ln w="9525">
                <a:noFill/>
                <a:miter lim="800000"/>
                <a:headEnd/>
                <a:tailEnd/>
              </a:ln>
            </p:spPr>
          </p:pic>
          <p:sp>
            <p:nvSpPr>
              <p:cNvPr id="1502214" name="Text Box 6"/>
              <p:cNvSpPr txBox="1">
                <a:spLocks noChangeArrowheads="1"/>
              </p:cNvSpPr>
              <p:nvPr/>
            </p:nvSpPr>
            <p:spPr bwMode="auto">
              <a:xfrm>
                <a:off x="120072" y="49883"/>
                <a:ext cx="8266406" cy="5702377"/>
              </a:xfrm>
              <a:prstGeom prst="rect">
                <a:avLst/>
              </a:prstGeom>
              <a:noFill/>
              <a:ln w="9525">
                <a:noFill/>
                <a:miter lim="800000"/>
                <a:headEnd/>
                <a:tailEnd/>
              </a:ln>
            </p:spPr>
            <p:txBody>
              <a:bodyPr anchor="ctr"/>
              <a:lstStyle/>
              <a:p>
                <a:pPr algn="ctr"/>
                <a:endParaRPr lang="zh-CN" altLang="en-US" baseline="-25000">
                  <a:solidFill>
                    <a:srgbClr val="FFFFFF"/>
                  </a:solidFill>
                </a:endParaRPr>
              </a:p>
            </p:txBody>
          </p:sp>
        </p:grpSp>
      </p:grpSp>
      <p:sp>
        <p:nvSpPr>
          <p:cNvPr id="1502215" name="动作按钮: 自定义 8">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02216"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indent="542925">
              <a:lnSpc>
                <a:spcPts val="3500"/>
              </a:lnSpc>
            </a:pPr>
            <a:r>
              <a:rPr lang="zh-CN" altLang="en-US" sz="2400" b="1" dirty="0" smtClean="0">
                <a:latin typeface="宋体" pitchFamily="2" charset="-122"/>
              </a:rPr>
              <a:t>本考点对应的</a:t>
            </a:r>
            <a:r>
              <a:rPr lang="en-US" altLang="zh-CN" sz="2400" b="1" dirty="0" smtClean="0">
                <a:latin typeface="宋体" pitchFamily="2" charset="-122"/>
              </a:rPr>
              <a:t>《</a:t>
            </a:r>
            <a:r>
              <a:rPr lang="zh-CN" altLang="en-US" sz="2400" b="1" dirty="0" smtClean="0">
                <a:latin typeface="宋体" pitchFamily="2" charset="-122"/>
              </a:rPr>
              <a:t>考试说明</a:t>
            </a:r>
            <a:r>
              <a:rPr lang="en-US" altLang="zh-CN" sz="2400" b="1" dirty="0" smtClean="0">
                <a:latin typeface="宋体" pitchFamily="2" charset="-122"/>
              </a:rPr>
              <a:t>》</a:t>
            </a:r>
            <a:r>
              <a:rPr lang="zh-CN" altLang="en-US" sz="2400" b="1" dirty="0" smtClean="0">
                <a:latin typeface="宋体" pitchFamily="2" charset="-122"/>
              </a:rPr>
              <a:t>中的要求是“欣赏作品的形象”，考查鉴赏评价能力，能力层级为</a:t>
            </a:r>
            <a:r>
              <a:rPr lang="en-US" altLang="zh-CN" sz="2400" b="1" dirty="0" smtClean="0">
                <a:latin typeface="宋体" pitchFamily="2" charset="-122"/>
              </a:rPr>
              <a:t>D</a:t>
            </a:r>
            <a:r>
              <a:rPr lang="zh-CN" altLang="en-US" sz="2400" b="1" dirty="0" smtClean="0">
                <a:latin typeface="宋体" pitchFamily="2" charset="-122"/>
              </a:rPr>
              <a:t>级。小说的形象，既指小说所塑造的人物形象，又包括作为人物形象陪衬的事物形象</a:t>
            </a:r>
            <a:r>
              <a:rPr lang="en-US" altLang="zh-CN" sz="2400" b="1" dirty="0" smtClean="0">
                <a:latin typeface="宋体" pitchFamily="2" charset="-122"/>
              </a:rPr>
              <a:t>(</a:t>
            </a:r>
            <a:r>
              <a:rPr lang="zh-CN" altLang="en-US" sz="2400" b="1" dirty="0" smtClean="0">
                <a:latin typeface="宋体" pitchFamily="2" charset="-122"/>
              </a:rPr>
              <a:t>物象</a:t>
            </a:r>
            <a:r>
              <a:rPr lang="en-US" altLang="zh-CN" sz="2400" b="1" dirty="0" smtClean="0">
                <a:latin typeface="宋体" pitchFamily="2" charset="-122"/>
              </a:rPr>
              <a:t>)</a:t>
            </a:r>
            <a:r>
              <a:rPr lang="zh-CN" altLang="en-US" sz="2400" b="1" dirty="0" smtClean="0">
                <a:latin typeface="宋体" pitchFamily="2" charset="-122"/>
              </a:rPr>
              <a:t>。</a:t>
            </a:r>
          </a:p>
        </p:txBody>
      </p:sp>
      <p:sp>
        <p:nvSpPr>
          <p:cNvPr id="1502217" name="同侧圆角矩形 11"/>
          <p:cNvSpPr>
            <a:spLocks noChangeArrowheads="1"/>
          </p:cNvSpPr>
          <p:nvPr/>
        </p:nvSpPr>
        <p:spPr bwMode="auto">
          <a:xfrm>
            <a:off x="3314700" y="508000"/>
            <a:ext cx="2484438" cy="473075"/>
          </a:xfrm>
          <a:custGeom>
            <a:avLst/>
            <a:gdLst>
              <a:gd name="T0" fmla="*/ 2484438 w 2484438"/>
              <a:gd name="T1" fmla="*/ 236538 h 473075"/>
              <a:gd name="T2" fmla="*/ 1242219 w 2484438"/>
              <a:gd name="T3" fmla="*/ 473075 h 473075"/>
              <a:gd name="T4" fmla="*/ 0 w 2484438"/>
              <a:gd name="T5" fmla="*/ 236538 h 473075"/>
              <a:gd name="T6" fmla="*/ 1242219 w 2484438"/>
              <a:gd name="T7" fmla="*/ 0 h 473075"/>
              <a:gd name="T8" fmla="*/ 0 60000 65536"/>
              <a:gd name="T9" fmla="*/ 5898240 60000 65536"/>
              <a:gd name="T10" fmla="*/ 11796480 60000 65536"/>
              <a:gd name="T11" fmla="*/ 17694720 60000 65536"/>
              <a:gd name="T12" fmla="*/ 23094 w 2484438"/>
              <a:gd name="T13" fmla="*/ 23094 h 473075"/>
              <a:gd name="T14" fmla="*/ 2461344 w 2484438"/>
              <a:gd name="T15" fmla="*/ 473075 h 473075"/>
            </a:gdLst>
            <a:ahLst/>
            <a:cxnLst>
              <a:cxn ang="T8">
                <a:pos x="T0" y="T1"/>
              </a:cxn>
              <a:cxn ang="T9">
                <a:pos x="T2" y="T3"/>
              </a:cxn>
              <a:cxn ang="T10">
                <a:pos x="T4" y="T5"/>
              </a:cxn>
              <a:cxn ang="T11">
                <a:pos x="T6" y="T7"/>
              </a:cxn>
            </a:cxnLst>
            <a:rect l="T12" t="T13" r="T14" b="T15"/>
            <a:pathLst>
              <a:path w="2484438" h="473075">
                <a:moveTo>
                  <a:pt x="78847" y="0"/>
                </a:moveTo>
                <a:lnTo>
                  <a:pt x="2405591" y="0"/>
                </a:lnTo>
                <a:lnTo>
                  <a:pt x="2405590" y="0"/>
                </a:lnTo>
                <a:cubicBezTo>
                  <a:pt x="2449136" y="0"/>
                  <a:pt x="2484438" y="35301"/>
                  <a:pt x="2484438" y="78847"/>
                </a:cubicBezTo>
                <a:lnTo>
                  <a:pt x="2484438" y="473075"/>
                </a:lnTo>
                <a:lnTo>
                  <a:pt x="0" y="473075"/>
                </a:lnTo>
                <a:lnTo>
                  <a:pt x="0" y="78847"/>
                </a:lnTo>
                <a:cubicBezTo>
                  <a:pt x="0" y="35301"/>
                  <a:pt x="35301" y="0"/>
                  <a:pt x="78846" y="0"/>
                </a:cubicBezTo>
                <a:close/>
              </a:path>
            </a:pathLst>
          </a:custGeom>
          <a:gradFill rotWithShape="0">
            <a:gsLst>
              <a:gs pos="0">
                <a:srgbClr val="00B0DA"/>
              </a:gs>
              <a:gs pos="59000">
                <a:srgbClr val="1EB4FF"/>
              </a:gs>
              <a:gs pos="100000">
                <a:srgbClr val="005782"/>
              </a:gs>
            </a:gsLst>
            <a:lin ang="5400000"/>
          </a:gradFill>
          <a:ln w="9525">
            <a:noFill/>
            <a:miter lim="800000"/>
            <a:headEnd/>
            <a:tailEnd/>
          </a:ln>
        </p:spPr>
        <p:txBody>
          <a:bodyPr anchor="ctr"/>
          <a:lstStyle/>
          <a:p>
            <a:pPr algn="ctr">
              <a:lnSpc>
                <a:spcPts val="2200"/>
              </a:lnSpc>
            </a:pPr>
            <a:r>
              <a:rPr lang="zh-CN" altLang="en-US" sz="2600" b="1">
                <a:solidFill>
                  <a:schemeClr val="bg1"/>
                </a:solidFill>
                <a:latin typeface="幼圆" pitchFamily="49" charset="-122"/>
                <a:ea typeface="幼圆" pitchFamily="49" charset="-122"/>
              </a:rPr>
              <a:t>考纲在线</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withEffect">
                                  <p:stCondLst>
                                    <p:cond delay="0"/>
                                  </p:stCondLst>
                                  <p:childTnLst>
                                    <p:set>
                                      <p:cBhvr>
                                        <p:cTn id="6" dur="1" fill="hold">
                                          <p:stCondLst>
                                            <p:cond delay="0"/>
                                          </p:stCondLst>
                                        </p:cTn>
                                        <p:tgtEl>
                                          <p:spTgt spid="1502217"/>
                                        </p:tgtEl>
                                        <p:attrNameLst>
                                          <p:attrName>style.visibility</p:attrName>
                                        </p:attrNameLst>
                                      </p:cBhvr>
                                      <p:to>
                                        <p:strVal val="visible"/>
                                      </p:to>
                                    </p:set>
                                    <p:animEffect transition="in" filter="wheel(4)">
                                      <p:cBhvr>
                                        <p:cTn id="7" dur="500"/>
                                        <p:tgtEl>
                                          <p:spTgt spid="15022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02216"/>
                                        </p:tgtEl>
                                        <p:attrNameLst>
                                          <p:attrName>style.visibility</p:attrName>
                                        </p:attrNameLst>
                                      </p:cBhvr>
                                      <p:to>
                                        <p:strVal val="visible"/>
                                      </p:to>
                                    </p:set>
                                    <p:animEffect transition="in" filter="blinds(horizontal)">
                                      <p:cBhvr>
                                        <p:cTn id="12" dur="500"/>
                                        <p:tgtEl>
                                          <p:spTgt spid="1502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2216" grpId="0" autoUpdateAnimBg="0"/>
      <p:bldP spid="1502217" grpId="0" animBg="1" autoUpdateAnimBg="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0" y="692150"/>
            <a:ext cx="9144000" cy="6165850"/>
            <a:chOff x="0" y="0"/>
            <a:chExt cx="9144000" cy="6165304"/>
          </a:xfrm>
        </p:grpSpPr>
        <p:sp>
          <p:nvSpPr>
            <p:cNvPr id="1503235" name="矩形 4"/>
            <p:cNvSpPr>
              <a:spLocks noChangeArrowheads="1"/>
            </p:cNvSpPr>
            <p:nvPr/>
          </p:nvSpPr>
          <p:spPr bwMode="auto">
            <a:xfrm>
              <a:off x="0" y="0"/>
              <a:ext cx="9144000" cy="6165304"/>
            </a:xfrm>
            <a:prstGeom prst="rect">
              <a:avLst/>
            </a:prstGeom>
            <a:solidFill>
              <a:schemeClr val="bg1"/>
            </a:solidFill>
            <a:ln w="9525">
              <a:noFill/>
              <a:miter lim="800000"/>
              <a:headEnd/>
              <a:tailEnd/>
            </a:ln>
          </p:spPr>
          <p:txBody>
            <a:bodyPr anchor="ctr"/>
            <a:lstStyle/>
            <a:p>
              <a:pPr algn="ctr"/>
              <a:endParaRPr lang="zh-CN" altLang="en-US" baseline="-25000">
                <a:solidFill>
                  <a:srgbClr val="FFFFFF"/>
                </a:solidFill>
              </a:endParaRPr>
            </a:p>
          </p:txBody>
        </p:sp>
        <p:grpSp>
          <p:nvGrpSpPr>
            <p:cNvPr id="3" name="矩形 5"/>
            <p:cNvGrpSpPr>
              <a:grpSpLocks/>
            </p:cNvGrpSpPr>
            <p:nvPr/>
          </p:nvGrpSpPr>
          <p:grpSpPr bwMode="auto">
            <a:xfrm>
              <a:off x="347472" y="8889"/>
              <a:ext cx="8503920" cy="5924787"/>
              <a:chOff x="0" y="0"/>
              <a:chExt cx="8503920" cy="5925312"/>
            </a:xfrm>
          </p:grpSpPr>
          <p:pic>
            <p:nvPicPr>
              <p:cNvPr id="1503237" name="矩形 5"/>
              <p:cNvPicPr>
                <a:picLocks noChangeArrowheads="1"/>
              </p:cNvPicPr>
              <p:nvPr/>
            </p:nvPicPr>
            <p:blipFill>
              <a:blip r:embed="rId2"/>
              <a:srcRect/>
              <a:stretch>
                <a:fillRect/>
              </a:stretch>
            </p:blipFill>
            <p:spPr bwMode="auto">
              <a:xfrm>
                <a:off x="0" y="0"/>
                <a:ext cx="8503920" cy="5925312"/>
              </a:xfrm>
              <a:prstGeom prst="rect">
                <a:avLst/>
              </a:prstGeom>
              <a:noFill/>
              <a:ln w="9525">
                <a:noFill/>
                <a:miter lim="800000"/>
                <a:headEnd/>
                <a:tailEnd/>
              </a:ln>
            </p:spPr>
          </p:pic>
          <p:sp>
            <p:nvSpPr>
              <p:cNvPr id="1503238" name="Text Box 6"/>
              <p:cNvSpPr txBox="1">
                <a:spLocks noChangeArrowheads="1"/>
              </p:cNvSpPr>
              <p:nvPr/>
            </p:nvSpPr>
            <p:spPr bwMode="auto">
              <a:xfrm>
                <a:off x="120072" y="49883"/>
                <a:ext cx="8266406" cy="5702377"/>
              </a:xfrm>
              <a:prstGeom prst="rect">
                <a:avLst/>
              </a:prstGeom>
              <a:noFill/>
              <a:ln w="9525">
                <a:noFill/>
                <a:miter lim="800000"/>
                <a:headEnd/>
                <a:tailEnd/>
              </a:ln>
            </p:spPr>
            <p:txBody>
              <a:bodyPr anchor="ctr"/>
              <a:lstStyle/>
              <a:p>
                <a:pPr algn="ctr"/>
                <a:endParaRPr lang="zh-CN" altLang="en-US" baseline="-25000">
                  <a:solidFill>
                    <a:srgbClr val="FFFFFF"/>
                  </a:solidFill>
                </a:endParaRPr>
              </a:p>
            </p:txBody>
          </p:sp>
        </p:grpSp>
      </p:grpSp>
      <p:sp>
        <p:nvSpPr>
          <p:cNvPr id="1503239" name="动作按钮: 自定义 8">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03240"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indent="627063">
              <a:lnSpc>
                <a:spcPts val="3500"/>
              </a:lnSpc>
            </a:pPr>
            <a:r>
              <a:rPr lang="zh-CN" altLang="en-US" sz="2400" b="1" dirty="0" smtClean="0">
                <a:latin typeface="宋体" pitchFamily="2" charset="-122"/>
              </a:rPr>
              <a:t>赏析作品形象是小说考查的重点。从近年的考查来看，此考点多从三个方面设题：</a:t>
            </a:r>
          </a:p>
          <a:p>
            <a:pPr indent="627063">
              <a:lnSpc>
                <a:spcPts val="3500"/>
              </a:lnSpc>
            </a:pPr>
            <a:r>
              <a:rPr lang="zh-CN" altLang="en-US" sz="2400" b="1" dirty="0" smtClean="0">
                <a:latin typeface="宋体" pitchFamily="2" charset="-122"/>
              </a:rPr>
              <a:t>①结合整篇小说对人物形象进行分析与概括。如</a:t>
            </a:r>
            <a:r>
              <a:rPr lang="en-US" altLang="zh-CN" sz="2400" b="1" dirty="0" smtClean="0">
                <a:latin typeface="宋体" pitchFamily="2" charset="-122"/>
              </a:rPr>
              <a:t>2013—2015</a:t>
            </a:r>
            <a:r>
              <a:rPr lang="zh-CN" altLang="en-US" sz="2400" b="1" dirty="0" smtClean="0">
                <a:latin typeface="宋体" pitchFamily="2" charset="-122"/>
              </a:rPr>
              <a:t>年新课标全国卷</a:t>
            </a:r>
            <a:r>
              <a:rPr lang="en-US" altLang="zh-CN" sz="2400" b="1" dirty="0" smtClean="0">
                <a:latin typeface="宋体" pitchFamily="2" charset="-122"/>
              </a:rPr>
              <a:t>Ⅰ</a:t>
            </a:r>
            <a:r>
              <a:rPr lang="zh-CN" altLang="en-US" sz="2400" b="1" dirty="0" smtClean="0">
                <a:latin typeface="宋体" pitchFamily="2" charset="-122"/>
              </a:rPr>
              <a:t>、新课标全国卷</a:t>
            </a:r>
            <a:r>
              <a:rPr lang="en-US" altLang="zh-CN" sz="2400" b="1" dirty="0" smtClean="0">
                <a:latin typeface="宋体" pitchFamily="2" charset="-122"/>
              </a:rPr>
              <a:t>Ⅱ</a:t>
            </a:r>
            <a:r>
              <a:rPr lang="zh-CN" altLang="en-US" sz="2400" b="1" dirty="0" smtClean="0">
                <a:latin typeface="宋体" pitchFamily="2" charset="-122"/>
              </a:rPr>
              <a:t>考查分析人物的性格特点。</a:t>
            </a:r>
          </a:p>
          <a:p>
            <a:pPr indent="627063">
              <a:lnSpc>
                <a:spcPts val="3500"/>
              </a:lnSpc>
            </a:pPr>
            <a:r>
              <a:rPr lang="zh-CN" altLang="en-US" sz="2400" b="1" dirty="0" smtClean="0">
                <a:latin typeface="宋体" pitchFamily="2" charset="-122"/>
              </a:rPr>
              <a:t>②结合部分描写分析人物心理或性格特点。命题者通常选择小说中描写人物语言、行动的一段文字来考查人物的性格特征或心理活动，如</a:t>
            </a:r>
            <a:r>
              <a:rPr lang="en-US" altLang="zh-CN" sz="2400" b="1" dirty="0" smtClean="0">
                <a:latin typeface="宋体" pitchFamily="2" charset="-122"/>
              </a:rPr>
              <a:t>2014</a:t>
            </a:r>
            <a:r>
              <a:rPr lang="zh-CN" altLang="en-US" sz="2400" b="1" dirty="0" smtClean="0">
                <a:latin typeface="宋体" pitchFamily="2" charset="-122"/>
              </a:rPr>
              <a:t>年辽宁卷考查分析人物的心理。</a:t>
            </a:r>
          </a:p>
          <a:p>
            <a:pPr indent="627063">
              <a:lnSpc>
                <a:spcPts val="3500"/>
              </a:lnSpc>
            </a:pPr>
            <a:r>
              <a:rPr lang="zh-CN" altLang="en-US" sz="2400" b="1" dirty="0" smtClean="0">
                <a:latin typeface="宋体" pitchFamily="2" charset="-122"/>
              </a:rPr>
              <a:t>③分析形象的作用，主要分析次要人物或物象</a:t>
            </a:r>
            <a:r>
              <a:rPr lang="en-US" altLang="zh-CN" sz="2400" b="1" dirty="0" smtClean="0">
                <a:latin typeface="宋体" pitchFamily="2" charset="-122"/>
              </a:rPr>
              <a:t>(</a:t>
            </a:r>
            <a:r>
              <a:rPr lang="zh-CN" altLang="en-US" sz="2400" b="1" dirty="0" smtClean="0">
                <a:latin typeface="宋体" pitchFamily="2" charset="-122"/>
              </a:rPr>
              <a:t>和人物密切相关的某个对象</a:t>
            </a:r>
            <a:r>
              <a:rPr lang="en-US" altLang="zh-CN" sz="2400" b="1" dirty="0" smtClean="0">
                <a:latin typeface="宋体" pitchFamily="2" charset="-122"/>
              </a:rPr>
              <a:t>)</a:t>
            </a:r>
            <a:r>
              <a:rPr lang="zh-CN" altLang="en-US" sz="2400" b="1" dirty="0" smtClean="0">
                <a:latin typeface="宋体" pitchFamily="2" charset="-122"/>
              </a:rPr>
              <a:t>的作用。如</a:t>
            </a:r>
            <a:r>
              <a:rPr lang="en-US" altLang="zh-CN" sz="2400" b="1" dirty="0" smtClean="0">
                <a:latin typeface="宋体" pitchFamily="2" charset="-122"/>
              </a:rPr>
              <a:t>2014</a:t>
            </a:r>
            <a:r>
              <a:rPr lang="zh-CN" altLang="en-US" sz="2400" b="1" dirty="0" smtClean="0">
                <a:latin typeface="宋体" pitchFamily="2" charset="-122"/>
              </a:rPr>
              <a:t>年新课标全国卷</a:t>
            </a:r>
            <a:r>
              <a:rPr lang="en-US" altLang="zh-CN" sz="2400" b="1" dirty="0" smtClean="0">
                <a:latin typeface="宋体" pitchFamily="2" charset="-122"/>
              </a:rPr>
              <a:t>Ⅱ</a:t>
            </a:r>
            <a:r>
              <a:rPr lang="zh-CN" altLang="en-US" sz="2400" b="1" dirty="0" smtClean="0">
                <a:latin typeface="宋体" pitchFamily="2" charset="-122"/>
              </a:rPr>
              <a:t>、</a:t>
            </a:r>
            <a:r>
              <a:rPr lang="en-US" altLang="zh-CN" sz="2400" b="1" dirty="0" smtClean="0">
                <a:latin typeface="宋体" pitchFamily="2" charset="-122"/>
              </a:rPr>
              <a:t>2013</a:t>
            </a:r>
            <a:r>
              <a:rPr lang="zh-CN" altLang="en-US" sz="2400" b="1" dirty="0" smtClean="0">
                <a:latin typeface="宋体" pitchFamily="2" charset="-122"/>
              </a:rPr>
              <a:t>年新课标全国卷</a:t>
            </a:r>
            <a:r>
              <a:rPr lang="en-US" altLang="zh-CN" sz="2400" b="1" dirty="0" smtClean="0">
                <a:latin typeface="宋体" pitchFamily="2" charset="-122"/>
              </a:rPr>
              <a:t>Ⅰ</a:t>
            </a:r>
            <a:r>
              <a:rPr lang="zh-CN" altLang="en-US" sz="2400" b="1" dirty="0" smtClean="0">
                <a:latin typeface="宋体" pitchFamily="2" charset="-122"/>
              </a:rPr>
              <a:t>、卷</a:t>
            </a:r>
            <a:r>
              <a:rPr lang="en-US" altLang="zh-CN" sz="2400" b="1" dirty="0" smtClean="0">
                <a:latin typeface="宋体" pitchFamily="2" charset="-122"/>
              </a:rPr>
              <a:t>Ⅱ</a:t>
            </a:r>
            <a:r>
              <a:rPr lang="zh-CN" altLang="en-US" sz="2400" b="1" dirty="0" smtClean="0">
                <a:latin typeface="宋体" pitchFamily="2" charset="-122"/>
              </a:rPr>
              <a:t>。</a:t>
            </a:r>
          </a:p>
        </p:txBody>
      </p:sp>
      <p:sp>
        <p:nvSpPr>
          <p:cNvPr id="1503241" name="同侧圆角矩形 11"/>
          <p:cNvSpPr>
            <a:spLocks noChangeArrowheads="1"/>
          </p:cNvSpPr>
          <p:nvPr/>
        </p:nvSpPr>
        <p:spPr bwMode="auto">
          <a:xfrm>
            <a:off x="3314700" y="508000"/>
            <a:ext cx="2484438" cy="473075"/>
          </a:xfrm>
          <a:custGeom>
            <a:avLst/>
            <a:gdLst>
              <a:gd name="T0" fmla="*/ 2484438 w 2484438"/>
              <a:gd name="T1" fmla="*/ 236538 h 473075"/>
              <a:gd name="T2" fmla="*/ 1242219 w 2484438"/>
              <a:gd name="T3" fmla="*/ 473075 h 473075"/>
              <a:gd name="T4" fmla="*/ 0 w 2484438"/>
              <a:gd name="T5" fmla="*/ 236538 h 473075"/>
              <a:gd name="T6" fmla="*/ 1242219 w 2484438"/>
              <a:gd name="T7" fmla="*/ 0 h 473075"/>
              <a:gd name="T8" fmla="*/ 0 60000 65536"/>
              <a:gd name="T9" fmla="*/ 5898240 60000 65536"/>
              <a:gd name="T10" fmla="*/ 11796480 60000 65536"/>
              <a:gd name="T11" fmla="*/ 17694720 60000 65536"/>
              <a:gd name="T12" fmla="*/ 23094 w 2484438"/>
              <a:gd name="T13" fmla="*/ 23094 h 473075"/>
              <a:gd name="T14" fmla="*/ 2461344 w 2484438"/>
              <a:gd name="T15" fmla="*/ 473075 h 473075"/>
            </a:gdLst>
            <a:ahLst/>
            <a:cxnLst>
              <a:cxn ang="T8">
                <a:pos x="T0" y="T1"/>
              </a:cxn>
              <a:cxn ang="T9">
                <a:pos x="T2" y="T3"/>
              </a:cxn>
              <a:cxn ang="T10">
                <a:pos x="T4" y="T5"/>
              </a:cxn>
              <a:cxn ang="T11">
                <a:pos x="T6" y="T7"/>
              </a:cxn>
            </a:cxnLst>
            <a:rect l="T12" t="T13" r="T14" b="T15"/>
            <a:pathLst>
              <a:path w="2484438" h="473075">
                <a:moveTo>
                  <a:pt x="78847" y="0"/>
                </a:moveTo>
                <a:lnTo>
                  <a:pt x="2405591" y="0"/>
                </a:lnTo>
                <a:lnTo>
                  <a:pt x="2405590" y="0"/>
                </a:lnTo>
                <a:cubicBezTo>
                  <a:pt x="2449136" y="0"/>
                  <a:pt x="2484438" y="35301"/>
                  <a:pt x="2484438" y="78847"/>
                </a:cubicBezTo>
                <a:lnTo>
                  <a:pt x="2484438" y="473075"/>
                </a:lnTo>
                <a:lnTo>
                  <a:pt x="0" y="473075"/>
                </a:lnTo>
                <a:lnTo>
                  <a:pt x="0" y="78847"/>
                </a:lnTo>
                <a:cubicBezTo>
                  <a:pt x="0" y="35301"/>
                  <a:pt x="35301" y="0"/>
                  <a:pt x="78846" y="0"/>
                </a:cubicBezTo>
                <a:close/>
              </a:path>
            </a:pathLst>
          </a:custGeom>
          <a:gradFill rotWithShape="0">
            <a:gsLst>
              <a:gs pos="0">
                <a:srgbClr val="00B0DA"/>
              </a:gs>
              <a:gs pos="59000">
                <a:srgbClr val="1EB4FF"/>
              </a:gs>
              <a:gs pos="100000">
                <a:srgbClr val="005782"/>
              </a:gs>
            </a:gsLst>
            <a:lin ang="5400000"/>
          </a:gradFill>
          <a:ln w="9525">
            <a:noFill/>
            <a:miter lim="800000"/>
            <a:headEnd/>
            <a:tailEnd/>
          </a:ln>
        </p:spPr>
        <p:txBody>
          <a:bodyPr anchor="ctr"/>
          <a:lstStyle/>
          <a:p>
            <a:pPr algn="ctr">
              <a:lnSpc>
                <a:spcPts val="2200"/>
              </a:lnSpc>
            </a:pPr>
            <a:r>
              <a:rPr lang="zh-CN" altLang="en-US" sz="2600" b="1">
                <a:solidFill>
                  <a:schemeClr val="bg1"/>
                </a:solidFill>
                <a:latin typeface="幼圆" pitchFamily="49" charset="-122"/>
                <a:ea typeface="幼圆" pitchFamily="49" charset="-122"/>
              </a:rPr>
              <a:t>考情透析</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withEffect">
                                  <p:stCondLst>
                                    <p:cond delay="0"/>
                                  </p:stCondLst>
                                  <p:childTnLst>
                                    <p:set>
                                      <p:cBhvr>
                                        <p:cTn id="6" dur="1" fill="hold">
                                          <p:stCondLst>
                                            <p:cond delay="0"/>
                                          </p:stCondLst>
                                        </p:cTn>
                                        <p:tgtEl>
                                          <p:spTgt spid="1503241"/>
                                        </p:tgtEl>
                                        <p:attrNameLst>
                                          <p:attrName>style.visibility</p:attrName>
                                        </p:attrNameLst>
                                      </p:cBhvr>
                                      <p:to>
                                        <p:strVal val="visible"/>
                                      </p:to>
                                    </p:set>
                                    <p:animEffect transition="in" filter="wheel(4)">
                                      <p:cBhvr>
                                        <p:cTn id="7" dur="500"/>
                                        <p:tgtEl>
                                          <p:spTgt spid="1503241"/>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503240"/>
                                        </p:tgtEl>
                                        <p:attrNameLst>
                                          <p:attrName>style.visibility</p:attrName>
                                        </p:attrNameLst>
                                      </p:cBhvr>
                                      <p:to>
                                        <p:strVal val="visible"/>
                                      </p:to>
                                    </p:set>
                                    <p:animEffect transition="in" filter="diamond(in)">
                                      <p:cBhvr>
                                        <p:cTn id="12" dur="500"/>
                                        <p:tgtEl>
                                          <p:spTgt spid="1503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3240" grpId="0" autoUpdateAnimBg="0"/>
      <p:bldP spid="1503241" grpId="0" animBg="1" autoUpdateAnimBg="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82" name="标题 1"/>
          <p:cNvSpPr>
            <a:spLocks noGrp="1"/>
          </p:cNvSpPr>
          <p:nvPr>
            <p:ph type="title" idx="4294967295"/>
          </p:nvPr>
        </p:nvSpPr>
        <p:spPr>
          <a:xfrm>
            <a:off x="611188" y="166688"/>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sp>
        <p:nvSpPr>
          <p:cNvPr id="1505283" name="内容占位符 2"/>
          <p:cNvSpPr>
            <a:spLocks noGrp="1"/>
          </p:cNvSpPr>
          <p:nvPr>
            <p:ph idx="4294967295"/>
          </p:nvPr>
        </p:nvSpPr>
        <p:spPr>
          <a:xfrm>
            <a:off x="827088" y="908050"/>
            <a:ext cx="7920037" cy="5399088"/>
          </a:xfrm>
        </p:spPr>
        <p:txBody>
          <a:bodyPr/>
          <a:lstStyle/>
          <a:p>
            <a:pPr marL="0" indent="0" algn="ctr" eaLnBrk="1" hangingPunct="1">
              <a:lnSpc>
                <a:spcPts val="3500"/>
              </a:lnSpc>
              <a:spcBef>
                <a:spcPct val="0"/>
              </a:spcBef>
              <a:buFont typeface="Arial" charset="0"/>
              <a:buNone/>
            </a:pPr>
            <a:r>
              <a:rPr lang="en-US" sz="2400" b="1" dirty="0">
                <a:solidFill>
                  <a:srgbClr val="0033CC"/>
                </a:solidFill>
                <a:effectLst>
                  <a:outerShdw blurRad="38100" dist="38100" dir="2700000" algn="tl">
                    <a:srgbClr val="C0C0C0"/>
                  </a:outerShdw>
                </a:effectLst>
                <a:latin typeface="宋体" pitchFamily="2" charset="-122"/>
              </a:rPr>
              <a:t>—— </a:t>
            </a:r>
            <a:r>
              <a:rPr lang="zh-CN" altLang="en-US" sz="2400" b="1" dirty="0">
                <a:solidFill>
                  <a:srgbClr val="0033CC"/>
                </a:solidFill>
                <a:effectLst>
                  <a:outerShdw blurRad="38100" dist="38100" dir="2700000" algn="tl">
                    <a:srgbClr val="C0C0C0"/>
                  </a:outerShdw>
                </a:effectLst>
                <a:latin typeface="宋体" pitchFamily="2" charset="-122"/>
              </a:rPr>
              <a:t>真题体验 </a:t>
            </a:r>
            <a:r>
              <a:rPr lang="en-US" sz="2400" b="1" dirty="0">
                <a:solidFill>
                  <a:srgbClr val="0033CC"/>
                </a:solidFill>
                <a:effectLst>
                  <a:outerShdw blurRad="38100" dist="38100" dir="2700000" algn="tl">
                    <a:srgbClr val="C0C0C0"/>
                  </a:outerShdw>
                </a:effectLst>
                <a:latin typeface="宋体" pitchFamily="2" charset="-122"/>
              </a:rPr>
              <a:t>——</a:t>
            </a:r>
            <a:r>
              <a:rPr lang="zh-CN" altLang="en-US" sz="2400" b="1" dirty="0">
                <a:latin typeface="宋体" pitchFamily="2" charset="-122"/>
              </a:rPr>
              <a:t>　</a:t>
            </a:r>
          </a:p>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加“*”的为本考点题。</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[2015·</a:t>
            </a:r>
            <a:r>
              <a:rPr lang="zh-CN" altLang="en-US" sz="2400" b="1" dirty="0" smtClean="0">
                <a:latin typeface="宋体" pitchFamily="2" charset="-122"/>
              </a:rPr>
              <a:t>全国卷</a:t>
            </a:r>
            <a:r>
              <a:rPr lang="en-US" altLang="zh-CN" sz="2400" b="1" dirty="0" smtClean="0">
                <a:latin typeface="宋体" pitchFamily="2" charset="-122"/>
              </a:rPr>
              <a:t>Ⅱ]</a:t>
            </a:r>
            <a:r>
              <a:rPr lang="zh-CN" altLang="en-US" sz="2400" b="1" dirty="0" smtClean="0">
                <a:latin typeface="宋体" pitchFamily="2" charset="-122"/>
              </a:rPr>
              <a:t>阅读下面的文字，完成</a:t>
            </a:r>
            <a:r>
              <a:rPr lang="en-US" altLang="zh-CN" sz="2400" b="1" dirty="0" smtClean="0">
                <a:latin typeface="宋体" pitchFamily="2" charset="-122"/>
              </a:rPr>
              <a:t>1</a:t>
            </a:r>
            <a:r>
              <a:rPr lang="zh-CN" altLang="en-US" sz="2400" b="1" dirty="0" smtClean="0">
                <a:latin typeface="宋体" pitchFamily="2" charset="-122"/>
              </a:rPr>
              <a:t>～ </a:t>
            </a:r>
            <a:r>
              <a:rPr lang="en-US" altLang="zh-CN" sz="2400" b="1" dirty="0" smtClean="0">
                <a:latin typeface="宋体" pitchFamily="2" charset="-122"/>
              </a:rPr>
              <a:t>4</a:t>
            </a:r>
            <a:r>
              <a:rPr lang="zh-CN" altLang="en-US" sz="2400" b="1" dirty="0" smtClean="0">
                <a:latin typeface="宋体" pitchFamily="2" charset="-122"/>
              </a:rPr>
              <a:t>题。</a:t>
            </a:r>
            <a:r>
              <a:rPr lang="en-US" altLang="zh-CN" sz="2400" b="1" dirty="0" smtClean="0">
                <a:latin typeface="宋体" pitchFamily="2" charset="-122"/>
              </a:rPr>
              <a:t>(25</a:t>
            </a:r>
            <a:r>
              <a:rPr lang="zh-CN" altLang="en-US" sz="2400" b="1" dirty="0" smtClean="0">
                <a:latin typeface="宋体" pitchFamily="2" charset="-122"/>
              </a:rPr>
              <a:t>分</a:t>
            </a:r>
            <a:r>
              <a:rPr lang="en-US" altLang="zh-CN" sz="2400" b="1" dirty="0" smtClean="0">
                <a:latin typeface="宋体" pitchFamily="2" charset="-122"/>
              </a:rPr>
              <a:t>)</a:t>
            </a:r>
          </a:p>
          <a:p>
            <a:pPr marL="0" indent="0" algn="ctr" eaLnBrk="1" hangingPunct="1">
              <a:lnSpc>
                <a:spcPts val="3500"/>
              </a:lnSpc>
              <a:spcBef>
                <a:spcPct val="0"/>
              </a:spcBef>
              <a:buNone/>
            </a:pPr>
            <a:r>
              <a:rPr lang="zh-CN" altLang="en-US" sz="2400" b="1" dirty="0" smtClean="0">
                <a:latin typeface="宋体" pitchFamily="2" charset="-122"/>
              </a:rPr>
              <a:t>塾师老汪</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老汪在开封上过七年学，也算有学问了。老汪瘦，留个分头，穿上长衫，像个读书人；但老汪嘴笨，又有些结巴，并不适合教书。也许他肚子里有东西，但像茶壶里煮饺子，倒不出来。头几年教私塾，每到一家，教不到三个月，就被人辞退了。</a:t>
            </a:r>
          </a:p>
          <a:p>
            <a:pPr marL="0" indent="627063" eaLnBrk="1" hangingPunct="1">
              <a:lnSpc>
                <a:spcPts val="3500"/>
              </a:lnSpc>
              <a:spcBef>
                <a:spcPct val="0"/>
              </a:spcBef>
              <a:buNone/>
            </a:pPr>
            <a:r>
              <a:rPr lang="zh-CN" altLang="en-US" sz="2400" b="1" dirty="0" smtClean="0">
                <a:latin typeface="宋体" pitchFamily="2" charset="-122"/>
              </a:rPr>
              <a:t>人问：“老汪，你有学问吗？”</a:t>
            </a:r>
          </a:p>
          <a:p>
            <a:pPr marL="0" indent="627063" eaLnBrk="1" hangingPunct="1">
              <a:lnSpc>
                <a:spcPts val="3500"/>
              </a:lnSpc>
              <a:spcBef>
                <a:spcPct val="0"/>
              </a:spcBef>
              <a:buNone/>
            </a:pPr>
            <a:r>
              <a:rPr lang="zh-CN" altLang="en-US" sz="2400" b="1" dirty="0" smtClean="0">
                <a:latin typeface="宋体" pitchFamily="2" charset="-122"/>
              </a:rPr>
              <a:t>老汪红着脸：“拿纸笔来，我给你做一篇述论。”</a:t>
            </a:r>
          </a:p>
          <a:p>
            <a:pPr marL="0" indent="627063" eaLnBrk="1" hangingPunct="1">
              <a:lnSpc>
                <a:spcPts val="3500"/>
              </a:lnSpc>
              <a:spcBef>
                <a:spcPct val="0"/>
              </a:spcBef>
              <a:buNone/>
            </a:pPr>
            <a:r>
              <a:rPr lang="zh-CN" altLang="en-US" sz="2400" b="1" dirty="0" smtClean="0">
                <a:latin typeface="宋体" pitchFamily="2" charset="-122"/>
              </a:rPr>
              <a:t>人：“有，咋说不出来呢？”</a:t>
            </a:r>
          </a:p>
          <a:p>
            <a:pPr marL="0" indent="627063" eaLnBrk="1" hangingPunct="1">
              <a:lnSpc>
                <a:spcPts val="3500"/>
              </a:lnSpc>
              <a:spcBef>
                <a:spcPct val="0"/>
              </a:spcBef>
              <a:buNone/>
            </a:pPr>
            <a:endParaRPr lang="zh-CN" altLang="en-US" sz="2400" b="1" dirty="0" smtClean="0">
              <a:latin typeface="宋体" pitchFamily="2" charset="-122"/>
            </a:endParaRPr>
          </a:p>
        </p:txBody>
      </p:sp>
      <p:sp>
        <p:nvSpPr>
          <p:cNvPr id="1505284"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505286"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0528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05282"/>
                                        </p:tgtEl>
                                        <p:attrNameLst>
                                          <p:attrName>style.visibility</p:attrName>
                                        </p:attrNameLst>
                                      </p:cBhvr>
                                      <p:to>
                                        <p:strVal val="visible"/>
                                      </p:to>
                                    </p:set>
                                    <p:anim calcmode="lin" valueType="num">
                                      <p:cBhvr additive="base">
                                        <p:cTn id="7" dur="500" fill="hold"/>
                                        <p:tgtEl>
                                          <p:spTgt spid="1505282"/>
                                        </p:tgtEl>
                                        <p:attrNameLst>
                                          <p:attrName>ppt_x</p:attrName>
                                        </p:attrNameLst>
                                      </p:cBhvr>
                                      <p:tavLst>
                                        <p:tav tm="0">
                                          <p:val>
                                            <p:strVal val="0-#ppt_w/2"/>
                                          </p:val>
                                        </p:tav>
                                        <p:tav tm="100000">
                                          <p:val>
                                            <p:strVal val="#ppt_x"/>
                                          </p:val>
                                        </p:tav>
                                      </p:tavLst>
                                    </p:anim>
                                    <p:anim calcmode="lin" valueType="num">
                                      <p:cBhvr additive="base">
                                        <p:cTn id="8" dur="500" fill="hold"/>
                                        <p:tgtEl>
                                          <p:spTgt spid="150528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505283">
                                            <p:txEl>
                                              <p:pRg st="0" end="0"/>
                                            </p:txEl>
                                          </p:spTgt>
                                        </p:tgtEl>
                                        <p:attrNameLst>
                                          <p:attrName>style.visibility</p:attrName>
                                        </p:attrNameLst>
                                      </p:cBhvr>
                                      <p:to>
                                        <p:strVal val="visible"/>
                                      </p:to>
                                    </p:set>
                                    <p:anim calcmode="lin" valueType="num">
                                      <p:cBhvr additive="base">
                                        <p:cTn id="18" dur="500" fill="hold"/>
                                        <p:tgtEl>
                                          <p:spTgt spid="1505283">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505283">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505283">
                                            <p:txEl>
                                              <p:pRg st="1" end="1"/>
                                            </p:txEl>
                                          </p:spTgt>
                                        </p:tgtEl>
                                        <p:attrNameLst>
                                          <p:attrName>style.visibility</p:attrName>
                                        </p:attrNameLst>
                                      </p:cBhvr>
                                      <p:to>
                                        <p:strVal val="visible"/>
                                      </p:to>
                                    </p:set>
                                    <p:anim calcmode="lin" valueType="num">
                                      <p:cBhvr additive="base">
                                        <p:cTn id="22" dur="500" fill="hold"/>
                                        <p:tgtEl>
                                          <p:spTgt spid="150528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505283">
                                            <p:txEl>
                                              <p:pRg st="1" end="1"/>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05283">
                                            <p:txEl>
                                              <p:pRg st="2" end="2"/>
                                            </p:txEl>
                                          </p:spTgt>
                                        </p:tgtEl>
                                        <p:attrNameLst>
                                          <p:attrName>style.visibility</p:attrName>
                                        </p:attrNameLst>
                                      </p:cBhvr>
                                      <p:to>
                                        <p:strVal val="visible"/>
                                      </p:to>
                                    </p:set>
                                    <p:anim calcmode="lin" valueType="num">
                                      <p:cBhvr additive="base">
                                        <p:cTn id="26" dur="500" fill="hold"/>
                                        <p:tgtEl>
                                          <p:spTgt spid="150528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505283">
                                            <p:txEl>
                                              <p:pRg st="2" end="2"/>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505283">
                                            <p:txEl>
                                              <p:pRg st="3" end="3"/>
                                            </p:txEl>
                                          </p:spTgt>
                                        </p:tgtEl>
                                        <p:attrNameLst>
                                          <p:attrName>style.visibility</p:attrName>
                                        </p:attrNameLst>
                                      </p:cBhvr>
                                      <p:to>
                                        <p:strVal val="visible"/>
                                      </p:to>
                                    </p:set>
                                    <p:anim calcmode="lin" valueType="num">
                                      <p:cBhvr additive="base">
                                        <p:cTn id="30" dur="500" fill="hold"/>
                                        <p:tgtEl>
                                          <p:spTgt spid="150528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505283">
                                            <p:txEl>
                                              <p:pRg st="3" end="3"/>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505283">
                                            <p:txEl>
                                              <p:pRg st="4" end="4"/>
                                            </p:txEl>
                                          </p:spTgt>
                                        </p:tgtEl>
                                        <p:attrNameLst>
                                          <p:attrName>style.visibility</p:attrName>
                                        </p:attrNameLst>
                                      </p:cBhvr>
                                      <p:to>
                                        <p:strVal val="visible"/>
                                      </p:to>
                                    </p:set>
                                    <p:anim calcmode="lin" valueType="num">
                                      <p:cBhvr additive="base">
                                        <p:cTn id="34" dur="500" fill="hold"/>
                                        <p:tgtEl>
                                          <p:spTgt spid="1505283">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505283">
                                            <p:txEl>
                                              <p:pRg st="4" end="4"/>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505283">
                                            <p:txEl>
                                              <p:pRg st="5" end="5"/>
                                            </p:txEl>
                                          </p:spTgt>
                                        </p:tgtEl>
                                        <p:attrNameLst>
                                          <p:attrName>style.visibility</p:attrName>
                                        </p:attrNameLst>
                                      </p:cBhvr>
                                      <p:to>
                                        <p:strVal val="visible"/>
                                      </p:to>
                                    </p:set>
                                    <p:anim calcmode="lin" valueType="num">
                                      <p:cBhvr additive="base">
                                        <p:cTn id="38" dur="500" fill="hold"/>
                                        <p:tgtEl>
                                          <p:spTgt spid="1505283">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505283">
                                            <p:txEl>
                                              <p:pRg st="5" end="5"/>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505283">
                                            <p:txEl>
                                              <p:pRg st="6" end="6"/>
                                            </p:txEl>
                                          </p:spTgt>
                                        </p:tgtEl>
                                        <p:attrNameLst>
                                          <p:attrName>style.visibility</p:attrName>
                                        </p:attrNameLst>
                                      </p:cBhvr>
                                      <p:to>
                                        <p:strVal val="visible"/>
                                      </p:to>
                                    </p:set>
                                    <p:anim calcmode="lin" valueType="num">
                                      <p:cBhvr additive="base">
                                        <p:cTn id="42" dur="500" fill="hold"/>
                                        <p:tgtEl>
                                          <p:spTgt spid="1505283">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505283">
                                            <p:txEl>
                                              <p:pRg st="6" end="6"/>
                                            </p:txEl>
                                          </p:spTgt>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505283">
                                            <p:txEl>
                                              <p:pRg st="7" end="7"/>
                                            </p:txEl>
                                          </p:spTgt>
                                        </p:tgtEl>
                                        <p:attrNameLst>
                                          <p:attrName>style.visibility</p:attrName>
                                        </p:attrNameLst>
                                      </p:cBhvr>
                                      <p:to>
                                        <p:strVal val="visible"/>
                                      </p:to>
                                    </p:set>
                                    <p:anim calcmode="lin" valueType="num">
                                      <p:cBhvr additive="base">
                                        <p:cTn id="46" dur="500" fill="hold"/>
                                        <p:tgtEl>
                                          <p:spTgt spid="1505283">
                                            <p:txEl>
                                              <p:pRg st="7" end="7"/>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150528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282" grpId="0" autoUpdateAnimBg="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6306"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indent="627063">
              <a:lnSpc>
                <a:spcPts val="3500"/>
              </a:lnSpc>
            </a:pPr>
            <a:r>
              <a:rPr lang="zh-CN" altLang="en-US" sz="2400" b="1" dirty="0" smtClean="0">
                <a:latin typeface="宋体" pitchFamily="2" charset="-122"/>
              </a:rPr>
              <a:t>老汪叹息：“我跟你说不清楚，躁人之辞多，吉人之辞寡。”</a:t>
            </a:r>
          </a:p>
          <a:p>
            <a:pPr indent="627063">
              <a:lnSpc>
                <a:spcPts val="3500"/>
              </a:lnSpc>
            </a:pPr>
            <a:r>
              <a:rPr lang="zh-CN" altLang="en-US" sz="2400" b="1" dirty="0" smtClean="0">
                <a:latin typeface="宋体" pitchFamily="2" charset="-122"/>
              </a:rPr>
              <a:t>但不管辞之多寡，学堂上，</a:t>
            </a:r>
            <a:r>
              <a:rPr lang="en-US" altLang="zh-CN" sz="2400" b="1" dirty="0" smtClean="0">
                <a:latin typeface="宋体" pitchFamily="2" charset="-122"/>
              </a:rPr>
              <a:t>《</a:t>
            </a:r>
            <a:r>
              <a:rPr lang="zh-CN" altLang="en-US" sz="2400" b="1" dirty="0" smtClean="0">
                <a:latin typeface="宋体" pitchFamily="2" charset="-122"/>
              </a:rPr>
              <a:t>论语</a:t>
            </a:r>
            <a:r>
              <a:rPr lang="en-US" altLang="zh-CN" sz="2400" b="1" dirty="0" smtClean="0">
                <a:latin typeface="宋体" pitchFamily="2" charset="-122"/>
              </a:rPr>
              <a:t>》</a:t>
            </a:r>
            <a:r>
              <a:rPr lang="zh-CN" altLang="en-US" sz="2400" b="1" dirty="0" smtClean="0">
                <a:latin typeface="宋体" pitchFamily="2" charset="-122"/>
              </a:rPr>
              <a:t>中“四海困穷，天禄永终”一句，哪有翻来覆去讲十天还讲不清楚的道理？自己讲不清楚，动不动还跟学生急：“啥叫朽木不可雕呢？ 圣人指的就是你们。”</a:t>
            </a:r>
          </a:p>
          <a:p>
            <a:pPr indent="627063">
              <a:lnSpc>
                <a:spcPts val="3500"/>
              </a:lnSpc>
            </a:pPr>
            <a:r>
              <a:rPr lang="zh-CN" altLang="en-US" sz="2400" b="1" dirty="0" smtClean="0">
                <a:latin typeface="宋体" pitchFamily="2" charset="-122"/>
              </a:rPr>
              <a:t>四处流落七八年，老汪终于在镇上落下了脚。</a:t>
            </a:r>
          </a:p>
          <a:p>
            <a:pPr indent="627063">
              <a:lnSpc>
                <a:spcPts val="3500"/>
              </a:lnSpc>
            </a:pPr>
            <a:r>
              <a:rPr lang="zh-CN" altLang="en-US" sz="2400" b="1" dirty="0" smtClean="0">
                <a:latin typeface="宋体" pitchFamily="2" charset="-122"/>
              </a:rPr>
              <a:t>老汪的私塾，设在东家老范的牛屋。老汪亲题了一块匾，“种桃书屋”，挂在牛屋的门楣上。老范自家设私塾，允许别家孩子来随听，不用交束脩，自带干粮就行了。十里八乡，便有许多孩子来随听。由于老汪讲文讲不清楚，徒儿们十有八个与他作对，何况十有八个本也没想听学，</a:t>
            </a:r>
          </a:p>
        </p:txBody>
      </p:sp>
      <p:sp>
        <p:nvSpPr>
          <p:cNvPr id="1506307"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0630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4"/>
          <p:cNvGrpSpPr>
            <a:grpSpLocks/>
          </p:cNvGrpSpPr>
          <p:nvPr/>
        </p:nvGrpSpPr>
        <p:grpSpPr bwMode="auto">
          <a:xfrm>
            <a:off x="1588" y="777875"/>
            <a:ext cx="609600" cy="2003425"/>
            <a:chOff x="0" y="0"/>
            <a:chExt cx="384" cy="1262"/>
          </a:xfrm>
        </p:grpSpPr>
        <p:pic>
          <p:nvPicPr>
            <p:cNvPr id="1506310"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0631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7330"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只是借此躲开家中活计，图个安逸罢了。但老汪是个认真的人， 便平添了许多烦恼，往往讲着讲着就不讲了，说：“我讲你们也不懂。”</a:t>
            </a:r>
            <a:endParaRPr lang="en-US" altLang="zh-CN" sz="2400" b="1" dirty="0" smtClean="0">
              <a:latin typeface="宋体" pitchFamily="2" charset="-122"/>
            </a:endParaRPr>
          </a:p>
          <a:p>
            <a:pPr indent="627063">
              <a:lnSpc>
                <a:spcPts val="3500"/>
              </a:lnSpc>
            </a:pPr>
            <a:r>
              <a:rPr lang="zh-CN" altLang="en-US" sz="2400" b="1" dirty="0" smtClean="0">
                <a:latin typeface="宋体" pitchFamily="2" charset="-122"/>
              </a:rPr>
              <a:t>如讲到“有朋自远方来，不亦乐乎”，徒儿们以为远道来了朋友，孔子高兴，而老汪说高兴个啥呀，恰恰是圣人伤了心，如果身边有朋友，心里的话都说完了，远道来个人，不是添堵吗？恰恰是身边没朋友，才把这个远道来的人当朋友呢；这个远道来的人， 是不是朋友，还两说着呢；只不过借着这话儿，拐着弯骂人罢了。徒儿们都说孔子不是东西，老汪一个人伤心地流下了眼泪。</a:t>
            </a:r>
          </a:p>
          <a:p>
            <a:pPr indent="627063">
              <a:lnSpc>
                <a:spcPts val="3500"/>
              </a:lnSpc>
            </a:pPr>
            <a:endParaRPr lang="zh-CN" altLang="en-US" sz="2400" b="1" dirty="0" smtClean="0">
              <a:latin typeface="宋体" pitchFamily="2" charset="-122"/>
            </a:endParaRPr>
          </a:p>
        </p:txBody>
      </p:sp>
      <p:sp>
        <p:nvSpPr>
          <p:cNvPr id="1507331"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0733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4"/>
          <p:cNvGrpSpPr>
            <a:grpSpLocks/>
          </p:cNvGrpSpPr>
          <p:nvPr/>
        </p:nvGrpSpPr>
        <p:grpSpPr bwMode="auto">
          <a:xfrm>
            <a:off x="1588" y="777875"/>
            <a:ext cx="609600" cy="2003425"/>
            <a:chOff x="0" y="0"/>
            <a:chExt cx="384" cy="1262"/>
          </a:xfrm>
        </p:grpSpPr>
        <p:pic>
          <p:nvPicPr>
            <p:cNvPr id="1507334"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0733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8354" name="Rectangle 2"/>
          <p:cNvSpPr>
            <a:spLocks noChangeArrowheads="1"/>
          </p:cNvSpPr>
          <p:nvPr/>
        </p:nvSpPr>
        <p:spPr bwMode="auto">
          <a:xfrm>
            <a:off x="755650" y="908050"/>
            <a:ext cx="7920038" cy="5473700"/>
          </a:xfrm>
          <a:prstGeom prst="rect">
            <a:avLst/>
          </a:prstGeom>
          <a:noFill/>
          <a:ln w="9525">
            <a:noFill/>
            <a:miter lim="800000"/>
            <a:headEnd/>
            <a:tailEnd/>
          </a:ln>
        </p:spPr>
        <p:txBody>
          <a:bodyPr/>
          <a:lstStyle/>
          <a:p>
            <a:pPr indent="627063">
              <a:lnSpc>
                <a:spcPts val="3300"/>
              </a:lnSpc>
            </a:pPr>
            <a:r>
              <a:rPr lang="zh-CN" altLang="en-US" sz="2400" b="1" dirty="0" smtClean="0">
                <a:latin typeface="宋体" pitchFamily="2" charset="-122"/>
              </a:rPr>
              <a:t>老汪教学之余，有个癖好，每月两次，阴历十五和三十，中午时分，爱一个人四处乱走。拽开大步，一路走去，见人也不打招呼。有时顺着大路，有时在野地里。夏天走出一头汗，冬天也走出一头汗。大家一开始觉得他是乱走，但月月如此，年年如此，也就不是乱走了。十五或三十，偶尔刮大风下大雨不能走了，老汪会被憋得满头青筋。一天中午，东家老范从各村起租子回来，老汪身披褂子正要出门，两人在门口碰上了。老范想起今天是阴历十五，便拦住老汪问：“老汪，这一年一年的，到底走个啥呢？”</a:t>
            </a:r>
          </a:p>
          <a:p>
            <a:pPr indent="627063">
              <a:lnSpc>
                <a:spcPts val="3300"/>
              </a:lnSpc>
            </a:pPr>
            <a:r>
              <a:rPr lang="zh-CN" altLang="en-US" sz="2400" b="1" dirty="0" smtClean="0">
                <a:latin typeface="宋体" pitchFamily="2" charset="-122"/>
              </a:rPr>
              <a:t>老汪：“东家，没法给你说，说也说不清。”</a:t>
            </a:r>
          </a:p>
        </p:txBody>
      </p:sp>
      <p:sp>
        <p:nvSpPr>
          <p:cNvPr id="1508355"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0835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sp>
        <p:nvSpPr>
          <p:cNvPr id="1508357" name="Rectangle 8"/>
          <p:cNvSpPr>
            <a:spLocks noChangeArrowheads="1"/>
          </p:cNvSpPr>
          <p:nvPr/>
        </p:nvSpPr>
        <p:spPr bwMode="auto">
          <a:xfrm>
            <a:off x="0" y="3081338"/>
            <a:ext cx="184150" cy="366712"/>
          </a:xfrm>
          <a:prstGeom prst="rect">
            <a:avLst/>
          </a:prstGeom>
          <a:noFill/>
          <a:ln w="9525">
            <a:noFill/>
            <a:miter lim="800000"/>
            <a:headEnd/>
            <a:tailEnd/>
          </a:ln>
        </p:spPr>
        <p:txBody>
          <a:bodyPr wrap="none" anchor="ctr">
            <a:spAutoFit/>
          </a:bodyPr>
          <a:lstStyle/>
          <a:p>
            <a:endParaRPr lang="zh-CN" altLang="en-US"/>
          </a:p>
        </p:txBody>
      </p:sp>
      <p:grpSp>
        <p:nvGrpSpPr>
          <p:cNvPr id="2" name="Group 4"/>
          <p:cNvGrpSpPr>
            <a:grpSpLocks/>
          </p:cNvGrpSpPr>
          <p:nvPr/>
        </p:nvGrpSpPr>
        <p:grpSpPr bwMode="auto">
          <a:xfrm>
            <a:off x="1588" y="777875"/>
            <a:ext cx="609600" cy="2003425"/>
            <a:chOff x="0" y="0"/>
            <a:chExt cx="384" cy="1262"/>
          </a:xfrm>
        </p:grpSpPr>
        <p:pic>
          <p:nvPicPr>
            <p:cNvPr id="1508360"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0836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9378" name="Rectangle 2"/>
          <p:cNvSpPr>
            <a:spLocks noChangeArrowheads="1"/>
          </p:cNvSpPr>
          <p:nvPr/>
        </p:nvSpPr>
        <p:spPr bwMode="auto">
          <a:xfrm>
            <a:off x="755650" y="908050"/>
            <a:ext cx="7920038" cy="5473700"/>
          </a:xfrm>
          <a:prstGeom prst="rect">
            <a:avLst/>
          </a:prstGeom>
          <a:noFill/>
          <a:ln w="9525">
            <a:noFill/>
            <a:miter lim="800000"/>
            <a:headEnd/>
            <a:tailEnd/>
          </a:ln>
        </p:spPr>
        <p:txBody>
          <a:bodyPr/>
          <a:lstStyle/>
          <a:p>
            <a:pPr indent="627063">
              <a:lnSpc>
                <a:spcPts val="3300"/>
              </a:lnSpc>
            </a:pPr>
            <a:r>
              <a:rPr lang="zh-CN" altLang="en-US" sz="2400" b="1" dirty="0" smtClean="0">
                <a:latin typeface="宋体" pitchFamily="2" charset="-122"/>
              </a:rPr>
              <a:t>这年端午节，老范招待老汪吃饭，吃着吃着，又说到走上。老汪喝多了，趴到桌角上哭着说：“总想一个人。半个月积得憋得慌，走走散散，也就好了。”</a:t>
            </a:r>
          </a:p>
          <a:p>
            <a:pPr indent="627063">
              <a:lnSpc>
                <a:spcPts val="3300"/>
              </a:lnSpc>
            </a:pPr>
            <a:r>
              <a:rPr lang="zh-CN" altLang="en-US" sz="2400" b="1" dirty="0" smtClean="0">
                <a:latin typeface="宋体" pitchFamily="2" charset="-122"/>
              </a:rPr>
              <a:t>这下老范明白了：“怕不是你爹吧，当年供你上学不容易。”</a:t>
            </a:r>
          </a:p>
          <a:p>
            <a:pPr indent="627063">
              <a:lnSpc>
                <a:spcPts val="3300"/>
              </a:lnSpc>
            </a:pPr>
            <a:r>
              <a:rPr lang="zh-CN" altLang="en-US" sz="2400" b="1" dirty="0" smtClean="0">
                <a:latin typeface="宋体" pitchFamily="2" charset="-122"/>
              </a:rPr>
              <a:t>老汪哭着摇头：“不会是他。”</a:t>
            </a:r>
          </a:p>
          <a:p>
            <a:pPr indent="627063">
              <a:lnSpc>
                <a:spcPts val="3300"/>
              </a:lnSpc>
            </a:pPr>
            <a:r>
              <a:rPr lang="zh-CN" altLang="en-US" sz="2400" b="1" dirty="0" smtClean="0">
                <a:latin typeface="宋体" pitchFamily="2" charset="-122"/>
              </a:rPr>
              <a:t>老范：“如果是活着的人，想谁，找谁一趟不就完了？”</a:t>
            </a:r>
          </a:p>
          <a:p>
            <a:pPr indent="627063">
              <a:lnSpc>
                <a:spcPts val="3300"/>
              </a:lnSpc>
            </a:pPr>
            <a:r>
              <a:rPr lang="zh-CN" altLang="en-US" sz="2400" b="1" dirty="0" smtClean="0">
                <a:latin typeface="宋体" pitchFamily="2" charset="-122"/>
              </a:rPr>
              <a:t>老汪摇头：“找不得，找不得，当年就是因为个找，我差点丢了命。”</a:t>
            </a:r>
          </a:p>
          <a:p>
            <a:pPr indent="627063">
              <a:lnSpc>
                <a:spcPts val="3300"/>
              </a:lnSpc>
            </a:pPr>
            <a:r>
              <a:rPr lang="zh-CN" altLang="en-US" sz="2400" b="1" dirty="0" smtClean="0">
                <a:latin typeface="宋体" pitchFamily="2" charset="-122"/>
              </a:rPr>
              <a:t>老范心里一惊，不再问了，只是说：“大中午的，野地里不干净，别碰着无常。”</a:t>
            </a:r>
          </a:p>
          <a:p>
            <a:pPr indent="627063">
              <a:lnSpc>
                <a:spcPts val="3300"/>
              </a:lnSpc>
            </a:pPr>
            <a:r>
              <a:rPr lang="zh-CN" altLang="en-US" sz="2400" b="1" dirty="0" smtClean="0">
                <a:latin typeface="宋体" pitchFamily="2" charset="-122"/>
              </a:rPr>
              <a:t>老汪摇头：“缘溪行，忘路之远近。”</a:t>
            </a:r>
          </a:p>
        </p:txBody>
      </p:sp>
      <p:sp>
        <p:nvSpPr>
          <p:cNvPr id="1509379"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0938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4"/>
          <p:cNvGrpSpPr>
            <a:grpSpLocks/>
          </p:cNvGrpSpPr>
          <p:nvPr/>
        </p:nvGrpSpPr>
        <p:grpSpPr bwMode="auto">
          <a:xfrm>
            <a:off x="1588" y="777875"/>
            <a:ext cx="609600" cy="2003425"/>
            <a:chOff x="0" y="0"/>
            <a:chExt cx="384" cy="1262"/>
          </a:xfrm>
        </p:grpSpPr>
        <p:pic>
          <p:nvPicPr>
            <p:cNvPr id="1509382"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0938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0402" name="Rectangle 2"/>
          <p:cNvSpPr>
            <a:spLocks noChangeArrowheads="1"/>
          </p:cNvSpPr>
          <p:nvPr/>
        </p:nvSpPr>
        <p:spPr bwMode="auto">
          <a:xfrm>
            <a:off x="714348" y="857232"/>
            <a:ext cx="7920038" cy="5473700"/>
          </a:xfrm>
          <a:prstGeom prst="rect">
            <a:avLst/>
          </a:prstGeom>
          <a:noFill/>
          <a:ln w="9525">
            <a:noFill/>
            <a:miter lim="800000"/>
            <a:headEnd/>
            <a:tailEnd/>
          </a:ln>
        </p:spPr>
        <p:txBody>
          <a:bodyPr/>
          <a:lstStyle/>
          <a:p>
            <a:pPr indent="627063">
              <a:lnSpc>
                <a:spcPts val="3300"/>
              </a:lnSpc>
            </a:pPr>
            <a:r>
              <a:rPr lang="zh-CN" altLang="en-US" sz="2400" b="1" dirty="0" smtClean="0">
                <a:latin typeface="宋体" pitchFamily="2" charset="-122"/>
              </a:rPr>
              <a:t>又说：“碰到无常也不怕，他要让我走，我就跟他走了。”</a:t>
            </a:r>
          </a:p>
          <a:p>
            <a:pPr indent="627063">
              <a:lnSpc>
                <a:spcPts val="3300"/>
              </a:lnSpc>
            </a:pPr>
            <a:r>
              <a:rPr lang="zh-CN" altLang="en-US" sz="2400" b="1" dirty="0" smtClean="0">
                <a:latin typeface="宋体" pitchFamily="2" charset="-122"/>
              </a:rPr>
              <a:t>老汪的老婆叫银瓶。银瓶不识字，但跟老汪一起张罗私塾。老汪嘴笨，银瓶嘴却能说。但她说的不是学堂的事，尽是些东邻西舍的闲话。嘴像刮风似的，想起什么说什么， 人劝老汪：“老汪，你是有学问的人，你老婆那个嘴，你也劝劝。”</a:t>
            </a:r>
          </a:p>
          <a:p>
            <a:pPr indent="627063">
              <a:lnSpc>
                <a:spcPts val="3300"/>
              </a:lnSpc>
            </a:pPr>
            <a:r>
              <a:rPr lang="zh-CN" altLang="en-US" sz="2400" b="1" dirty="0" smtClean="0">
                <a:latin typeface="宋体" pitchFamily="2" charset="-122"/>
              </a:rPr>
              <a:t>老汪一声叹息：“一个人说正经话，说得不对可以劝他；一个人胡言乱语，何劝之有？”</a:t>
            </a:r>
          </a:p>
          <a:p>
            <a:pPr indent="627063">
              <a:lnSpc>
                <a:spcPts val="3300"/>
              </a:lnSpc>
            </a:pPr>
            <a:r>
              <a:rPr lang="zh-CN" altLang="en-US" sz="2400" b="1" dirty="0" smtClean="0">
                <a:latin typeface="宋体" pitchFamily="2" charset="-122"/>
              </a:rPr>
              <a:t>银瓶除了嘴能说，还爱占人便宜，不占便宜就觉得吃亏。逛一趟集市，买人几棵葱， 非拿人两头蒜；买人二尺布，非搭两绺线。夏秋两季，爱到地里拾庄稼，碰到谁家还没收的庄稼，也顺手牵羊捋上两把。从学堂出南门离</a:t>
            </a:r>
          </a:p>
        </p:txBody>
      </p:sp>
      <p:sp>
        <p:nvSpPr>
          <p:cNvPr id="1510403"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1040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4"/>
          <p:cNvGrpSpPr>
            <a:grpSpLocks/>
          </p:cNvGrpSpPr>
          <p:nvPr/>
        </p:nvGrpSpPr>
        <p:grpSpPr bwMode="auto">
          <a:xfrm>
            <a:off x="1588" y="777875"/>
            <a:ext cx="609600" cy="2003425"/>
            <a:chOff x="0" y="0"/>
            <a:chExt cx="384" cy="1262"/>
          </a:xfrm>
        </p:grpSpPr>
        <p:pic>
          <p:nvPicPr>
            <p:cNvPr id="1510406"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1040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418"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endParaRPr lang="zh-CN" altLang="en-US" sz="1800"/>
          </a:p>
        </p:txBody>
      </p:sp>
      <p:grpSp>
        <p:nvGrpSpPr>
          <p:cNvPr id="2" name="组合 6"/>
          <p:cNvGrpSpPr>
            <a:grpSpLocks/>
          </p:cNvGrpSpPr>
          <p:nvPr/>
        </p:nvGrpSpPr>
        <p:grpSpPr bwMode="auto">
          <a:xfrm>
            <a:off x="0" y="692150"/>
            <a:ext cx="9144000" cy="6165850"/>
            <a:chOff x="0" y="0"/>
            <a:chExt cx="9144000" cy="6165304"/>
          </a:xfrm>
        </p:grpSpPr>
        <p:sp>
          <p:nvSpPr>
            <p:cNvPr id="1212420" name="矩形 4"/>
            <p:cNvSpPr>
              <a:spLocks noChangeArrowheads="1"/>
            </p:cNvSpPr>
            <p:nvPr/>
          </p:nvSpPr>
          <p:spPr bwMode="auto">
            <a:xfrm>
              <a:off x="0" y="0"/>
              <a:ext cx="9144000" cy="6165304"/>
            </a:xfrm>
            <a:prstGeom prst="rect">
              <a:avLst/>
            </a:prstGeom>
            <a:solidFill>
              <a:schemeClr val="bg1"/>
            </a:solidFill>
            <a:ln w="9525">
              <a:noFill/>
              <a:miter lim="800000"/>
              <a:headEnd/>
              <a:tailEnd/>
            </a:ln>
          </p:spPr>
          <p:txBody>
            <a:bodyPr anchor="ctr"/>
            <a:lstStyle/>
            <a:p>
              <a:pPr algn="ctr"/>
              <a:endParaRPr lang="zh-CN" altLang="en-US">
                <a:solidFill>
                  <a:srgbClr val="FFFFFF"/>
                </a:solidFill>
              </a:endParaRPr>
            </a:p>
          </p:txBody>
        </p:sp>
        <p:grpSp>
          <p:nvGrpSpPr>
            <p:cNvPr id="3" name="矩形 5"/>
            <p:cNvGrpSpPr>
              <a:grpSpLocks/>
            </p:cNvGrpSpPr>
            <p:nvPr/>
          </p:nvGrpSpPr>
          <p:grpSpPr bwMode="auto">
            <a:xfrm>
              <a:off x="347472" y="8889"/>
              <a:ext cx="8503920" cy="5924787"/>
              <a:chOff x="0" y="0"/>
              <a:chExt cx="8503920" cy="5925312"/>
            </a:xfrm>
          </p:grpSpPr>
          <p:pic>
            <p:nvPicPr>
              <p:cNvPr id="1212422" name="矩形 5"/>
              <p:cNvPicPr>
                <a:picLocks noChangeArrowheads="1"/>
              </p:cNvPicPr>
              <p:nvPr/>
            </p:nvPicPr>
            <p:blipFill>
              <a:blip r:embed="rId2"/>
              <a:srcRect/>
              <a:stretch>
                <a:fillRect/>
              </a:stretch>
            </p:blipFill>
            <p:spPr bwMode="auto">
              <a:xfrm>
                <a:off x="0" y="0"/>
                <a:ext cx="8503920" cy="5925312"/>
              </a:xfrm>
              <a:prstGeom prst="rect">
                <a:avLst/>
              </a:prstGeom>
              <a:noFill/>
              <a:ln w="9525">
                <a:noFill/>
                <a:miter lim="800000"/>
                <a:headEnd/>
                <a:tailEnd/>
              </a:ln>
            </p:spPr>
          </p:pic>
          <p:sp>
            <p:nvSpPr>
              <p:cNvPr id="1212423" name="Text Box 7"/>
              <p:cNvSpPr txBox="1">
                <a:spLocks noChangeArrowheads="1"/>
              </p:cNvSpPr>
              <p:nvPr/>
            </p:nvSpPr>
            <p:spPr bwMode="auto">
              <a:xfrm>
                <a:off x="120072" y="49883"/>
                <a:ext cx="8266406" cy="5702377"/>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pic>
        <p:nvPicPr>
          <p:cNvPr id="1212424" name="WordArt 3"/>
          <p:cNvPicPr>
            <a:picLocks noChangeArrowheads="1"/>
          </p:cNvPicPr>
          <p:nvPr/>
        </p:nvPicPr>
        <p:blipFill>
          <a:blip r:embed="rId3"/>
          <a:srcRect/>
          <a:stretch>
            <a:fillRect/>
          </a:stretch>
        </p:blipFill>
        <p:spPr bwMode="auto">
          <a:xfrm>
            <a:off x="2749550" y="1560513"/>
            <a:ext cx="3638550" cy="1243012"/>
          </a:xfrm>
          <a:prstGeom prst="rect">
            <a:avLst/>
          </a:prstGeom>
          <a:noFill/>
          <a:ln w="9525">
            <a:noFill/>
            <a:miter lim="800000"/>
            <a:headEnd/>
            <a:tailEnd/>
          </a:ln>
        </p:spPr>
      </p:pic>
      <p:sp>
        <p:nvSpPr>
          <p:cNvPr id="1212425" name="Text Box 4"/>
          <p:cNvSpPr txBox="1">
            <a:spLocks noChangeArrowheads="1"/>
          </p:cNvSpPr>
          <p:nvPr/>
        </p:nvSpPr>
        <p:spPr bwMode="auto">
          <a:xfrm>
            <a:off x="755650" y="2570163"/>
            <a:ext cx="8064500" cy="2632075"/>
          </a:xfrm>
          <a:prstGeom prst="rect">
            <a:avLst/>
          </a:prstGeom>
          <a:noFill/>
          <a:ln w="9525">
            <a:noFill/>
            <a:miter lim="800000"/>
            <a:headEnd/>
            <a:tailEnd/>
          </a:ln>
        </p:spPr>
        <p:txBody>
          <a:bodyPr>
            <a:spAutoFit/>
          </a:bodyPr>
          <a:lstStyle/>
          <a:p>
            <a:pPr>
              <a:lnSpc>
                <a:spcPts val="4000"/>
              </a:lnSpc>
            </a:pPr>
            <a:r>
              <a:rPr lang="zh-CN" altLang="en-US" sz="2300" b="1">
                <a:solidFill>
                  <a:srgbClr val="5F5F5F"/>
                </a:solidFill>
                <a:latin typeface="楷体_GB2312" pitchFamily="49" charset="-122"/>
                <a:ea typeface="楷体_GB2312" pitchFamily="49" charset="-122"/>
              </a:rPr>
              <a:t>　　本课件是由精确校对的</a:t>
            </a:r>
            <a:r>
              <a:rPr lang="en-US" sz="2300" b="1">
                <a:solidFill>
                  <a:srgbClr val="5F5F5F"/>
                </a:solidFill>
                <a:latin typeface="楷体_GB2312" pitchFamily="49" charset="-122"/>
                <a:ea typeface="楷体_GB2312" pitchFamily="49" charset="-122"/>
              </a:rPr>
              <a:t>word</a:t>
            </a:r>
            <a:r>
              <a:rPr lang="zh-CN" altLang="en-US" sz="2300" b="1">
                <a:solidFill>
                  <a:srgbClr val="5F5F5F"/>
                </a:solidFill>
                <a:latin typeface="楷体_GB2312" pitchFamily="49" charset="-122"/>
                <a:ea typeface="楷体_GB2312" pitchFamily="49" charset="-122"/>
              </a:rPr>
              <a:t>书稿制作的“逐字编辑”课件，如需要修改课件，请双击对应内容，进入可编辑状态。</a:t>
            </a:r>
          </a:p>
          <a:p>
            <a:pPr>
              <a:lnSpc>
                <a:spcPts val="4000"/>
              </a:lnSpc>
            </a:pPr>
            <a:r>
              <a:rPr lang="zh-CN" altLang="en-US" sz="2300" b="1">
                <a:solidFill>
                  <a:srgbClr val="5F5F5F"/>
                </a:solidFill>
                <a:latin typeface="楷体_GB2312" pitchFamily="49" charset="-122"/>
                <a:ea typeface="楷体_GB2312" pitchFamily="49" charset="-122"/>
              </a:rPr>
              <a:t>    如果有的公式双击后无法进入可编辑状态，请单击选中此公式，点击右键、“切换域代码”，即可进入编辑状态。修改后再点击右键、“切换域代码”，即可退出编辑状态。</a:t>
            </a:r>
            <a:endParaRPr lang="en-US" sz="2300" b="1">
              <a:solidFill>
                <a:srgbClr val="5F5F5F"/>
              </a:solidFill>
              <a:latin typeface="楷体_GB2312" pitchFamily="49" charset="-122"/>
              <a:ea typeface="楷体_GB2312" pitchFamily="49" charset="-122"/>
            </a:endParaRPr>
          </a:p>
        </p:txBody>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587" name="内容占位符 2"/>
          <p:cNvSpPr>
            <a:spLocks noGrp="1"/>
          </p:cNvSpPr>
          <p:nvPr>
            <p:ph idx="4294967295"/>
          </p:nvPr>
        </p:nvSpPr>
        <p:spPr>
          <a:xfrm>
            <a:off x="785786" y="958870"/>
            <a:ext cx="8072494" cy="5399088"/>
          </a:xfrm>
        </p:spPr>
        <p:txBody>
          <a:bodyPr/>
          <a:lstStyle/>
          <a:p>
            <a:pPr marL="0" indent="0" eaLnBrk="1" hangingPunct="1">
              <a:lnSpc>
                <a:spcPts val="3500"/>
              </a:lnSpc>
              <a:spcBef>
                <a:spcPct val="0"/>
              </a:spcBef>
              <a:buNone/>
            </a:pPr>
            <a:endParaRPr lang="en-US" altLang="zh-CN" sz="2400" b="1" dirty="0" smtClean="0">
              <a:latin typeface="宋体" pitchFamily="2" charset="-122"/>
            </a:endParaRPr>
          </a:p>
          <a:p>
            <a:pPr marL="0" indent="0" eaLnBrk="1" hangingPunct="1">
              <a:lnSpc>
                <a:spcPts val="3500"/>
              </a:lnSpc>
              <a:spcBef>
                <a:spcPct val="0"/>
              </a:spcBef>
              <a:buNone/>
            </a:pPr>
            <a:endParaRPr lang="en-US" altLang="zh-CN" sz="2400" b="1" dirty="0" smtClean="0">
              <a:latin typeface="宋体" pitchFamily="2" charset="-122"/>
            </a:endParaRPr>
          </a:p>
          <a:p>
            <a:pPr marL="0" indent="0" eaLnBrk="1" hangingPunct="1">
              <a:lnSpc>
                <a:spcPts val="3500"/>
              </a:lnSpc>
              <a:spcBef>
                <a:spcPct val="0"/>
              </a:spcBef>
              <a:buNone/>
            </a:pPr>
            <a:endParaRPr lang="en-US" altLang="zh-CN" sz="2400" b="1" dirty="0" smtClean="0">
              <a:latin typeface="宋体" pitchFamily="2" charset="-122"/>
            </a:endParaRPr>
          </a:p>
          <a:p>
            <a:pPr indent="266700" algn="ctr">
              <a:spcAft>
                <a:spcPts val="0"/>
              </a:spcAft>
              <a:buNone/>
            </a:pPr>
            <a:endParaRPr lang="en-US" altLang="zh-CN" sz="2400" b="1" kern="100" dirty="0" smtClean="0">
              <a:latin typeface="宋体" pitchFamily="2" charset="-122"/>
              <a:ea typeface="楷体_GB2312"/>
              <a:cs typeface="Times New Roman"/>
            </a:endParaRPr>
          </a:p>
          <a:p>
            <a:pPr indent="266700" algn="ctr">
              <a:spcAft>
                <a:spcPts val="0"/>
              </a:spcAft>
              <a:buNone/>
            </a:pPr>
            <a:endParaRPr lang="en-US" altLang="zh-CN" sz="2400" b="1" kern="100" dirty="0" smtClean="0">
              <a:latin typeface="宋体" pitchFamily="2" charset="-122"/>
              <a:ea typeface="楷体_GB2312"/>
              <a:cs typeface="Times New Roman"/>
            </a:endParaRPr>
          </a:p>
          <a:p>
            <a:pPr indent="266700" algn="ctr">
              <a:spcAft>
                <a:spcPts val="0"/>
              </a:spcAft>
              <a:buNone/>
            </a:pPr>
            <a:r>
              <a:rPr lang="en-US" altLang="zh-CN" sz="2400" b="1" kern="100" dirty="0" smtClean="0">
                <a:latin typeface="Times New Roman"/>
                <a:ea typeface="楷体_GB2312"/>
                <a:cs typeface="Times New Roman"/>
              </a:rPr>
              <a:t>《</a:t>
            </a:r>
            <a:r>
              <a:rPr lang="zh-CN" altLang="en-US" sz="2400" b="1" kern="100" dirty="0" smtClean="0">
                <a:latin typeface="Times New Roman"/>
                <a:ea typeface="楷体_GB2312"/>
                <a:cs typeface="Times New Roman"/>
              </a:rPr>
              <a:t>马身人首</a:t>
            </a:r>
            <a:r>
              <a:rPr lang="en-US" altLang="zh-CN" sz="2400" b="1" kern="100" dirty="0" smtClean="0">
                <a:latin typeface="Times New Roman"/>
                <a:ea typeface="楷体_GB2312"/>
                <a:cs typeface="Times New Roman"/>
              </a:rPr>
              <a:t>》</a:t>
            </a:r>
            <a:r>
              <a:rPr lang="en-US" sz="2400" b="1" kern="100" dirty="0" smtClean="0">
                <a:latin typeface="Times New Roman"/>
                <a:ea typeface="楷体_GB2312"/>
                <a:cs typeface="Courier New"/>
              </a:rPr>
              <a:t>(</a:t>
            </a:r>
            <a:r>
              <a:rPr lang="zh-CN" altLang="en-US" sz="2400" b="1" kern="100" dirty="0" smtClean="0">
                <a:latin typeface="Times New Roman"/>
                <a:ea typeface="楷体_GB2312"/>
                <a:cs typeface="Times New Roman"/>
              </a:rPr>
              <a:t>罗丹</a:t>
            </a:r>
            <a:r>
              <a:rPr lang="en-US" sz="2400" b="1" kern="100" dirty="0" smtClean="0">
                <a:latin typeface="Times New Roman"/>
                <a:ea typeface="楷体_GB2312"/>
                <a:cs typeface="Courier New"/>
              </a:rPr>
              <a:t>)</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然而，悲剧不仅表现冲突与毁灭，而且表现抗争与拼搏，这是悲剧具有审美价值的最根本的原因。鲁迅说过：“悲剧将人生的有价值的东西毁灭给人看。”这种毁灭是抗争、拼搏以后的毁灭，抗争与拼搏体现了人的一种精神。古希腊神话中普罗米修斯为了人类从天上盗取火种，触怒了主神宙斯，被锁在高加索山崖上，每日遭神鹰啄食肝脏，</a:t>
            </a:r>
          </a:p>
        </p:txBody>
      </p:sp>
      <p:sp>
        <p:nvSpPr>
          <p:cNvPr id="1219588"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219590"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1959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pic>
        <p:nvPicPr>
          <p:cNvPr id="1026" name="Picture 2" descr="YW1A"/>
          <p:cNvPicPr>
            <a:picLocks noChangeAspect="1" noChangeArrowheads="1"/>
          </p:cNvPicPr>
          <p:nvPr/>
        </p:nvPicPr>
        <p:blipFill>
          <a:blip r:embed="rId4"/>
          <a:srcRect/>
          <a:stretch>
            <a:fillRect/>
          </a:stretch>
        </p:blipFill>
        <p:spPr bwMode="auto">
          <a:xfrm>
            <a:off x="3571868" y="1142984"/>
            <a:ext cx="2714644" cy="1965570"/>
          </a:xfrm>
          <a:prstGeom prst="rect">
            <a:avLst/>
          </a:prstGeom>
          <a:noFill/>
          <a:ln w="9525">
            <a:noFill/>
            <a:miter lim="800000"/>
            <a:headEnd/>
            <a:tailEnd/>
          </a:ln>
        </p:spPr>
      </p:pic>
      <p:sp>
        <p:nvSpPr>
          <p:cNvPr id="9"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426" name="Rectangle 2"/>
          <p:cNvSpPr>
            <a:spLocks noChangeArrowheads="1"/>
          </p:cNvSpPr>
          <p:nvPr/>
        </p:nvSpPr>
        <p:spPr bwMode="auto">
          <a:xfrm>
            <a:off x="755650" y="908050"/>
            <a:ext cx="7920038" cy="5473700"/>
          </a:xfrm>
          <a:prstGeom prst="rect">
            <a:avLst/>
          </a:prstGeom>
          <a:noFill/>
          <a:ln w="9525">
            <a:noFill/>
            <a:miter lim="800000"/>
            <a:headEnd/>
            <a:tailEnd/>
          </a:ln>
        </p:spPr>
        <p:txBody>
          <a:bodyPr/>
          <a:lstStyle/>
          <a:p>
            <a:pPr>
              <a:lnSpc>
                <a:spcPts val="3300"/>
              </a:lnSpc>
            </a:pPr>
            <a:r>
              <a:rPr lang="zh-CN" altLang="en-US" sz="2400" b="1" dirty="0" smtClean="0">
                <a:latin typeface="宋体" pitchFamily="2" charset="-122"/>
              </a:rPr>
              <a:t>东家老范的地亩最近，所以捋拿老范的庄稼最多。一次老范到后院牲口棚看牲口，管家老季跟了过来：“东家，把老汪辞了吧。”</a:t>
            </a:r>
            <a:endParaRPr lang="en-US" altLang="zh-CN" sz="2400" b="1" dirty="0" smtClean="0">
              <a:latin typeface="宋体" pitchFamily="2" charset="-122"/>
            </a:endParaRPr>
          </a:p>
          <a:p>
            <a:pPr indent="627063">
              <a:lnSpc>
                <a:spcPts val="3300"/>
              </a:lnSpc>
            </a:pPr>
            <a:r>
              <a:rPr lang="zh-CN" altLang="en-US" sz="2400" b="1" dirty="0" smtClean="0">
                <a:latin typeface="宋体" pitchFamily="2" charset="-122"/>
              </a:rPr>
              <a:t>老范：“为啥？”</a:t>
            </a:r>
          </a:p>
          <a:p>
            <a:pPr indent="627063">
              <a:lnSpc>
                <a:spcPts val="3300"/>
              </a:lnSpc>
            </a:pPr>
            <a:r>
              <a:rPr lang="zh-CN" altLang="en-US" sz="2400" b="1" dirty="0" smtClean="0">
                <a:latin typeface="宋体" pitchFamily="2" charset="-122"/>
              </a:rPr>
              <a:t>老季：“老汪教书，娃儿们都听不懂。”</a:t>
            </a:r>
          </a:p>
          <a:p>
            <a:pPr indent="627063">
              <a:lnSpc>
                <a:spcPts val="3300"/>
              </a:lnSpc>
            </a:pPr>
            <a:r>
              <a:rPr lang="zh-CN" altLang="en-US" sz="2400" b="1" dirty="0" smtClean="0">
                <a:latin typeface="宋体" pitchFamily="2" charset="-122"/>
              </a:rPr>
              <a:t>老范：“不懂才教，懂还教个啥？”</a:t>
            </a:r>
          </a:p>
          <a:p>
            <a:pPr indent="627063">
              <a:lnSpc>
                <a:spcPts val="3300"/>
              </a:lnSpc>
            </a:pPr>
            <a:r>
              <a:rPr lang="zh-CN" altLang="en-US" sz="2400" b="1" dirty="0" smtClean="0">
                <a:latin typeface="宋体" pitchFamily="2" charset="-122"/>
              </a:rPr>
              <a:t>老季：“不为老汪。”</a:t>
            </a:r>
          </a:p>
          <a:p>
            <a:pPr indent="627063">
              <a:lnSpc>
                <a:spcPts val="3300"/>
              </a:lnSpc>
            </a:pPr>
            <a:r>
              <a:rPr lang="zh-CN" altLang="en-US" sz="2400" b="1" dirty="0" smtClean="0">
                <a:latin typeface="宋体" pitchFamily="2" charset="-122"/>
              </a:rPr>
              <a:t>老范：“为啥？”</a:t>
            </a:r>
          </a:p>
          <a:p>
            <a:pPr indent="627063">
              <a:lnSpc>
                <a:spcPts val="3300"/>
              </a:lnSpc>
            </a:pPr>
            <a:r>
              <a:rPr lang="zh-CN" altLang="en-US" sz="2400" b="1" dirty="0" smtClean="0">
                <a:latin typeface="宋体" pitchFamily="2" charset="-122"/>
              </a:rPr>
              <a:t>老季：“为他老婆，爱偷庄稼，是个贼。”</a:t>
            </a:r>
          </a:p>
          <a:p>
            <a:pPr indent="627063">
              <a:lnSpc>
                <a:spcPts val="3300"/>
              </a:lnSpc>
            </a:pPr>
            <a:r>
              <a:rPr lang="zh-CN" altLang="en-US" sz="2400" b="1" dirty="0" smtClean="0">
                <a:latin typeface="宋体" pitchFamily="2" charset="-122"/>
              </a:rPr>
              <a:t>老范挥挥手：“娘们儿家。”</a:t>
            </a:r>
          </a:p>
          <a:p>
            <a:pPr indent="627063">
              <a:lnSpc>
                <a:spcPts val="3300"/>
              </a:lnSpc>
            </a:pPr>
            <a:r>
              <a:rPr lang="zh-CN" altLang="en-US" sz="2400" b="1" dirty="0" smtClean="0">
                <a:latin typeface="宋体" pitchFamily="2" charset="-122"/>
              </a:rPr>
              <a:t>又说：“贼就贼吧，我五十顷地，还养不起一个贼？”</a:t>
            </a:r>
          </a:p>
          <a:p>
            <a:pPr indent="627063">
              <a:lnSpc>
                <a:spcPts val="3300"/>
              </a:lnSpc>
            </a:pPr>
            <a:endParaRPr lang="en-US" altLang="zh-CN" sz="2400" b="1" dirty="0" smtClean="0">
              <a:latin typeface="宋体" pitchFamily="2" charset="-122"/>
            </a:endParaRPr>
          </a:p>
          <a:p>
            <a:pPr indent="627063">
              <a:lnSpc>
                <a:spcPts val="3300"/>
              </a:lnSpc>
            </a:pPr>
            <a:endParaRPr lang="zh-CN" altLang="en-US" sz="2400" b="1" dirty="0" smtClean="0">
              <a:latin typeface="宋体" pitchFamily="2" charset="-122"/>
            </a:endParaRPr>
          </a:p>
        </p:txBody>
      </p:sp>
      <p:sp>
        <p:nvSpPr>
          <p:cNvPr id="1511427"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1142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4"/>
          <p:cNvGrpSpPr>
            <a:grpSpLocks/>
          </p:cNvGrpSpPr>
          <p:nvPr/>
        </p:nvGrpSpPr>
        <p:grpSpPr bwMode="auto">
          <a:xfrm>
            <a:off x="1588" y="777875"/>
            <a:ext cx="609600" cy="2003425"/>
            <a:chOff x="0" y="0"/>
            <a:chExt cx="384" cy="1262"/>
          </a:xfrm>
        </p:grpSpPr>
        <p:pic>
          <p:nvPicPr>
            <p:cNvPr id="1511430"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1143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ChangeArrowheads="1"/>
          </p:cNvSpPr>
          <p:nvPr/>
        </p:nvSpPr>
        <p:spPr bwMode="auto">
          <a:xfrm>
            <a:off x="755650" y="908050"/>
            <a:ext cx="7920038" cy="5473700"/>
          </a:xfrm>
          <a:prstGeom prst="rect">
            <a:avLst/>
          </a:prstGeom>
          <a:noFill/>
          <a:ln w="9525">
            <a:noFill/>
            <a:miter lim="800000"/>
            <a:headEnd/>
            <a:tailEnd/>
          </a:ln>
        </p:spPr>
        <p:txBody>
          <a:bodyPr/>
          <a:lstStyle/>
          <a:p>
            <a:pPr indent="627063">
              <a:lnSpc>
                <a:spcPts val="3300"/>
              </a:lnSpc>
            </a:pPr>
            <a:r>
              <a:rPr lang="zh-CN" altLang="en-US" sz="2400" b="1" dirty="0" smtClean="0">
                <a:latin typeface="宋体" pitchFamily="2" charset="-122"/>
              </a:rPr>
              <a:t>这话被喂牲口的老宋听到了。老宋也有一个娃跟着老汪学</a:t>
            </a:r>
            <a:r>
              <a:rPr lang="en-US" altLang="zh-CN" sz="2400" b="1" dirty="0" smtClean="0">
                <a:latin typeface="宋体" pitchFamily="2" charset="-122"/>
              </a:rPr>
              <a:t>《</a:t>
            </a:r>
            <a:r>
              <a:rPr lang="zh-CN" altLang="en-US" sz="2400" b="1" dirty="0" smtClean="0">
                <a:latin typeface="宋体" pitchFamily="2" charset="-122"/>
              </a:rPr>
              <a:t>论语</a:t>
            </a:r>
            <a:r>
              <a:rPr lang="en-US" altLang="zh-CN" sz="2400" b="1" dirty="0" smtClean="0">
                <a:latin typeface="宋体" pitchFamily="2" charset="-122"/>
              </a:rPr>
              <a:t>》</a:t>
            </a:r>
            <a:r>
              <a:rPr lang="zh-CN" altLang="en-US" sz="2400" b="1" dirty="0" smtClean="0">
                <a:latin typeface="宋体" pitchFamily="2" charset="-122"/>
              </a:rPr>
              <a:t>，老宋便把这话又学给了老汪。没想到老汪潸然泪下：“啥叫有朋自远方来？这就叫有朋自远方来。”</a:t>
            </a:r>
          </a:p>
          <a:p>
            <a:pPr indent="627063" algn="r">
              <a:lnSpc>
                <a:spcPts val="3300"/>
              </a:lnSpc>
            </a:pPr>
            <a:r>
              <a:rPr lang="en-US" altLang="zh-CN" sz="2400" b="1" dirty="0" smtClean="0">
                <a:latin typeface="宋体" pitchFamily="2" charset="-122"/>
              </a:rPr>
              <a:t>(</a:t>
            </a:r>
            <a:r>
              <a:rPr lang="zh-CN" altLang="en-US" sz="2400" b="1" dirty="0" smtClean="0">
                <a:latin typeface="宋体" pitchFamily="2" charset="-122"/>
              </a:rPr>
              <a:t>选自刘震云 </a:t>
            </a:r>
            <a:r>
              <a:rPr lang="en-US" altLang="zh-CN" sz="2400" b="1" dirty="0" smtClean="0">
                <a:latin typeface="宋体" pitchFamily="2" charset="-122"/>
              </a:rPr>
              <a:t>《</a:t>
            </a:r>
            <a:r>
              <a:rPr lang="zh-CN" altLang="en-US" sz="2400" b="1" dirty="0" smtClean="0">
                <a:latin typeface="宋体" pitchFamily="2" charset="-122"/>
              </a:rPr>
              <a:t>一句顶一万句</a:t>
            </a:r>
            <a:r>
              <a:rPr lang="en-US" altLang="zh-CN" sz="2400" b="1" dirty="0" smtClean="0">
                <a:latin typeface="宋体" pitchFamily="2" charset="-122"/>
              </a:rPr>
              <a:t>》</a:t>
            </a:r>
            <a:r>
              <a:rPr lang="zh-CN" altLang="en-US" sz="2400" b="1" dirty="0" smtClean="0">
                <a:latin typeface="宋体" pitchFamily="2" charset="-122"/>
              </a:rPr>
              <a:t>，有删改</a:t>
            </a:r>
            <a:r>
              <a:rPr lang="en-US" altLang="zh-CN" sz="2400" b="1" dirty="0" smtClean="0">
                <a:latin typeface="宋体" pitchFamily="2" charset="-122"/>
              </a:rPr>
              <a:t>)</a:t>
            </a:r>
          </a:p>
        </p:txBody>
      </p:sp>
      <p:sp>
        <p:nvSpPr>
          <p:cNvPr id="1512451"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1245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4"/>
          <p:cNvGrpSpPr>
            <a:grpSpLocks/>
          </p:cNvGrpSpPr>
          <p:nvPr/>
        </p:nvGrpSpPr>
        <p:grpSpPr bwMode="auto">
          <a:xfrm>
            <a:off x="1588" y="777875"/>
            <a:ext cx="609600" cy="2003425"/>
            <a:chOff x="0" y="0"/>
            <a:chExt cx="384" cy="1262"/>
          </a:xfrm>
        </p:grpSpPr>
        <p:pic>
          <p:nvPicPr>
            <p:cNvPr id="1512454"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1245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3474"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sz="2400" b="1" dirty="0" smtClean="0">
                <a:latin typeface="宋体" pitchFamily="2" charset="-122"/>
              </a:rPr>
              <a:t>1</a:t>
            </a:r>
            <a:r>
              <a:rPr lang="zh-CN" altLang="en-US" sz="2400" b="1" dirty="0" smtClean="0">
                <a:latin typeface="宋体" pitchFamily="2" charset="-122"/>
              </a:rPr>
              <a:t>．下列对本文相关内容和艺术特色的分析和鉴赏，最恰当的两项是</a:t>
            </a:r>
            <a:r>
              <a:rPr lang="en-US" altLang="zh-CN" sz="2400" b="1" dirty="0" smtClean="0">
                <a:latin typeface="宋体" pitchFamily="2" charset="-122"/>
              </a:rPr>
              <a:t>(5</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a:lnSpc>
                <a:spcPts val="3500"/>
              </a:lnSpc>
            </a:pPr>
            <a:r>
              <a:rPr lang="en-US" altLang="zh-CN" sz="2400" b="1" dirty="0" smtClean="0">
                <a:latin typeface="宋体" pitchFamily="2" charset="-122"/>
              </a:rPr>
              <a:t>A</a:t>
            </a:r>
            <a:r>
              <a:rPr lang="zh-CN" altLang="en-US" sz="2400" b="1" dirty="0" smtClean="0">
                <a:latin typeface="宋体" pitchFamily="2" charset="-122"/>
              </a:rPr>
              <a:t>．本文擅长以经典文句的使用来表现人物性格，如老汪翻来覆去讲不清楚“四海困穷，天禄永终”，就说明了作为乡村塾师的他迂腐无能。</a:t>
            </a:r>
          </a:p>
          <a:p>
            <a:pPr>
              <a:lnSpc>
                <a:spcPts val="3500"/>
              </a:lnSpc>
            </a:pPr>
            <a:r>
              <a:rPr lang="en-US" altLang="zh-CN" sz="2400" b="1" dirty="0" smtClean="0">
                <a:latin typeface="宋体" pitchFamily="2" charset="-122"/>
              </a:rPr>
              <a:t>B</a:t>
            </a:r>
            <a:r>
              <a:rPr lang="zh-CN" altLang="en-US" sz="2400" b="1" dirty="0" smtClean="0">
                <a:latin typeface="宋体" pitchFamily="2" charset="-122"/>
              </a:rPr>
              <a:t>．文中老汪每月两次的“乱走”令人备感困惑，直到端午节老汪酒后吐真言，暴露内心秘密，说出“总想一个人”时，才真相大白。</a:t>
            </a:r>
          </a:p>
          <a:p>
            <a:pPr>
              <a:lnSpc>
                <a:spcPts val="3500"/>
              </a:lnSpc>
            </a:pPr>
            <a:r>
              <a:rPr lang="en-US" altLang="zh-CN" sz="2400" b="1" dirty="0" smtClean="0">
                <a:latin typeface="宋体" pitchFamily="2" charset="-122"/>
              </a:rPr>
              <a:t>C</a:t>
            </a:r>
            <a:r>
              <a:rPr lang="zh-CN" altLang="en-US" sz="2400" b="1" dirty="0" smtClean="0">
                <a:latin typeface="宋体" pitchFamily="2" charset="-122"/>
              </a:rPr>
              <a:t>．本文在人物关系的参照之中塑造老汪的形象，如他对学生、银瓶及老范等不同的人就有不同的言谈、态度，很好地表现了他的个性。</a:t>
            </a:r>
          </a:p>
        </p:txBody>
      </p:sp>
      <p:sp>
        <p:nvSpPr>
          <p:cNvPr id="1513475"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1347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4"/>
          <p:cNvGrpSpPr>
            <a:grpSpLocks/>
          </p:cNvGrpSpPr>
          <p:nvPr/>
        </p:nvGrpSpPr>
        <p:grpSpPr bwMode="auto">
          <a:xfrm>
            <a:off x="1588" y="777875"/>
            <a:ext cx="609600" cy="2003425"/>
            <a:chOff x="0" y="0"/>
            <a:chExt cx="384" cy="1262"/>
          </a:xfrm>
        </p:grpSpPr>
        <p:pic>
          <p:nvPicPr>
            <p:cNvPr id="1513478"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1347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4498"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D</a:t>
            </a:r>
            <a:r>
              <a:rPr lang="zh-CN" altLang="en-US" sz="2400" b="1" dirty="0" smtClean="0">
                <a:latin typeface="宋体" pitchFamily="2" charset="-122"/>
              </a:rPr>
              <a:t>．本文以白话口语为主，又掺入了方言和文言，读来别有风味，同时，这样的语言既契合老汪的身份和生活环境，也暗合他的尴尬处境。</a:t>
            </a:r>
          </a:p>
          <a:p>
            <a:pPr>
              <a:lnSpc>
                <a:spcPts val="3500"/>
              </a:lnSpc>
            </a:pPr>
            <a:r>
              <a:rPr lang="en-US" altLang="zh-CN" sz="2400" b="1" dirty="0" smtClean="0">
                <a:latin typeface="宋体" pitchFamily="2" charset="-122"/>
              </a:rPr>
              <a:t>E. </a:t>
            </a:r>
            <a:r>
              <a:rPr lang="zh-CN" altLang="en-US" sz="2400" b="1" dirty="0" smtClean="0">
                <a:latin typeface="宋体" pitchFamily="2" charset="-122"/>
              </a:rPr>
              <a:t>本文虽只是选段，但故事情节相对完整。作者以简约沉稳的白描手法，生动地塑造了人物群像，展开了一幅北方村镇的风俗画卷。</a:t>
            </a:r>
          </a:p>
        </p:txBody>
      </p:sp>
      <p:sp>
        <p:nvSpPr>
          <p:cNvPr id="1514499"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1450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4"/>
          <p:cNvGrpSpPr>
            <a:grpSpLocks/>
          </p:cNvGrpSpPr>
          <p:nvPr/>
        </p:nvGrpSpPr>
        <p:grpSpPr bwMode="auto">
          <a:xfrm>
            <a:off x="1588" y="777875"/>
            <a:ext cx="609600" cy="2003425"/>
            <a:chOff x="0" y="0"/>
            <a:chExt cx="384" cy="1262"/>
          </a:xfrm>
        </p:grpSpPr>
        <p:pic>
          <p:nvPicPr>
            <p:cNvPr id="1514502"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1450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22"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答</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不给分。</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回答三项或三项以上，不给分</a:t>
            </a:r>
            <a:r>
              <a:rPr lang="en-US" altLang="zh-CN" sz="2400" b="1" dirty="0" smtClean="0">
                <a:solidFill>
                  <a:srgbClr val="990033"/>
                </a:solidFill>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本题考查对小说内容的分析和理解的能力。</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项，“真相大白”的说法不准确，只能说明白了部分真相，但并没有明白全部真相。</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项，“老汪翻来覆去讲不清楚‘四海困穷，天禄永终’”，说明他不适合做乡村塾师，不能说明他“迂腐无能”。</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项，“以简约沉稳的白描手法，生动地塑造了人物群像”的说法错误，白描手法是用最精练、最节省的文字，粗线条勾勒出人物的精神面貌，而不加渲染、铺陈；但文中写老汪“乱走”、银瓶爱占便宜等内容写得很生动，很细致。</a:t>
            </a:r>
          </a:p>
        </p:txBody>
      </p:sp>
      <p:sp>
        <p:nvSpPr>
          <p:cNvPr id="1515523"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1552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4"/>
          <p:cNvGrpSpPr>
            <a:grpSpLocks/>
          </p:cNvGrpSpPr>
          <p:nvPr/>
        </p:nvGrpSpPr>
        <p:grpSpPr bwMode="auto">
          <a:xfrm>
            <a:off x="1588" y="777875"/>
            <a:ext cx="609600" cy="2003425"/>
            <a:chOff x="0" y="0"/>
            <a:chExt cx="384" cy="1262"/>
          </a:xfrm>
        </p:grpSpPr>
        <p:pic>
          <p:nvPicPr>
            <p:cNvPr id="1515526"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1552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6546"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a:t>
            </a:r>
            <a:r>
              <a:rPr lang="en-US" altLang="zh-CN" sz="2400" b="1" dirty="0" smtClean="0">
                <a:latin typeface="宋体" pitchFamily="2" charset="-122"/>
              </a:rPr>
              <a:t>2.</a:t>
            </a:r>
            <a:r>
              <a:rPr lang="zh-CN" altLang="en-US" sz="2400" b="1" dirty="0" smtClean="0">
                <a:latin typeface="宋体" pitchFamily="2" charset="-122"/>
              </a:rPr>
              <a:t>东家老范是一个什么样的人？请结合全文简要分析。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indent="542925">
              <a:lnSpc>
                <a:spcPts val="3500"/>
              </a:lnSpc>
            </a:pPr>
            <a:endParaRPr lang="en-US" sz="2400" b="1" dirty="0">
              <a:solidFill>
                <a:srgbClr val="990033"/>
              </a:solidFill>
              <a:latin typeface="宋体" pitchFamily="2" charset="-122"/>
            </a:endParaRPr>
          </a:p>
          <a:p>
            <a:pPr>
              <a:lnSpc>
                <a:spcPts val="3500"/>
              </a:lnSpc>
            </a:pPr>
            <a:r>
              <a:rPr lang="zh-CN" altLang="en-US" sz="2400" b="1" dirty="0" smtClean="0">
                <a:solidFill>
                  <a:srgbClr val="990033"/>
                </a:solidFill>
                <a:latin typeface="宋体" pitchFamily="2" charset="-122"/>
              </a:rPr>
              <a:t>“答案”和“解析”参见“现场指导”。</a:t>
            </a:r>
            <a:endParaRPr lang="zh-CN" altLang="en-US" sz="2400" b="1" dirty="0">
              <a:solidFill>
                <a:srgbClr val="990033"/>
              </a:solidFill>
              <a:latin typeface="宋体" pitchFamily="2" charset="-122"/>
            </a:endParaRPr>
          </a:p>
        </p:txBody>
      </p:sp>
      <p:sp>
        <p:nvSpPr>
          <p:cNvPr id="1516547"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1654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4"/>
          <p:cNvGrpSpPr>
            <a:grpSpLocks/>
          </p:cNvGrpSpPr>
          <p:nvPr/>
        </p:nvGrpSpPr>
        <p:grpSpPr bwMode="auto">
          <a:xfrm>
            <a:off x="1588" y="777875"/>
            <a:ext cx="609600" cy="2003425"/>
            <a:chOff x="0" y="0"/>
            <a:chExt cx="384" cy="1262"/>
          </a:xfrm>
        </p:grpSpPr>
        <p:pic>
          <p:nvPicPr>
            <p:cNvPr id="1516550"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1655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16546">
                                            <p:txEl>
                                              <p:pRg st="2" end="2"/>
                                            </p:txEl>
                                          </p:spTgt>
                                        </p:tgtEl>
                                        <p:attrNameLst>
                                          <p:attrName>style.visibility</p:attrName>
                                        </p:attrNameLst>
                                      </p:cBhvr>
                                      <p:to>
                                        <p:strVal val="visible"/>
                                      </p:to>
                                    </p:set>
                                    <p:anim calcmode="lin" valueType="num">
                                      <p:cBhvr additive="base">
                                        <p:cTn id="7" dur="500" fill="hold"/>
                                        <p:tgtEl>
                                          <p:spTgt spid="151654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1654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7570"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sz="2400" b="1" dirty="0" smtClean="0">
                <a:latin typeface="宋体" pitchFamily="2" charset="-122"/>
              </a:rPr>
              <a:t>3.</a:t>
            </a:r>
            <a:r>
              <a:rPr lang="zh-CN" altLang="en-US" sz="2400" b="1" dirty="0" smtClean="0">
                <a:latin typeface="宋体" pitchFamily="2" charset="-122"/>
              </a:rPr>
              <a:t>老汪对</a:t>
            </a:r>
            <a:r>
              <a:rPr lang="en-US" altLang="zh-CN" sz="2400" b="1" dirty="0" smtClean="0">
                <a:latin typeface="宋体" pitchFamily="2" charset="-122"/>
              </a:rPr>
              <a:t>《</a:t>
            </a:r>
            <a:r>
              <a:rPr lang="zh-CN" altLang="en-US" sz="2400" b="1" dirty="0" smtClean="0">
                <a:latin typeface="宋体" pitchFamily="2" charset="-122"/>
              </a:rPr>
              <a:t>论语</a:t>
            </a:r>
            <a:r>
              <a:rPr lang="en-US" altLang="zh-CN" sz="2400" b="1" dirty="0" smtClean="0">
                <a:latin typeface="宋体" pitchFamily="2" charset="-122"/>
              </a:rPr>
              <a:t>》</a:t>
            </a:r>
            <a:r>
              <a:rPr lang="zh-CN" altLang="en-US" sz="2400" b="1" dirty="0" smtClean="0">
                <a:latin typeface="宋体" pitchFamily="2" charset="-122"/>
              </a:rPr>
              <a:t>中“有朋自远方来”一句的独特理解，其实源于自身人际关系的体验，请结合全文简要分析。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a:lnSpc>
                <a:spcPts val="3500"/>
              </a:lnSpc>
            </a:pPr>
            <a:r>
              <a:rPr lang="en-US" sz="2400" b="1" dirty="0" smtClean="0">
                <a:latin typeface="宋体" pitchFamily="2" charset="-122"/>
              </a:rPr>
              <a:t>  </a:t>
            </a:r>
            <a:endParaRPr lang="en-US" sz="2400" b="1" dirty="0">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老汪自己孤独不乐，所以从</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论语</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中读出的也是孤独不乐，反映的是其个人心境；②老汪通过曲解</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论语</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来证明“圣人”也有同样的孤独感，以此抚慰自己的孤独；③结尾处老汪“发现”老范就是自己的朋友，虽常在身边却宛如远来，这也照应了他此前的理解。</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每答出一点给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分。意思答对即可</a:t>
            </a:r>
            <a:r>
              <a:rPr lang="en-US" altLang="zh-CN" sz="2400" b="1" dirty="0" smtClean="0">
                <a:solidFill>
                  <a:srgbClr val="990033"/>
                </a:solidFill>
                <a:latin typeface="宋体" pitchFamily="2" charset="-122"/>
              </a:rPr>
              <a:t>)</a:t>
            </a:r>
          </a:p>
        </p:txBody>
      </p:sp>
      <p:sp>
        <p:nvSpPr>
          <p:cNvPr id="1517571"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1757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4"/>
          <p:cNvGrpSpPr>
            <a:grpSpLocks/>
          </p:cNvGrpSpPr>
          <p:nvPr/>
        </p:nvGrpSpPr>
        <p:grpSpPr bwMode="auto">
          <a:xfrm>
            <a:off x="1588" y="777875"/>
            <a:ext cx="609600" cy="2003425"/>
            <a:chOff x="0" y="0"/>
            <a:chExt cx="384" cy="1262"/>
          </a:xfrm>
        </p:grpSpPr>
        <p:pic>
          <p:nvPicPr>
            <p:cNvPr id="1517574"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1757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17570">
                                            <p:txEl>
                                              <p:pRg st="2" end="2"/>
                                            </p:txEl>
                                          </p:spTgt>
                                        </p:tgtEl>
                                        <p:attrNameLst>
                                          <p:attrName>style.visibility</p:attrName>
                                        </p:attrNameLst>
                                      </p:cBhvr>
                                      <p:to>
                                        <p:strVal val="visible"/>
                                      </p:to>
                                    </p:set>
                                    <p:anim calcmode="lin" valueType="num">
                                      <p:cBhvr additive="base">
                                        <p:cTn id="7" dur="500" fill="hold"/>
                                        <p:tgtEl>
                                          <p:spTgt spid="151757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1757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7570"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本题考查对小说中重要语句含意的理解的能力。回答本题，首先要指明老汪对“有朋自远方来”一句的独特理解是什么</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认为“有朋自远方来”主人会高兴，是因为身边没有朋友</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，然后再指出反映了老汪源于什么样的人际关系的体验</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这正反映了老汪的孤独寂寞，他自认有才却无人理解，心中有思念的人却不能去寻找，只能靠“乱走”来发泄，借“圣人”的孤独来抚慰自己的孤独</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。另外，文章的最后一段也涉及了这句话，对此也要理解</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当他得知老范宽容地对待自己时，他认为老范是自己的朋友，虽常在身边却宛如远来，真正感受到了“乐”</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a:t>
            </a:r>
          </a:p>
        </p:txBody>
      </p:sp>
      <p:sp>
        <p:nvSpPr>
          <p:cNvPr id="1517571"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1757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4"/>
          <p:cNvGrpSpPr>
            <a:grpSpLocks/>
          </p:cNvGrpSpPr>
          <p:nvPr/>
        </p:nvGrpSpPr>
        <p:grpSpPr bwMode="auto">
          <a:xfrm>
            <a:off x="1588" y="777875"/>
            <a:ext cx="609600" cy="2003425"/>
            <a:chOff x="0" y="0"/>
            <a:chExt cx="384" cy="1262"/>
          </a:xfrm>
        </p:grpSpPr>
        <p:pic>
          <p:nvPicPr>
            <p:cNvPr id="1517574"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1757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8594"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4.</a:t>
            </a:r>
            <a:r>
              <a:rPr lang="zh-CN" altLang="en-US" sz="2400" b="1" dirty="0" smtClean="0">
                <a:latin typeface="宋体" pitchFamily="2" charset="-122"/>
              </a:rPr>
              <a:t>老汪这一形象与鲁迅笔下的孔乙己在性情气质上有不少相似之处，但二人精神困境的根源实则不同。请简要分析这种相似与不同。</a:t>
            </a:r>
            <a:r>
              <a:rPr lang="en-US" altLang="zh-CN" sz="2400" b="1" dirty="0" smtClean="0">
                <a:latin typeface="宋体" pitchFamily="2" charset="-122"/>
              </a:rPr>
              <a:t>(8</a:t>
            </a:r>
            <a:r>
              <a:rPr lang="zh-CN" altLang="en-US" sz="2400" b="1" dirty="0" smtClean="0">
                <a:latin typeface="宋体" pitchFamily="2" charset="-122"/>
              </a:rPr>
              <a:t>分</a:t>
            </a:r>
            <a:r>
              <a:rPr lang="en-US" altLang="zh-CN" sz="2400" b="1" dirty="0" smtClean="0">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相似之处：①都温和善良，诚挚率真；②都有些懦弱，也比较落魄；③都有些书呆子气，喜欢引经据典来自我辩解、自我安慰。</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每答出一点给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分。意思答对即可</a:t>
            </a:r>
            <a:r>
              <a:rPr lang="en-US" altLang="zh-CN" sz="2400" b="1" dirty="0" smtClean="0">
                <a:solidFill>
                  <a:srgbClr val="990033"/>
                </a:solidFill>
                <a:latin typeface="宋体" pitchFamily="2" charset="-122"/>
              </a:rPr>
              <a:t>)</a:t>
            </a:r>
          </a:p>
          <a:p>
            <a:pPr indent="542925">
              <a:lnSpc>
                <a:spcPts val="3500"/>
              </a:lnSpc>
            </a:pPr>
            <a:r>
              <a:rPr lang="zh-CN" altLang="en-US" sz="2400" b="1" dirty="0" smtClean="0">
                <a:solidFill>
                  <a:srgbClr val="990033"/>
                </a:solidFill>
                <a:latin typeface="宋体" pitchFamily="2" charset="-122"/>
              </a:rPr>
              <a:t>不同之处：①孔乙己的精神困境主要源自封建文化比如等级观念的压制，以及生活的窘迫；②老汪的精神困境主要源自内心的憋闷，即难以排解的孤独。</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每答出一点给</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分。意思答对即可。如有其他答案，可根据观点明确、理由充分、论述合理的程度，酌情给分</a:t>
            </a:r>
            <a:r>
              <a:rPr lang="en-US" altLang="zh-CN" sz="2400" b="1" dirty="0" smtClean="0">
                <a:solidFill>
                  <a:srgbClr val="990033"/>
                </a:solidFill>
                <a:latin typeface="宋体" pitchFamily="2" charset="-122"/>
              </a:rPr>
              <a:t>)</a:t>
            </a:r>
          </a:p>
        </p:txBody>
      </p:sp>
      <p:sp>
        <p:nvSpPr>
          <p:cNvPr id="1518595"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1859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4"/>
          <p:cNvGrpSpPr>
            <a:grpSpLocks/>
          </p:cNvGrpSpPr>
          <p:nvPr/>
        </p:nvGrpSpPr>
        <p:grpSpPr bwMode="auto">
          <a:xfrm>
            <a:off x="1588" y="777875"/>
            <a:ext cx="609600" cy="2003425"/>
            <a:chOff x="0" y="0"/>
            <a:chExt cx="384" cy="1262"/>
          </a:xfrm>
        </p:grpSpPr>
        <p:pic>
          <p:nvPicPr>
            <p:cNvPr id="1518598"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1859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18594">
                                            <p:txEl>
                                              <p:pRg st="1" end="1"/>
                                            </p:txEl>
                                          </p:spTgt>
                                        </p:tgtEl>
                                        <p:attrNameLst>
                                          <p:attrName>style.visibility</p:attrName>
                                        </p:attrNameLst>
                                      </p:cBhvr>
                                      <p:to>
                                        <p:strVal val="visible"/>
                                      </p:to>
                                    </p:set>
                                    <p:anim calcmode="lin" valueType="num">
                                      <p:cBhvr additive="base">
                                        <p:cTn id="7" dur="500" fill="hold"/>
                                        <p:tgtEl>
                                          <p:spTgt spid="151859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1859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18594">
                                            <p:txEl>
                                              <p:pRg st="2" end="2"/>
                                            </p:txEl>
                                          </p:spTgt>
                                        </p:tgtEl>
                                        <p:attrNameLst>
                                          <p:attrName>style.visibility</p:attrName>
                                        </p:attrNameLst>
                                      </p:cBhvr>
                                      <p:to>
                                        <p:strVal val="visible"/>
                                      </p:to>
                                    </p:set>
                                    <p:anim calcmode="lin" valueType="num">
                                      <p:cBhvr additive="base">
                                        <p:cTn id="11" dur="500" fill="hold"/>
                                        <p:tgtEl>
                                          <p:spTgt spid="151859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1859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9618"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本题考查探究小说人物的能力。首先要审明题干的要求：性情气质上的相似点、精神困境的根源。回答性情气质上的相似点，要想想两个人都有什么样的性情、气质，比如二人都有优点</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温和、善良、率真</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，也都有缺点</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穷困潦倒、迂腐、自命清高、孤芳自赏、喜欢自我安慰</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。回答精神困境的根源，可从人物所处的社会环境及个人自身的生活处境来考虑。</a:t>
            </a:r>
          </a:p>
        </p:txBody>
      </p:sp>
      <p:sp>
        <p:nvSpPr>
          <p:cNvPr id="1519619"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1962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4"/>
          <p:cNvGrpSpPr>
            <a:grpSpLocks/>
          </p:cNvGrpSpPr>
          <p:nvPr/>
        </p:nvGrpSpPr>
        <p:grpSpPr bwMode="auto">
          <a:xfrm>
            <a:off x="1588" y="777875"/>
            <a:ext cx="609600" cy="2003425"/>
            <a:chOff x="0" y="0"/>
            <a:chExt cx="384" cy="1262"/>
          </a:xfrm>
        </p:grpSpPr>
        <p:pic>
          <p:nvPicPr>
            <p:cNvPr id="1519622"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1962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1"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但普罗米修斯毫不屈服，最后坠入深渊。罗丹的大理石雕塑</a:t>
            </a:r>
            <a:r>
              <a:rPr lang="en-US" altLang="zh-CN" sz="2400" b="1" dirty="0" smtClean="0">
                <a:latin typeface="宋体" pitchFamily="2" charset="-122"/>
              </a:rPr>
              <a:t>《</a:t>
            </a:r>
            <a:r>
              <a:rPr lang="zh-CN" altLang="en-US" sz="2400" b="1" dirty="0" smtClean="0">
                <a:latin typeface="宋体" pitchFamily="2" charset="-122"/>
              </a:rPr>
              <a:t>马身人首</a:t>
            </a:r>
            <a:r>
              <a:rPr lang="en-US" altLang="zh-CN" sz="2400" b="1" dirty="0" smtClean="0">
                <a:latin typeface="宋体" pitchFamily="2" charset="-122"/>
              </a:rPr>
              <a:t>》</a:t>
            </a:r>
            <a:r>
              <a:rPr lang="zh-CN" altLang="en-US" sz="2400" b="1" dirty="0" smtClean="0">
                <a:latin typeface="宋体" pitchFamily="2" charset="-122"/>
              </a:rPr>
              <a:t>中，人臂绝望地扑向一个它所抓不到的目标，而马足则陷于尘土不能自拔，表现出人性与兽性的冲突，象征着灵与肉的斗争，具有强烈的悲剧性。可以说，没有抗争就没有悲剧，冲突、抗争与毁灭是构成悲剧的三个主要因素。</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悲剧的审美价值的载体只能是文学艺术。因为人生有价值的东西、美好事物的毁灭是令人伤悲的，因此现实中的悲剧不能作为直接的审美对象来欣赏，否则人就是泯灭了人性的人了。现实中的悲剧只能激起人的同情、义愤，迫使人采取严肃的伦理态度和实践行动。民主革命时期，</a:t>
            </a:r>
          </a:p>
        </p:txBody>
      </p:sp>
      <p:sp>
        <p:nvSpPr>
          <p:cNvPr id="1220612"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220614"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2061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0642" name="Rectangle 2"/>
          <p:cNvSpPr>
            <a:spLocks noChangeArrowheads="1"/>
          </p:cNvSpPr>
          <p:nvPr/>
        </p:nvSpPr>
        <p:spPr bwMode="auto">
          <a:xfrm>
            <a:off x="790575" y="936625"/>
            <a:ext cx="7920038" cy="5399088"/>
          </a:xfrm>
          <a:prstGeom prst="rect">
            <a:avLst/>
          </a:prstGeom>
          <a:noFill/>
          <a:ln w="9525">
            <a:noFill/>
            <a:miter lim="800000"/>
            <a:headEnd/>
            <a:tailEnd/>
          </a:ln>
        </p:spPr>
        <p:txBody>
          <a:bodyPr/>
          <a:lstStyle/>
          <a:p>
            <a:pPr algn="ctr">
              <a:lnSpc>
                <a:spcPts val="3500"/>
              </a:lnSpc>
            </a:pPr>
            <a:r>
              <a:rPr lang="en-US" sz="2400" b="1" dirty="0">
                <a:solidFill>
                  <a:srgbClr val="0033CC"/>
                </a:solidFill>
                <a:effectLst>
                  <a:outerShdw blurRad="38100" dist="38100" dir="2700000" algn="tl">
                    <a:srgbClr val="C0C0C0"/>
                  </a:outerShdw>
                </a:effectLst>
                <a:latin typeface="宋体" pitchFamily="2" charset="-122"/>
                <a:ea typeface="黑体" pitchFamily="2" charset="-122"/>
              </a:rPr>
              <a:t>——</a:t>
            </a:r>
            <a:r>
              <a:rPr lang="en-US" sz="2400" b="1" dirty="0">
                <a:solidFill>
                  <a:srgbClr val="0033CC"/>
                </a:solidFill>
                <a:effectLst>
                  <a:outerShdw blurRad="38100" dist="38100" dir="2700000" algn="tl">
                    <a:srgbClr val="C0C0C0"/>
                  </a:outerShdw>
                </a:effectLst>
                <a:latin typeface="黑体" pitchFamily="2" charset="-122"/>
                <a:ea typeface="黑体" pitchFamily="2" charset="-122"/>
              </a:rPr>
              <a:t> </a:t>
            </a:r>
            <a:r>
              <a:rPr lang="zh-CN" altLang="en-US" sz="2400" b="1" dirty="0">
                <a:solidFill>
                  <a:srgbClr val="0033CC"/>
                </a:solidFill>
                <a:effectLst>
                  <a:outerShdw blurRad="38100" dist="38100" dir="2700000" algn="tl">
                    <a:srgbClr val="C0C0C0"/>
                  </a:outerShdw>
                </a:effectLst>
                <a:latin typeface="黑体" pitchFamily="2" charset="-122"/>
                <a:ea typeface="黑体" pitchFamily="2" charset="-122"/>
              </a:rPr>
              <a:t>现场指导 </a:t>
            </a:r>
            <a:r>
              <a:rPr lang="en-US" sz="2400" b="1" dirty="0">
                <a:solidFill>
                  <a:srgbClr val="0033CC"/>
                </a:solidFill>
                <a:effectLst>
                  <a:outerShdw blurRad="38100" dist="38100" dir="2700000" algn="tl">
                    <a:srgbClr val="C0C0C0"/>
                  </a:outerShdw>
                </a:effectLst>
                <a:latin typeface="宋体" pitchFamily="2" charset="-122"/>
                <a:ea typeface="黑体" pitchFamily="2" charset="-122"/>
              </a:rPr>
              <a:t>——</a:t>
            </a:r>
            <a:endParaRPr lang="en-US" sz="2400" b="1" dirty="0">
              <a:solidFill>
                <a:srgbClr val="0033CC"/>
              </a:solidFill>
              <a:effectLst>
                <a:outerShdw blurRad="38100" dist="38100" dir="2700000" algn="tl">
                  <a:srgbClr val="C0C0C0"/>
                </a:outerShdw>
              </a:effectLst>
              <a:latin typeface="黑体" pitchFamily="2" charset="-122"/>
              <a:ea typeface="黑体" pitchFamily="2" charset="-122"/>
            </a:endParaRPr>
          </a:p>
          <a:p>
            <a:pPr>
              <a:lnSpc>
                <a:spcPts val="3500"/>
              </a:lnSpc>
            </a:pPr>
            <a:r>
              <a:rPr lang="en-US" altLang="zh-CN" sz="2400" b="1" dirty="0" smtClean="0">
                <a:latin typeface="宋体" pitchFamily="2" charset="-122"/>
              </a:rPr>
              <a:t>[2015·</a:t>
            </a:r>
            <a:r>
              <a:rPr lang="zh-CN" altLang="en-US" sz="2400" b="1" dirty="0" smtClean="0">
                <a:latin typeface="宋体" pitchFamily="2" charset="-122"/>
              </a:rPr>
              <a:t>全国卷</a:t>
            </a:r>
            <a:r>
              <a:rPr lang="en-US" altLang="zh-CN" sz="2400" b="1" dirty="0" smtClean="0">
                <a:latin typeface="宋体" pitchFamily="2" charset="-122"/>
              </a:rPr>
              <a:t>Ⅱ]</a:t>
            </a:r>
            <a:r>
              <a:rPr lang="zh-CN" altLang="en-US" sz="2400" b="1" dirty="0" smtClean="0">
                <a:latin typeface="宋体" pitchFamily="2" charset="-122"/>
              </a:rPr>
              <a:t>东家老范是一个什么样的人？请结合全文简要分析。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原文见本讲“真题体验”</a:t>
            </a:r>
            <a:r>
              <a:rPr lang="en-US" altLang="zh-CN" sz="2400" b="1" dirty="0" smtClean="0">
                <a:latin typeface="宋体" pitchFamily="2" charset="-122"/>
              </a:rPr>
              <a:t>)</a:t>
            </a:r>
          </a:p>
        </p:txBody>
      </p:sp>
      <p:sp>
        <p:nvSpPr>
          <p:cNvPr id="1520643"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2064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aphicFrame>
        <p:nvGraphicFramePr>
          <p:cNvPr id="1520645" name="Group 5"/>
          <p:cNvGraphicFramePr>
            <a:graphicFrameLocks noGrp="1"/>
          </p:cNvGraphicFramePr>
          <p:nvPr/>
        </p:nvGraphicFramePr>
        <p:xfrm>
          <a:off x="900113" y="2555875"/>
          <a:ext cx="7775575" cy="2751056"/>
        </p:xfrm>
        <a:graphic>
          <a:graphicData uri="http://schemas.openxmlformats.org/drawingml/2006/table">
            <a:tbl>
              <a:tblPr/>
              <a:tblGrid>
                <a:gridCol w="458787"/>
                <a:gridCol w="836613"/>
                <a:gridCol w="6480175"/>
              </a:tblGrid>
              <a:tr h="913859">
                <a:tc rowSpan="2">
                  <a:txBody>
                    <a:bodyPr/>
                    <a:lstStyle/>
                    <a:p>
                      <a:pPr marL="0" marR="0" lvl="0" indent="0" algn="ctr" defTabSz="914400" rtl="0" eaLnBrk="1" fontAlgn="base" latinLnBrk="0" hangingPunct="1">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黑体" pitchFamily="2" charset="-122"/>
                          <a:ea typeface="宋体" pitchFamily="2" charset="-122"/>
                          <a:cs typeface="Times New Roman" pitchFamily="18" charset="0"/>
                        </a:rPr>
                        <a:t>教你</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黑体" pitchFamily="2" charset="-122"/>
                          <a:ea typeface="宋体" pitchFamily="2" charset="-122"/>
                          <a:cs typeface="Times New Roman" pitchFamily="18" charset="0"/>
                        </a:rPr>
                        <a:t>审题</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审题要点</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3050" algn="l" defTabSz="914400" rtl="0" eaLnBrk="1" fontAlgn="base" latinLnBrk="0" hangingPunct="1">
                        <a:lnSpc>
                          <a:spcPct val="100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题干中的“东家老范”是答题对象，“是一个什么样的人”“简要分析”是答题要求，“结合全文”是答题范围。审题时这些要点要审出来</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745216">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思路分析</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概括本题中东家老范的形象主要从他所做的事情来概括他的性格特点，主要有以下几个事件：自家设私塾而允许别家孩子随意听，关注老汪的“乱走”， 不因银瓶而辞退老汪等。要根据这几个事件概括他的性格特点，注意要从多角度概括，不能太单一、重复</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4"/>
          <p:cNvGrpSpPr>
            <a:grpSpLocks/>
          </p:cNvGrpSpPr>
          <p:nvPr/>
        </p:nvGrpSpPr>
        <p:grpSpPr bwMode="auto">
          <a:xfrm>
            <a:off x="1588" y="777875"/>
            <a:ext cx="609600" cy="2003425"/>
            <a:chOff x="0" y="0"/>
            <a:chExt cx="384" cy="1262"/>
          </a:xfrm>
        </p:grpSpPr>
        <p:pic>
          <p:nvPicPr>
            <p:cNvPr id="1520659"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20660"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1666" name="Rectangle 2"/>
          <p:cNvSpPr>
            <a:spLocks noChangeArrowheads="1"/>
          </p:cNvSpPr>
          <p:nvPr/>
        </p:nvSpPr>
        <p:spPr bwMode="auto">
          <a:xfrm>
            <a:off x="790575" y="936625"/>
            <a:ext cx="7920038" cy="5399088"/>
          </a:xfrm>
          <a:prstGeom prst="rect">
            <a:avLst/>
          </a:prstGeom>
          <a:noFill/>
          <a:ln w="9525">
            <a:noFill/>
            <a:miter lim="800000"/>
            <a:headEnd/>
            <a:tailEnd/>
          </a:ln>
        </p:spPr>
        <p:txBody>
          <a:bodyPr/>
          <a:lstStyle/>
          <a:p>
            <a:pPr algn="ctr">
              <a:lnSpc>
                <a:spcPts val="3500"/>
              </a:lnSpc>
            </a:pPr>
            <a:endParaRPr lang="en-US" sz="2400" b="1">
              <a:latin typeface="宋体" pitchFamily="2" charset="-122"/>
            </a:endParaRPr>
          </a:p>
        </p:txBody>
      </p:sp>
      <p:sp>
        <p:nvSpPr>
          <p:cNvPr id="1521667"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aphicFrame>
        <p:nvGraphicFramePr>
          <p:cNvPr id="1521668" name="Group 4"/>
          <p:cNvGraphicFramePr>
            <a:graphicFrameLocks noGrp="1"/>
          </p:cNvGraphicFramePr>
          <p:nvPr/>
        </p:nvGraphicFramePr>
        <p:xfrm>
          <a:off x="755650" y="981075"/>
          <a:ext cx="7993063" cy="3755703"/>
        </p:xfrm>
        <a:graphic>
          <a:graphicData uri="http://schemas.openxmlformats.org/drawingml/2006/table">
            <a:tbl>
              <a:tblPr/>
              <a:tblGrid>
                <a:gridCol w="485775"/>
                <a:gridCol w="758807"/>
                <a:gridCol w="500066"/>
                <a:gridCol w="785818"/>
                <a:gridCol w="5462597"/>
              </a:tblGrid>
              <a:tr h="620713">
                <a:tc rowSpan="3">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答题</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现场答案</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l"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 　　大方、友善、有分寸</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1184270">
                <a:tc vMerge="1">
                  <a:txBody>
                    <a:bodyPr/>
                    <a:lstStyle/>
                    <a:p>
                      <a:endParaRPr lang="zh-CN" altLang="en-US"/>
                    </a:p>
                  </a:txBody>
                  <a:tcPr/>
                </a:tc>
                <a:tc>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我来</a:t>
                      </a:r>
                    </a:p>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评分</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endParaRPr kumimoji="0" lang="en-US" altLang="zh-CN" sz="2400" b="1" i="0" u="none" strike="noStrike" cap="none" normalizeH="0" baseline="0" smtClean="0">
                        <a:ln>
                          <a:noFill/>
                        </a:ln>
                        <a:solidFill>
                          <a:srgbClr val="990033"/>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得分</a:t>
                      </a:r>
                    </a:p>
                    <a:p>
                      <a:pPr marL="0" marR="0" lvl="0" indent="0" algn="l"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理由</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2000"/>
                        </a:lnSpc>
                        <a:spcBef>
                          <a:spcPct val="0"/>
                        </a:spcBef>
                        <a:spcAft>
                          <a:spcPct val="0"/>
                        </a:spcAft>
                        <a:buClrTx/>
                        <a:buSzTx/>
                        <a:buFont typeface="Arial" charset="0"/>
                        <a:buNone/>
                        <a:tabLst/>
                      </a:pPr>
                      <a:r>
                        <a:rPr kumimoji="0" lang="zh-CN" altLang="en-US" sz="2400" b="1" i="0" u="none" strike="noStrike" cap="none" normalizeH="0" baseline="0" dirty="0" smtClean="0">
                          <a:ln>
                            <a:noFill/>
                          </a:ln>
                          <a:solidFill>
                            <a:srgbClr val="990033"/>
                          </a:solidFill>
                          <a:effectLst/>
                          <a:latin typeface="宋体" pitchFamily="2" charset="-122"/>
                          <a:ea typeface="宋体" pitchFamily="2" charset="-122"/>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76388">
                <a:tc vMerge="1">
                  <a:txBody>
                    <a:bodyPr/>
                    <a:lstStyle/>
                    <a:p>
                      <a:endParaRPr lang="zh-CN" altLang="en-US"/>
                    </a:p>
                  </a:txBody>
                  <a:tcPr/>
                </a:tc>
                <a:tc gridSpan="2">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我来答题</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l"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　</a:t>
                      </a:r>
                      <a:endParaRPr kumimoji="0" lang="en-US" altLang="zh-CN"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1" fontAlgn="base" latinLnBrk="0" hangingPunct="1">
                        <a:lnSpc>
                          <a:spcPct val="122000"/>
                        </a:lnSpc>
                        <a:spcBef>
                          <a:spcPct val="0"/>
                        </a:spcBef>
                        <a:spcAft>
                          <a:spcPct val="0"/>
                        </a:spcAft>
                        <a:buClrTx/>
                        <a:buSzTx/>
                        <a:buFont typeface="Arial" charset="0"/>
                        <a:buNone/>
                        <a:tabLst/>
                      </a:pPr>
                      <a:endParaRPr kumimoji="0" lang="en-US" altLang="zh-CN"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1" fontAlgn="base" latinLnBrk="0" hangingPunct="1">
                        <a:lnSpc>
                          <a:spcPct val="122000"/>
                        </a:lnSpc>
                        <a:spcBef>
                          <a:spcPct val="0"/>
                        </a:spcBef>
                        <a:spcAft>
                          <a:spcPct val="0"/>
                        </a:spcAft>
                        <a:buClrTx/>
                        <a:buSzTx/>
                        <a:buFont typeface="Arial" charset="0"/>
                        <a:buNone/>
                        <a:tabLst/>
                      </a:pPr>
                      <a:endParaRPr kumimoji="0" lang="en-US" altLang="zh-CN"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1" fontAlgn="base" latinLnBrk="0" hangingPunct="1">
                        <a:lnSpc>
                          <a:spcPct val="122000"/>
                        </a:lnSpc>
                        <a:spcBef>
                          <a:spcPct val="0"/>
                        </a:spcBef>
                        <a:spcAft>
                          <a:spcPct val="0"/>
                        </a:spcAft>
                        <a:buClrTx/>
                        <a:buSzTx/>
                        <a:buFont typeface="Arial" charset="0"/>
                        <a:buNone/>
                        <a:tabLst/>
                      </a:pPr>
                      <a:endParaRPr kumimoji="0" lang="en-US" altLang="zh-CN"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1" fontAlgn="base" latinLnBrk="0" hangingPunct="1">
                        <a:lnSpc>
                          <a:spcPct val="122000"/>
                        </a:lnSpc>
                        <a:spcBef>
                          <a:spcPct val="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r>
            </a:tbl>
          </a:graphicData>
        </a:graphic>
      </p:graphicFrame>
      <p:sp>
        <p:nvSpPr>
          <p:cNvPr id="1521691"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4"/>
          <p:cNvGrpSpPr>
            <a:grpSpLocks/>
          </p:cNvGrpSpPr>
          <p:nvPr/>
        </p:nvGrpSpPr>
        <p:grpSpPr bwMode="auto">
          <a:xfrm>
            <a:off x="1588" y="777875"/>
            <a:ext cx="609600" cy="2003425"/>
            <a:chOff x="0" y="0"/>
            <a:chExt cx="384" cy="1262"/>
          </a:xfrm>
        </p:grpSpPr>
        <p:pic>
          <p:nvPicPr>
            <p:cNvPr id="1521693"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21694"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521696" name="Text Box 32"/>
          <p:cNvSpPr txBox="1">
            <a:spLocks noChangeArrowheads="1"/>
          </p:cNvSpPr>
          <p:nvPr/>
        </p:nvSpPr>
        <p:spPr bwMode="auto">
          <a:xfrm>
            <a:off x="3419475" y="1571612"/>
            <a:ext cx="4968875" cy="1153777"/>
          </a:xfrm>
          <a:prstGeom prst="rect">
            <a:avLst/>
          </a:prstGeom>
          <a:noFill/>
          <a:ln w="9525">
            <a:noFill/>
            <a:miter lim="800000"/>
            <a:headEnd/>
            <a:tailEnd/>
          </a:ln>
          <a:effectLst/>
        </p:spPr>
        <p:txBody>
          <a:bodyPr>
            <a:spAutoFit/>
          </a:bodyPr>
          <a:lstStyle/>
          <a:p>
            <a:pPr indent="273050">
              <a:lnSpc>
                <a:spcPct val="118000"/>
              </a:lnSpc>
              <a:spcBef>
                <a:spcPct val="50000"/>
              </a:spcBef>
            </a:pPr>
            <a:r>
              <a:rPr lang="zh-CN" altLang="en-US" sz="2000" b="1" dirty="0" smtClean="0">
                <a:solidFill>
                  <a:srgbClr val="990033"/>
                </a:solidFill>
              </a:rPr>
              <a:t>答案过于简单，没有结合文本进行分析，没有体现题干中的“请结合全文简要分析”的答题要求。</a:t>
            </a:r>
            <a:endParaRPr lang="en-US" altLang="zh-CN" sz="2000" b="1" dirty="0">
              <a:solidFill>
                <a:srgbClr val="990033"/>
              </a:solidFill>
            </a:endParaRPr>
          </a:p>
        </p:txBody>
      </p:sp>
      <p:sp>
        <p:nvSpPr>
          <p:cNvPr id="1521697" name="Text Box 33"/>
          <p:cNvSpPr txBox="1">
            <a:spLocks noChangeArrowheads="1"/>
          </p:cNvSpPr>
          <p:nvPr/>
        </p:nvSpPr>
        <p:spPr bwMode="auto">
          <a:xfrm>
            <a:off x="2000232" y="1857364"/>
            <a:ext cx="500066" cy="707886"/>
          </a:xfrm>
          <a:prstGeom prst="rect">
            <a:avLst/>
          </a:prstGeom>
          <a:noFill/>
          <a:ln w="9525">
            <a:noFill/>
            <a:miter lim="800000"/>
            <a:headEnd/>
            <a:tailEnd/>
          </a:ln>
          <a:effectLst/>
        </p:spPr>
        <p:txBody>
          <a:bodyPr wrap="square">
            <a:spAutoFit/>
          </a:bodyPr>
          <a:lstStyle/>
          <a:p>
            <a:pPr algn="ctr">
              <a:spcBef>
                <a:spcPct val="50000"/>
              </a:spcBef>
            </a:pPr>
            <a:r>
              <a:rPr lang="en-US" altLang="zh-CN" sz="2000" b="1" dirty="0">
                <a:solidFill>
                  <a:srgbClr val="990033"/>
                </a:solidFill>
              </a:rPr>
              <a:t>3</a:t>
            </a:r>
            <a:r>
              <a:rPr lang="zh-CN" altLang="en-US" sz="2000" b="1" dirty="0">
                <a:solidFill>
                  <a:srgbClr val="990033"/>
                </a:solidFill>
              </a:rPr>
              <a:t>分</a:t>
            </a:r>
          </a:p>
        </p:txBody>
      </p:sp>
      <p:sp>
        <p:nvSpPr>
          <p:cNvPr id="11" name="Text Box 32"/>
          <p:cNvSpPr txBox="1">
            <a:spLocks noChangeArrowheads="1"/>
          </p:cNvSpPr>
          <p:nvPr/>
        </p:nvSpPr>
        <p:spPr bwMode="auto">
          <a:xfrm>
            <a:off x="2643174" y="2786058"/>
            <a:ext cx="6000792" cy="1908215"/>
          </a:xfrm>
          <a:prstGeom prst="rect">
            <a:avLst/>
          </a:prstGeom>
          <a:noFill/>
          <a:ln w="9525">
            <a:noFill/>
            <a:miter lim="800000"/>
            <a:headEnd/>
            <a:tailEnd/>
          </a:ln>
          <a:effectLst/>
        </p:spPr>
        <p:txBody>
          <a:bodyPr wrap="square">
            <a:spAutoFit/>
          </a:bodyPr>
          <a:lstStyle/>
          <a:p>
            <a:pPr indent="273050">
              <a:lnSpc>
                <a:spcPct val="118000"/>
              </a:lnSpc>
              <a:spcBef>
                <a:spcPct val="50000"/>
              </a:spcBef>
            </a:pPr>
            <a:r>
              <a:rPr lang="zh-CN" altLang="en-US" sz="2000" b="1" dirty="0" smtClean="0">
                <a:solidFill>
                  <a:srgbClr val="990033"/>
                </a:solidFill>
              </a:rPr>
              <a:t>①自家设私塾而允许别家孩子随听，是个大方的人；②关注老汪的“乱走”，并尽力开导安慰，是个友善的人；③不再追问老汪的隐情，是个有分寸的人；④不因银瓶而辞退老汪，是个识大体的人。</a:t>
            </a:r>
            <a:r>
              <a:rPr lang="en-US" altLang="zh-CN" sz="2000" b="1" dirty="0" smtClean="0">
                <a:solidFill>
                  <a:srgbClr val="990033"/>
                </a:solidFill>
              </a:rPr>
              <a:t>(</a:t>
            </a:r>
            <a:r>
              <a:rPr lang="zh-CN" altLang="en-US" sz="2000" b="1" dirty="0" smtClean="0">
                <a:solidFill>
                  <a:srgbClr val="990033"/>
                </a:solidFill>
              </a:rPr>
              <a:t>每答出一点给</a:t>
            </a:r>
            <a:r>
              <a:rPr lang="en-US" altLang="zh-CN" sz="2000" b="1" dirty="0" smtClean="0">
                <a:solidFill>
                  <a:srgbClr val="990033"/>
                </a:solidFill>
              </a:rPr>
              <a:t>2</a:t>
            </a:r>
            <a:r>
              <a:rPr lang="zh-CN" altLang="en-US" sz="2000" b="1" dirty="0" smtClean="0">
                <a:solidFill>
                  <a:srgbClr val="990033"/>
                </a:solidFill>
              </a:rPr>
              <a:t>分，给满</a:t>
            </a:r>
            <a:r>
              <a:rPr lang="en-US" altLang="zh-CN" sz="2000" b="1" dirty="0" smtClean="0">
                <a:solidFill>
                  <a:srgbClr val="990033"/>
                </a:solidFill>
              </a:rPr>
              <a:t>6</a:t>
            </a:r>
            <a:r>
              <a:rPr lang="zh-CN" altLang="en-US" sz="2000" b="1" dirty="0" smtClean="0">
                <a:solidFill>
                  <a:srgbClr val="990033"/>
                </a:solidFill>
              </a:rPr>
              <a:t>分为止。意思答对即可</a:t>
            </a:r>
            <a:r>
              <a:rPr lang="en-US" altLang="zh-CN" sz="2000" b="1" dirty="0" smtClean="0">
                <a:solidFill>
                  <a:srgbClr val="990033"/>
                </a:solidFill>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21697"/>
                                        </p:tgtEl>
                                        <p:attrNameLst>
                                          <p:attrName>style.visibility</p:attrName>
                                        </p:attrNameLst>
                                      </p:cBhvr>
                                      <p:to>
                                        <p:strVal val="visible"/>
                                      </p:to>
                                    </p:set>
                                    <p:animEffect transition="in" filter="box(in)">
                                      <p:cBhvr>
                                        <p:cTn id="7" dur="500"/>
                                        <p:tgtEl>
                                          <p:spTgt spid="152169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21696"/>
                                        </p:tgtEl>
                                        <p:attrNameLst>
                                          <p:attrName>style.visibility</p:attrName>
                                        </p:attrNameLst>
                                      </p:cBhvr>
                                      <p:to>
                                        <p:strVal val="visible"/>
                                      </p:to>
                                    </p:set>
                                    <p:animEffect transition="in" filter="blinds(horizontal)">
                                      <p:cBhvr>
                                        <p:cTn id="12" dur="500"/>
                                        <p:tgtEl>
                                          <p:spTgt spid="152169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1696" grpId="0"/>
      <p:bldP spid="1521697" grpId="0"/>
      <p:bldP spid="11"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1666" name="Rectangle 2"/>
          <p:cNvSpPr>
            <a:spLocks noChangeArrowheads="1"/>
          </p:cNvSpPr>
          <p:nvPr/>
        </p:nvSpPr>
        <p:spPr bwMode="auto">
          <a:xfrm>
            <a:off x="790575" y="936625"/>
            <a:ext cx="7920038" cy="5399088"/>
          </a:xfrm>
          <a:prstGeom prst="rect">
            <a:avLst/>
          </a:prstGeom>
          <a:noFill/>
          <a:ln w="9525">
            <a:noFill/>
            <a:miter lim="800000"/>
            <a:headEnd/>
            <a:tailEnd/>
          </a:ln>
        </p:spPr>
        <p:txBody>
          <a:bodyPr/>
          <a:lstStyle/>
          <a:p>
            <a:pPr algn="ctr">
              <a:lnSpc>
                <a:spcPts val="3500"/>
              </a:lnSpc>
            </a:pPr>
            <a:endParaRPr lang="en-US" sz="2400" b="1">
              <a:latin typeface="宋体" pitchFamily="2" charset="-122"/>
            </a:endParaRPr>
          </a:p>
        </p:txBody>
      </p:sp>
      <p:sp>
        <p:nvSpPr>
          <p:cNvPr id="1521667"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aphicFrame>
        <p:nvGraphicFramePr>
          <p:cNvPr id="1521668" name="Group 4"/>
          <p:cNvGraphicFramePr>
            <a:graphicFrameLocks noGrp="1"/>
          </p:cNvGraphicFramePr>
          <p:nvPr/>
        </p:nvGraphicFramePr>
        <p:xfrm>
          <a:off x="755650" y="981075"/>
          <a:ext cx="7993063" cy="2694432"/>
        </p:xfrm>
        <a:graphic>
          <a:graphicData uri="http://schemas.openxmlformats.org/drawingml/2006/table">
            <a:tbl>
              <a:tblPr/>
              <a:tblGrid>
                <a:gridCol w="485775"/>
                <a:gridCol w="1258873"/>
                <a:gridCol w="6248415"/>
              </a:tblGrid>
              <a:tr h="1282700">
                <a:tc>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答题</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阅卷总结</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分析人物形象的性格特点，一般可以从以下几个角度来考虑：①要找到作品中对形象所进行的语言、动作、神态、心理等方面的描写，体会其性格特点；②从人物的身份、地位、经历、教养、气质等，体会其性格特点；③要在情节发展中把握人物性格；④作品有时还会借助其他人物或直接评价来展现人物性格，要注意对相关内容进行体会</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521691"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4"/>
          <p:cNvGrpSpPr>
            <a:grpSpLocks/>
          </p:cNvGrpSpPr>
          <p:nvPr/>
        </p:nvGrpSpPr>
        <p:grpSpPr bwMode="auto">
          <a:xfrm>
            <a:off x="1588" y="777875"/>
            <a:ext cx="609600" cy="2003425"/>
            <a:chOff x="0" y="0"/>
            <a:chExt cx="384" cy="1262"/>
          </a:xfrm>
        </p:grpSpPr>
        <p:pic>
          <p:nvPicPr>
            <p:cNvPr id="1521693"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21694"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2690" name="内容占位符 2"/>
          <p:cNvSpPr>
            <a:spLocks noGrp="1"/>
          </p:cNvSpPr>
          <p:nvPr>
            <p:ph idx="4294967295"/>
          </p:nvPr>
        </p:nvSpPr>
        <p:spPr>
          <a:xfrm>
            <a:off x="754065" y="884259"/>
            <a:ext cx="8104215" cy="5688013"/>
          </a:xfrm>
        </p:spPr>
        <p:txBody>
          <a:bodyPr/>
          <a:lstStyle/>
          <a:p>
            <a:pPr marL="0" indent="622300" algn="ctr" eaLnBrk="1" hangingPunct="1">
              <a:lnSpc>
                <a:spcPts val="3500"/>
              </a:lnSpc>
              <a:spcBef>
                <a:spcPct val="0"/>
              </a:spcBef>
              <a:buFont typeface="Arial" charset="0"/>
              <a:buNone/>
            </a:pPr>
            <a:r>
              <a:rPr lang="en-US" sz="2400" b="1" dirty="0">
                <a:solidFill>
                  <a:srgbClr val="0033CC"/>
                </a:solidFill>
                <a:effectLst>
                  <a:outerShdw blurRad="38100" dist="38100" dir="2700000" algn="tl">
                    <a:srgbClr val="C0C0C0"/>
                  </a:outerShdw>
                </a:effectLst>
              </a:rPr>
              <a:t>—— </a:t>
            </a:r>
            <a:r>
              <a:rPr lang="zh-CN" altLang="en-US" sz="2400" b="1" dirty="0">
                <a:solidFill>
                  <a:srgbClr val="0033CC"/>
                </a:solidFill>
                <a:effectLst>
                  <a:outerShdw blurRad="38100" dist="38100" dir="2700000" algn="tl">
                    <a:srgbClr val="C0C0C0"/>
                  </a:outerShdw>
                </a:effectLst>
              </a:rPr>
              <a:t>考点精讲 </a:t>
            </a:r>
            <a:r>
              <a:rPr lang="en-US" sz="2400" b="1" dirty="0">
                <a:solidFill>
                  <a:srgbClr val="0033CC"/>
                </a:solidFill>
                <a:effectLst>
                  <a:outerShdw blurRad="38100" dist="38100" dir="2700000" algn="tl">
                    <a:srgbClr val="C0C0C0"/>
                  </a:outerShdw>
                </a:effectLst>
              </a:rPr>
              <a:t>——</a:t>
            </a:r>
          </a:p>
          <a:p>
            <a:pPr marL="0" indent="0" eaLnBrk="1" hangingPunct="1">
              <a:lnSpc>
                <a:spcPts val="3500"/>
              </a:lnSpc>
              <a:spcBef>
                <a:spcPct val="0"/>
              </a:spcBef>
              <a:buNone/>
            </a:pPr>
            <a:r>
              <a:rPr lang="zh-CN" altLang="en-US" sz="2400" b="1" dirty="0" smtClean="0">
                <a:solidFill>
                  <a:srgbClr val="000000"/>
                </a:solidFill>
                <a:latin typeface="黑体" pitchFamily="2" charset="-122"/>
                <a:ea typeface="黑体" pitchFamily="2" charset="-122"/>
              </a:rPr>
              <a:t>►　类型一　概括形象类</a:t>
            </a:r>
            <a:endParaRPr lang="en-US" altLang="zh-CN" sz="2400" b="1" dirty="0" smtClean="0">
              <a:latin typeface="宋体" pitchFamily="2" charset="-122"/>
            </a:endParaRPr>
          </a:p>
          <a:p>
            <a:pPr marL="0" indent="622300" algn="ctr" eaLnBrk="1" hangingPunct="1">
              <a:lnSpc>
                <a:spcPct val="122000"/>
              </a:lnSpc>
              <a:spcBef>
                <a:spcPct val="0"/>
              </a:spcBef>
              <a:buFont typeface="Arial" charset="0"/>
              <a:buNone/>
            </a:pPr>
            <a:r>
              <a:rPr lang="zh-CN" altLang="en-US" sz="2400" b="1" dirty="0" smtClean="0">
                <a:latin typeface="宋体" pitchFamily="2" charset="-122"/>
              </a:rPr>
              <a:t>知识</a:t>
            </a:r>
            <a:r>
              <a:rPr lang="zh-CN" altLang="en-US" sz="2400" b="1" dirty="0">
                <a:latin typeface="宋体" pitchFamily="2" charset="-122"/>
              </a:rPr>
              <a:t>储备</a:t>
            </a:r>
            <a:endParaRPr lang="en-US" sz="2400" b="1" dirty="0">
              <a:latin typeface="宋体" pitchFamily="2" charset="-122"/>
            </a:endParaRPr>
          </a:p>
          <a:p>
            <a:pPr marL="0" indent="622300" eaLnBrk="1" hangingPunct="1">
              <a:lnSpc>
                <a:spcPct val="122000"/>
              </a:lnSpc>
              <a:spcBef>
                <a:spcPct val="0"/>
              </a:spcBef>
              <a:buNone/>
            </a:pPr>
            <a:r>
              <a:rPr lang="zh-CN" altLang="en-US" sz="2400" b="1" dirty="0" smtClean="0">
                <a:latin typeface="宋体" pitchFamily="2" charset="-122"/>
              </a:rPr>
              <a:t>人物形象是小说的主要构件。小说的核心任务就是通过塑造典型的人物形象来揭示社会生活的本质，从而表现一定的主题。小说中人物的形象特征包括两个方面：外在特征和内在特征。外在特征指的是人物的外貌、职业、生活习惯等，内在特征指的是人物的心理状态、精神品质等。把握小说人物形象特征要从两点入手：一是重视小说中人物的身份、地位、经历、教养和气质等，因为它们直接决定着人物的言行，影响着人物的性格；二是结合小说对人</a:t>
            </a:r>
          </a:p>
        </p:txBody>
      </p:sp>
      <p:sp>
        <p:nvSpPr>
          <p:cNvPr id="1522691"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2269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第</a:t>
            </a:r>
            <a:r>
              <a:rPr lang="en-US" sz="2200" b="1" dirty="0">
                <a:solidFill>
                  <a:srgbClr val="C00000"/>
                </a:solidFill>
                <a:latin typeface="幼圆" pitchFamily="49" charset="-122"/>
                <a:ea typeface="幼圆" pitchFamily="49" charset="-122"/>
              </a:rPr>
              <a:t>2</a:t>
            </a:r>
            <a:r>
              <a:rPr lang="zh-CN" altLang="en-US" sz="2200" b="1" dirty="0">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2269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226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22690">
                                            <p:txEl>
                                              <p:pRg st="0" end="0"/>
                                            </p:txEl>
                                          </p:spTgt>
                                        </p:tgtEl>
                                        <p:attrNameLst>
                                          <p:attrName>style.visibility</p:attrName>
                                        </p:attrNameLst>
                                      </p:cBhvr>
                                      <p:to>
                                        <p:strVal val="visible"/>
                                      </p:to>
                                    </p:set>
                                    <p:anim calcmode="lin" valueType="num">
                                      <p:cBhvr additive="base">
                                        <p:cTn id="13" dur="500" fill="hold"/>
                                        <p:tgtEl>
                                          <p:spTgt spid="152269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22690">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22690">
                                            <p:txEl>
                                              <p:pRg st="1" end="1"/>
                                            </p:txEl>
                                          </p:spTgt>
                                        </p:tgtEl>
                                        <p:attrNameLst>
                                          <p:attrName>style.visibility</p:attrName>
                                        </p:attrNameLst>
                                      </p:cBhvr>
                                      <p:to>
                                        <p:strVal val="visible"/>
                                      </p:to>
                                    </p:set>
                                    <p:anim calcmode="lin" valueType="num">
                                      <p:cBhvr additive="base">
                                        <p:cTn id="17" dur="500" fill="hold"/>
                                        <p:tgtEl>
                                          <p:spTgt spid="1522690">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22690">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22690">
                                            <p:txEl>
                                              <p:pRg st="2" end="2"/>
                                            </p:txEl>
                                          </p:spTgt>
                                        </p:tgtEl>
                                        <p:attrNameLst>
                                          <p:attrName>style.visibility</p:attrName>
                                        </p:attrNameLst>
                                      </p:cBhvr>
                                      <p:to>
                                        <p:strVal val="visible"/>
                                      </p:to>
                                    </p:set>
                                    <p:anim calcmode="lin" valueType="num">
                                      <p:cBhvr additive="base">
                                        <p:cTn id="21" dur="500" fill="hold"/>
                                        <p:tgtEl>
                                          <p:spTgt spid="1522690">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22690">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22690">
                                            <p:txEl>
                                              <p:pRg st="3" end="3"/>
                                            </p:txEl>
                                          </p:spTgt>
                                        </p:tgtEl>
                                        <p:attrNameLst>
                                          <p:attrName>style.visibility</p:attrName>
                                        </p:attrNameLst>
                                      </p:cBhvr>
                                      <p:to>
                                        <p:strVal val="visible"/>
                                      </p:to>
                                    </p:set>
                                    <p:anim calcmode="lin" valueType="num">
                                      <p:cBhvr additive="base">
                                        <p:cTn id="25" dur="500" fill="hold"/>
                                        <p:tgtEl>
                                          <p:spTgt spid="152269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2269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3714" name="内容占位符 2"/>
          <p:cNvSpPr>
            <a:spLocks noGrp="1"/>
          </p:cNvSpPr>
          <p:nvPr>
            <p:ph idx="4294967295"/>
          </p:nvPr>
        </p:nvSpPr>
        <p:spPr>
          <a:xfrm>
            <a:off x="642910" y="785794"/>
            <a:ext cx="8286808" cy="4473567"/>
          </a:xfrm>
        </p:spPr>
        <p:txBody>
          <a:bodyPr/>
          <a:lstStyle/>
          <a:p>
            <a:pPr marL="0" indent="0" eaLnBrk="1" hangingPunct="1">
              <a:lnSpc>
                <a:spcPct val="122000"/>
              </a:lnSpc>
              <a:spcBef>
                <a:spcPct val="0"/>
              </a:spcBef>
              <a:buNone/>
            </a:pPr>
            <a:r>
              <a:rPr lang="zh-CN" altLang="en-US" sz="2400" b="1" dirty="0" smtClean="0">
                <a:latin typeface="宋体" pitchFamily="2" charset="-122"/>
              </a:rPr>
              <a:t>物语言、外貌、行动和心理的直接描写以及环境、与他人的关系等间接描写的内容来把握人物的思想感情和性格特征。</a:t>
            </a:r>
            <a:endParaRPr lang="en-US" altLang="zh-CN" sz="2400" b="1" dirty="0" smtClean="0">
              <a:latin typeface="宋体" pitchFamily="2" charset="-122"/>
            </a:endParaRPr>
          </a:p>
          <a:p>
            <a:pPr marL="0" indent="627063"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运用各种描写手法来塑造人物形象</a:t>
            </a:r>
          </a:p>
          <a:p>
            <a:pPr marL="0" indent="0" eaLnBrk="1" hangingPunct="1">
              <a:lnSpc>
                <a:spcPct val="122000"/>
              </a:lnSpc>
              <a:spcBef>
                <a:spcPct val="0"/>
              </a:spcBef>
              <a:buNone/>
            </a:pPr>
            <a:endParaRPr lang="zh-CN" altLang="en-US" sz="2400" b="1" dirty="0" smtClean="0">
              <a:latin typeface="宋体" pitchFamily="2" charset="-122"/>
            </a:endParaRPr>
          </a:p>
        </p:txBody>
      </p:sp>
      <p:sp>
        <p:nvSpPr>
          <p:cNvPr id="1523715"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2371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2371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2371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graphicFrame>
        <p:nvGraphicFramePr>
          <p:cNvPr id="8" name="Group 4"/>
          <p:cNvGraphicFramePr>
            <a:graphicFrameLocks noGrp="1"/>
          </p:cNvGraphicFramePr>
          <p:nvPr/>
        </p:nvGraphicFramePr>
        <p:xfrm>
          <a:off x="714348" y="2214554"/>
          <a:ext cx="8064500" cy="4120896"/>
        </p:xfrm>
        <a:graphic>
          <a:graphicData uri="http://schemas.openxmlformats.org/drawingml/2006/table">
            <a:tbl>
              <a:tblPr/>
              <a:tblGrid>
                <a:gridCol w="425450"/>
                <a:gridCol w="819131"/>
                <a:gridCol w="6819919"/>
              </a:tblGrid>
              <a:tr h="234933">
                <a:tc gridSpan="2">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描写手法</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具体分析</a:t>
                      </a: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4650">
                <a:tc rowSpan="2">
                  <a:txBody>
                    <a:bodyPr/>
                    <a:lstStyle/>
                    <a:p>
                      <a:pPr marL="0" marR="0" lvl="0" indent="0" algn="ctr" defTabSz="914400" rtl="0" eaLnBrk="1" fontAlgn="base" latinLnBrk="0" hangingPunct="1">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正面</a:t>
                      </a:r>
                    </a:p>
                    <a:p>
                      <a:pPr marL="0" marR="0" lvl="0" indent="0" algn="ctr" defTabSz="914400" rtl="0" eaLnBrk="1" fontAlgn="base" latinLnBrk="0" hangingPunct="1">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描写</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类别</a:t>
                      </a: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特点、作用</a:t>
                      </a: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44738">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肖像</a:t>
                      </a: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描写</a:t>
                      </a: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　</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肖像描写是对人物形象的外部特征的描写，包括人物的容貌、身材、服饰等。它对于人物性格和人物形象的完整体现，有着重要的烘托作用。从人物肖像描写入手，可以迅速掌握人物的外在特征、身份、地位、教养，甚至内在性格。小说人物的肖像描写有相对静止的整体显示，如同电影中的人物特写镜头一样，从正面刻画人物肖像，如</a:t>
                      </a:r>
                      <a:r>
                        <a:rPr kumimoji="0" lang="en-US" altLang="zh-CN" sz="2000" b="1" i="0" u="none" strike="noStrike" cap="none" normalizeH="0" baseline="0" dirty="0" smtClean="0">
                          <a:ln>
                            <a:noFill/>
                          </a:ln>
                          <a:solidFill>
                            <a:schemeClr val="tx1"/>
                          </a:solidFill>
                          <a:effectLst/>
                          <a:latin typeface="宋体" pitchFamily="2" charset="-122"/>
                          <a:ea typeface="宋体" pitchFamily="2" charset="-122"/>
                        </a:rPr>
                        <a:t>《</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林黛玉进贾府</a:t>
                      </a:r>
                      <a:r>
                        <a:rPr kumimoji="0" lang="en-US" altLang="zh-CN" sz="2000" b="1" i="0" u="none" strike="noStrike" cap="none" normalizeH="0" baseline="0" dirty="0" smtClean="0">
                          <a:ln>
                            <a:noFill/>
                          </a:ln>
                          <a:solidFill>
                            <a:schemeClr val="tx1"/>
                          </a:solidFill>
                          <a:effectLst/>
                          <a:latin typeface="宋体" pitchFamily="2" charset="-122"/>
                          <a:ea typeface="宋体" pitchFamily="2" charset="-122"/>
                        </a:rPr>
                        <a:t>》</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中对林黛玉的肖像描写；也可以是对某一局部的重点刻画，如鲁迅在</a:t>
                      </a:r>
                      <a:r>
                        <a:rPr kumimoji="0" lang="en-US" altLang="zh-CN" sz="2000" b="1" i="0" u="none" strike="noStrike" cap="none" normalizeH="0" baseline="0" dirty="0" smtClean="0">
                          <a:ln>
                            <a:noFill/>
                          </a:ln>
                          <a:solidFill>
                            <a:schemeClr val="tx1"/>
                          </a:solidFill>
                          <a:effectLst/>
                          <a:latin typeface="宋体" pitchFamily="2" charset="-122"/>
                          <a:ea typeface="宋体" pitchFamily="2" charset="-122"/>
                        </a:rPr>
                        <a:t>《</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祝福</a:t>
                      </a:r>
                      <a:r>
                        <a:rPr kumimoji="0" lang="en-US" altLang="zh-CN" sz="2000" b="1" i="0" u="none" strike="noStrike" cap="none" normalizeH="0" baseline="0" dirty="0" smtClean="0">
                          <a:ln>
                            <a:noFill/>
                          </a:ln>
                          <a:solidFill>
                            <a:schemeClr val="tx1"/>
                          </a:solidFill>
                          <a:effectLst/>
                          <a:latin typeface="宋体" pitchFamily="2" charset="-122"/>
                          <a:ea typeface="宋体" pitchFamily="2" charset="-122"/>
                        </a:rPr>
                        <a:t>》</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里对祥林嫂的眼神的三次描写</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med">
    <p:fade/>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4738"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24739"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aphicFrame>
        <p:nvGraphicFramePr>
          <p:cNvPr id="1524740" name="Group 4"/>
          <p:cNvGraphicFramePr>
            <a:graphicFrameLocks noGrp="1"/>
          </p:cNvGraphicFramePr>
          <p:nvPr/>
        </p:nvGraphicFramePr>
        <p:xfrm>
          <a:off x="684213" y="836613"/>
          <a:ext cx="8064500" cy="4987163"/>
        </p:xfrm>
        <a:graphic>
          <a:graphicData uri="http://schemas.openxmlformats.org/drawingml/2006/table">
            <a:tbl>
              <a:tblPr/>
              <a:tblGrid>
                <a:gridCol w="425450"/>
                <a:gridCol w="819131"/>
                <a:gridCol w="6819919"/>
              </a:tblGrid>
              <a:tr h="2378075">
                <a:tc rowSpan="2">
                  <a:txBody>
                    <a:bodyPr/>
                    <a:lstStyle/>
                    <a:p>
                      <a:pPr marL="0" marR="0" lvl="0" indent="0" algn="ctr" defTabSz="914400" rtl="0" eaLnBrk="1" fontAlgn="base" latinLnBrk="0" hangingPunct="1">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正面</a:t>
                      </a:r>
                    </a:p>
                    <a:p>
                      <a:pPr marL="0" marR="0" lvl="0" indent="0" algn="ctr" defTabSz="914400" rtl="0" eaLnBrk="1" fontAlgn="base" latinLnBrk="0" hangingPunct="1">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描写</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语言</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描写</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3050" algn="l" defTabSz="914400" rtl="0" eaLnBrk="0" fontAlgn="base" latinLnBrk="0" hangingPunct="0">
                        <a:lnSpc>
                          <a:spcPct val="118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小说的语言描写包括对话和独白。个性化的对话，可以显示人物的不同性格。鲁迅笔下人物的语言，都极有性格特征，孔乙己的迂腐斯文，杨二嫂的尖刻利己，阿</a:t>
                      </a:r>
                      <a:r>
                        <a:rPr kumimoji="0" lang="en-US" altLang="zh-CN"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Q</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的自欺自慰，无不绘形绘色，跃然纸上。富有特征的内心独白，也是透视人物内心隐秘、展现人物性格特点的一种重要手段。如</a:t>
                      </a:r>
                      <a:r>
                        <a:rPr kumimoji="0" lang="en-US" altLang="zh-CN"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守财奴</a:t>
                      </a:r>
                      <a:r>
                        <a:rPr kumimoji="0" lang="en-US" altLang="zh-CN"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中葛朗台的一句独白：“那简直是抹自己的脖子！”它直接揭示了人物对金钱赤裸裸的占有欲</a:t>
                      </a: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78075">
                <a:tc vMerge="1">
                  <a:txBody>
                    <a:bodyPr/>
                    <a:lstStyle/>
                    <a:p>
                      <a:pPr marL="0" marR="0" lvl="0" indent="0" algn="ctr" defTabSz="914400" rtl="0" eaLnBrk="1" fontAlgn="base" latinLnBrk="0" hangingPunct="1">
                        <a:lnSpc>
                          <a:spcPct val="100000"/>
                        </a:lnSpc>
                        <a:spcBef>
                          <a:spcPct val="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动作</a:t>
                      </a:r>
                    </a:p>
                    <a:p>
                      <a:pPr marL="0" marR="0" lvl="0" indent="0" algn="ctr" defTabSz="914400" rtl="0" eaLnBrk="0" fontAlgn="base" latinLnBrk="0" hangingPunct="0">
                        <a:lnSpc>
                          <a:spcPct val="100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描写</a:t>
                      </a: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3050" algn="l" defTabSz="914400" rtl="0" eaLnBrk="0" fontAlgn="base" latinLnBrk="0" hangingPunct="0">
                        <a:lnSpc>
                          <a:spcPct val="118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动作描写是指作家对人物富有性格特征的动作所做的生动、具体的描绘和刻画。人的行为动作是人物的思想感情的外在显现，是人物性格的具体展露。如</a:t>
                      </a:r>
                      <a:r>
                        <a:rPr kumimoji="0" lang="en-US" altLang="zh-CN"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林黛玉进贾府</a:t>
                      </a:r>
                      <a:r>
                        <a:rPr kumimoji="0" lang="en-US" altLang="zh-CN"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中“便不上炕，只向东边椅子上坐了”就表现了林黛玉的小心谨慎</a:t>
                      </a: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7"/>
          <p:cNvGrpSpPr>
            <a:grpSpLocks/>
          </p:cNvGrpSpPr>
          <p:nvPr/>
        </p:nvGrpSpPr>
        <p:grpSpPr bwMode="auto">
          <a:xfrm>
            <a:off x="1588" y="2674938"/>
            <a:ext cx="609600" cy="1978025"/>
            <a:chOff x="0" y="0"/>
            <a:chExt cx="384" cy="1246"/>
          </a:xfrm>
        </p:grpSpPr>
        <p:pic>
          <p:nvPicPr>
            <p:cNvPr id="152476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2476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4738"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24739"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aphicFrame>
        <p:nvGraphicFramePr>
          <p:cNvPr id="1524740" name="Group 4"/>
          <p:cNvGraphicFramePr>
            <a:graphicFrameLocks noGrp="1"/>
          </p:cNvGraphicFramePr>
          <p:nvPr/>
        </p:nvGraphicFramePr>
        <p:xfrm>
          <a:off x="785786" y="1003874"/>
          <a:ext cx="7959753" cy="4996894"/>
        </p:xfrm>
        <a:graphic>
          <a:graphicData uri="http://schemas.openxmlformats.org/drawingml/2006/table">
            <a:tbl>
              <a:tblPr/>
              <a:tblGrid>
                <a:gridCol w="419924"/>
                <a:gridCol w="808492"/>
                <a:gridCol w="6731337"/>
              </a:tblGrid>
              <a:tr h="2378075">
                <a:tc rowSpan="2">
                  <a:txBody>
                    <a:bodyPr/>
                    <a:lstStyle/>
                    <a:p>
                      <a:pPr marL="0" marR="0" lvl="0" indent="0" algn="ctr" defTabSz="914400" rtl="0" eaLnBrk="1" fontAlgn="base" latinLnBrk="0" hangingPunct="1">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正面</a:t>
                      </a:r>
                    </a:p>
                    <a:p>
                      <a:pPr marL="0" marR="0" lvl="0" indent="0" algn="ctr" defTabSz="914400" rtl="0" eaLnBrk="1" fontAlgn="base" latinLnBrk="0" hangingPunct="1">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描写</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心理</a:t>
                      </a:r>
                    </a:p>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描写</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3050" algn="l" defTabSz="914400" rtl="0" eaLnBrk="0" fontAlgn="base" latinLnBrk="0" hangingPunct="0">
                        <a:lnSpc>
                          <a:spcPct val="118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心理描写直接表现人物的思想和内在情感</a:t>
                      </a:r>
                      <a:r>
                        <a:rPr kumimoji="0" lang="en-US" altLang="zh-CN"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矛盾、焦虑、担心、喜悦、兴奋等</a:t>
                      </a:r>
                      <a:r>
                        <a:rPr kumimoji="0" lang="en-US" altLang="zh-CN"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，表现人物思想品质，刻画人物性格，推动情节发展，可以使人物“深刻化”，在人物描写中具有重要的意义。如</a:t>
                      </a:r>
                      <a:r>
                        <a:rPr kumimoji="0" lang="en-US" altLang="zh-CN"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项链</a:t>
                      </a:r>
                      <a:r>
                        <a:rPr kumimoji="0" lang="en-US" altLang="zh-CN"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里对玛蒂尔德的一段心理分析，让现实生活与她的梦想形成鲜明的对照，突出了现实与梦想的尖锐矛盾，揭示了玛蒂尔德一心想摆脱寒酸的生活而挤入上流社会，成为生活优裕而受人奉承的贵夫人的心理</a:t>
                      </a: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28142">
                <a:tc vMerge="1">
                  <a:txBody>
                    <a:bodyPr/>
                    <a:lstStyle/>
                    <a:p>
                      <a:pPr marL="0" marR="0" lvl="0" indent="0" algn="ctr" defTabSz="914400" rtl="0" eaLnBrk="1" fontAlgn="base" latinLnBrk="0" hangingPunct="1">
                        <a:lnSpc>
                          <a:spcPct val="100000"/>
                        </a:lnSpc>
                        <a:spcBef>
                          <a:spcPct val="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细节</a:t>
                      </a:r>
                    </a:p>
                    <a:p>
                      <a:pPr marL="0" marR="0" lvl="0" indent="0" algn="ctr" defTabSz="914400" rtl="0" eaLnBrk="0" fontAlgn="base" latinLnBrk="0" hangingPunct="0">
                        <a:lnSpc>
                          <a:spcPct val="100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描写</a:t>
                      </a: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3050" algn="l" defTabSz="914400" rtl="0" eaLnBrk="0" fontAlgn="base" latinLnBrk="0" hangingPunct="0">
                        <a:lnSpc>
                          <a:spcPct val="118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细节描写是指对文学作品中的人物、环境或事件的某一局部、某一特征、某一细微事实所做的具体、深入的描写，能更细腻地展示人物的某一特征。如</a:t>
                      </a:r>
                      <a:r>
                        <a:rPr kumimoji="0" lang="en-US" altLang="zh-CN"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林黛玉进贾府</a:t>
                      </a:r>
                      <a:r>
                        <a:rPr kumimoji="0" lang="en-US" altLang="zh-CN"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中林黛玉对“读书”问题的两次不同的回答，就展现了林黛玉小心谨慎的性格</a:t>
                      </a: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7"/>
          <p:cNvGrpSpPr>
            <a:grpSpLocks/>
          </p:cNvGrpSpPr>
          <p:nvPr/>
        </p:nvGrpSpPr>
        <p:grpSpPr bwMode="auto">
          <a:xfrm>
            <a:off x="1588" y="2674938"/>
            <a:ext cx="609600" cy="1978025"/>
            <a:chOff x="0" y="0"/>
            <a:chExt cx="384" cy="1246"/>
          </a:xfrm>
        </p:grpSpPr>
        <p:pic>
          <p:nvPicPr>
            <p:cNvPr id="152476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2476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4738"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24739"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aphicFrame>
        <p:nvGraphicFramePr>
          <p:cNvPr id="1524740" name="Group 4"/>
          <p:cNvGraphicFramePr>
            <a:graphicFrameLocks noGrp="1"/>
          </p:cNvGraphicFramePr>
          <p:nvPr/>
        </p:nvGraphicFramePr>
        <p:xfrm>
          <a:off x="785786" y="1003875"/>
          <a:ext cx="7959753" cy="996366"/>
        </p:xfrm>
        <a:graphic>
          <a:graphicData uri="http://schemas.openxmlformats.org/drawingml/2006/table">
            <a:tbl>
              <a:tblPr/>
              <a:tblGrid>
                <a:gridCol w="857256"/>
                <a:gridCol w="7102497"/>
              </a:tblGrid>
              <a:tr h="996366">
                <a:tc>
                  <a:txBody>
                    <a:bodyPr/>
                    <a:lstStyle/>
                    <a:p>
                      <a:pPr marL="0" marR="0" lvl="0" indent="0" algn="ctr" defTabSz="914400" rtl="0" eaLnBrk="1" fontAlgn="base" latinLnBrk="0" hangingPunct="1">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侧面</a:t>
                      </a:r>
                    </a:p>
                    <a:p>
                      <a:pPr marL="0" marR="0" lvl="0" indent="0" algn="ctr" defTabSz="914400" rtl="0" eaLnBrk="1" fontAlgn="base" latinLnBrk="0" hangingPunct="1">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描写</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侧面描写又叫间接描写，是从侧面烘托人物形象，通过对周围人物或环境的描绘来表现所要描写的对象，以使其鲜明突出</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7"/>
          <p:cNvGrpSpPr>
            <a:grpSpLocks/>
          </p:cNvGrpSpPr>
          <p:nvPr/>
        </p:nvGrpSpPr>
        <p:grpSpPr bwMode="auto">
          <a:xfrm>
            <a:off x="1588" y="2674938"/>
            <a:ext cx="609600" cy="1978025"/>
            <a:chOff x="0" y="0"/>
            <a:chExt cx="384" cy="1246"/>
          </a:xfrm>
        </p:grpSpPr>
        <p:pic>
          <p:nvPicPr>
            <p:cNvPr id="152476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2476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7810" name="内容占位符 2"/>
          <p:cNvSpPr>
            <a:spLocks noGrp="1"/>
          </p:cNvSpPr>
          <p:nvPr>
            <p:ph idx="4294967295"/>
          </p:nvPr>
        </p:nvSpPr>
        <p:spPr>
          <a:xfrm>
            <a:off x="792163" y="936625"/>
            <a:ext cx="7920037" cy="5399088"/>
          </a:xfrm>
        </p:spPr>
        <p:txBody>
          <a:bodyPr/>
          <a:lstStyle/>
          <a:p>
            <a:pPr marL="0" indent="622300"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借助人物的身份、地位、经历、教养、气质等来表现人物</a:t>
            </a:r>
          </a:p>
          <a:p>
            <a:pPr marL="0" indent="622300" eaLnBrk="1" hangingPunct="1">
              <a:lnSpc>
                <a:spcPts val="3500"/>
              </a:lnSpc>
              <a:spcBef>
                <a:spcPct val="0"/>
              </a:spcBef>
              <a:buNone/>
            </a:pPr>
            <a:r>
              <a:rPr lang="zh-CN" altLang="en-US" sz="2400" b="1" dirty="0" smtClean="0">
                <a:latin typeface="宋体" pitchFamily="2" charset="-122"/>
              </a:rPr>
              <a:t>小说中人物的身份，所拥有的社会地位，以及他的人生经历，个人涵养、教养等因素，直接决定了人物的言行，影响着人物的性格。如</a:t>
            </a:r>
            <a:r>
              <a:rPr lang="en-US" altLang="zh-CN" sz="2400" b="1" dirty="0" smtClean="0">
                <a:latin typeface="宋体" pitchFamily="2" charset="-122"/>
              </a:rPr>
              <a:t>《</a:t>
            </a:r>
            <a:r>
              <a:rPr lang="zh-CN" altLang="en-US" sz="2400" b="1" dirty="0" smtClean="0">
                <a:latin typeface="宋体" pitchFamily="2" charset="-122"/>
              </a:rPr>
              <a:t>祝福</a:t>
            </a:r>
            <a:r>
              <a:rPr lang="en-US" altLang="zh-CN" sz="2400" b="1" dirty="0" smtClean="0">
                <a:latin typeface="宋体" pitchFamily="2" charset="-122"/>
              </a:rPr>
              <a:t>》</a:t>
            </a:r>
            <a:r>
              <a:rPr lang="zh-CN" altLang="en-US" sz="2400" b="1" dirty="0" smtClean="0">
                <a:latin typeface="宋体" pitchFamily="2" charset="-122"/>
              </a:rPr>
              <a:t>中的鲁四老爷，他是“一个讲理学的老监生”， 是封建礼教的坚决捍卫者，他思想僵化，反对新党，反对一切变革，已经是民国时代了，而他还停留在封建时代。对于祥林嫂，起初只是因为她是寡妇，觉得很不吉利罢了，但还能容忍；后来祥林嫂改嫁回来，他实在无法容忍，因为在他的封建伦理观念里，改嫁是女子最大的罪恶，他害怕玷污了祖先。正因为这种歧</a:t>
            </a:r>
          </a:p>
        </p:txBody>
      </p:sp>
      <p:sp>
        <p:nvSpPr>
          <p:cNvPr id="152781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2781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2781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2781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8834"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视，才彻底地毁灭了祥林嫂想要活下去的希望，她被扫地出门，悲惨而死，还要被骂一句“谬种”。</a:t>
            </a:r>
            <a:endParaRPr lang="en-US" altLang="zh-CN" sz="2400" b="1" dirty="0" smtClean="0">
              <a:latin typeface="宋体" pitchFamily="2" charset="-122"/>
            </a:endParaRPr>
          </a:p>
          <a:p>
            <a:pPr marL="0" indent="627063" eaLnBrk="1" hangingPunct="1">
              <a:lnSpc>
                <a:spcPts val="3500"/>
              </a:lnSpc>
              <a:spcBef>
                <a:spcPct val="0"/>
              </a:spcBef>
              <a:buNone/>
            </a:pPr>
            <a:r>
              <a:rPr lang="en-US" altLang="zh-CN" sz="2400" b="1" dirty="0" smtClean="0">
                <a:latin typeface="宋体" pitchFamily="2" charset="-122"/>
              </a:rPr>
              <a:t>3. </a:t>
            </a:r>
            <a:r>
              <a:rPr lang="zh-CN" altLang="en-US" sz="2400" b="1" dirty="0" smtClean="0">
                <a:latin typeface="宋体" pitchFamily="2" charset="-122"/>
              </a:rPr>
              <a:t>借助情节来展现人物的形象</a:t>
            </a:r>
            <a:r>
              <a:rPr lang="en-US" altLang="zh-CN" sz="2400" b="1" dirty="0" smtClean="0">
                <a:latin typeface="宋体" pitchFamily="2" charset="-122"/>
              </a:rPr>
              <a:t>(</a:t>
            </a:r>
            <a:r>
              <a:rPr lang="zh-CN" altLang="en-US" sz="2400" b="1" dirty="0" smtClean="0">
                <a:latin typeface="宋体" pitchFamily="2" charset="-122"/>
              </a:rPr>
              <a:t>性格</a:t>
            </a:r>
            <a:r>
              <a:rPr lang="en-US" altLang="zh-CN" sz="2400" b="1" dirty="0" smtClean="0">
                <a:latin typeface="宋体" pitchFamily="2" charset="-122"/>
              </a:rPr>
              <a:t>)</a:t>
            </a:r>
            <a:r>
              <a:rPr lang="zh-CN" altLang="en-US" sz="2400" b="1" dirty="0" smtClean="0">
                <a:latin typeface="宋体" pitchFamily="2" charset="-122"/>
              </a:rPr>
              <a:t>特征</a:t>
            </a:r>
          </a:p>
          <a:p>
            <a:pPr marL="0" indent="627063" eaLnBrk="1" hangingPunct="1">
              <a:lnSpc>
                <a:spcPts val="3500"/>
              </a:lnSpc>
              <a:spcBef>
                <a:spcPct val="0"/>
              </a:spcBef>
              <a:buNone/>
            </a:pPr>
            <a:r>
              <a:rPr lang="zh-CN" altLang="en-US" sz="2400" b="1" dirty="0" smtClean="0">
                <a:latin typeface="宋体" pitchFamily="2" charset="-122"/>
              </a:rPr>
              <a:t>情节是小说故事推进的过程，是人物性格的发展史。在情节的展开中，通过描写人物的外貌、行为和心理状态，再现人物的鲜明个性。因此，欣赏人物形象，必须从情节入手。</a:t>
            </a:r>
          </a:p>
          <a:p>
            <a:pPr marL="0" indent="627063" eaLnBrk="1" hangingPunct="1">
              <a:lnSpc>
                <a:spcPts val="3500"/>
              </a:lnSpc>
              <a:spcBef>
                <a:spcPct val="0"/>
              </a:spcBef>
              <a:buNone/>
            </a:pPr>
            <a:r>
              <a:rPr lang="en-US" altLang="zh-CN" sz="2400" b="1" dirty="0" smtClean="0">
                <a:latin typeface="宋体" pitchFamily="2" charset="-122"/>
              </a:rPr>
              <a:t>4. </a:t>
            </a:r>
            <a:r>
              <a:rPr lang="zh-CN" altLang="en-US" sz="2400" b="1" dirty="0" smtClean="0">
                <a:latin typeface="宋体" pitchFamily="2" charset="-122"/>
              </a:rPr>
              <a:t>把人物置于特定的社会历史背景中展现</a:t>
            </a:r>
          </a:p>
          <a:p>
            <a:pPr marL="0" indent="627063" eaLnBrk="1" hangingPunct="1">
              <a:lnSpc>
                <a:spcPts val="3500"/>
              </a:lnSpc>
              <a:spcBef>
                <a:spcPct val="0"/>
              </a:spcBef>
              <a:buNone/>
            </a:pPr>
            <a:r>
              <a:rPr lang="zh-CN" altLang="en-US" sz="2400" b="1" dirty="0" smtClean="0">
                <a:latin typeface="宋体" pitchFamily="2" charset="-122"/>
              </a:rPr>
              <a:t>小说中的人物，都是在一定的社会历史背景下活动的。鉴赏人物如果离开了人物活动的社会历史背景，就不可能正确理解人物，更不可能理解人物形象的社会意义。因为人物的个性形成与他的生活环境有关，作者塑造一个人物，</a:t>
            </a:r>
          </a:p>
          <a:p>
            <a:pPr marL="0" indent="90488" eaLnBrk="1" hangingPunct="1">
              <a:lnSpc>
                <a:spcPts val="3500"/>
              </a:lnSpc>
              <a:spcBef>
                <a:spcPct val="0"/>
              </a:spcBef>
              <a:buFont typeface="Arial" charset="0"/>
              <a:buNone/>
            </a:pPr>
            <a:endParaRPr lang="en-US" sz="2400" b="1" dirty="0">
              <a:latin typeface="宋体" pitchFamily="2" charset="-122"/>
            </a:endParaRPr>
          </a:p>
          <a:p>
            <a:pPr marL="0" indent="90488" eaLnBrk="1" hangingPunct="1">
              <a:lnSpc>
                <a:spcPts val="3500"/>
              </a:lnSpc>
              <a:spcBef>
                <a:spcPct val="0"/>
              </a:spcBef>
              <a:buFont typeface="Arial" charset="0"/>
              <a:buNone/>
            </a:pPr>
            <a:endParaRPr lang="en-US" sz="2400" b="1" dirty="0">
              <a:latin typeface="宋体" pitchFamily="2" charset="-122"/>
            </a:endParaRPr>
          </a:p>
        </p:txBody>
      </p:sp>
      <p:sp>
        <p:nvSpPr>
          <p:cNvPr id="152883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2883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2883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2883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635"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在演出歌剧</a:t>
            </a:r>
            <a:r>
              <a:rPr lang="en-US" altLang="zh-CN" sz="2400" b="1" dirty="0" smtClean="0">
                <a:latin typeface="宋体" pitchFamily="2" charset="-122"/>
              </a:rPr>
              <a:t>《</a:t>
            </a:r>
            <a:r>
              <a:rPr lang="zh-CN" altLang="en-US" sz="2400" b="1" dirty="0" smtClean="0">
                <a:latin typeface="宋体" pitchFamily="2" charset="-122"/>
              </a:rPr>
              <a:t>白毛女</a:t>
            </a:r>
            <a:r>
              <a:rPr lang="en-US" altLang="zh-CN" sz="2400" b="1" dirty="0" smtClean="0">
                <a:latin typeface="宋体" pitchFamily="2" charset="-122"/>
              </a:rPr>
              <a:t>》</a:t>
            </a:r>
            <a:r>
              <a:rPr lang="zh-CN" altLang="en-US" sz="2400" b="1" dirty="0" smtClean="0">
                <a:latin typeface="宋体" pitchFamily="2" charset="-122"/>
              </a:rPr>
              <a:t>的过程中，曾多次出现扮演地主黄世仁的演员被打甚至险遭枪击的事件，这是人们以实际的道德评价代替了审美活动。现实的悲剧只在客观上具有悲剧的审美性质，它们必须以文学艺术的形式表现出来，才能成为欣赏的对象，美学上所谓的“以悲为美”才能实现。</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悲剧成为审美对象只能以文学艺术的形式出现，原因在于它需要建立悲剧事件与人的心理距离。不仅遥远的时间会使过去的现实悲剧的悲惨因素淡化，就是很近的时间间隔也可以使人不陷入现实。这里还有一个空间的间隔，悲剧艺术展现的毕竟是一个人们不熟悉或有点陌生的空间，这就使人们不容易介入其中，而能够客观、超然地看待。</a:t>
            </a:r>
          </a:p>
          <a:p>
            <a:pPr marL="0" indent="0" eaLnBrk="1" hangingPunct="1">
              <a:lnSpc>
                <a:spcPts val="3500"/>
              </a:lnSpc>
              <a:spcBef>
                <a:spcPct val="0"/>
              </a:spcBef>
              <a:buNone/>
            </a:pPr>
            <a:endParaRPr lang="zh-CN" altLang="en-US" sz="2400" b="1" dirty="0" smtClean="0">
              <a:latin typeface="宋体" pitchFamily="2" charset="-122"/>
            </a:endParaRPr>
          </a:p>
          <a:p>
            <a:pPr marL="0" indent="0" eaLnBrk="1" hangingPunct="1">
              <a:lnSpc>
                <a:spcPts val="3500"/>
              </a:lnSpc>
              <a:spcBef>
                <a:spcPct val="0"/>
              </a:spcBef>
              <a:buNone/>
            </a:pPr>
            <a:endParaRPr lang="zh-CN" altLang="en-US" sz="2400" b="1" dirty="0" smtClean="0">
              <a:latin typeface="宋体" pitchFamily="2" charset="-122"/>
            </a:endParaRPr>
          </a:p>
        </p:txBody>
      </p:sp>
      <p:sp>
        <p:nvSpPr>
          <p:cNvPr id="1221636"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221638"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2163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9858"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都是把他当成特定历史时期的典型人物来塑造的。一个人物形象塑造得成功与否，不但要看他是否有鲜明的“个性”，还要看他是否有广泛的“共性”。而对人物“共性”的分析，就必须放到一定的社会历史背景中去把握。如祥林嫂就是半殖民地半封建社会时期中国农村下层妇女的典型代表。</a:t>
            </a:r>
          </a:p>
          <a:p>
            <a:pPr marL="0" indent="627063" eaLnBrk="1" hangingPunct="1">
              <a:lnSpc>
                <a:spcPts val="3500"/>
              </a:lnSpc>
              <a:spcBef>
                <a:spcPct val="0"/>
              </a:spcBef>
              <a:buNone/>
            </a:pPr>
            <a:r>
              <a:rPr lang="zh-CN" altLang="en-US" sz="2400" b="1" dirty="0" smtClean="0">
                <a:latin typeface="宋体" pitchFamily="2" charset="-122"/>
              </a:rPr>
              <a:t>如果说前三条是侧重对人物个性方面的分析，那么，结合人物的社会历史背景而做的分析则是侧重于共性方面的分析。对人物形象的分析，最好是采用两者相结合的分析方法。</a:t>
            </a:r>
          </a:p>
          <a:p>
            <a:pPr marL="0" indent="0" eaLnBrk="1" hangingPunct="1">
              <a:lnSpc>
                <a:spcPts val="3500"/>
              </a:lnSpc>
              <a:spcBef>
                <a:spcPct val="0"/>
              </a:spcBef>
              <a:buFont typeface="Arial" charset="0"/>
              <a:buNone/>
            </a:pPr>
            <a:r>
              <a:rPr lang="zh-CN" altLang="en-US" sz="2400" b="1" dirty="0" smtClean="0">
                <a:latin typeface="宋体" pitchFamily="2" charset="-122"/>
              </a:rPr>
              <a:t>    </a:t>
            </a:r>
            <a:endParaRPr lang="zh-CN" altLang="en-US" sz="2400" b="1" dirty="0">
              <a:latin typeface="宋体" pitchFamily="2" charset="-122"/>
            </a:endParaRPr>
          </a:p>
        </p:txBody>
      </p:sp>
      <p:sp>
        <p:nvSpPr>
          <p:cNvPr id="152985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2986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2986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2986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1906"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5. </a:t>
            </a:r>
            <a:r>
              <a:rPr lang="zh-CN" altLang="en-US" sz="2400" b="1" dirty="0" smtClean="0">
                <a:latin typeface="宋体" pitchFamily="2" charset="-122"/>
              </a:rPr>
              <a:t>从作者对人物的介绍和评价来把握人物</a:t>
            </a:r>
          </a:p>
          <a:p>
            <a:pPr marL="0" indent="627063" eaLnBrk="1" hangingPunct="1">
              <a:lnSpc>
                <a:spcPts val="3500"/>
              </a:lnSpc>
              <a:spcBef>
                <a:spcPct val="0"/>
              </a:spcBef>
              <a:buNone/>
            </a:pPr>
            <a:r>
              <a:rPr lang="zh-CN" altLang="en-US" sz="2400" b="1" dirty="0" smtClean="0">
                <a:latin typeface="宋体" pitchFamily="2" charset="-122"/>
              </a:rPr>
              <a:t>作者对人物的态度至关重要。这种情感态度的评价有两种方式：一是对人物的思想倾向与性格特征进行直接评论，或者借作品中某一人物之口说出；二是通过人物自身的行为过程来暗示，犹如看戏剧演出一样，让观众在对人物自身动作的观览中获得某种启示。因此，把握作者或直接或间接介绍与评价人物的语言，是鉴赏人物最为直接的一种方法。如</a:t>
            </a:r>
            <a:r>
              <a:rPr lang="en-US" altLang="zh-CN" sz="2400" b="1" dirty="0" smtClean="0">
                <a:latin typeface="宋体" pitchFamily="2" charset="-122"/>
              </a:rPr>
              <a:t>2013</a:t>
            </a:r>
            <a:r>
              <a:rPr lang="zh-CN" altLang="en-US" sz="2400" b="1" dirty="0" smtClean="0">
                <a:latin typeface="宋体" pitchFamily="2" charset="-122"/>
              </a:rPr>
              <a:t>年重庆卷</a:t>
            </a:r>
            <a:r>
              <a:rPr lang="en-US" altLang="zh-CN" sz="2400" b="1" dirty="0" smtClean="0">
                <a:latin typeface="宋体" pitchFamily="2" charset="-122"/>
              </a:rPr>
              <a:t>《</a:t>
            </a:r>
            <a:r>
              <a:rPr lang="zh-CN" altLang="en-US" sz="2400" b="1" dirty="0" smtClean="0">
                <a:latin typeface="宋体" pitchFamily="2" charset="-122"/>
              </a:rPr>
              <a:t>枪口下的人格</a:t>
            </a:r>
            <a:r>
              <a:rPr lang="en-US" altLang="zh-CN" sz="2400" b="1" dirty="0" smtClean="0">
                <a:latin typeface="宋体" pitchFamily="2" charset="-122"/>
              </a:rPr>
              <a:t>》</a:t>
            </a:r>
            <a:r>
              <a:rPr lang="zh-CN" altLang="en-US" sz="2400" b="1" dirty="0" smtClean="0">
                <a:latin typeface="宋体" pitchFamily="2" charset="-122"/>
              </a:rPr>
              <a:t>最后一句“对着这个伟大的灵魂，霍夫曼缓缓地把腰弯了下去”，作家的鲜明态度揭示了人物的伟大人格。</a:t>
            </a:r>
          </a:p>
          <a:p>
            <a:pPr marL="0" indent="452438" eaLnBrk="1" hangingPunct="1">
              <a:lnSpc>
                <a:spcPts val="3500"/>
              </a:lnSpc>
              <a:spcBef>
                <a:spcPct val="0"/>
              </a:spcBef>
              <a:buFont typeface="Arial" charset="0"/>
              <a:buNone/>
            </a:pPr>
            <a:endParaRPr lang="zh-CN" altLang="en-US" sz="2400" b="1" dirty="0">
              <a:latin typeface="宋体" pitchFamily="2" charset="-122"/>
            </a:endParaRPr>
          </a:p>
        </p:txBody>
      </p:sp>
      <p:sp>
        <p:nvSpPr>
          <p:cNvPr id="153190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3190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3191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3191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2930"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6. </a:t>
            </a:r>
            <a:r>
              <a:rPr lang="zh-CN" altLang="en-US" sz="2400" b="1" dirty="0" smtClean="0">
                <a:latin typeface="宋体" pitchFamily="2" charset="-122"/>
              </a:rPr>
              <a:t>从不同角度、不同侧面把握人物</a:t>
            </a:r>
          </a:p>
          <a:p>
            <a:pPr marL="0" indent="627063" eaLnBrk="1" hangingPunct="1">
              <a:lnSpc>
                <a:spcPts val="3500"/>
              </a:lnSpc>
              <a:spcBef>
                <a:spcPct val="0"/>
              </a:spcBef>
              <a:buNone/>
            </a:pPr>
            <a:r>
              <a:rPr lang="zh-CN" altLang="en-US" sz="2400" b="1" dirty="0" smtClean="0">
                <a:latin typeface="宋体" pitchFamily="2" charset="-122"/>
              </a:rPr>
              <a:t>人是复杂的动物，人的气质德行、性格品质总是多侧面的、立体的，有时甚至是变化的，很难用好坏善恶来做简单性评价。如</a:t>
            </a:r>
            <a:r>
              <a:rPr lang="en-US" altLang="zh-CN" sz="2400" b="1" dirty="0" smtClean="0">
                <a:latin typeface="宋体" pitchFamily="2" charset="-122"/>
              </a:rPr>
              <a:t>《</a:t>
            </a:r>
            <a:r>
              <a:rPr lang="zh-CN" altLang="en-US" sz="2400" b="1" dirty="0" smtClean="0">
                <a:latin typeface="宋体" pitchFamily="2" charset="-122"/>
              </a:rPr>
              <a:t>祝福</a:t>
            </a:r>
            <a:r>
              <a:rPr lang="en-US" altLang="zh-CN" sz="2400" b="1" dirty="0" smtClean="0">
                <a:latin typeface="宋体" pitchFamily="2" charset="-122"/>
              </a:rPr>
              <a:t>》</a:t>
            </a:r>
            <a:r>
              <a:rPr lang="zh-CN" altLang="en-US" sz="2400" b="1" dirty="0" smtClean="0">
                <a:latin typeface="宋体" pitchFamily="2" charset="-122"/>
              </a:rPr>
              <a:t>中的“我”，对祥林嫂很同情，却又对祥林嫂关于魂灵的问题“说不清”，自以为是慰藉，却不曾想增添了祥林嫂的烦恼；想要含糊对付过去，却不曾想在祥林嫂的死寂的心灵上掀起了波澜，加剧了她的恐惧。因此，分析人物时要注意从不同角度、不同侧面去把握，而这一点正是衡量学生会不会分析人物，尤其是会不会用现代的眼光去体会人性的复杂、隐晦、曲折的重要尺度。</a:t>
            </a:r>
          </a:p>
        </p:txBody>
      </p:sp>
      <p:sp>
        <p:nvSpPr>
          <p:cNvPr id="153293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3293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3293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3293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3954" name="内容占位符 2"/>
          <p:cNvSpPr>
            <a:spLocks noGrp="1"/>
          </p:cNvSpPr>
          <p:nvPr>
            <p:ph idx="4294967295"/>
          </p:nvPr>
        </p:nvSpPr>
        <p:spPr>
          <a:xfrm>
            <a:off x="827088" y="908050"/>
            <a:ext cx="7920037" cy="5399088"/>
          </a:xfrm>
        </p:spPr>
        <p:txBody>
          <a:bodyPr/>
          <a:lstStyle/>
          <a:p>
            <a:pPr marL="0" indent="542925" algn="ctr" eaLnBrk="1" hangingPunct="1">
              <a:lnSpc>
                <a:spcPts val="3500"/>
              </a:lnSpc>
              <a:spcBef>
                <a:spcPct val="0"/>
              </a:spcBef>
              <a:buFont typeface="Arial" charset="0"/>
              <a:buNone/>
            </a:pPr>
            <a:r>
              <a:rPr lang="zh-CN" altLang="en-US" sz="2400" b="1" dirty="0">
                <a:latin typeface="黑体" pitchFamily="2" charset="-122"/>
                <a:ea typeface="黑体" pitchFamily="2" charset="-122"/>
              </a:rPr>
              <a:t>类题指津</a:t>
            </a:r>
            <a:endParaRPr lang="en-US" sz="2400" b="1" dirty="0">
              <a:latin typeface="黑体" pitchFamily="2" charset="-122"/>
              <a:ea typeface="黑体" pitchFamily="2" charset="-122"/>
            </a:endParaRPr>
          </a:p>
          <a:p>
            <a:pPr marL="0" indent="0" eaLnBrk="1" hangingPunct="1">
              <a:lnSpc>
                <a:spcPts val="3500"/>
              </a:lnSpc>
              <a:spcBef>
                <a:spcPct val="0"/>
              </a:spcBef>
              <a:buNone/>
            </a:pPr>
            <a:r>
              <a:rPr lang="zh-CN" altLang="en-US" sz="2400" b="1" dirty="0">
                <a:latin typeface="黑体" pitchFamily="2" charset="-122"/>
                <a:ea typeface="黑体" pitchFamily="2" charset="-122"/>
              </a:rPr>
              <a:t>►　</a:t>
            </a:r>
            <a:r>
              <a:rPr lang="zh-CN" altLang="en-US" sz="2400" b="1" dirty="0" smtClean="0">
                <a:latin typeface="黑体" pitchFamily="2" charset="-122"/>
                <a:ea typeface="黑体" pitchFamily="2" charset="-122"/>
              </a:rPr>
              <a:t>题型一　　　整体分析与概括人物形象</a:t>
            </a:r>
            <a:endParaRPr lang="zh-CN" altLang="en-US" sz="2400" b="1" dirty="0">
              <a:latin typeface="黑体" pitchFamily="2" charset="-122"/>
              <a:ea typeface="黑体" pitchFamily="2" charset="-122"/>
            </a:endParaRPr>
          </a:p>
          <a:p>
            <a:pPr marL="0" indent="0" eaLnBrk="1" hangingPunct="1">
              <a:lnSpc>
                <a:spcPts val="3500"/>
              </a:lnSpc>
              <a:spcBef>
                <a:spcPct val="0"/>
              </a:spcBef>
              <a:buFont typeface="Arial" charset="0"/>
              <a:buNone/>
            </a:pPr>
            <a:r>
              <a:rPr lang="en-US" sz="2400" b="1" dirty="0">
                <a:latin typeface="宋体" pitchFamily="2" charset="-122"/>
              </a:rPr>
              <a:t>【</a:t>
            </a:r>
            <a:r>
              <a:rPr lang="zh-CN" altLang="en-US" sz="2400" b="1" dirty="0">
                <a:latin typeface="宋体" pitchFamily="2" charset="-122"/>
              </a:rPr>
              <a:t>设问方式</a:t>
            </a:r>
            <a:r>
              <a:rPr lang="en-US" sz="2400" b="1" dirty="0">
                <a:latin typeface="宋体" pitchFamily="2" charset="-122"/>
              </a:rPr>
              <a:t>】</a:t>
            </a:r>
          </a:p>
          <a:p>
            <a:pPr marL="0" indent="627063" eaLnBrk="1" hangingPunct="1">
              <a:lnSpc>
                <a:spcPts val="3500"/>
              </a:lnSpc>
              <a:spcBef>
                <a:spcPct val="0"/>
              </a:spcBef>
              <a:buNone/>
            </a:pPr>
            <a:r>
              <a:rPr lang="en-US" altLang="zh-CN" sz="2400" b="1" dirty="0" smtClean="0">
                <a:latin typeface="宋体" pitchFamily="2" charset="-122"/>
              </a:rPr>
              <a:t>1. [2014·</a:t>
            </a:r>
            <a:r>
              <a:rPr lang="zh-CN" altLang="en-US" sz="2400" b="1" dirty="0" smtClean="0">
                <a:latin typeface="宋体" pitchFamily="2" charset="-122"/>
              </a:rPr>
              <a:t>新课标全国卷</a:t>
            </a:r>
            <a:r>
              <a:rPr lang="en-US" altLang="zh-CN" sz="2400" b="1" dirty="0" smtClean="0">
                <a:latin typeface="宋体" pitchFamily="2" charset="-122"/>
              </a:rPr>
              <a:t>Ⅰ]</a:t>
            </a:r>
            <a:r>
              <a:rPr lang="zh-CN" altLang="en-US" sz="2400" b="1" dirty="0" smtClean="0">
                <a:latin typeface="宋体" pitchFamily="2" charset="-122"/>
              </a:rPr>
              <a:t>作品中的渡夫有哪些性格特点？请简要分析。</a:t>
            </a:r>
          </a:p>
          <a:p>
            <a:pPr marL="0" indent="627063" eaLnBrk="1" hangingPunct="1">
              <a:lnSpc>
                <a:spcPts val="3500"/>
              </a:lnSpc>
              <a:spcBef>
                <a:spcPct val="0"/>
              </a:spcBef>
              <a:buNone/>
            </a:pPr>
            <a:r>
              <a:rPr lang="en-US" altLang="zh-CN" sz="2400" b="1" dirty="0" smtClean="0">
                <a:latin typeface="宋体" pitchFamily="2" charset="-122"/>
              </a:rPr>
              <a:t>2. [2014·</a:t>
            </a:r>
            <a:r>
              <a:rPr lang="zh-CN" altLang="en-US" sz="2400" b="1" dirty="0" smtClean="0">
                <a:latin typeface="宋体" pitchFamily="2" charset="-122"/>
              </a:rPr>
              <a:t>新课标全国卷</a:t>
            </a:r>
            <a:r>
              <a:rPr lang="en-US" altLang="zh-CN" sz="2400" b="1" dirty="0" smtClean="0">
                <a:latin typeface="宋体" pitchFamily="2" charset="-122"/>
              </a:rPr>
              <a:t>Ⅱ]</a:t>
            </a:r>
            <a:r>
              <a:rPr lang="zh-CN" altLang="en-US" sz="2400" b="1" dirty="0" smtClean="0">
                <a:latin typeface="宋体" pitchFamily="2" charset="-122"/>
              </a:rPr>
              <a:t>小说中守明是一个什么样的人物形象？她有什么样的心态？请简要分析。</a:t>
            </a:r>
          </a:p>
          <a:p>
            <a:pPr marL="0" indent="627063" eaLnBrk="1" hangingPunct="1">
              <a:lnSpc>
                <a:spcPts val="3500"/>
              </a:lnSpc>
              <a:spcBef>
                <a:spcPct val="0"/>
              </a:spcBef>
              <a:buNone/>
            </a:pPr>
            <a:r>
              <a:rPr lang="en-US" altLang="zh-CN" sz="2400" b="1" dirty="0" smtClean="0">
                <a:latin typeface="宋体" pitchFamily="2" charset="-122"/>
              </a:rPr>
              <a:t>3. [2014·</a:t>
            </a:r>
            <a:r>
              <a:rPr lang="zh-CN" altLang="en-US" sz="2400" b="1" dirty="0" smtClean="0">
                <a:latin typeface="宋体" pitchFamily="2" charset="-122"/>
              </a:rPr>
              <a:t>湖北卷</a:t>
            </a:r>
            <a:r>
              <a:rPr lang="en-US" altLang="zh-CN" sz="2400" b="1" dirty="0" smtClean="0">
                <a:latin typeface="宋体" pitchFamily="2" charset="-122"/>
              </a:rPr>
              <a:t>]</a:t>
            </a:r>
            <a:r>
              <a:rPr lang="zh-CN" altLang="en-US" sz="2400" b="1" dirty="0" smtClean="0">
                <a:latin typeface="宋体" pitchFamily="2" charset="-122"/>
              </a:rPr>
              <a:t>请概括侯六与东家的性格特点，并做简要分析。</a:t>
            </a:r>
          </a:p>
        </p:txBody>
      </p:sp>
      <p:sp>
        <p:nvSpPr>
          <p:cNvPr id="153395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3395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3395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3395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4978"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sz="2400" b="1" dirty="0">
                <a:latin typeface="宋体" pitchFamily="2" charset="-122"/>
              </a:rPr>
              <a:t>【</a:t>
            </a:r>
            <a:r>
              <a:rPr lang="zh-CN" altLang="en-US" sz="2400" b="1" dirty="0">
                <a:latin typeface="宋体" pitchFamily="2" charset="-122"/>
              </a:rPr>
              <a:t>答题思路</a:t>
            </a:r>
            <a:r>
              <a:rPr lang="en-US" sz="2400" b="1" dirty="0">
                <a:latin typeface="宋体" pitchFamily="2" charset="-122"/>
              </a:rPr>
              <a:t>】</a:t>
            </a:r>
          </a:p>
          <a:p>
            <a:pPr marL="0" indent="627063" eaLnBrk="1" hangingPunct="1">
              <a:lnSpc>
                <a:spcPts val="3500"/>
              </a:lnSpc>
              <a:spcBef>
                <a:spcPct val="0"/>
              </a:spcBef>
              <a:buNone/>
            </a:pPr>
            <a:r>
              <a:rPr lang="zh-CN" altLang="en-US" sz="2400" b="1" dirty="0" smtClean="0">
                <a:latin typeface="宋体" pitchFamily="2" charset="-122"/>
              </a:rPr>
              <a:t>分析小说形象有三个基本抓手：</a:t>
            </a:r>
          </a:p>
          <a:p>
            <a:pPr marL="0" indent="627063" eaLnBrk="1" hangingPunct="1">
              <a:lnSpc>
                <a:spcPts val="3500"/>
              </a:lnSpc>
              <a:spcBef>
                <a:spcPct val="0"/>
              </a:spcBef>
              <a:buNone/>
            </a:pPr>
            <a:r>
              <a:rPr lang="zh-CN" altLang="en-US" sz="2400" b="1" dirty="0" smtClean="0">
                <a:latin typeface="宋体" pitchFamily="2" charset="-122"/>
              </a:rPr>
              <a:t>一抓描写，即找到对有关形象的语言、动作、神态、心理等方面的描写，借以体会形象的性格特点；</a:t>
            </a:r>
          </a:p>
          <a:p>
            <a:pPr marL="0" indent="627063" eaLnBrk="1" hangingPunct="1">
              <a:lnSpc>
                <a:spcPts val="3500"/>
              </a:lnSpc>
              <a:spcBef>
                <a:spcPct val="0"/>
              </a:spcBef>
              <a:buNone/>
            </a:pPr>
            <a:r>
              <a:rPr lang="zh-CN" altLang="en-US" sz="2400" b="1" dirty="0" smtClean="0">
                <a:latin typeface="宋体" pitchFamily="2" charset="-122"/>
              </a:rPr>
              <a:t>二抓情节，即要在情节发展中把握人物性格的发展变化和特点；</a:t>
            </a:r>
          </a:p>
          <a:p>
            <a:pPr marL="0" indent="627063" eaLnBrk="1" hangingPunct="1">
              <a:lnSpc>
                <a:spcPts val="3500"/>
              </a:lnSpc>
              <a:spcBef>
                <a:spcPct val="0"/>
              </a:spcBef>
              <a:buNone/>
            </a:pPr>
            <a:r>
              <a:rPr lang="zh-CN" altLang="en-US" sz="2400" b="1" dirty="0" smtClean="0">
                <a:latin typeface="宋体" pitchFamily="2" charset="-122"/>
              </a:rPr>
              <a:t>三抓评论语，作品有时还会借助其他人物的评述或作者的直接评价来揭示人物性格特点。</a:t>
            </a:r>
          </a:p>
        </p:txBody>
      </p:sp>
      <p:sp>
        <p:nvSpPr>
          <p:cNvPr id="153497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3498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3498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3498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02"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答题模板</a:t>
            </a:r>
            <a:r>
              <a:rPr lang="en-US" altLang="zh-CN" sz="2400" b="1" dirty="0" smtClean="0">
                <a:latin typeface="宋体" pitchFamily="2" charset="-122"/>
              </a:rPr>
              <a:t>】</a:t>
            </a:r>
          </a:p>
          <a:p>
            <a:pPr marL="0" indent="627063" eaLnBrk="1" hangingPunct="1">
              <a:lnSpc>
                <a:spcPts val="3500"/>
              </a:lnSpc>
              <a:spcBef>
                <a:spcPct val="0"/>
              </a:spcBef>
              <a:buNone/>
            </a:pPr>
            <a:r>
              <a:rPr lang="en-US" altLang="zh-CN" sz="2400" b="1" dirty="0" smtClean="0">
                <a:latin typeface="宋体" pitchFamily="2" charset="-122"/>
              </a:rPr>
              <a:t>(1)</a:t>
            </a:r>
            <a:r>
              <a:rPr lang="zh-CN" altLang="en-US" sz="2400" b="1" dirty="0" smtClean="0">
                <a:latin typeface="宋体" pitchFamily="2" charset="-122"/>
              </a:rPr>
              <a:t>综合表述式。用一个判断句表述：</a:t>
            </a:r>
            <a:r>
              <a:rPr lang="en-US" altLang="zh-CN" sz="2400" b="1" dirty="0" smtClean="0">
                <a:latin typeface="宋体" pitchFamily="2" charset="-122"/>
              </a:rPr>
              <a:t>××</a:t>
            </a:r>
            <a:r>
              <a:rPr lang="zh-CN" altLang="en-US" sz="2400" b="1" dirty="0" smtClean="0">
                <a:latin typeface="宋体" pitchFamily="2" charset="-122"/>
              </a:rPr>
              <a:t>是一个</a:t>
            </a:r>
            <a:r>
              <a:rPr lang="en-US" altLang="zh-CN" sz="2400" b="1" dirty="0" smtClean="0">
                <a:latin typeface="宋体" pitchFamily="2" charset="-122"/>
              </a:rPr>
              <a:t>……(</a:t>
            </a:r>
            <a:r>
              <a:rPr lang="zh-CN" altLang="en-US" sz="2400" b="1" dirty="0" smtClean="0">
                <a:latin typeface="宋体" pitchFamily="2" charset="-122"/>
              </a:rPr>
              <a:t>思想性格特点</a:t>
            </a:r>
            <a:r>
              <a:rPr lang="en-US" altLang="zh-CN" sz="2400" b="1" dirty="0" smtClean="0">
                <a:latin typeface="宋体" pitchFamily="2" charset="-122"/>
              </a:rPr>
              <a:t>)</a:t>
            </a:r>
            <a:r>
              <a:rPr lang="zh-CN" altLang="en-US" sz="2400" b="1" dirty="0" smtClean="0">
                <a:latin typeface="宋体" pitchFamily="2" charset="-122"/>
              </a:rPr>
              <a:t>＋</a:t>
            </a:r>
            <a:r>
              <a:rPr lang="en-US" altLang="zh-CN" sz="2400" b="1" dirty="0" smtClean="0">
                <a:latin typeface="宋体" pitchFamily="2" charset="-122"/>
              </a:rPr>
              <a:t>……(</a:t>
            </a:r>
            <a:r>
              <a:rPr lang="zh-CN" altLang="en-US" sz="2400" b="1" dirty="0" smtClean="0">
                <a:latin typeface="宋体" pitchFamily="2" charset="-122"/>
              </a:rPr>
              <a:t>身份地位</a:t>
            </a:r>
            <a:r>
              <a:rPr lang="en-US" altLang="zh-CN" sz="2400" b="1" dirty="0" smtClean="0">
                <a:latin typeface="宋体" pitchFamily="2" charset="-122"/>
              </a:rPr>
              <a:t>)</a:t>
            </a:r>
            <a:r>
              <a:rPr lang="zh-CN" altLang="en-US" sz="2400" b="1" dirty="0" smtClean="0">
                <a:latin typeface="宋体" pitchFamily="2" charset="-122"/>
              </a:rPr>
              <a:t>的人。</a:t>
            </a:r>
          </a:p>
          <a:p>
            <a:pPr marL="0" indent="627063" eaLnBrk="1" hangingPunct="1">
              <a:lnSpc>
                <a:spcPts val="3500"/>
              </a:lnSpc>
              <a:spcBef>
                <a:spcPct val="0"/>
              </a:spcBef>
              <a:buNone/>
            </a:pPr>
            <a:r>
              <a:rPr lang="en-US" altLang="zh-CN" sz="2400" b="1" dirty="0" smtClean="0">
                <a:latin typeface="宋体" pitchFamily="2" charset="-122"/>
              </a:rPr>
              <a:t>(2)</a:t>
            </a:r>
            <a:r>
              <a:rPr lang="zh-CN" altLang="en-US" sz="2400" b="1" dirty="0" smtClean="0">
                <a:latin typeface="宋体" pitchFamily="2" charset="-122"/>
              </a:rPr>
              <a:t>分点列举式。</a:t>
            </a:r>
            <a:r>
              <a:rPr lang="en-US" altLang="zh-CN" sz="2400" b="1" dirty="0" smtClean="0">
                <a:latin typeface="宋体" pitchFamily="2" charset="-122"/>
              </a:rPr>
              <a:t>××</a:t>
            </a:r>
            <a:r>
              <a:rPr lang="zh-CN" altLang="en-US" sz="2400" b="1" dirty="0" smtClean="0">
                <a:latin typeface="宋体" pitchFamily="2" charset="-122"/>
              </a:rPr>
              <a:t>的性格特点：①特点＋分析；②特点＋分析；③</a:t>
            </a:r>
            <a:r>
              <a:rPr lang="en-US" altLang="zh-CN" sz="2400" b="1" dirty="0" smtClean="0">
                <a:latin typeface="宋体" pitchFamily="2" charset="-122"/>
              </a:rPr>
              <a:t>……</a:t>
            </a:r>
          </a:p>
        </p:txBody>
      </p:sp>
      <p:sp>
        <p:nvSpPr>
          <p:cNvPr id="153600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3600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3600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3600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026"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sz="2400" b="1" dirty="0">
                <a:latin typeface="宋体" pitchFamily="2" charset="-122"/>
              </a:rPr>
              <a:t>【</a:t>
            </a:r>
            <a:r>
              <a:rPr lang="zh-CN" altLang="en-US" sz="2400" b="1" dirty="0">
                <a:latin typeface="宋体" pitchFamily="2" charset="-122"/>
              </a:rPr>
              <a:t>对点训练</a:t>
            </a:r>
            <a:r>
              <a:rPr lang="en-US" sz="2400" b="1" dirty="0">
                <a:latin typeface="宋体" pitchFamily="2" charset="-122"/>
              </a:rPr>
              <a:t>】</a:t>
            </a:r>
            <a:endParaRPr lang="en-US" altLang="zh-CN" sz="2400" b="1" dirty="0">
              <a:latin typeface="宋体" pitchFamily="2" charset="-122"/>
            </a:endParaRPr>
          </a:p>
          <a:p>
            <a:pPr marL="0" indent="0" eaLnBrk="1" hangingPunct="1">
              <a:lnSpc>
                <a:spcPts val="3500"/>
              </a:lnSpc>
              <a:spcBef>
                <a:spcPct val="0"/>
              </a:spcBef>
              <a:buNone/>
            </a:pPr>
            <a:r>
              <a:rPr lang="en-US" altLang="zh-CN" sz="2400" b="1" dirty="0" smtClean="0">
                <a:latin typeface="宋体" pitchFamily="2" charset="-122"/>
              </a:rPr>
              <a:t>[2011·</a:t>
            </a:r>
            <a:r>
              <a:rPr lang="zh-CN" altLang="en-US" sz="2400" b="1" dirty="0" smtClean="0">
                <a:latin typeface="宋体" pitchFamily="2" charset="-122"/>
              </a:rPr>
              <a:t>课标全国卷</a:t>
            </a:r>
            <a:r>
              <a:rPr lang="en-US" altLang="zh-CN" sz="2400" b="1" dirty="0" smtClean="0">
                <a:latin typeface="宋体" pitchFamily="2" charset="-122"/>
              </a:rPr>
              <a:t>]</a:t>
            </a:r>
            <a:r>
              <a:rPr lang="zh-CN" altLang="en-US" sz="2400" b="1" dirty="0" smtClean="0">
                <a:latin typeface="宋体" pitchFamily="2" charset="-122"/>
              </a:rPr>
              <a:t>阅读下面的文字，完成题目。</a:t>
            </a:r>
          </a:p>
          <a:p>
            <a:pPr marL="0" indent="622300" algn="ctr" eaLnBrk="1" hangingPunct="1">
              <a:lnSpc>
                <a:spcPts val="3500"/>
              </a:lnSpc>
              <a:spcBef>
                <a:spcPct val="0"/>
              </a:spcBef>
              <a:buNone/>
            </a:pPr>
            <a:r>
              <a:rPr lang="zh-CN" altLang="en-US" sz="2400" b="1" dirty="0" smtClean="0">
                <a:latin typeface="宋体" pitchFamily="2" charset="-122"/>
              </a:rPr>
              <a:t>血的故事</a:t>
            </a:r>
          </a:p>
          <a:p>
            <a:pPr marL="0" indent="622300" algn="ctr" eaLnBrk="1" hangingPunct="1">
              <a:lnSpc>
                <a:spcPts val="3500"/>
              </a:lnSpc>
              <a:spcBef>
                <a:spcPct val="0"/>
              </a:spcBef>
              <a:buNone/>
            </a:pPr>
            <a:r>
              <a:rPr lang="zh-CN" altLang="en-US" sz="2400" b="1" dirty="0" smtClean="0">
                <a:latin typeface="宋体" pitchFamily="2" charset="-122"/>
              </a:rPr>
              <a:t>林海音</a:t>
            </a:r>
          </a:p>
          <a:p>
            <a:pPr marL="0" indent="622300" eaLnBrk="1" hangingPunct="1">
              <a:lnSpc>
                <a:spcPts val="3500"/>
              </a:lnSpc>
              <a:spcBef>
                <a:spcPct val="0"/>
              </a:spcBef>
              <a:buNone/>
            </a:pPr>
            <a:r>
              <a:rPr lang="zh-CN" altLang="en-US" sz="2400" b="1" dirty="0" smtClean="0">
                <a:latin typeface="宋体" pitchFamily="2" charset="-122"/>
              </a:rPr>
              <a:t>南腔北调的夏夜乘凉会上，一直聊到月上中天，还没有散去的意思。</a:t>
            </a:r>
          </a:p>
          <a:p>
            <a:pPr marL="0" indent="622300" eaLnBrk="1" hangingPunct="1">
              <a:lnSpc>
                <a:spcPts val="3500"/>
              </a:lnSpc>
              <a:spcBef>
                <a:spcPct val="0"/>
              </a:spcBef>
              <a:buNone/>
            </a:pPr>
            <a:r>
              <a:rPr lang="zh-CN" altLang="en-US" sz="2400" b="1" dirty="0" smtClean="0">
                <a:latin typeface="宋体" pitchFamily="2" charset="-122"/>
              </a:rPr>
              <a:t>大家被彭先生的故事迷住了。</a:t>
            </a:r>
          </a:p>
          <a:p>
            <a:pPr marL="0" indent="622300" eaLnBrk="1" hangingPunct="1">
              <a:lnSpc>
                <a:spcPts val="3500"/>
              </a:lnSpc>
              <a:spcBef>
                <a:spcPct val="0"/>
              </a:spcBef>
              <a:buNone/>
            </a:pPr>
            <a:r>
              <a:rPr lang="zh-CN" altLang="en-US" sz="2400" b="1" dirty="0" smtClean="0">
                <a:latin typeface="宋体" pitchFamily="2" charset="-122"/>
              </a:rPr>
              <a:t>彭先生是张医师的朋友。张医师最近常鼓励大家去验血型。大家都没有动过大手术，对于血的一切不够亲切。</a:t>
            </a:r>
            <a:endParaRPr lang="en-US" altLang="zh-CN" sz="2400" b="1" dirty="0" smtClean="0">
              <a:latin typeface="宋体" pitchFamily="2" charset="-122"/>
            </a:endParaRPr>
          </a:p>
          <a:p>
            <a:pPr marL="0" indent="622300" eaLnBrk="1" hangingPunct="1">
              <a:lnSpc>
                <a:spcPts val="3500"/>
              </a:lnSpc>
              <a:spcBef>
                <a:spcPct val="0"/>
              </a:spcBef>
              <a:buNone/>
            </a:pPr>
            <a:r>
              <a:rPr lang="zh-CN" altLang="en-US" sz="2400" b="1" dirty="0" smtClean="0">
                <a:latin typeface="宋体" pitchFamily="2" charset="-122"/>
              </a:rPr>
              <a:t>今晚又谈到了血型。这位彭先生说，作为现代的国民，血型不可不验，而且它或许还有意想不到的妙用呢！</a:t>
            </a:r>
          </a:p>
          <a:p>
            <a:pPr marL="0" indent="622300" eaLnBrk="1" hangingPunct="1">
              <a:lnSpc>
                <a:spcPts val="3500"/>
              </a:lnSpc>
              <a:spcBef>
                <a:spcPct val="0"/>
              </a:spcBef>
              <a:buNone/>
            </a:pPr>
            <a:endParaRPr lang="zh-CN" altLang="en-US" sz="2400" b="1" dirty="0" smtClean="0">
              <a:latin typeface="宋体" pitchFamily="2" charset="-122"/>
            </a:endParaRPr>
          </a:p>
        </p:txBody>
      </p:sp>
      <p:sp>
        <p:nvSpPr>
          <p:cNvPr id="153702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3702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3703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3703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050"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这时，钱太太开腔了：“干脆说罢，我就怕验出是</a:t>
            </a:r>
            <a:r>
              <a:rPr lang="en-US" altLang="zh-CN" sz="2400" b="1" dirty="0" smtClean="0">
                <a:latin typeface="宋体" pitchFamily="2" charset="-122"/>
              </a:rPr>
              <a:t>AB</a:t>
            </a:r>
            <a:r>
              <a:rPr lang="zh-CN" altLang="en-US" sz="2400" b="1" dirty="0" smtClean="0">
                <a:latin typeface="宋体" pitchFamily="2" charset="-122"/>
              </a:rPr>
              <a:t>型的！”</a:t>
            </a:r>
          </a:p>
          <a:p>
            <a:pPr marL="0" indent="627063" eaLnBrk="1" hangingPunct="1">
              <a:lnSpc>
                <a:spcPts val="3500"/>
              </a:lnSpc>
              <a:spcBef>
                <a:spcPct val="0"/>
              </a:spcBef>
              <a:buNone/>
            </a:pPr>
            <a:r>
              <a:rPr lang="zh-CN" altLang="en-US" sz="2400" b="1" dirty="0" smtClean="0">
                <a:latin typeface="宋体" pitchFamily="2" charset="-122"/>
              </a:rPr>
              <a:t>钱太太所以这么说，实在也怪张医师，他曾说</a:t>
            </a:r>
            <a:r>
              <a:rPr lang="en-US" altLang="zh-CN" sz="2400" b="1" dirty="0" smtClean="0">
                <a:latin typeface="宋体" pitchFamily="2" charset="-122"/>
              </a:rPr>
              <a:t>AB</a:t>
            </a:r>
            <a:r>
              <a:rPr lang="zh-CN" altLang="en-US" sz="2400" b="1" dirty="0" smtClean="0">
                <a:latin typeface="宋体" pitchFamily="2" charset="-122"/>
              </a:rPr>
              <a:t>型是不祥之兆。</a:t>
            </a:r>
          </a:p>
          <a:p>
            <a:pPr marL="0" indent="627063" eaLnBrk="1" hangingPunct="1">
              <a:lnSpc>
                <a:spcPts val="3500"/>
              </a:lnSpc>
              <a:spcBef>
                <a:spcPct val="0"/>
              </a:spcBef>
              <a:buNone/>
            </a:pPr>
            <a:r>
              <a:rPr lang="zh-CN" altLang="en-US" sz="2400" b="1" dirty="0" smtClean="0">
                <a:latin typeface="宋体" pitchFamily="2" charset="-122"/>
              </a:rPr>
              <a:t>“我丈母娘就是</a:t>
            </a:r>
            <a:r>
              <a:rPr lang="en-US" altLang="zh-CN" sz="2400" b="1" dirty="0" smtClean="0">
                <a:latin typeface="宋体" pitchFamily="2" charset="-122"/>
              </a:rPr>
              <a:t>AB</a:t>
            </a:r>
            <a:r>
              <a:rPr lang="zh-CN" altLang="en-US" sz="2400" b="1" dirty="0" smtClean="0">
                <a:latin typeface="宋体" pitchFamily="2" charset="-122"/>
              </a:rPr>
              <a:t>型的。”这时，彭先生忽然冒出来这么一句话。钱太太“咯”地笑了：“还管丈母娘的血型呢！”</a:t>
            </a:r>
          </a:p>
          <a:p>
            <a:pPr marL="0" indent="627063" eaLnBrk="1" hangingPunct="1">
              <a:lnSpc>
                <a:spcPts val="3500"/>
              </a:lnSpc>
              <a:spcBef>
                <a:spcPct val="0"/>
              </a:spcBef>
              <a:buNone/>
            </a:pPr>
            <a:r>
              <a:rPr lang="zh-CN" altLang="en-US" sz="2400" b="1" dirty="0" smtClean="0">
                <a:latin typeface="宋体" pitchFamily="2" charset="-122"/>
              </a:rPr>
              <a:t>张医师紧接着说：“提到彭先生的丈母娘，你们别笑，这里还有段恋爱悲喜剧呢！倒是可以请彭先生讲给你们听。”</a:t>
            </a:r>
          </a:p>
        </p:txBody>
      </p:sp>
      <p:sp>
        <p:nvSpPr>
          <p:cNvPr id="153805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3805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3805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3805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9074"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“谈起来，是五年前的事了，”彭先生躺在藤椅上，仰着头，喷着烟，微笑着，他倒真是在做甜蜜的回忆呢！“那时秀鸾在秘书室做打字员，天天从我办公桌的窗前经过。”</a:t>
            </a:r>
          </a:p>
          <a:p>
            <a:pPr marL="0" indent="627063" eaLnBrk="1" hangingPunct="1">
              <a:lnSpc>
                <a:spcPts val="3500"/>
              </a:lnSpc>
              <a:spcBef>
                <a:spcPct val="0"/>
              </a:spcBef>
              <a:buNone/>
            </a:pPr>
            <a:r>
              <a:rPr lang="zh-CN" altLang="en-US" sz="2400" b="1" dirty="0" smtClean="0">
                <a:latin typeface="宋体" pitchFamily="2" charset="-122"/>
              </a:rPr>
              <a:t>“你就拿眼盯着看！”有人插嘴。</a:t>
            </a:r>
          </a:p>
          <a:p>
            <a:pPr marL="0" indent="627063" eaLnBrk="1" hangingPunct="1">
              <a:lnSpc>
                <a:spcPts val="3500"/>
              </a:lnSpc>
              <a:spcBef>
                <a:spcPct val="0"/>
              </a:spcBef>
              <a:buNone/>
            </a:pPr>
            <a:r>
              <a:rPr lang="zh-CN" altLang="en-US" sz="2400" b="1" dirty="0" smtClean="0">
                <a:latin typeface="宋体" pitchFamily="2" charset="-122"/>
              </a:rPr>
              <a:t>“不错，我盯着她那会说话的眼睛，淘气的鼻子，甜蜜的小嘴儿</a:t>
            </a:r>
            <a:r>
              <a:rPr lang="en-US" altLang="zh-CN" sz="2400" b="1" dirty="0" smtClean="0">
                <a:latin typeface="宋体" pitchFamily="2" charset="-122"/>
              </a:rPr>
              <a:t>……”</a:t>
            </a:r>
          </a:p>
          <a:p>
            <a:pPr marL="0" indent="627063"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结果认识了没有？”</a:t>
            </a:r>
          </a:p>
          <a:p>
            <a:pPr marL="0" indent="627063" eaLnBrk="1" hangingPunct="1">
              <a:lnSpc>
                <a:spcPts val="3500"/>
              </a:lnSpc>
              <a:spcBef>
                <a:spcPct val="0"/>
              </a:spcBef>
              <a:buNone/>
            </a:pPr>
            <a:r>
              <a:rPr lang="zh-CN" altLang="en-US" sz="2400" b="1" dirty="0" smtClean="0">
                <a:latin typeface="宋体" pitchFamily="2" charset="-122"/>
              </a:rPr>
              <a:t>“我们当然有机会认识啦！日子一久，我们就坠入情网了，互订终身。热带的小姐，实在另有她们可爱之处。”</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“台湾小姐？”到这时大家才知道是位台湾小姐。</a:t>
            </a:r>
          </a:p>
          <a:p>
            <a:pPr marL="0" indent="627063" eaLnBrk="1" hangingPunct="1">
              <a:lnSpc>
                <a:spcPts val="3500"/>
              </a:lnSpc>
              <a:spcBef>
                <a:spcPct val="0"/>
              </a:spcBef>
              <a:buNone/>
            </a:pPr>
            <a:endParaRPr lang="zh-CN" altLang="en-US" sz="2400" b="1" dirty="0" smtClean="0">
              <a:latin typeface="宋体" pitchFamily="2" charset="-122"/>
            </a:endParaRPr>
          </a:p>
        </p:txBody>
      </p:sp>
      <p:sp>
        <p:nvSpPr>
          <p:cNvPr id="153907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3907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3907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3907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0098"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“糟糕的就在秀鸾是台湾小姐。”彭先生接着说。</a:t>
            </a:r>
          </a:p>
          <a:p>
            <a:pPr marL="0" indent="627063" eaLnBrk="1" hangingPunct="1">
              <a:lnSpc>
                <a:spcPts val="3500"/>
              </a:lnSpc>
              <a:spcBef>
                <a:spcPct val="0"/>
              </a:spcBef>
              <a:buNone/>
            </a:pPr>
            <a:r>
              <a:rPr lang="zh-CN" altLang="en-US" sz="2400" b="1" dirty="0" smtClean="0">
                <a:latin typeface="宋体" pitchFamily="2" charset="-122"/>
              </a:rPr>
              <a:t>“我知道，一定是聘金的问题。”有人说。</a:t>
            </a:r>
          </a:p>
          <a:p>
            <a:pPr marL="0" indent="627063" eaLnBrk="1" hangingPunct="1">
              <a:lnSpc>
                <a:spcPts val="3500"/>
              </a:lnSpc>
              <a:spcBef>
                <a:spcPct val="0"/>
              </a:spcBef>
              <a:buNone/>
            </a:pPr>
            <a:r>
              <a:rPr lang="zh-CN" altLang="en-US" sz="2400" b="1" dirty="0" smtClean="0">
                <a:latin typeface="宋体" pitchFamily="2" charset="-122"/>
              </a:rPr>
              <a:t>彭先生悠然地吸着烟，摇摇头：“是我那位老丈人的问题！”</a:t>
            </a:r>
          </a:p>
          <a:p>
            <a:pPr marL="0" indent="627063" eaLnBrk="1" hangingPunct="1">
              <a:lnSpc>
                <a:spcPts val="3500"/>
              </a:lnSpc>
              <a:spcBef>
                <a:spcPct val="0"/>
              </a:spcBef>
              <a:buNone/>
            </a:pPr>
            <a:r>
              <a:rPr lang="zh-CN" altLang="en-US" sz="2400" b="1" dirty="0" smtClean="0">
                <a:latin typeface="宋体" pitchFamily="2" charset="-122"/>
              </a:rPr>
              <a:t>“我那老丈人真是铁打的心肠，任凭秀鸾怎么哀求，就是不许她嫁给我。”</a:t>
            </a:r>
          </a:p>
          <a:p>
            <a:pPr marL="0" indent="627063" eaLnBrk="1" hangingPunct="1">
              <a:lnSpc>
                <a:spcPts val="3500"/>
              </a:lnSpc>
              <a:spcBef>
                <a:spcPct val="0"/>
              </a:spcBef>
              <a:buNone/>
            </a:pPr>
            <a:r>
              <a:rPr lang="zh-CN" altLang="en-US" sz="2400" b="1" dirty="0" smtClean="0">
                <a:latin typeface="宋体" pitchFamily="2" charset="-122"/>
              </a:rPr>
              <a:t>“他认准了‘外省郎’没好的。秀鸾跟她爸说，如果不答应，她宁可去死。老头子也说，你要嫁给那小子，我只当你死了。结果，秀鸾还是投进了我的怀抱。”</a:t>
            </a:r>
          </a:p>
          <a:p>
            <a:pPr marL="0" indent="627063" eaLnBrk="1" hangingPunct="1">
              <a:lnSpc>
                <a:spcPts val="3500"/>
              </a:lnSpc>
              <a:spcBef>
                <a:spcPct val="0"/>
              </a:spcBef>
              <a:buNone/>
            </a:pPr>
            <a:r>
              <a:rPr lang="zh-CN" altLang="en-US" sz="2400" b="1" dirty="0" smtClean="0">
                <a:latin typeface="宋体" pitchFamily="2" charset="-122"/>
              </a:rPr>
              <a:t>“但是关于你丈母娘的</a:t>
            </a:r>
            <a:r>
              <a:rPr lang="en-US" altLang="zh-CN" sz="2400" b="1" dirty="0" smtClean="0">
                <a:latin typeface="宋体" pitchFamily="2" charset="-122"/>
              </a:rPr>
              <a:t>AB</a:t>
            </a:r>
            <a:r>
              <a:rPr lang="zh-CN" altLang="en-US" sz="2400" b="1" dirty="0" smtClean="0">
                <a:latin typeface="宋体" pitchFamily="2" charset="-122"/>
              </a:rPr>
              <a:t>型呢？”这时钱太太又想起了这件事。</a:t>
            </a:r>
          </a:p>
          <a:p>
            <a:pPr marL="0" indent="627063" eaLnBrk="1" hangingPunct="1">
              <a:lnSpc>
                <a:spcPts val="3500"/>
              </a:lnSpc>
              <a:spcBef>
                <a:spcPct val="0"/>
              </a:spcBef>
              <a:buNone/>
            </a:pPr>
            <a:r>
              <a:rPr lang="zh-CN" altLang="en-US" sz="2400" b="1" dirty="0" smtClean="0">
                <a:latin typeface="宋体" pitchFamily="2" charset="-122"/>
              </a:rPr>
              <a:t>大家笑起来了，彭先生接着讲：</a:t>
            </a:r>
          </a:p>
        </p:txBody>
      </p:sp>
      <p:sp>
        <p:nvSpPr>
          <p:cNvPr id="154009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4010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4010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4010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635"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当然，在欣赏中审美主体可以“审美地”加入悲剧冲突，体验悲剧客体的巨大和狂暴、悲剧主体的抗争和悲痛，从而感受到强烈的震撼和刺激，获得悲剧感和审美愉悦。</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悲剧表现的不是人生的欢乐或全然的幸福，而是悲剧主体对待痛苦和死亡的方式，这是人类社会和人类活动中十分重要、严肃的一面。悲剧在表现对伟大和崇高的人的摧毁的同时，更表现出无法摧毁的人的伟大和崇高。</a:t>
            </a:r>
            <a:endParaRPr lang="en-US" altLang="zh-CN" sz="2400" b="1" dirty="0" smtClean="0">
              <a:latin typeface="宋体" pitchFamily="2" charset="-122"/>
            </a:endParaRPr>
          </a:p>
          <a:p>
            <a:pPr marL="0" indent="627063"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摘编自王晓旭</a:t>
            </a:r>
            <a:r>
              <a:rPr lang="en-US" altLang="zh-CN" sz="2400" b="1" dirty="0" smtClean="0">
                <a:latin typeface="宋体" pitchFamily="2" charset="-122"/>
              </a:rPr>
              <a:t>《</a:t>
            </a:r>
            <a:r>
              <a:rPr lang="zh-CN" altLang="en-US" sz="2400" b="1" dirty="0" smtClean="0">
                <a:latin typeface="宋体" pitchFamily="2" charset="-122"/>
              </a:rPr>
              <a:t>美的奥秘</a:t>
            </a:r>
            <a:r>
              <a:rPr lang="en-US" altLang="zh-CN" sz="2400" b="1" dirty="0" smtClean="0">
                <a:latin typeface="宋体" pitchFamily="2" charset="-122"/>
              </a:rPr>
              <a:t>》)</a:t>
            </a:r>
          </a:p>
          <a:p>
            <a:pPr marL="0" indent="0" eaLnBrk="1" hangingPunct="1">
              <a:lnSpc>
                <a:spcPts val="3500"/>
              </a:lnSpc>
              <a:spcBef>
                <a:spcPct val="0"/>
              </a:spcBef>
              <a:buNone/>
            </a:pPr>
            <a:endParaRPr lang="en-US" altLang="zh-CN" sz="2400" b="1" dirty="0" smtClean="0">
              <a:latin typeface="宋体" pitchFamily="2" charset="-122"/>
            </a:endParaRPr>
          </a:p>
        </p:txBody>
      </p:sp>
      <p:sp>
        <p:nvSpPr>
          <p:cNvPr id="1221636"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221638"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2163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122" name="内容占位符 2"/>
          <p:cNvSpPr>
            <a:spLocks noGrp="1"/>
          </p:cNvSpPr>
          <p:nvPr>
            <p:ph idx="4294967295"/>
          </p:nvPr>
        </p:nvSpPr>
        <p:spPr>
          <a:xfrm>
            <a:off x="792163" y="936625"/>
            <a:ext cx="7920037" cy="5399088"/>
          </a:xfrm>
        </p:spPr>
        <p:txBody>
          <a:bodyPr/>
          <a:lstStyle/>
          <a:p>
            <a:pPr marL="0" indent="627063" algn="just" eaLnBrk="1" hangingPunct="1">
              <a:lnSpc>
                <a:spcPts val="3500"/>
              </a:lnSpc>
              <a:spcBef>
                <a:spcPct val="0"/>
              </a:spcBef>
              <a:buNone/>
            </a:pPr>
            <a:r>
              <a:rPr lang="zh-CN" altLang="en-US" sz="2400" b="1" dirty="0" smtClean="0">
                <a:solidFill>
                  <a:srgbClr val="000000"/>
                </a:solidFill>
                <a:latin typeface="+mn-ea"/>
              </a:rPr>
              <a:t>“我是很乐观的，我总以为我们结婚以后，一定会把我们翁婿之间的关系慢慢调整过来。可是一年下来，我的愿望始终就没实现，有时看着秀鸾挺着大肚子进去，就让我风里雨里站在门口，我真想冲进去。可是我心疼秀鸾，到底还是忍住了。”</a:t>
            </a:r>
          </a:p>
          <a:p>
            <a:pPr marL="0" indent="627063" algn="just" eaLnBrk="1" hangingPunct="1">
              <a:lnSpc>
                <a:spcPts val="3500"/>
              </a:lnSpc>
              <a:spcBef>
                <a:spcPct val="0"/>
              </a:spcBef>
              <a:buNone/>
            </a:pPr>
            <a:r>
              <a:rPr lang="zh-CN" altLang="en-US" sz="2400" b="1" dirty="0" smtClean="0">
                <a:solidFill>
                  <a:srgbClr val="000000"/>
                </a:solidFill>
                <a:latin typeface="+mn-ea"/>
              </a:rPr>
              <a:t>“真惨！”林太太不胜唏嘘。</a:t>
            </a:r>
          </a:p>
          <a:p>
            <a:pPr marL="0" indent="627063" algn="just" eaLnBrk="1" hangingPunct="1">
              <a:lnSpc>
                <a:spcPts val="3500"/>
              </a:lnSpc>
              <a:spcBef>
                <a:spcPct val="0"/>
              </a:spcBef>
              <a:buNone/>
            </a:pPr>
            <a:r>
              <a:rPr lang="zh-CN" altLang="en-US" sz="2400" b="1" dirty="0" smtClean="0">
                <a:solidFill>
                  <a:srgbClr val="000000"/>
                </a:solidFill>
                <a:latin typeface="+mn-ea"/>
              </a:rPr>
              <a:t>“倒是我那丈母娘会偷偷出来塞给我点心什么的。”</a:t>
            </a:r>
          </a:p>
          <a:p>
            <a:pPr marL="0" indent="627063" algn="just" eaLnBrk="1" hangingPunct="1">
              <a:lnSpc>
                <a:spcPts val="3500"/>
              </a:lnSpc>
              <a:spcBef>
                <a:spcPct val="0"/>
              </a:spcBef>
              <a:buNone/>
            </a:pPr>
            <a:r>
              <a:rPr lang="zh-CN" altLang="en-US" sz="2400" b="1" dirty="0" smtClean="0">
                <a:solidFill>
                  <a:srgbClr val="000000"/>
                </a:solidFill>
                <a:latin typeface="+mn-ea"/>
              </a:rPr>
              <a:t>“有一天我独个儿上了老丈人家的门儿喽！”</a:t>
            </a:r>
          </a:p>
          <a:p>
            <a:pPr marL="0" indent="627063" algn="just" eaLnBrk="1" hangingPunct="1">
              <a:lnSpc>
                <a:spcPts val="3500"/>
              </a:lnSpc>
              <a:spcBef>
                <a:spcPct val="0"/>
              </a:spcBef>
              <a:buNone/>
            </a:pPr>
            <a:r>
              <a:rPr lang="zh-CN" altLang="en-US" sz="2400" b="1" dirty="0" smtClean="0">
                <a:solidFill>
                  <a:srgbClr val="000000"/>
                </a:solidFill>
                <a:latin typeface="+mn-ea"/>
              </a:rPr>
              <a:t>“好大胆子！”有位先生插嘴。</a:t>
            </a:r>
          </a:p>
          <a:p>
            <a:pPr marL="0" indent="627063" algn="just" eaLnBrk="1" hangingPunct="1">
              <a:lnSpc>
                <a:spcPts val="3500"/>
              </a:lnSpc>
              <a:spcBef>
                <a:spcPct val="0"/>
              </a:spcBef>
              <a:buNone/>
            </a:pPr>
            <a:r>
              <a:rPr lang="zh-CN" altLang="en-US" sz="2400" b="1" dirty="0" smtClean="0">
                <a:solidFill>
                  <a:srgbClr val="000000"/>
                </a:solidFill>
                <a:latin typeface="+mn-ea"/>
              </a:rPr>
              <a:t>“你以为我上门找打架哪，我是报告秀鸾入院待产的消息去了。大胖儿子生下了，算是又见了一代，可是我们</a:t>
            </a:r>
          </a:p>
        </p:txBody>
      </p:sp>
      <p:sp>
        <p:nvSpPr>
          <p:cNvPr id="154112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4112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4112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4112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2146"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的情形并未见好转，老丈人在他女儿面前连半个字都没问过我。”</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a:t>
            </a:r>
            <a:r>
              <a:rPr lang="zh-CN" altLang="en-US" sz="2400" b="1" dirty="0" smtClean="0">
                <a:latin typeface="+mn-ea"/>
              </a:rPr>
              <a:t>迭格</a:t>
            </a:r>
            <a:r>
              <a:rPr lang="zh-CN" altLang="en-US" sz="2400" baseline="30000" dirty="0" smtClean="0"/>
              <a:t>①</a:t>
            </a:r>
            <a:r>
              <a:rPr lang="zh-CN" altLang="en-US" sz="2400" b="1" dirty="0" smtClean="0">
                <a:latin typeface="宋体" pitchFamily="2" charset="-122"/>
              </a:rPr>
              <a:t>老泰山凶得来！”</a:t>
            </a:r>
          </a:p>
          <a:p>
            <a:pPr marL="0" indent="627063" eaLnBrk="1" hangingPunct="1">
              <a:lnSpc>
                <a:spcPts val="3500"/>
              </a:lnSpc>
              <a:spcBef>
                <a:spcPct val="0"/>
              </a:spcBef>
              <a:buNone/>
            </a:pPr>
            <a:r>
              <a:rPr lang="zh-CN" altLang="en-US" sz="2400" b="1" dirty="0" smtClean="0">
                <a:latin typeface="宋体" pitchFamily="2" charset="-122"/>
              </a:rPr>
              <a:t>“硬是要不得！”</a:t>
            </a:r>
          </a:p>
          <a:p>
            <a:pPr marL="0" indent="627063" eaLnBrk="1" hangingPunct="1">
              <a:lnSpc>
                <a:spcPts val="3500"/>
              </a:lnSpc>
              <a:spcBef>
                <a:spcPct val="0"/>
              </a:spcBef>
              <a:buNone/>
            </a:pPr>
            <a:r>
              <a:rPr lang="zh-CN" altLang="en-US" sz="2400" b="1" dirty="0" smtClean="0">
                <a:latin typeface="宋体" pitchFamily="2" charset="-122"/>
              </a:rPr>
              <a:t>“有一天，”这段回忆大概很有趣，彭先生自己也未语先笑了，“秀鸾匆匆忙忙回来了，慌慌张张地说：‘爸爸病了！’‘什么病呀？’‘肠子！肠子要剪断！快走。’唉！我那铁石心肠的老丈人呀！也有一天要柔肠寸断了！”</a:t>
            </a:r>
          </a:p>
          <a:p>
            <a:pPr marL="0" indent="627063" eaLnBrk="1" hangingPunct="1">
              <a:lnSpc>
                <a:spcPts val="3500"/>
              </a:lnSpc>
              <a:spcBef>
                <a:spcPct val="0"/>
              </a:spcBef>
              <a:buNone/>
            </a:pPr>
            <a:r>
              <a:rPr lang="zh-CN" altLang="en-US" sz="2400" b="1" dirty="0" smtClean="0">
                <a:latin typeface="宋体" pitchFamily="2" charset="-122"/>
              </a:rPr>
              <a:t>大家听到这里哄然大笑。林太太说：“彭先生，你解恨了，是不是？”</a:t>
            </a:r>
          </a:p>
          <a:p>
            <a:pPr marL="0" indent="627063" eaLnBrk="1" hangingPunct="1">
              <a:lnSpc>
                <a:spcPts val="3500"/>
              </a:lnSpc>
              <a:spcBef>
                <a:spcPct val="0"/>
              </a:spcBef>
              <a:buNone/>
            </a:pPr>
            <a:endParaRPr lang="en-US" altLang="zh-CN" sz="2400" b="1" dirty="0" smtClean="0">
              <a:latin typeface="宋体" pitchFamily="2" charset="-122"/>
            </a:endParaRPr>
          </a:p>
          <a:p>
            <a:pPr marL="0" indent="0" eaLnBrk="1" hangingPunct="1">
              <a:lnSpc>
                <a:spcPts val="3500"/>
              </a:lnSpc>
              <a:spcBef>
                <a:spcPct val="0"/>
              </a:spcBef>
              <a:buNone/>
            </a:pPr>
            <a:endParaRPr lang="zh-CN" altLang="en-US" sz="2400" b="1" dirty="0" smtClean="0">
              <a:latin typeface="宋体" pitchFamily="2" charset="-122"/>
            </a:endParaRPr>
          </a:p>
        </p:txBody>
      </p:sp>
      <p:sp>
        <p:nvSpPr>
          <p:cNvPr id="154214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4214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4215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4215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2146"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“不敢！”彭先生虽然这么说，可是仍然可以看出他的轻松。“秀鸾说爸爸需要输血，但秀鸾是</a:t>
            </a:r>
            <a:r>
              <a:rPr lang="en-US" altLang="zh-CN" sz="2400" b="1" dirty="0" smtClean="0">
                <a:latin typeface="宋体" pitchFamily="2" charset="-122"/>
              </a:rPr>
              <a:t>A</a:t>
            </a:r>
            <a:r>
              <a:rPr lang="zh-CN" altLang="en-US" sz="2400" b="1" dirty="0" smtClean="0">
                <a:latin typeface="宋体" pitchFamily="2" charset="-122"/>
              </a:rPr>
              <a:t>型，小舅子是</a:t>
            </a:r>
            <a:r>
              <a:rPr lang="en-US" altLang="zh-CN" sz="2400" b="1" dirty="0" smtClean="0">
                <a:latin typeface="宋体" pitchFamily="2" charset="-122"/>
              </a:rPr>
              <a:t>B</a:t>
            </a:r>
            <a:r>
              <a:rPr lang="zh-CN" altLang="en-US" sz="2400" b="1" dirty="0" smtClean="0">
                <a:latin typeface="宋体" pitchFamily="2" charset="-122"/>
              </a:rPr>
              <a:t>型，丈母娘是</a:t>
            </a:r>
            <a:r>
              <a:rPr lang="en-US" altLang="zh-CN" sz="2400" b="1" dirty="0" smtClean="0">
                <a:latin typeface="宋体" pitchFamily="2" charset="-122"/>
              </a:rPr>
              <a:t>AB</a:t>
            </a:r>
            <a:r>
              <a:rPr lang="zh-CN" altLang="en-US" sz="2400" b="1" dirty="0" smtClean="0">
                <a:latin typeface="宋体" pitchFamily="2" charset="-122"/>
              </a:rPr>
              <a:t>型</a:t>
            </a:r>
            <a:r>
              <a:rPr lang="en-US" altLang="zh-CN" sz="2400" b="1" dirty="0" smtClean="0">
                <a:latin typeface="宋体" pitchFamily="2" charset="-122"/>
              </a:rPr>
              <a:t>……”</a:t>
            </a:r>
          </a:p>
          <a:p>
            <a:pPr marL="0" indent="627063"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他们都不能给病人输血，买血要五百块钱</a:t>
            </a:r>
            <a:r>
              <a:rPr lang="en-US" altLang="zh-CN" sz="2400" b="1" dirty="0" smtClean="0">
                <a:latin typeface="宋体" pitchFamily="2" charset="-122"/>
              </a:rPr>
              <a:t>100</a:t>
            </a:r>
            <a:r>
              <a:rPr lang="zh-CN" altLang="en-US" sz="2400" b="1" dirty="0" smtClean="0">
                <a:latin typeface="宋体" pitchFamily="2" charset="-122"/>
              </a:rPr>
              <a:t>毫升，共需</a:t>
            </a:r>
            <a:r>
              <a:rPr lang="en-US" altLang="zh-CN" sz="2400" b="1" dirty="0" smtClean="0">
                <a:latin typeface="宋体" pitchFamily="2" charset="-122"/>
              </a:rPr>
              <a:t>300</a:t>
            </a:r>
            <a:r>
              <a:rPr lang="zh-CN" altLang="en-US" sz="2400" b="1" dirty="0" smtClean="0">
                <a:latin typeface="宋体" pitchFamily="2" charset="-122"/>
              </a:rPr>
              <a:t>毫升一千五，秀鸾母女在着急。我对秀鸾说：‘这样说来，爸爸是</a:t>
            </a:r>
            <a:r>
              <a:rPr lang="en-US" altLang="zh-CN" sz="2400" b="1" dirty="0" smtClean="0">
                <a:latin typeface="宋体" pitchFamily="2" charset="-122"/>
              </a:rPr>
              <a:t>O</a:t>
            </a:r>
            <a:r>
              <a:rPr lang="zh-CN" altLang="en-US" sz="2400" b="1" dirty="0" smtClean="0">
                <a:latin typeface="宋体" pitchFamily="2" charset="-122"/>
              </a:rPr>
              <a:t>血型的喽？’秀鸾点点头。我说：‘你何必着急呢！现成的大血人在这儿哪！我也是</a:t>
            </a:r>
            <a:r>
              <a:rPr lang="en-US" altLang="zh-CN" sz="2400" b="1" dirty="0" smtClean="0">
                <a:latin typeface="宋体" pitchFamily="2" charset="-122"/>
              </a:rPr>
              <a:t>O</a:t>
            </a:r>
            <a:r>
              <a:rPr lang="zh-CN" altLang="en-US" sz="2400" b="1" dirty="0" smtClean="0">
                <a:latin typeface="宋体" pitchFamily="2" charset="-122"/>
              </a:rPr>
              <a:t>型的呀！’”</a:t>
            </a:r>
          </a:p>
          <a:p>
            <a:pPr marL="0" indent="627063" eaLnBrk="1" hangingPunct="1">
              <a:lnSpc>
                <a:spcPts val="3500"/>
              </a:lnSpc>
              <a:spcBef>
                <a:spcPct val="0"/>
              </a:spcBef>
              <a:buNone/>
            </a:pPr>
            <a:r>
              <a:rPr lang="zh-CN" altLang="en-US" sz="2400" b="1" dirty="0" smtClean="0">
                <a:latin typeface="宋体" pitchFamily="2" charset="-122"/>
              </a:rPr>
              <a:t>“第二天，我那干巴巴的老丈人，一把拉住我的手，‘你金家伙！你金家伙！’</a:t>
            </a:r>
            <a:r>
              <a:rPr lang="en-US" altLang="zh-CN" sz="2400" b="1" dirty="0" smtClean="0">
                <a:latin typeface="宋体" pitchFamily="2" charset="-122"/>
              </a:rPr>
              <a:t>……”</a:t>
            </a:r>
          </a:p>
          <a:p>
            <a:pPr marL="0" indent="627063"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你金家伙？是日本话，还是骂人的话？”</a:t>
            </a:r>
          </a:p>
        </p:txBody>
      </p:sp>
      <p:sp>
        <p:nvSpPr>
          <p:cNvPr id="154214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4214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4215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4215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2146"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你金家伙’，台湾话‘你真正好’也！我们爷儿俩的手紧紧地握着，两股热流交汇，一切嫌隙都被血般的事实给溶化了！”彭先生说到这里，向张医师挤了一下眼，微笑着，“所以，我要奉劝诸位，血型不可不验，它实在有意想不到的妙用！”</a:t>
            </a:r>
          </a:p>
          <a:p>
            <a:pPr marL="0" indent="627063" eaLnBrk="1" hangingPunct="1">
              <a:lnSpc>
                <a:spcPts val="3500"/>
              </a:lnSpc>
              <a:spcBef>
                <a:spcPct val="0"/>
              </a:spcBef>
              <a:buNone/>
            </a:pPr>
            <a:r>
              <a:rPr lang="zh-CN" altLang="en-US" sz="2400" b="1" dirty="0" smtClean="0">
                <a:latin typeface="宋体" pitchFamily="2" charset="-122"/>
              </a:rPr>
              <a:t>故事讲完了，大家觉得非常有趣，林先生首先说：“血型不可不验，明天就去验。张医师，先给我挂个号。”</a:t>
            </a:r>
          </a:p>
          <a:p>
            <a:pPr marL="0" indent="627063" eaLnBrk="1" hangingPunct="1">
              <a:lnSpc>
                <a:spcPts val="3500"/>
              </a:lnSpc>
              <a:spcBef>
                <a:spcPct val="0"/>
              </a:spcBef>
              <a:buNone/>
            </a:pPr>
            <a:r>
              <a:rPr lang="zh-CN" altLang="en-US" sz="2400" b="1" dirty="0" smtClean="0">
                <a:latin typeface="宋体" pitchFamily="2" charset="-122"/>
              </a:rPr>
              <a:t>“对！对！血型不可不验。”大家同声地说。</a:t>
            </a:r>
          </a:p>
          <a:p>
            <a:pPr marL="0" indent="627063"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有删改</a:t>
            </a:r>
            <a:r>
              <a:rPr lang="en-US" altLang="zh-CN" sz="2400" b="1" dirty="0" smtClean="0">
                <a:latin typeface="宋体" pitchFamily="2" charset="-122"/>
              </a:rPr>
              <a:t>)</a:t>
            </a:r>
          </a:p>
          <a:p>
            <a:pPr marL="0" indent="627063"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注</a:t>
            </a:r>
            <a:r>
              <a:rPr lang="en-US" altLang="zh-CN" sz="2400" b="1" dirty="0" smtClean="0">
                <a:latin typeface="宋体" pitchFamily="2" charset="-122"/>
              </a:rPr>
              <a:t>] ①</a:t>
            </a:r>
            <a:r>
              <a:rPr lang="zh-CN" altLang="en-US" sz="2400" b="1" dirty="0" smtClean="0">
                <a:latin typeface="宋体" pitchFamily="2" charset="-122"/>
              </a:rPr>
              <a:t>迭格：吴方言，意为“这个”。</a:t>
            </a:r>
          </a:p>
          <a:p>
            <a:pPr marL="0" indent="627063" eaLnBrk="1" hangingPunct="1">
              <a:lnSpc>
                <a:spcPts val="3500"/>
              </a:lnSpc>
              <a:spcBef>
                <a:spcPct val="0"/>
              </a:spcBef>
              <a:buNone/>
            </a:pPr>
            <a:endParaRPr lang="en-US" altLang="zh-CN" sz="2400" b="1" dirty="0" smtClean="0">
              <a:latin typeface="宋体" pitchFamily="2" charset="-122"/>
            </a:endParaRPr>
          </a:p>
          <a:p>
            <a:pPr marL="0" indent="0" eaLnBrk="1" hangingPunct="1">
              <a:lnSpc>
                <a:spcPts val="3500"/>
              </a:lnSpc>
              <a:spcBef>
                <a:spcPct val="0"/>
              </a:spcBef>
              <a:buNone/>
            </a:pPr>
            <a:endParaRPr lang="zh-CN" altLang="en-US" sz="2400" b="1" dirty="0" smtClean="0">
              <a:latin typeface="宋体" pitchFamily="2" charset="-122"/>
            </a:endParaRPr>
          </a:p>
        </p:txBody>
      </p:sp>
      <p:sp>
        <p:nvSpPr>
          <p:cNvPr id="154214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4214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4215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4215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3170"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sz="2400" b="1" dirty="0" smtClean="0">
                <a:latin typeface="宋体" pitchFamily="2" charset="-122"/>
              </a:rPr>
              <a:t>1.</a:t>
            </a:r>
            <a:r>
              <a:rPr lang="zh-CN" altLang="en-US" sz="2400" b="1" dirty="0" smtClean="0">
                <a:latin typeface="宋体" pitchFamily="2" charset="-122"/>
              </a:rPr>
              <a:t>“外省郎”彭先生有哪些性格特点？请简要分析。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有担当，明大义：在老丈人危难时，以亲情、和睦为重，不计前嫌，施以援手，最终赢得老丈人的信任；②执着隐忍：面对老丈人的排斥，不轻言放弃，不莽撞行事，捍卫了自己的爱情；③幽默乐观：说话风趣，与人为善，遇事能有良好的心态。</a:t>
            </a:r>
          </a:p>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欣赏作品的形象的能力。文中的彭先生是一个鲜明的人物形象。从他对待爱情和老丈人的态度上，我们可以看出他的执着与隐忍，不放弃爱情，对老丈人的责难不莽撞行事；在老丈人需要输血时，彭先生挺身而出，善待亲情可以看出他的明大义识大体；另外彭先生风趣幽默，言谈之中无不流露了这一点，看问题很乐观。</a:t>
            </a:r>
          </a:p>
          <a:p>
            <a:pPr marL="0" indent="0" eaLnBrk="1" hangingPunct="1">
              <a:lnSpc>
                <a:spcPts val="3500"/>
              </a:lnSpc>
              <a:spcBef>
                <a:spcPct val="0"/>
              </a:spcBef>
              <a:buFont typeface="Arial" charset="0"/>
              <a:buNone/>
            </a:pPr>
            <a:endParaRPr lang="en-US" sz="2400" b="1" dirty="0">
              <a:solidFill>
                <a:srgbClr val="990033"/>
              </a:solidFill>
              <a:latin typeface="宋体" pitchFamily="2" charset="-122"/>
            </a:endParaRPr>
          </a:p>
        </p:txBody>
      </p:sp>
      <p:sp>
        <p:nvSpPr>
          <p:cNvPr id="154317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4317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4317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4317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43170">
                                            <p:txEl>
                                              <p:pRg st="1" end="1"/>
                                            </p:txEl>
                                          </p:spTgt>
                                        </p:tgtEl>
                                        <p:attrNameLst>
                                          <p:attrName>style.visibility</p:attrName>
                                        </p:attrNameLst>
                                      </p:cBhvr>
                                      <p:to>
                                        <p:strVal val="visible"/>
                                      </p:to>
                                    </p:set>
                                    <p:anim calcmode="lin" valueType="num">
                                      <p:cBhvr additive="base">
                                        <p:cTn id="7" dur="500" fill="hold"/>
                                        <p:tgtEl>
                                          <p:spTgt spid="154317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43170">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43170">
                                            <p:txEl>
                                              <p:pRg st="2" end="2"/>
                                            </p:txEl>
                                          </p:spTgt>
                                        </p:tgtEl>
                                        <p:attrNameLst>
                                          <p:attrName>style.visibility</p:attrName>
                                        </p:attrNameLst>
                                      </p:cBhvr>
                                      <p:to>
                                        <p:strVal val="visible"/>
                                      </p:to>
                                    </p:set>
                                    <p:anim calcmode="lin" valueType="num">
                                      <p:cBhvr additive="base">
                                        <p:cTn id="11" dur="500" fill="hold"/>
                                        <p:tgtEl>
                                          <p:spTgt spid="1543170">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4317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194"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a:latin typeface="黑体" pitchFamily="2" charset="-122"/>
                <a:ea typeface="黑体" pitchFamily="2" charset="-122"/>
              </a:rPr>
              <a:t>►　</a:t>
            </a:r>
            <a:r>
              <a:rPr lang="zh-CN" altLang="en-US" sz="2400" b="1" dirty="0" smtClean="0">
                <a:latin typeface="黑体" pitchFamily="2" charset="-122"/>
                <a:ea typeface="黑体" pitchFamily="2" charset="-122"/>
              </a:rPr>
              <a:t>题型二　　　指定语段分析人物的心理或性格特点</a:t>
            </a:r>
            <a:endParaRPr lang="zh-CN" altLang="en-US" sz="2400" b="1" dirty="0">
              <a:latin typeface="黑体" pitchFamily="2" charset="-122"/>
              <a:ea typeface="黑体" pitchFamily="2" charset="-122"/>
            </a:endParaRPr>
          </a:p>
          <a:p>
            <a:pPr marL="0" indent="0" eaLnBrk="1" hangingPunct="1">
              <a:lnSpc>
                <a:spcPts val="3500"/>
              </a:lnSpc>
              <a:spcBef>
                <a:spcPct val="0"/>
              </a:spcBef>
              <a:buFont typeface="Arial" charset="0"/>
              <a:buNone/>
            </a:pPr>
            <a:r>
              <a:rPr lang="en-US" sz="2400" b="1" dirty="0">
                <a:latin typeface="宋体" pitchFamily="2" charset="-122"/>
              </a:rPr>
              <a:t>【</a:t>
            </a:r>
            <a:r>
              <a:rPr lang="zh-CN" altLang="en-US" sz="2400" b="1" dirty="0">
                <a:latin typeface="宋体" pitchFamily="2" charset="-122"/>
              </a:rPr>
              <a:t>设问方式</a:t>
            </a:r>
            <a:r>
              <a:rPr lang="en-US" sz="2400" b="1" dirty="0">
                <a:latin typeface="宋体" pitchFamily="2" charset="-122"/>
              </a:rPr>
              <a:t>】</a:t>
            </a:r>
          </a:p>
          <a:p>
            <a:pPr marL="0" indent="622300" eaLnBrk="1" hangingPunct="1">
              <a:lnSpc>
                <a:spcPts val="3500"/>
              </a:lnSpc>
              <a:spcBef>
                <a:spcPct val="0"/>
              </a:spcBef>
              <a:buNone/>
            </a:pPr>
            <a:r>
              <a:rPr lang="en-US" altLang="zh-CN" sz="2400" b="1" dirty="0" smtClean="0">
                <a:latin typeface="宋体" pitchFamily="2" charset="-122"/>
              </a:rPr>
              <a:t>1.[ 2014·</a:t>
            </a:r>
            <a:r>
              <a:rPr lang="zh-CN" altLang="en-US" sz="2400" b="1" dirty="0" smtClean="0">
                <a:latin typeface="宋体" pitchFamily="2" charset="-122"/>
              </a:rPr>
              <a:t>辽宁卷</a:t>
            </a:r>
            <a:r>
              <a:rPr lang="en-US" altLang="zh-CN" sz="2400" b="1" dirty="0" smtClean="0">
                <a:latin typeface="宋体" pitchFamily="2" charset="-122"/>
              </a:rPr>
              <a:t>]</a:t>
            </a:r>
            <a:r>
              <a:rPr lang="zh-CN" altLang="en-US" sz="2400" b="1" dirty="0" smtClean="0">
                <a:latin typeface="宋体" pitchFamily="2" charset="-122"/>
              </a:rPr>
              <a:t>小说第⑦段画线句子分别写到女老板和数学家女友两次“看看”，试就此对人物心理加以分析。</a:t>
            </a:r>
          </a:p>
          <a:p>
            <a:pPr marL="0" indent="622300" eaLnBrk="1" hangingPunct="1">
              <a:lnSpc>
                <a:spcPts val="3500"/>
              </a:lnSpc>
              <a:spcBef>
                <a:spcPct val="0"/>
              </a:spcBef>
              <a:buNone/>
            </a:pPr>
            <a:r>
              <a:rPr lang="en-US" altLang="zh-CN" sz="2400" b="1" dirty="0" smtClean="0">
                <a:latin typeface="宋体" pitchFamily="2" charset="-122"/>
              </a:rPr>
              <a:t>2. [2014·</a:t>
            </a:r>
            <a:r>
              <a:rPr lang="zh-CN" altLang="en-US" sz="2400" b="1" dirty="0" smtClean="0">
                <a:latin typeface="宋体" pitchFamily="2" charset="-122"/>
              </a:rPr>
              <a:t>江苏卷</a:t>
            </a:r>
            <a:r>
              <a:rPr lang="en-US" altLang="zh-CN" sz="2400" b="1" dirty="0" smtClean="0">
                <a:latin typeface="宋体" pitchFamily="2" charset="-122"/>
              </a:rPr>
              <a:t>]</a:t>
            </a:r>
            <a:r>
              <a:rPr lang="zh-CN" altLang="en-US" sz="2400" b="1" dirty="0" smtClean="0">
                <a:latin typeface="宋体" pitchFamily="2" charset="-122"/>
              </a:rPr>
              <a:t>安娜投到铁轨上之后有什么样的内心活动？这样写有什么意义？</a:t>
            </a:r>
          </a:p>
          <a:p>
            <a:pPr marL="0" indent="622300" eaLnBrk="1" hangingPunct="1">
              <a:lnSpc>
                <a:spcPts val="3500"/>
              </a:lnSpc>
              <a:spcBef>
                <a:spcPct val="0"/>
              </a:spcBef>
              <a:buNone/>
            </a:pPr>
            <a:r>
              <a:rPr lang="en-US" altLang="zh-CN" sz="2400" b="1" dirty="0" smtClean="0">
                <a:latin typeface="宋体" pitchFamily="2" charset="-122"/>
              </a:rPr>
              <a:t>3. [2013·</a:t>
            </a:r>
            <a:r>
              <a:rPr lang="zh-CN" altLang="en-US" sz="2400" b="1" dirty="0" smtClean="0">
                <a:latin typeface="宋体" pitchFamily="2" charset="-122"/>
              </a:rPr>
              <a:t>湖南卷</a:t>
            </a:r>
            <a:r>
              <a:rPr lang="en-US" altLang="zh-CN" sz="2400" b="1" dirty="0" smtClean="0">
                <a:latin typeface="宋体" pitchFamily="2" charset="-122"/>
              </a:rPr>
              <a:t>]</a:t>
            </a:r>
            <a:r>
              <a:rPr lang="zh-CN" altLang="en-US" sz="2400" b="1" dirty="0" smtClean="0">
                <a:latin typeface="宋体" pitchFamily="2" charset="-122"/>
              </a:rPr>
              <a:t>文中两处画横线的文字对农民夫妇的描写，表现了他们怎样的性格特点？</a:t>
            </a:r>
          </a:p>
        </p:txBody>
      </p:sp>
      <p:sp>
        <p:nvSpPr>
          <p:cNvPr id="1544195"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4419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4419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4419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5218"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Font typeface="Arial" charset="0"/>
              <a:buNone/>
            </a:pPr>
            <a:r>
              <a:rPr lang="en-US" altLang="zh-CN" sz="2400" b="1" dirty="0">
                <a:latin typeface="宋体" pitchFamily="2" charset="-122"/>
              </a:rPr>
              <a:t>【</a:t>
            </a:r>
            <a:r>
              <a:rPr lang="zh-CN" altLang="en-US" sz="2400" b="1" dirty="0">
                <a:latin typeface="宋体" pitchFamily="2" charset="-122"/>
              </a:rPr>
              <a:t>答题思路</a:t>
            </a:r>
            <a:r>
              <a:rPr lang="en-US" altLang="zh-CN" sz="2400" b="1" dirty="0">
                <a:latin typeface="宋体" pitchFamily="2" charset="-122"/>
              </a:rPr>
              <a:t>】</a:t>
            </a:r>
          </a:p>
          <a:p>
            <a:pPr marL="0" indent="627063" eaLnBrk="1" hangingPunct="1">
              <a:lnSpc>
                <a:spcPct val="122000"/>
              </a:lnSpc>
              <a:spcBef>
                <a:spcPct val="0"/>
              </a:spcBef>
              <a:buNone/>
            </a:pPr>
            <a:r>
              <a:rPr lang="zh-CN" altLang="en-US" sz="2400" b="1" dirty="0" smtClean="0">
                <a:latin typeface="宋体" pitchFamily="2" charset="-122"/>
              </a:rPr>
              <a:t>对人物形象的局部考查往往结合小说中对人物的某一方面的描写来进行，多侧重于要求考生揣摩人物的心理、心态、情感活动。解答此类问题，分三步走：</a:t>
            </a:r>
          </a:p>
          <a:p>
            <a:pPr marL="0" indent="627063" eaLnBrk="1" hangingPunct="1">
              <a:lnSpc>
                <a:spcPct val="122000"/>
              </a:lnSpc>
              <a:spcBef>
                <a:spcPct val="0"/>
              </a:spcBef>
              <a:buNone/>
            </a:pPr>
            <a:r>
              <a:rPr lang="zh-CN" altLang="en-US" sz="2400" b="1" dirty="0" smtClean="0">
                <a:latin typeface="宋体" pitchFamily="2" charset="-122"/>
              </a:rPr>
              <a:t>第一步，结合人物活动的具体情境，来揣摩人物的内心世界或情感变化。</a:t>
            </a:r>
          </a:p>
          <a:p>
            <a:pPr marL="0" indent="627063" eaLnBrk="1" hangingPunct="1">
              <a:lnSpc>
                <a:spcPct val="122000"/>
              </a:lnSpc>
              <a:spcBef>
                <a:spcPct val="0"/>
              </a:spcBef>
              <a:buNone/>
            </a:pPr>
            <a:r>
              <a:rPr lang="zh-CN" altLang="en-US" sz="2400" b="1" dirty="0" smtClean="0">
                <a:latin typeface="宋体" pitchFamily="2" charset="-122"/>
              </a:rPr>
              <a:t>第二步，联系上下文，结合情节发展来揣摩人物的心理。</a:t>
            </a:r>
          </a:p>
          <a:p>
            <a:pPr marL="0" indent="627063" eaLnBrk="1" hangingPunct="1">
              <a:lnSpc>
                <a:spcPct val="122000"/>
              </a:lnSpc>
              <a:spcBef>
                <a:spcPct val="0"/>
              </a:spcBef>
              <a:buNone/>
            </a:pPr>
            <a:r>
              <a:rPr lang="zh-CN" altLang="en-US" sz="2400" b="1" dirty="0" smtClean="0">
                <a:latin typeface="宋体" pitchFamily="2" charset="-122"/>
              </a:rPr>
              <a:t>第三步，抓关键词，结合外部表情体会人物内心变化。</a:t>
            </a:r>
          </a:p>
          <a:p>
            <a:pPr marL="0" indent="803275" eaLnBrk="1" hangingPunct="1">
              <a:lnSpc>
                <a:spcPct val="122000"/>
              </a:lnSpc>
              <a:spcBef>
                <a:spcPct val="0"/>
              </a:spcBef>
              <a:buFont typeface="Arial" charset="0"/>
              <a:buNone/>
            </a:pPr>
            <a:endParaRPr lang="zh-CN" altLang="en-US" sz="2400" b="1" dirty="0">
              <a:latin typeface="宋体" pitchFamily="2" charset="-122"/>
            </a:endParaRPr>
          </a:p>
        </p:txBody>
      </p:sp>
      <p:sp>
        <p:nvSpPr>
          <p:cNvPr id="154521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4522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4522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4522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42"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sz="2400" b="1" dirty="0">
                <a:latin typeface="宋体" pitchFamily="2" charset="-122"/>
              </a:rPr>
              <a:t>【</a:t>
            </a:r>
            <a:r>
              <a:rPr lang="zh-CN" altLang="en-US" sz="2400" b="1" dirty="0">
                <a:latin typeface="宋体" pitchFamily="2" charset="-122"/>
              </a:rPr>
              <a:t>对点训练</a:t>
            </a:r>
            <a:r>
              <a:rPr lang="en-US" sz="2400" b="1" dirty="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[2014·</a:t>
            </a:r>
            <a:r>
              <a:rPr lang="zh-CN" altLang="en-US" sz="2400" b="1" dirty="0" smtClean="0">
                <a:latin typeface="宋体" pitchFamily="2" charset="-122"/>
              </a:rPr>
              <a:t>辽宁卷</a:t>
            </a:r>
            <a:r>
              <a:rPr lang="en-US" altLang="zh-CN" sz="2400" b="1" dirty="0" smtClean="0">
                <a:latin typeface="宋体" pitchFamily="2" charset="-122"/>
              </a:rPr>
              <a:t>]</a:t>
            </a:r>
            <a:r>
              <a:rPr lang="zh-CN" altLang="en-US" sz="2400" b="1" dirty="0" smtClean="0">
                <a:latin typeface="宋体" pitchFamily="2" charset="-122"/>
              </a:rPr>
              <a:t>阅读下面的文字，完成题目。</a:t>
            </a:r>
          </a:p>
          <a:p>
            <a:pPr marL="0" indent="452438" algn="ctr" eaLnBrk="1" hangingPunct="1">
              <a:lnSpc>
                <a:spcPts val="3500"/>
              </a:lnSpc>
              <a:spcBef>
                <a:spcPct val="0"/>
              </a:spcBef>
              <a:buNone/>
            </a:pPr>
            <a:r>
              <a:rPr lang="zh-CN" altLang="en-US" sz="2400" b="1" dirty="0" smtClean="0">
                <a:latin typeface="宋体" pitchFamily="2" charset="-122"/>
              </a:rPr>
              <a:t>数学家的爱情</a:t>
            </a:r>
          </a:p>
          <a:p>
            <a:pPr marL="0" indent="452438" algn="ctr" eaLnBrk="1" hangingPunct="1">
              <a:lnSpc>
                <a:spcPts val="3500"/>
              </a:lnSpc>
              <a:spcBef>
                <a:spcPct val="0"/>
              </a:spcBef>
              <a:buNone/>
            </a:pPr>
            <a:r>
              <a:rPr lang="zh-CN" altLang="en-US" sz="2400" b="1" dirty="0" smtClean="0">
                <a:latin typeface="宋体" pitchFamily="2" charset="-122"/>
              </a:rPr>
              <a:t>李伶伶</a:t>
            </a:r>
          </a:p>
          <a:p>
            <a:pPr marL="0" indent="627063" eaLnBrk="1" hangingPunct="1">
              <a:lnSpc>
                <a:spcPts val="3500"/>
              </a:lnSpc>
              <a:spcBef>
                <a:spcPct val="0"/>
              </a:spcBef>
              <a:buNone/>
            </a:pPr>
            <a:r>
              <a:rPr lang="zh-CN" altLang="en-US" sz="2400" b="1" dirty="0" smtClean="0">
                <a:latin typeface="宋体" pitchFamily="2" charset="-122"/>
              </a:rPr>
              <a:t>①数学家是朋友送他的绰号，因为他对数字特别敏感，数学运算得特别快。朋友都说他是数学天才。可是数学天才的爱情之路却一直不顺。</a:t>
            </a:r>
          </a:p>
          <a:p>
            <a:pPr marL="0" indent="627063" eaLnBrk="1" hangingPunct="1">
              <a:lnSpc>
                <a:spcPts val="3500"/>
              </a:lnSpc>
              <a:spcBef>
                <a:spcPct val="0"/>
              </a:spcBef>
              <a:buNone/>
            </a:pPr>
            <a:r>
              <a:rPr lang="zh-CN" altLang="en-US" sz="2400" b="1" dirty="0" smtClean="0">
                <a:latin typeface="宋体" pitchFamily="2" charset="-122"/>
              </a:rPr>
              <a:t>②一次，他跟一个交往不久的女友去饭店吃饭，结账时却跟服务员吵了起来。那天饭钱应该是</a:t>
            </a:r>
            <a:r>
              <a:rPr lang="en-US" altLang="zh-CN" sz="2400" b="1" dirty="0" smtClean="0">
                <a:latin typeface="宋体" pitchFamily="2" charset="-122"/>
              </a:rPr>
              <a:t>79.8</a:t>
            </a:r>
            <a:r>
              <a:rPr lang="zh-CN" altLang="en-US" sz="2400" b="1" dirty="0" smtClean="0">
                <a:latin typeface="宋体" pitchFamily="2" charset="-122"/>
              </a:rPr>
              <a:t>元，如果服务员报出准确的数值，他也不会生气。可是服务员向他要</a:t>
            </a:r>
            <a:r>
              <a:rPr lang="en-US" altLang="zh-CN" sz="2400" b="1" dirty="0" smtClean="0">
                <a:latin typeface="宋体" pitchFamily="2" charset="-122"/>
              </a:rPr>
              <a:t>80</a:t>
            </a:r>
            <a:r>
              <a:rPr lang="zh-CN" altLang="en-US" sz="2400" b="1" dirty="0" smtClean="0">
                <a:latin typeface="宋体" pitchFamily="2" charset="-122"/>
              </a:rPr>
              <a:t>元。他说，不对吧。服务员说，账单上这么写的。说着把手写的账单递给他。他看账单上真写着</a:t>
            </a:r>
            <a:r>
              <a:rPr lang="en-US" altLang="zh-CN" sz="2400" b="1" dirty="0" smtClean="0">
                <a:latin typeface="宋体" pitchFamily="2" charset="-122"/>
              </a:rPr>
              <a:t>80</a:t>
            </a:r>
            <a:r>
              <a:rPr lang="zh-CN" altLang="en-US" sz="2400" b="1" dirty="0" smtClean="0">
                <a:latin typeface="宋体" pitchFamily="2" charset="-122"/>
              </a:rPr>
              <a:t>元，就说，你</a:t>
            </a:r>
          </a:p>
        </p:txBody>
      </p:sp>
      <p:sp>
        <p:nvSpPr>
          <p:cNvPr id="154624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4624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462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462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7266"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们算错账了，不是</a:t>
            </a:r>
            <a:r>
              <a:rPr lang="en-US" altLang="zh-CN" sz="2400" b="1" dirty="0" smtClean="0">
                <a:latin typeface="宋体" pitchFamily="2" charset="-122"/>
              </a:rPr>
              <a:t>80</a:t>
            </a:r>
            <a:r>
              <a:rPr lang="zh-CN" altLang="en-US" sz="2400" b="1" dirty="0" smtClean="0">
                <a:latin typeface="宋体" pitchFamily="2" charset="-122"/>
              </a:rPr>
              <a:t>元，是</a:t>
            </a:r>
            <a:r>
              <a:rPr lang="en-US" altLang="zh-CN" sz="2400" b="1" dirty="0" smtClean="0">
                <a:latin typeface="宋体" pitchFamily="2" charset="-122"/>
              </a:rPr>
              <a:t>79.8</a:t>
            </a:r>
            <a:r>
              <a:rPr lang="zh-CN" altLang="en-US" sz="2400" b="1" dirty="0" smtClean="0">
                <a:latin typeface="宋体" pitchFamily="2" charset="-122"/>
              </a:rPr>
              <a:t>元。服务员说，我们这里都是按四舍五入收费的。他说，你们怎么收费我不管，但是你们这账确实算错了。服务员说，差两角钱还算差呀？数学家说，怎么不算差？</a:t>
            </a:r>
            <a:r>
              <a:rPr lang="en-US" altLang="zh-CN" sz="2400" b="1" dirty="0" smtClean="0">
                <a:latin typeface="宋体" pitchFamily="2" charset="-122"/>
              </a:rPr>
              <a:t>79.8</a:t>
            </a:r>
            <a:r>
              <a:rPr lang="zh-CN" altLang="en-US" sz="2400" b="1" dirty="0" smtClean="0">
                <a:latin typeface="宋体" pitchFamily="2" charset="-122"/>
              </a:rPr>
              <a:t>元和</a:t>
            </a:r>
            <a:r>
              <a:rPr lang="en-US" altLang="zh-CN" sz="2400" b="1" dirty="0" smtClean="0">
                <a:latin typeface="宋体" pitchFamily="2" charset="-122"/>
              </a:rPr>
              <a:t>80</a:t>
            </a:r>
            <a:r>
              <a:rPr lang="zh-CN" altLang="en-US" sz="2400" b="1" dirty="0" smtClean="0">
                <a:latin typeface="宋体" pitchFamily="2" charset="-122"/>
              </a:rPr>
              <a:t>元能画等号吗？服务员说他小气，数学家就跟她吵了起来。</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③女友很尴尬，劝了半天劝不住他，索性走了。当晚就跟他分手了。女友觉得他为两角钱就能跟人吵一架，以后她可过不了。</a:t>
            </a:r>
          </a:p>
          <a:p>
            <a:pPr marL="0" indent="627063" eaLnBrk="1" hangingPunct="1">
              <a:lnSpc>
                <a:spcPts val="3500"/>
              </a:lnSpc>
              <a:spcBef>
                <a:spcPct val="0"/>
              </a:spcBef>
              <a:buNone/>
            </a:pPr>
            <a:r>
              <a:rPr lang="zh-CN" altLang="en-US" sz="2400" b="1" dirty="0" smtClean="0">
                <a:latin typeface="宋体" pitchFamily="2" charset="-122"/>
              </a:rPr>
              <a:t>④数学家很苦恼。朋友劝他别上火，说总能遇到理解他的人。</a:t>
            </a:r>
          </a:p>
          <a:p>
            <a:pPr marL="0" indent="627063" eaLnBrk="1" hangingPunct="1">
              <a:lnSpc>
                <a:spcPts val="3500"/>
              </a:lnSpc>
              <a:spcBef>
                <a:spcPct val="0"/>
              </a:spcBef>
              <a:buNone/>
            </a:pPr>
            <a:endParaRPr lang="zh-CN" altLang="en-US" sz="2400" b="1" dirty="0" smtClean="0">
              <a:latin typeface="宋体" pitchFamily="2" charset="-122"/>
            </a:endParaRPr>
          </a:p>
        </p:txBody>
      </p:sp>
      <p:sp>
        <p:nvSpPr>
          <p:cNvPr id="154726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4726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4727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4727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8290"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⑤后来他真遇到了一个这样的人。她是个会计，也喜欢计算，也是看到一组数字就把它们加起来算出结果。两个人在一起时总比赛谁算得快。跟她在一起，数学家很开心。数学家想跟她结婚，却因为一件小事又黄了。</a:t>
            </a:r>
          </a:p>
          <a:p>
            <a:pPr marL="0" indent="627063" eaLnBrk="1" hangingPunct="1">
              <a:lnSpc>
                <a:spcPts val="3500"/>
              </a:lnSpc>
              <a:spcBef>
                <a:spcPct val="0"/>
              </a:spcBef>
              <a:buNone/>
            </a:pPr>
            <a:r>
              <a:rPr lang="zh-CN" altLang="en-US" sz="2400" b="1" dirty="0" smtClean="0">
                <a:latin typeface="宋体" pitchFamily="2" charset="-122"/>
              </a:rPr>
              <a:t>⑥那天是情人节，数学家陪女友去逛街。看到一家新开业的咖啡厅搞打折优惠活动，就进去了。要了两杯咖啡，又要了五样小点心。吃完去结账，看到结账的队伍排得很长。原来那天收银员有事没来，女老板临时顶替。她不太会算账，借助计算器也算得很慢。要结账的人在旁边催她，越催她越着急，越着急越算不好。数学家见状走过去说，你要是信得过我们，我们帮你算。女老板抬头看看数学家和他的女友，觉得他们不像坏人，就同意了。</a:t>
            </a:r>
          </a:p>
        </p:txBody>
      </p:sp>
      <p:sp>
        <p:nvSpPr>
          <p:cNvPr id="154829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4829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4829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482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9" name="内容占位符 2"/>
          <p:cNvSpPr>
            <a:spLocks noGrp="1"/>
          </p:cNvSpPr>
          <p:nvPr>
            <p:ph idx="4294967295"/>
          </p:nvPr>
        </p:nvSpPr>
        <p:spPr>
          <a:xfrm>
            <a:off x="785786" y="958870"/>
            <a:ext cx="7929618" cy="5399088"/>
          </a:xfrm>
        </p:spPr>
        <p:txBody>
          <a:bodyPr/>
          <a:lstStyle/>
          <a:p>
            <a:pPr marL="0" indent="0" eaLnBrk="1" hangingPunct="1">
              <a:lnSpc>
                <a:spcPts val="3500"/>
              </a:lnSpc>
              <a:spcBef>
                <a:spcPct val="0"/>
              </a:spcBef>
              <a:buNone/>
            </a:pPr>
            <a:r>
              <a:rPr lang="en-US" altLang="zh-CN" sz="2400" b="1" dirty="0" smtClean="0">
                <a:latin typeface="宋体" pitchFamily="2" charset="-122"/>
              </a:rPr>
              <a:t>4.</a:t>
            </a:r>
            <a:r>
              <a:rPr lang="zh-CN" altLang="en-US" sz="2400" b="1" dirty="0" smtClean="0">
                <a:latin typeface="宋体" pitchFamily="2" charset="-122"/>
              </a:rPr>
              <a:t> 下列各项中，其性质不属于原文所论悲剧的一项是</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A</a:t>
            </a:r>
            <a:r>
              <a:rPr lang="zh-CN" altLang="en-US" sz="2400" b="1" dirty="0" smtClean="0">
                <a:latin typeface="宋体" pitchFamily="2" charset="-122"/>
              </a:rPr>
              <a:t>．在梁山伯与祝英台的故事中，祝英台女扮男装外出求学，为追求爱情自由，面对封建势力的巨大压力，拒绝委曲求全，最后触碑殉情，化成蝴蝶。</a:t>
            </a:r>
          </a:p>
          <a:p>
            <a:pPr marL="0" indent="0" eaLnBrk="1" hangingPunct="1">
              <a:lnSpc>
                <a:spcPts val="3500"/>
              </a:lnSpc>
              <a:spcBef>
                <a:spcPct val="0"/>
              </a:spcBef>
              <a:buNone/>
            </a:pPr>
            <a:r>
              <a:rPr lang="en-US" altLang="zh-CN" sz="2400" b="1" dirty="0" smtClean="0">
                <a:latin typeface="宋体" pitchFamily="2" charset="-122"/>
              </a:rPr>
              <a:t>B</a:t>
            </a:r>
            <a:r>
              <a:rPr lang="zh-CN" altLang="en-US" sz="2400" b="1" dirty="0" smtClean="0">
                <a:latin typeface="宋体" pitchFamily="2" charset="-122"/>
              </a:rPr>
              <a:t>．在甲午海战中，清军致远舰在中弹累累、舰身倾斜、弹药耗尽的情况下，开足马力，冲向日本吉野舰，最后被鱼雷击中，沉入海中，</a:t>
            </a:r>
            <a:r>
              <a:rPr lang="en-US" altLang="zh-CN" sz="2400" b="1" dirty="0" smtClean="0">
                <a:latin typeface="宋体" pitchFamily="2" charset="-122"/>
              </a:rPr>
              <a:t>200</a:t>
            </a:r>
            <a:r>
              <a:rPr lang="zh-CN" altLang="en-US" sz="2400" b="1" dirty="0" smtClean="0">
                <a:latin typeface="宋体" pitchFamily="2" charset="-122"/>
              </a:rPr>
              <a:t>多名官兵壮烈殉国。</a:t>
            </a:r>
          </a:p>
          <a:p>
            <a:pPr marL="0" indent="0" eaLnBrk="1" hangingPunct="1">
              <a:lnSpc>
                <a:spcPts val="3500"/>
              </a:lnSpc>
              <a:spcBef>
                <a:spcPct val="0"/>
              </a:spcBef>
              <a:buNone/>
            </a:pPr>
            <a:r>
              <a:rPr lang="en-US" altLang="zh-CN" sz="2400" b="1" dirty="0" smtClean="0">
                <a:latin typeface="宋体" pitchFamily="2" charset="-122"/>
              </a:rPr>
              <a:t>C</a:t>
            </a:r>
            <a:r>
              <a:rPr lang="zh-CN" altLang="en-US" sz="2400" b="1" dirty="0" smtClean="0">
                <a:latin typeface="宋体" pitchFamily="2" charset="-122"/>
              </a:rPr>
              <a:t>．在电影</a:t>
            </a:r>
            <a:r>
              <a:rPr lang="en-US" altLang="zh-CN" sz="2400" b="1" dirty="0" smtClean="0">
                <a:latin typeface="宋体" pitchFamily="2" charset="-122"/>
              </a:rPr>
              <a:t>《</a:t>
            </a:r>
            <a:r>
              <a:rPr lang="zh-CN" altLang="en-US" sz="2400" b="1" dirty="0" smtClean="0">
                <a:latin typeface="宋体" pitchFamily="2" charset="-122"/>
              </a:rPr>
              <a:t>狼牙山五壮士</a:t>
            </a:r>
            <a:r>
              <a:rPr lang="en-US" altLang="zh-CN" sz="2400" b="1" dirty="0" smtClean="0">
                <a:latin typeface="宋体" pitchFamily="2" charset="-122"/>
              </a:rPr>
              <a:t>》</a:t>
            </a:r>
            <a:r>
              <a:rPr lang="zh-CN" altLang="en-US" sz="2400" b="1" dirty="0" smtClean="0">
                <a:latin typeface="宋体" pitchFamily="2" charset="-122"/>
              </a:rPr>
              <a:t>中，五位八路军战士为了掩护大部队撤退及当地群众安全转移，阻击了</a:t>
            </a:r>
            <a:r>
              <a:rPr lang="en-US" altLang="zh-CN" sz="2400" b="1" dirty="0" smtClean="0">
                <a:latin typeface="宋体" pitchFamily="2" charset="-122"/>
              </a:rPr>
              <a:t>3000</a:t>
            </a:r>
            <a:r>
              <a:rPr lang="zh-CN" altLang="en-US" sz="2400" b="1" dirty="0" smtClean="0">
                <a:latin typeface="宋体" pitchFamily="2" charset="-122"/>
              </a:rPr>
              <a:t>多名日寇的多次进攻，弹尽粮绝之后，跳下悬崖。</a:t>
            </a:r>
          </a:p>
        </p:txBody>
      </p:sp>
      <p:sp>
        <p:nvSpPr>
          <p:cNvPr id="1222660"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222662"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2266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8290" name="内容占位符 2"/>
          <p:cNvSpPr>
            <a:spLocks noGrp="1"/>
          </p:cNvSpPr>
          <p:nvPr>
            <p:ph idx="4294967295"/>
          </p:nvPr>
        </p:nvSpPr>
        <p:spPr>
          <a:xfrm>
            <a:off x="795367" y="815994"/>
            <a:ext cx="7848599" cy="5399088"/>
          </a:xfrm>
        </p:spPr>
        <p:txBody>
          <a:bodyPr/>
          <a:lstStyle/>
          <a:p>
            <a:pPr marL="0" indent="627063" algn="just">
              <a:lnSpc>
                <a:spcPct val="122000"/>
              </a:lnSpc>
              <a:spcBef>
                <a:spcPts val="0"/>
              </a:spcBef>
              <a:spcAft>
                <a:spcPts val="0"/>
              </a:spcAft>
              <a:buNone/>
            </a:pPr>
            <a:r>
              <a:rPr lang="zh-CN" altLang="en-US" sz="2400" b="1" kern="100" dirty="0" smtClean="0">
                <a:latin typeface="宋体"/>
                <a:cs typeface="Times New Roman"/>
              </a:rPr>
              <a:t>⑦于是，数学家帮女老板算账，女友帮核实，女老板在旁边收钱。不一会儿，结账的队伍就消失了，剩下最后一位客人。就是这最后一个人的账，让数学家和女友出现了分歧。数学家算出客人应付</a:t>
            </a:r>
            <a:r>
              <a:rPr lang="en-US" sz="2400" b="1" kern="100" dirty="0" smtClean="0">
                <a:latin typeface="宋体"/>
                <a:cs typeface="Times New Roman"/>
              </a:rPr>
              <a:t>182</a:t>
            </a:r>
            <a:r>
              <a:rPr lang="zh-CN" altLang="en-US" sz="2400" b="1" kern="100" dirty="0" smtClean="0">
                <a:latin typeface="宋体"/>
                <a:cs typeface="Times New Roman"/>
              </a:rPr>
              <a:t>元，女友说是</a:t>
            </a:r>
            <a:r>
              <a:rPr lang="en-US" sz="2400" b="1" kern="100" dirty="0" smtClean="0">
                <a:latin typeface="宋体"/>
                <a:cs typeface="Times New Roman"/>
              </a:rPr>
              <a:t>188</a:t>
            </a:r>
            <a:r>
              <a:rPr lang="zh-CN" altLang="en-US" sz="2400" b="1" kern="100" dirty="0" smtClean="0">
                <a:latin typeface="宋体"/>
                <a:cs typeface="Times New Roman"/>
              </a:rPr>
              <a:t>元。让客人自己算，结果跟数学家一样。</a:t>
            </a:r>
            <a:r>
              <a:rPr lang="zh-CN" altLang="en-US" sz="2400" b="1" u="sng" kern="100" dirty="0" smtClean="0">
                <a:latin typeface="宋体"/>
                <a:cs typeface="Times New Roman"/>
              </a:rPr>
              <a:t>最后让女老板算，女老板算完后，看看数学家又看看他女友，说，这位先生算得对。</a:t>
            </a:r>
            <a:r>
              <a:rPr lang="zh-CN" altLang="en-US" sz="2400" b="1" kern="100" dirty="0" smtClean="0">
                <a:latin typeface="宋体"/>
                <a:cs typeface="Times New Roman"/>
              </a:rPr>
              <a:t>数学家女友说，你说谎！女老板说，我为什么要说谎？我们三个算的结果都一样，说明你确实算错了。数学家女友说，我没错，不信我重新给你算一遍。客人有点儿不高兴，说，你这人怎么这样？算错了还不承认。女老板说，您别生气，我按您算的结果收钱。客人递过来</a:t>
            </a:r>
            <a:r>
              <a:rPr lang="en-US" sz="2400" b="1" kern="100" dirty="0" smtClean="0">
                <a:latin typeface="宋体"/>
                <a:cs typeface="Times New Roman"/>
              </a:rPr>
              <a:t>200</a:t>
            </a:r>
            <a:r>
              <a:rPr lang="zh-CN" altLang="en-US" sz="2400" b="1" kern="100" dirty="0" smtClean="0">
                <a:latin typeface="宋体"/>
                <a:cs typeface="Times New Roman"/>
              </a:rPr>
              <a:t>元</a:t>
            </a:r>
            <a:endParaRPr lang="zh-CN" altLang="en-US" sz="1050" kern="100" dirty="0" smtClean="0">
              <a:latin typeface="宋体"/>
              <a:cs typeface="Courier New"/>
            </a:endParaRPr>
          </a:p>
          <a:p>
            <a:pPr algn="just">
              <a:spcAft>
                <a:spcPts val="0"/>
              </a:spcAft>
            </a:pPr>
            <a:r>
              <a:rPr lang="en-US" sz="1050" kern="100" dirty="0" smtClean="0">
                <a:cs typeface="Times New Roman"/>
              </a:rPr>
              <a:t> </a:t>
            </a:r>
            <a:endParaRPr lang="zh-CN" altLang="en-US" sz="1050" kern="100" dirty="0">
              <a:cs typeface="Times New Roman"/>
            </a:endParaRPr>
          </a:p>
        </p:txBody>
      </p:sp>
      <p:sp>
        <p:nvSpPr>
          <p:cNvPr id="154829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4829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4829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482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0338"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kern="100" dirty="0" smtClean="0">
                <a:latin typeface="宋体"/>
                <a:cs typeface="Times New Roman"/>
              </a:rPr>
              <a:t>钱，女老板找给他</a:t>
            </a:r>
            <a:r>
              <a:rPr lang="en-US" sz="2400" b="1" kern="100" dirty="0" smtClean="0">
                <a:latin typeface="宋体"/>
                <a:cs typeface="Times New Roman"/>
              </a:rPr>
              <a:t>18</a:t>
            </a:r>
            <a:r>
              <a:rPr lang="zh-CN" altLang="en-US" sz="2400" b="1" kern="100" dirty="0" smtClean="0">
                <a:latin typeface="宋体"/>
                <a:cs typeface="Times New Roman"/>
              </a:rPr>
              <a:t>元。客人拿着找回的零钱走了。</a:t>
            </a:r>
            <a:r>
              <a:rPr lang="zh-CN" altLang="en-US" sz="2400" b="1" u="sng" kern="100" dirty="0" smtClean="0">
                <a:latin typeface="宋体"/>
                <a:cs typeface="Times New Roman"/>
              </a:rPr>
              <a:t>数学家女友气愤不已，她看看女老板，又看看数学家，一句话没说就走了。</a:t>
            </a:r>
            <a:r>
              <a:rPr lang="zh-CN" altLang="en-US" sz="2400" b="1" kern="100" dirty="0" smtClean="0">
                <a:latin typeface="宋体"/>
                <a:cs typeface="Times New Roman"/>
              </a:rPr>
              <a:t>数学家跑出去追女友。女友说，除非你承认自己算错了，否则别再来找我。数学家觉得女友不讲道理，就没再找她。 </a:t>
            </a:r>
            <a:endParaRPr lang="en-US" altLang="zh-CN" sz="2400" b="1" kern="100" dirty="0" smtClean="0">
              <a:latin typeface="宋体"/>
              <a:cs typeface="Times New Roman"/>
            </a:endParaRPr>
          </a:p>
          <a:p>
            <a:pPr marL="0" indent="627063" eaLnBrk="1" hangingPunct="1">
              <a:lnSpc>
                <a:spcPts val="3500"/>
              </a:lnSpc>
              <a:spcBef>
                <a:spcPct val="0"/>
              </a:spcBef>
              <a:buNone/>
            </a:pPr>
            <a:r>
              <a:rPr lang="zh-CN" altLang="en-US" sz="2400" b="1" dirty="0" smtClean="0">
                <a:latin typeface="宋体" pitchFamily="2" charset="-122"/>
              </a:rPr>
              <a:t>⑧女老板很感激数学家那天帮她算账，他再去喝咖啡时，说啥也不要钱。一来二去，两个人成了朋友，后来又成了恋人。女老板是个年轻的单身女人，厌倦了职场的尔虞我诈，辞职开了这家咖啡厅。数学家经常来帮女老板算账，女老板对他的计算能力崇拜得五体投地。一年后的情人节，他们结婚了。</a:t>
            </a:r>
          </a:p>
        </p:txBody>
      </p:sp>
      <p:sp>
        <p:nvSpPr>
          <p:cNvPr id="155033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5034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5034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503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1362"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⑨结婚那天，咖啡厅全部商品打八折。服务员问：开心果也打折吗？女老板说，当然不打，开心怎么能打折呢？数学家觉得这话耳熟，就问，开心果不打折，那去年怎么打了？女老板看着数学家笑了，说，去年也没打。最后那位客人买了一碟开心果，你算账时一并打了折，所以那天的账，你当时的女友算的是对的。数学家很意外，说，那你为什么说她算错了？女老板说，傻瓜，因为我看上你了呗！数学家很生气，说，你怎么能这样！</a:t>
            </a:r>
          </a:p>
          <a:p>
            <a:pPr marL="0" indent="627063" eaLnBrk="1" hangingPunct="1">
              <a:lnSpc>
                <a:spcPts val="3500"/>
              </a:lnSpc>
              <a:spcBef>
                <a:spcPct val="0"/>
              </a:spcBef>
              <a:buNone/>
            </a:pPr>
            <a:r>
              <a:rPr lang="zh-CN" altLang="en-US" sz="2400" b="1" dirty="0" smtClean="0">
                <a:latin typeface="宋体" pitchFamily="2" charset="-122"/>
              </a:rPr>
              <a:t>⑩数学家不能原谅女老板，执意跟她离了婚。女老板不理解，数学家为什么这么对她。</a:t>
            </a:r>
          </a:p>
          <a:p>
            <a:pPr marL="0" indent="627063"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选自</a:t>
            </a:r>
            <a:r>
              <a:rPr lang="en-US" altLang="zh-CN" sz="2400" b="1" dirty="0" smtClean="0">
                <a:latin typeface="宋体" pitchFamily="2" charset="-122"/>
              </a:rPr>
              <a:t>《</a:t>
            </a:r>
            <a:r>
              <a:rPr lang="zh-CN" altLang="en-US" sz="2400" b="1" dirty="0" smtClean="0">
                <a:latin typeface="宋体" pitchFamily="2" charset="-122"/>
              </a:rPr>
              <a:t>小说选刊</a:t>
            </a:r>
            <a:r>
              <a:rPr lang="en-US" altLang="zh-CN" sz="2400" b="1" dirty="0" smtClean="0">
                <a:latin typeface="宋体" pitchFamily="2" charset="-122"/>
              </a:rPr>
              <a:t>》</a:t>
            </a:r>
            <a:r>
              <a:rPr lang="zh-CN" altLang="en-US" sz="2400" b="1" dirty="0" smtClean="0">
                <a:latin typeface="宋体" pitchFamily="2" charset="-122"/>
              </a:rPr>
              <a:t>，有改动</a:t>
            </a:r>
            <a:r>
              <a:rPr lang="en-US" altLang="zh-CN" sz="2400" b="1" dirty="0" smtClean="0">
                <a:latin typeface="宋体" pitchFamily="2" charset="-122"/>
              </a:rPr>
              <a:t>)</a:t>
            </a:r>
          </a:p>
        </p:txBody>
      </p:sp>
      <p:sp>
        <p:nvSpPr>
          <p:cNvPr id="155136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5136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5136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5136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2386"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sz="2400" b="1" dirty="0">
                <a:latin typeface="宋体" pitchFamily="2" charset="-122"/>
              </a:rPr>
              <a:t>2</a:t>
            </a:r>
            <a:r>
              <a:rPr lang="zh-CN" altLang="en-US" sz="2400" b="1" dirty="0" smtClean="0">
                <a:latin typeface="宋体" pitchFamily="2" charset="-122"/>
              </a:rPr>
              <a:t>．小说第⑦段画线句子分别写到女老板和数学家女友两次“看看”，试就此对人物心理加以分析。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marL="0" indent="542925" eaLnBrk="1" hangingPunct="1">
              <a:lnSpc>
                <a:spcPts val="3500"/>
              </a:lnSpc>
              <a:spcBef>
                <a:spcPct val="0"/>
              </a:spcBef>
              <a:buFont typeface="Arial" charset="0"/>
              <a:buNone/>
            </a:pPr>
            <a:endParaRPr lang="en-US" sz="2400" b="1" dirty="0">
              <a:solidFill>
                <a:srgbClr val="990033"/>
              </a:solidFill>
              <a:latin typeface="宋体" pitchFamily="2" charset="-122"/>
            </a:endParaRPr>
          </a:p>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女老板的两次“看看”，表明她已经知道数学家算错，但对是否说明真相有些犹豫，最终选择了偏向数学家，透露了对他的好感。②数学家女友的两次“看看”，表明了她的不解和气愤，她觉得这两个人不可理喻，于是怒而离开。</a:t>
            </a:r>
          </a:p>
        </p:txBody>
      </p:sp>
      <p:sp>
        <p:nvSpPr>
          <p:cNvPr id="155238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5238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5239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523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52386">
                                            <p:txEl>
                                              <p:pRg st="2" end="2"/>
                                            </p:txEl>
                                          </p:spTgt>
                                        </p:tgtEl>
                                        <p:attrNameLst>
                                          <p:attrName>style.visibility</p:attrName>
                                        </p:attrNameLst>
                                      </p:cBhvr>
                                      <p:to>
                                        <p:strVal val="visible"/>
                                      </p:to>
                                    </p:set>
                                    <p:anim calcmode="lin" valueType="num">
                                      <p:cBhvr additive="base">
                                        <p:cTn id="7" dur="500" fill="hold"/>
                                        <p:tgtEl>
                                          <p:spTgt spid="155238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5238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410"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理解文中重要词句及分析人物心理的能力。解答此题，首先要明确“看看”的主语是谁，对象是谁；其次要联系上下文，特别是第⑦段的情节解答。第一个句子写的是“女老板”分别看数学家及其女友，女老板的“看”是在揣测两人的关系，并思索在两个人的答案中选择支持谁的答案为好；第二个句子写的是“数学家女友”分别看女老板和数学家，她的“看”是对两个人都不认可自己答案的怀疑，以及对数学家的失望。</a:t>
            </a:r>
          </a:p>
        </p:txBody>
      </p:sp>
      <p:sp>
        <p:nvSpPr>
          <p:cNvPr id="155341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5341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5341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5341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5458"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a:latin typeface="黑体" pitchFamily="2" charset="-122"/>
                <a:ea typeface="黑体" pitchFamily="2" charset="-122"/>
              </a:rPr>
              <a:t>►　</a:t>
            </a:r>
            <a:r>
              <a:rPr lang="zh-CN" altLang="en-US" sz="2400" b="1" dirty="0" smtClean="0">
                <a:latin typeface="黑体" pitchFamily="2" charset="-122"/>
                <a:ea typeface="黑体" pitchFamily="2" charset="-122"/>
              </a:rPr>
              <a:t>题型三　　　探究人物形象类</a:t>
            </a:r>
            <a:endParaRPr lang="zh-CN" altLang="en-US" sz="2400" b="1" dirty="0">
              <a:latin typeface="黑体" pitchFamily="2" charset="-122"/>
              <a:ea typeface="黑体" pitchFamily="2" charset="-122"/>
            </a:endParaRPr>
          </a:p>
          <a:p>
            <a:pPr marL="0" indent="0" eaLnBrk="1" hangingPunct="1">
              <a:lnSpc>
                <a:spcPts val="3500"/>
              </a:lnSpc>
              <a:spcBef>
                <a:spcPct val="0"/>
              </a:spcBef>
              <a:buFont typeface="Arial" charset="0"/>
              <a:buNone/>
            </a:pPr>
            <a:r>
              <a:rPr lang="en-US" sz="2400" b="1" dirty="0">
                <a:latin typeface="宋体" pitchFamily="2" charset="-122"/>
              </a:rPr>
              <a:t>【</a:t>
            </a:r>
            <a:r>
              <a:rPr lang="zh-CN" altLang="en-US" sz="2400" b="1" dirty="0">
                <a:latin typeface="宋体" pitchFamily="2" charset="-122"/>
              </a:rPr>
              <a:t>设问方式</a:t>
            </a:r>
            <a:r>
              <a:rPr lang="en-US" sz="2400" b="1" dirty="0">
                <a:latin typeface="宋体" pitchFamily="2" charset="-122"/>
              </a:rPr>
              <a:t>】</a:t>
            </a:r>
          </a:p>
          <a:p>
            <a:pPr marL="0" indent="622300" eaLnBrk="1" hangingPunct="1">
              <a:lnSpc>
                <a:spcPts val="3500"/>
              </a:lnSpc>
              <a:spcBef>
                <a:spcPct val="0"/>
              </a:spcBef>
              <a:buNone/>
            </a:pPr>
            <a:r>
              <a:rPr lang="en-US" altLang="zh-CN" sz="2400" b="1" dirty="0" smtClean="0">
                <a:latin typeface="宋体" pitchFamily="2" charset="-122"/>
              </a:rPr>
              <a:t>1. [2013·</a:t>
            </a:r>
            <a:r>
              <a:rPr lang="zh-CN" altLang="en-US" sz="2400" b="1" dirty="0" smtClean="0">
                <a:latin typeface="宋体" pitchFamily="2" charset="-122"/>
              </a:rPr>
              <a:t>重庆卷</a:t>
            </a:r>
            <a:r>
              <a:rPr lang="en-US" altLang="zh-CN" sz="2400" b="1" dirty="0" smtClean="0">
                <a:latin typeface="宋体" pitchFamily="2" charset="-122"/>
              </a:rPr>
              <a:t>]</a:t>
            </a:r>
            <a:r>
              <a:rPr lang="zh-CN" altLang="en-US" sz="2400" b="1" dirty="0" smtClean="0">
                <a:latin typeface="宋体" pitchFamily="2" charset="-122"/>
              </a:rPr>
              <a:t>贝尔蒂对俘虏霍夫曼的态度是否值得肯定？他该不该舍命去救胆小怕死的迈尔？请谈谈你的看法并说明理由。</a:t>
            </a:r>
          </a:p>
          <a:p>
            <a:pPr marL="0" indent="622300" eaLnBrk="1" hangingPunct="1">
              <a:lnSpc>
                <a:spcPts val="3500"/>
              </a:lnSpc>
              <a:spcBef>
                <a:spcPct val="0"/>
              </a:spcBef>
              <a:buNone/>
            </a:pPr>
            <a:r>
              <a:rPr lang="en-US" altLang="zh-CN" sz="2400" b="1" dirty="0" smtClean="0">
                <a:latin typeface="宋体" pitchFamily="2" charset="-122"/>
              </a:rPr>
              <a:t>2. [2012·</a:t>
            </a:r>
            <a:r>
              <a:rPr lang="zh-CN" altLang="en-US" sz="2400" b="1" dirty="0" smtClean="0">
                <a:latin typeface="宋体" pitchFamily="2" charset="-122"/>
              </a:rPr>
              <a:t>全国课标卷</a:t>
            </a:r>
            <a:r>
              <a:rPr lang="en-US" altLang="zh-CN" sz="2400" b="1" dirty="0" smtClean="0">
                <a:latin typeface="宋体" pitchFamily="2" charset="-122"/>
              </a:rPr>
              <a:t>]</a:t>
            </a:r>
            <a:r>
              <a:rPr lang="zh-CN" altLang="en-US" sz="2400" b="1" dirty="0" smtClean="0">
                <a:latin typeface="宋体" pitchFamily="2" charset="-122"/>
              </a:rPr>
              <a:t>有人认为，小说中的“我”也有人性弱点，你同意这种观点吗？谈谈你的具体理由。</a:t>
            </a:r>
          </a:p>
          <a:p>
            <a:pPr marL="0" indent="622300" eaLnBrk="1" hangingPunct="1">
              <a:lnSpc>
                <a:spcPts val="3500"/>
              </a:lnSpc>
              <a:spcBef>
                <a:spcPct val="0"/>
              </a:spcBef>
              <a:buNone/>
            </a:pPr>
            <a:r>
              <a:rPr lang="en-US" altLang="zh-CN" sz="2400" b="1" dirty="0" smtClean="0">
                <a:latin typeface="宋体" pitchFamily="2" charset="-122"/>
              </a:rPr>
              <a:t>3. [2011·</a:t>
            </a:r>
            <a:r>
              <a:rPr lang="zh-CN" altLang="en-US" sz="2400" b="1" dirty="0" smtClean="0">
                <a:latin typeface="宋体" pitchFamily="2" charset="-122"/>
              </a:rPr>
              <a:t>江西卷</a:t>
            </a:r>
            <a:r>
              <a:rPr lang="en-US" altLang="zh-CN" sz="2400" b="1" dirty="0" smtClean="0">
                <a:latin typeface="宋体" pitchFamily="2" charset="-122"/>
              </a:rPr>
              <a:t>]</a:t>
            </a:r>
            <a:r>
              <a:rPr lang="zh-CN" altLang="en-US" sz="2400" b="1" dirty="0" smtClean="0">
                <a:latin typeface="宋体" pitchFamily="2" charset="-122"/>
              </a:rPr>
              <a:t>小说的高潮是中年男人捡走了小包。如果这个人物没有出现，瓦萨卡会不会将小包据为己有？为什么？请结合全文说明理由。</a:t>
            </a:r>
          </a:p>
        </p:txBody>
      </p:sp>
      <p:sp>
        <p:nvSpPr>
          <p:cNvPr id="1555459"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5546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sp>
        <p:nvSpPr>
          <p:cNvPr id="1555461"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eaLnBrk="0" hangingPunct="0"/>
            <a:endParaRPr lang="zh-CN" altLang="en-US"/>
          </a:p>
        </p:txBody>
      </p:sp>
      <p:grpSp>
        <p:nvGrpSpPr>
          <p:cNvPr id="2" name="Group 7"/>
          <p:cNvGrpSpPr>
            <a:grpSpLocks/>
          </p:cNvGrpSpPr>
          <p:nvPr/>
        </p:nvGrpSpPr>
        <p:grpSpPr bwMode="auto">
          <a:xfrm>
            <a:off x="1588" y="2674938"/>
            <a:ext cx="609600" cy="1978025"/>
            <a:chOff x="0" y="0"/>
            <a:chExt cx="384" cy="1246"/>
          </a:xfrm>
        </p:grpSpPr>
        <p:pic>
          <p:nvPicPr>
            <p:cNvPr id="1555463"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55464"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82"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sz="2400" b="1" dirty="0" smtClean="0">
                <a:latin typeface="宋体" pitchFamily="2" charset="-122"/>
              </a:rPr>
              <a:t>【</a:t>
            </a:r>
            <a:r>
              <a:rPr lang="zh-CN" altLang="en-US" sz="2400" b="1" dirty="0">
                <a:latin typeface="宋体" pitchFamily="2" charset="-122"/>
              </a:rPr>
              <a:t>答题思路</a:t>
            </a:r>
            <a:r>
              <a:rPr lang="en-US" sz="2400" b="1" dirty="0">
                <a:latin typeface="宋体" pitchFamily="2" charset="-122"/>
              </a:rPr>
              <a:t>】</a:t>
            </a:r>
          </a:p>
          <a:p>
            <a:pPr marL="0" indent="622300" eaLnBrk="1" hangingPunct="1">
              <a:lnSpc>
                <a:spcPts val="3500"/>
              </a:lnSpc>
              <a:spcBef>
                <a:spcPct val="0"/>
              </a:spcBef>
              <a:buNone/>
            </a:pPr>
            <a:r>
              <a:rPr lang="zh-CN" altLang="en-US" sz="2400" b="1" dirty="0" smtClean="0">
                <a:latin typeface="宋体" pitchFamily="2" charset="-122"/>
              </a:rPr>
              <a:t>首先，审读题干，明确探究要求。</a:t>
            </a:r>
          </a:p>
          <a:p>
            <a:pPr marL="0" indent="622300" eaLnBrk="1" hangingPunct="1">
              <a:lnSpc>
                <a:spcPts val="3500"/>
              </a:lnSpc>
              <a:spcBef>
                <a:spcPct val="0"/>
              </a:spcBef>
              <a:buNone/>
            </a:pPr>
            <a:r>
              <a:rPr lang="zh-CN" altLang="en-US" sz="2400" b="1" dirty="0" smtClean="0">
                <a:latin typeface="宋体" pitchFamily="2" charset="-122"/>
              </a:rPr>
              <a:t>其次，确立探究的角度：①情节角度，情节是人物性格的成长史；②人物自身角度，人物的举止应符合人物自身的性格特点；③主题角度，人物的命运表现了小说的主题；④环境角度，环境造就人物；⑤真实角度，人物塑造符合生活的真实和艺术的真实。</a:t>
            </a:r>
          </a:p>
          <a:p>
            <a:pPr marL="0" indent="622300" eaLnBrk="1" hangingPunct="1">
              <a:lnSpc>
                <a:spcPts val="3500"/>
              </a:lnSpc>
              <a:spcBef>
                <a:spcPct val="0"/>
              </a:spcBef>
              <a:buNone/>
            </a:pPr>
            <a:r>
              <a:rPr lang="zh-CN" altLang="en-US" sz="2400" b="1" dirty="0" smtClean="0">
                <a:latin typeface="宋体" pitchFamily="2" charset="-122"/>
              </a:rPr>
              <a:t>最后，整合答案，分条规范作答。</a:t>
            </a:r>
          </a:p>
          <a:p>
            <a:pPr marL="0" indent="622300" eaLnBrk="1" hangingPunct="1">
              <a:lnSpc>
                <a:spcPts val="3500"/>
              </a:lnSpc>
              <a:spcBef>
                <a:spcPct val="0"/>
              </a:spcBef>
              <a:buFont typeface="Arial" charset="0"/>
              <a:buNone/>
            </a:pPr>
            <a:endParaRPr lang="zh-CN" altLang="en-US" sz="2400" b="1" dirty="0">
              <a:latin typeface="宋体" pitchFamily="2" charset="-122"/>
            </a:endParaRPr>
          </a:p>
        </p:txBody>
      </p:sp>
      <p:sp>
        <p:nvSpPr>
          <p:cNvPr id="1556483"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5648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5648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5648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7506"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sz="2400" b="1" dirty="0">
                <a:latin typeface="宋体" pitchFamily="2" charset="-122"/>
              </a:rPr>
              <a:t>【</a:t>
            </a:r>
            <a:r>
              <a:rPr lang="zh-CN" altLang="en-US" sz="2400" b="1" dirty="0">
                <a:latin typeface="宋体" pitchFamily="2" charset="-122"/>
              </a:rPr>
              <a:t>对点训练</a:t>
            </a:r>
            <a:r>
              <a:rPr lang="en-US" sz="2400" b="1" dirty="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[2012·</a:t>
            </a:r>
            <a:r>
              <a:rPr lang="zh-CN" altLang="en-US" sz="2400" b="1" dirty="0" smtClean="0">
                <a:latin typeface="宋体" pitchFamily="2" charset="-122"/>
              </a:rPr>
              <a:t>课标全国卷</a:t>
            </a:r>
            <a:r>
              <a:rPr lang="en-US" altLang="zh-CN" sz="2400" b="1" dirty="0" smtClean="0">
                <a:latin typeface="宋体" pitchFamily="2" charset="-122"/>
              </a:rPr>
              <a:t>]</a:t>
            </a:r>
            <a:r>
              <a:rPr lang="zh-CN" altLang="en-US" sz="2400" b="1" dirty="0" smtClean="0">
                <a:latin typeface="宋体" pitchFamily="2" charset="-122"/>
              </a:rPr>
              <a:t>阅读下面的文字，完成题目。</a:t>
            </a:r>
          </a:p>
          <a:p>
            <a:pPr marL="0" indent="542925" algn="ctr" eaLnBrk="1" hangingPunct="1">
              <a:lnSpc>
                <a:spcPts val="3500"/>
              </a:lnSpc>
              <a:spcBef>
                <a:spcPct val="0"/>
              </a:spcBef>
              <a:buNone/>
            </a:pPr>
            <a:r>
              <a:rPr lang="zh-CN" altLang="en-US" sz="2400" b="1" dirty="0" smtClean="0">
                <a:latin typeface="宋体" pitchFamily="2" charset="-122"/>
              </a:rPr>
              <a:t>马裤先生</a:t>
            </a:r>
          </a:p>
          <a:p>
            <a:pPr marL="0" indent="542925" algn="ctr" eaLnBrk="1" hangingPunct="1">
              <a:lnSpc>
                <a:spcPts val="3500"/>
              </a:lnSpc>
              <a:spcBef>
                <a:spcPct val="0"/>
              </a:spcBef>
              <a:buNone/>
            </a:pPr>
            <a:r>
              <a:rPr lang="zh-CN" altLang="en-US" sz="2400" b="1" dirty="0" smtClean="0">
                <a:latin typeface="宋体" pitchFamily="2" charset="-122"/>
              </a:rPr>
              <a:t>老　舍</a:t>
            </a:r>
          </a:p>
          <a:p>
            <a:pPr marL="0" indent="627063" eaLnBrk="1" hangingPunct="1">
              <a:lnSpc>
                <a:spcPts val="3500"/>
              </a:lnSpc>
              <a:spcBef>
                <a:spcPct val="0"/>
              </a:spcBef>
              <a:buNone/>
            </a:pPr>
            <a:r>
              <a:rPr lang="zh-CN" altLang="en-US" sz="2400" b="1" dirty="0" smtClean="0">
                <a:latin typeface="宋体" pitchFamily="2" charset="-122"/>
              </a:rPr>
              <a:t>火车在北平东站还没开，同屋那位睡上铺的穿马裤，戴平光眼镜，青缎子洋服上身，胸袋插着小楷羊毫，足蹬青绒快靴的先生发了问：“你也是从北平上车？”很和气的。</a:t>
            </a:r>
          </a:p>
          <a:p>
            <a:pPr marL="0" indent="627063" eaLnBrk="1" hangingPunct="1">
              <a:lnSpc>
                <a:spcPts val="3500"/>
              </a:lnSpc>
              <a:spcBef>
                <a:spcPct val="0"/>
              </a:spcBef>
              <a:buNone/>
            </a:pPr>
            <a:r>
              <a:rPr lang="zh-CN" altLang="en-US" sz="2400" b="1" dirty="0" smtClean="0">
                <a:latin typeface="宋体" pitchFamily="2" charset="-122"/>
              </a:rPr>
              <a:t>火车还没动呢，不从北平上车，由哪儿呢？我只好反攻了：“你从哪儿上车？” </a:t>
            </a:r>
          </a:p>
          <a:p>
            <a:pPr marL="0" indent="627063" eaLnBrk="1" hangingPunct="1">
              <a:lnSpc>
                <a:spcPts val="3500"/>
              </a:lnSpc>
              <a:spcBef>
                <a:spcPct val="0"/>
              </a:spcBef>
              <a:buNone/>
            </a:pPr>
            <a:r>
              <a:rPr lang="zh-CN" altLang="en-US" sz="2400" b="1" dirty="0" smtClean="0">
                <a:latin typeface="宋体" pitchFamily="2" charset="-122"/>
              </a:rPr>
              <a:t>他没言语。看了看铺位，用尽全身的力气喊了声：“茶房！”</a:t>
            </a:r>
          </a:p>
        </p:txBody>
      </p:sp>
      <p:sp>
        <p:nvSpPr>
          <p:cNvPr id="155750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5750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5751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5751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8530" name="内容占位符 2"/>
          <p:cNvSpPr>
            <a:spLocks noGrp="1"/>
          </p:cNvSpPr>
          <p:nvPr>
            <p:ph idx="4294967295"/>
          </p:nvPr>
        </p:nvSpPr>
        <p:spPr>
          <a:xfrm>
            <a:off x="792163" y="936625"/>
            <a:ext cx="7920037" cy="5399088"/>
          </a:xfrm>
        </p:spPr>
        <p:txBody>
          <a:bodyPr/>
          <a:lstStyle/>
          <a:p>
            <a:pPr marL="0" indent="627063" algn="just" eaLnBrk="1" hangingPunct="1">
              <a:lnSpc>
                <a:spcPts val="3500"/>
              </a:lnSpc>
              <a:spcBef>
                <a:spcPct val="0"/>
              </a:spcBef>
              <a:buNone/>
            </a:pPr>
            <a:r>
              <a:rPr lang="zh-CN" altLang="en-US" sz="2400" b="1" dirty="0" smtClean="0">
                <a:solidFill>
                  <a:srgbClr val="000000"/>
                </a:solidFill>
                <a:latin typeface="宋体" pitchFamily="2" charset="-122"/>
                <a:cs typeface="Times New Roman" pitchFamily="18" charset="0"/>
              </a:rPr>
              <a:t>茶房跑来了。“拿毯子！”马裤先生喊。</a:t>
            </a:r>
          </a:p>
          <a:p>
            <a:pPr marL="0" indent="627063" algn="just" eaLnBrk="1" hangingPunct="1">
              <a:lnSpc>
                <a:spcPts val="3500"/>
              </a:lnSpc>
              <a:spcBef>
                <a:spcPct val="0"/>
              </a:spcBef>
              <a:buNone/>
            </a:pPr>
            <a:r>
              <a:rPr lang="zh-CN" altLang="en-US" sz="2400" b="1" dirty="0" smtClean="0">
                <a:solidFill>
                  <a:srgbClr val="000000"/>
                </a:solidFill>
                <a:latin typeface="宋体" pitchFamily="2" charset="-122"/>
                <a:cs typeface="Times New Roman" pitchFamily="18" charset="0"/>
              </a:rPr>
              <a:t>“请少待一会儿，先生。”茶房很和气地说。</a:t>
            </a:r>
          </a:p>
          <a:p>
            <a:pPr marL="0" indent="627063" algn="just" eaLnBrk="1" hangingPunct="1">
              <a:lnSpc>
                <a:spcPts val="3500"/>
              </a:lnSpc>
              <a:spcBef>
                <a:spcPct val="0"/>
              </a:spcBef>
              <a:buNone/>
            </a:pPr>
            <a:r>
              <a:rPr lang="zh-CN" altLang="en-US" sz="2400" b="1" dirty="0" smtClean="0">
                <a:solidFill>
                  <a:srgbClr val="000000"/>
                </a:solidFill>
                <a:latin typeface="宋体" pitchFamily="2" charset="-122"/>
                <a:cs typeface="Times New Roman" pitchFamily="18" charset="0"/>
              </a:rPr>
              <a:t>马裤先生用食指挖了鼻孔一下，别无动作。</a:t>
            </a:r>
          </a:p>
          <a:p>
            <a:pPr marL="0" indent="627063" algn="just" eaLnBrk="1" hangingPunct="1">
              <a:lnSpc>
                <a:spcPts val="3500"/>
              </a:lnSpc>
              <a:spcBef>
                <a:spcPct val="0"/>
              </a:spcBef>
              <a:buNone/>
            </a:pPr>
            <a:r>
              <a:rPr lang="zh-CN" altLang="en-US" sz="2400" b="1" dirty="0" smtClean="0">
                <a:solidFill>
                  <a:srgbClr val="000000"/>
                </a:solidFill>
                <a:latin typeface="宋体" pitchFamily="2" charset="-122"/>
                <a:cs typeface="Times New Roman" pitchFamily="18" charset="0"/>
              </a:rPr>
              <a:t>茶房刚走开两步。</a:t>
            </a:r>
          </a:p>
          <a:p>
            <a:pPr marL="0" indent="627063" algn="just" eaLnBrk="1" hangingPunct="1">
              <a:lnSpc>
                <a:spcPts val="3500"/>
              </a:lnSpc>
              <a:spcBef>
                <a:spcPct val="0"/>
              </a:spcBef>
              <a:buNone/>
            </a:pPr>
            <a:r>
              <a:rPr lang="zh-CN" altLang="en-US" sz="2400" b="1" dirty="0" smtClean="0">
                <a:solidFill>
                  <a:srgbClr val="000000"/>
                </a:solidFill>
                <a:latin typeface="宋体" pitchFamily="2" charset="-122"/>
                <a:cs typeface="Times New Roman" pitchFamily="18" charset="0"/>
              </a:rPr>
              <a:t>“茶房！”这次连火车好似都震得直动。</a:t>
            </a:r>
          </a:p>
          <a:p>
            <a:pPr marL="0" indent="627063" algn="just" eaLnBrk="1" hangingPunct="1">
              <a:lnSpc>
                <a:spcPts val="3500"/>
              </a:lnSpc>
              <a:spcBef>
                <a:spcPct val="0"/>
              </a:spcBef>
              <a:buNone/>
            </a:pPr>
            <a:r>
              <a:rPr lang="zh-CN" altLang="en-US" sz="2400" b="1" dirty="0" smtClean="0">
                <a:solidFill>
                  <a:srgbClr val="000000"/>
                </a:solidFill>
                <a:latin typeface="宋体" pitchFamily="2" charset="-122"/>
                <a:cs typeface="Times New Roman" pitchFamily="18" charset="0"/>
              </a:rPr>
              <a:t>茶房像旋风似的转过身来。</a:t>
            </a:r>
          </a:p>
          <a:p>
            <a:pPr marL="0" indent="627063" algn="just" eaLnBrk="1" hangingPunct="1">
              <a:lnSpc>
                <a:spcPts val="3500"/>
              </a:lnSpc>
              <a:spcBef>
                <a:spcPct val="0"/>
              </a:spcBef>
              <a:buNone/>
            </a:pPr>
            <a:r>
              <a:rPr lang="zh-CN" altLang="en-US" sz="2400" b="1" dirty="0" smtClean="0">
                <a:solidFill>
                  <a:srgbClr val="000000"/>
                </a:solidFill>
                <a:latin typeface="宋体" pitchFamily="2" charset="-122"/>
                <a:cs typeface="Times New Roman" pitchFamily="18" charset="0"/>
              </a:rPr>
              <a:t>“拿枕头！”</a:t>
            </a:r>
          </a:p>
          <a:p>
            <a:pPr marL="0" indent="627063" algn="just" eaLnBrk="1" hangingPunct="1">
              <a:lnSpc>
                <a:spcPts val="3500"/>
              </a:lnSpc>
              <a:spcBef>
                <a:spcPct val="0"/>
              </a:spcBef>
              <a:buNone/>
            </a:pPr>
            <a:r>
              <a:rPr lang="zh-CN" altLang="en-US" sz="2400" b="1" dirty="0" smtClean="0">
                <a:solidFill>
                  <a:srgbClr val="000000"/>
                </a:solidFill>
                <a:latin typeface="宋体" pitchFamily="2" charset="-122"/>
                <a:cs typeface="Times New Roman" pitchFamily="18" charset="0"/>
              </a:rPr>
              <a:t>“先生，您等我忙过这会儿去，毯子和枕头就一齐全到。”茶房说得很快，可依然是很和气。</a:t>
            </a:r>
            <a:endParaRPr lang="en-US" altLang="zh-CN" sz="2400" b="1" dirty="0" smtClean="0">
              <a:solidFill>
                <a:srgbClr val="000000"/>
              </a:solidFill>
              <a:latin typeface="宋体" pitchFamily="2" charset="-122"/>
              <a:cs typeface="Times New Roman" pitchFamily="18" charset="0"/>
            </a:endParaRPr>
          </a:p>
          <a:p>
            <a:pPr marL="0" indent="627063" algn="just" eaLnBrk="1" hangingPunct="1">
              <a:lnSpc>
                <a:spcPts val="3500"/>
              </a:lnSpc>
              <a:spcBef>
                <a:spcPct val="0"/>
              </a:spcBef>
              <a:buNone/>
            </a:pPr>
            <a:r>
              <a:rPr lang="zh-CN" altLang="en-US" sz="2400" b="1" dirty="0" smtClean="0">
                <a:solidFill>
                  <a:srgbClr val="000000"/>
                </a:solidFill>
                <a:latin typeface="宋体" pitchFamily="2" charset="-122"/>
                <a:cs typeface="Times New Roman" pitchFamily="18" charset="0"/>
              </a:rPr>
              <a:t>茶房看马裤先生没任何表示，刚转过身去要走，这次火车确是哗啦了半天，“茶房！”</a:t>
            </a:r>
          </a:p>
          <a:p>
            <a:pPr marL="0" indent="627063" algn="just" eaLnBrk="1" hangingPunct="1">
              <a:lnSpc>
                <a:spcPts val="3500"/>
              </a:lnSpc>
              <a:spcBef>
                <a:spcPct val="0"/>
              </a:spcBef>
              <a:buNone/>
            </a:pPr>
            <a:r>
              <a:rPr lang="zh-CN" altLang="en-US" sz="2400" b="1" dirty="0" smtClean="0">
                <a:solidFill>
                  <a:srgbClr val="000000"/>
                </a:solidFill>
                <a:latin typeface="宋体" pitchFamily="2" charset="-122"/>
                <a:cs typeface="Times New Roman" pitchFamily="18" charset="0"/>
              </a:rPr>
              <a:t>茶房差点吓了个跟头，赶紧转回身来。</a:t>
            </a:r>
          </a:p>
          <a:p>
            <a:pPr marL="0" indent="627063" algn="just" eaLnBrk="1" hangingPunct="1">
              <a:lnSpc>
                <a:spcPts val="3500"/>
              </a:lnSpc>
              <a:spcBef>
                <a:spcPct val="0"/>
              </a:spcBef>
              <a:buNone/>
            </a:pPr>
            <a:endParaRPr lang="zh-CN" altLang="en-US" sz="2400" b="1" dirty="0" smtClean="0">
              <a:solidFill>
                <a:srgbClr val="000000"/>
              </a:solidFill>
              <a:latin typeface="宋体" pitchFamily="2" charset="-122"/>
              <a:cs typeface="Times New Roman" pitchFamily="18" charset="0"/>
            </a:endParaRPr>
          </a:p>
          <a:p>
            <a:pPr marL="0" indent="0" algn="just" eaLnBrk="1" hangingPunct="1">
              <a:lnSpc>
                <a:spcPts val="3500"/>
              </a:lnSpc>
              <a:spcBef>
                <a:spcPct val="0"/>
              </a:spcBef>
              <a:buFont typeface="Arial" charset="0"/>
              <a:buNone/>
            </a:pPr>
            <a:endParaRPr lang="en-US" sz="2400" b="1" dirty="0">
              <a:solidFill>
                <a:srgbClr val="000000"/>
              </a:solidFill>
              <a:latin typeface="宋体" pitchFamily="2" charset="-122"/>
              <a:cs typeface="Times New Roman" pitchFamily="18" charset="0"/>
            </a:endParaRPr>
          </a:p>
        </p:txBody>
      </p:sp>
      <p:sp>
        <p:nvSpPr>
          <p:cNvPr id="155853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5853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5853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5853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9554" name="内容占位符 2"/>
          <p:cNvSpPr>
            <a:spLocks noGrp="1"/>
          </p:cNvSpPr>
          <p:nvPr>
            <p:ph idx="4294967295"/>
          </p:nvPr>
        </p:nvSpPr>
        <p:spPr>
          <a:xfrm>
            <a:off x="684213" y="836613"/>
            <a:ext cx="8102629" cy="5545137"/>
          </a:xfrm>
        </p:spPr>
        <p:txBody>
          <a:bodyPr/>
          <a:lstStyle/>
          <a:p>
            <a:pPr marL="0" indent="627063" eaLnBrk="1" hangingPunct="1">
              <a:lnSpc>
                <a:spcPts val="3500"/>
              </a:lnSpc>
              <a:spcBef>
                <a:spcPct val="0"/>
              </a:spcBef>
              <a:buNone/>
            </a:pPr>
            <a:r>
              <a:rPr lang="zh-CN" altLang="en-US" sz="2400" b="1" dirty="0" smtClean="0">
                <a:latin typeface="宋体" pitchFamily="2" charset="-122"/>
              </a:rPr>
              <a:t>“拿茶！”</a:t>
            </a:r>
          </a:p>
          <a:p>
            <a:pPr marL="0" indent="627063" eaLnBrk="1" hangingPunct="1">
              <a:lnSpc>
                <a:spcPts val="3500"/>
              </a:lnSpc>
              <a:spcBef>
                <a:spcPct val="0"/>
              </a:spcBef>
              <a:buNone/>
            </a:pPr>
            <a:r>
              <a:rPr lang="zh-CN" altLang="en-US" sz="2400" b="1" dirty="0" smtClean="0">
                <a:latin typeface="宋体" pitchFamily="2" charset="-122"/>
              </a:rPr>
              <a:t>“先生请略微等一等，一开车茶水就来。”</a:t>
            </a:r>
          </a:p>
          <a:p>
            <a:pPr marL="0" indent="627063" eaLnBrk="1" hangingPunct="1">
              <a:lnSpc>
                <a:spcPts val="3500"/>
              </a:lnSpc>
              <a:spcBef>
                <a:spcPct val="0"/>
              </a:spcBef>
              <a:buNone/>
            </a:pPr>
            <a:r>
              <a:rPr lang="zh-CN" altLang="en-US" sz="2400" b="1" dirty="0" smtClean="0">
                <a:latin typeface="宋体" pitchFamily="2" charset="-122"/>
              </a:rPr>
              <a:t>马裤先生没任何的表示。茶房故意地笑了笑，然后搭讪着慢慢地转身，腿刚预备好要走，背后打了个霹雳，“茶房！”</a:t>
            </a:r>
          </a:p>
          <a:p>
            <a:pPr marL="0" indent="627063" eaLnBrk="1" hangingPunct="1">
              <a:lnSpc>
                <a:spcPts val="3500"/>
              </a:lnSpc>
              <a:spcBef>
                <a:spcPct val="0"/>
              </a:spcBef>
              <a:buNone/>
            </a:pPr>
            <a:r>
              <a:rPr lang="zh-CN" altLang="en-US" sz="2400" b="1" dirty="0" smtClean="0">
                <a:latin typeface="宋体" pitchFamily="2" charset="-122"/>
              </a:rPr>
              <a:t>茶房不是假装没听见，便是耳朵已经震聋，竟自快步走开。</a:t>
            </a:r>
          </a:p>
          <a:p>
            <a:pPr marL="0" indent="627063" eaLnBrk="1" hangingPunct="1">
              <a:lnSpc>
                <a:spcPts val="3500"/>
              </a:lnSpc>
              <a:spcBef>
                <a:spcPct val="0"/>
              </a:spcBef>
              <a:buNone/>
            </a:pPr>
            <a:r>
              <a:rPr lang="zh-CN" altLang="en-US" sz="2400" b="1" dirty="0" smtClean="0">
                <a:latin typeface="宋体" pitchFamily="2" charset="-122"/>
              </a:rPr>
              <a:t>“茶房！茶房！茶房！”马裤先生连喊，一声比一声高。站台上送客的跑过一群来，以为车上失了火，要不然便是出了人命。茶房始终没回头。马裤先生又挖了鼻孔一下，坐在我床上。 “你坐二等？”这是问我呢。我又毛了，我确是买的二等，难道上错了车？</a:t>
            </a:r>
          </a:p>
        </p:txBody>
      </p:sp>
      <p:sp>
        <p:nvSpPr>
          <p:cNvPr id="155955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5955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5955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5955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682"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宋体" pitchFamily="2" charset="-122"/>
              </a:rPr>
              <a:t>D</a:t>
            </a:r>
            <a:r>
              <a:rPr lang="zh-CN" altLang="en-US" sz="2400" b="1" dirty="0" smtClean="0">
                <a:latin typeface="宋体" pitchFamily="2" charset="-122"/>
              </a:rPr>
              <a:t>．老舍笔下的祥子，纯朴善良，勤劳能干，有着骆驼般坚韧的精神，在饱受旧社会、旧制度的沉重打击之后，沦为自甘堕落的行尸走肉。</a:t>
            </a:r>
          </a:p>
          <a:p>
            <a:pPr>
              <a:lnSpc>
                <a:spcPts val="3500"/>
              </a:lnSpc>
              <a:spcBef>
                <a:spcPct val="0"/>
              </a:spcBef>
            </a:pP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　</a:t>
            </a: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本题考查理解文中重要概念的含义的能力。原文第三自然段中说“悲剧的审美价值的载体只能是文学艺术”，第四自然段中说“悲剧成为审美对象只能以文学艺术的形式出现”，而</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项是现实中的真实事件，没有上升到文学艺术层面，所以其性质不属于原文所论悲剧。</a:t>
            </a:r>
          </a:p>
          <a:p>
            <a:pPr>
              <a:lnSpc>
                <a:spcPts val="3500"/>
              </a:lnSpc>
              <a:spcBef>
                <a:spcPct val="0"/>
              </a:spcBef>
            </a:pPr>
            <a:endParaRPr lang="zh-CN" altLang="en-US" sz="2400" b="1" dirty="0" smtClean="0">
              <a:latin typeface="宋体" pitchFamily="2" charset="-122"/>
            </a:endParaRPr>
          </a:p>
        </p:txBody>
      </p:sp>
      <p:sp>
        <p:nvSpPr>
          <p:cNvPr id="1223683"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223686"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2368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3682">
                                            <p:txEl>
                                              <p:pRg st="1" end="1"/>
                                            </p:txEl>
                                          </p:spTgt>
                                        </p:tgtEl>
                                        <p:attrNameLst>
                                          <p:attrName>style.visibility</p:attrName>
                                        </p:attrNameLst>
                                      </p:cBhvr>
                                      <p:to>
                                        <p:strVal val="visible"/>
                                      </p:to>
                                    </p:set>
                                    <p:anim calcmode="lin" valueType="num">
                                      <p:cBhvr additive="base">
                                        <p:cTn id="7" dur="500" fill="hold"/>
                                        <p:tgtEl>
                                          <p:spTgt spid="122368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368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0578" name="内容占位符 2"/>
          <p:cNvSpPr>
            <a:spLocks noGrp="1"/>
          </p:cNvSpPr>
          <p:nvPr>
            <p:ph idx="4294967295"/>
          </p:nvPr>
        </p:nvSpPr>
        <p:spPr>
          <a:xfrm>
            <a:off x="792163" y="936625"/>
            <a:ext cx="7920037" cy="5399088"/>
          </a:xfrm>
        </p:spPr>
        <p:txBody>
          <a:bodyPr/>
          <a:lstStyle/>
          <a:p>
            <a:pPr marL="0" indent="622300" eaLnBrk="1" hangingPunct="1">
              <a:lnSpc>
                <a:spcPts val="3500"/>
              </a:lnSpc>
              <a:spcBef>
                <a:spcPct val="0"/>
              </a:spcBef>
              <a:buNone/>
            </a:pPr>
            <a:r>
              <a:rPr lang="zh-CN" altLang="en-US" sz="2400" b="1" dirty="0" smtClean="0">
                <a:latin typeface="宋体" pitchFamily="2" charset="-122"/>
              </a:rPr>
              <a:t>“你呢？”我问。</a:t>
            </a:r>
          </a:p>
          <a:p>
            <a:pPr marL="0" indent="622300" eaLnBrk="1" hangingPunct="1">
              <a:lnSpc>
                <a:spcPts val="3500"/>
              </a:lnSpc>
              <a:spcBef>
                <a:spcPct val="0"/>
              </a:spcBef>
              <a:buNone/>
            </a:pPr>
            <a:r>
              <a:rPr lang="zh-CN" altLang="en-US" sz="2400" b="1" dirty="0" smtClean="0">
                <a:latin typeface="宋体" pitchFamily="2" charset="-122"/>
              </a:rPr>
              <a:t>“二等。快开车了吧？茶房！”</a:t>
            </a:r>
          </a:p>
          <a:p>
            <a:pPr marL="0" indent="622300" eaLnBrk="1" hangingPunct="1">
              <a:lnSpc>
                <a:spcPts val="3500"/>
              </a:lnSpc>
              <a:spcBef>
                <a:spcPct val="0"/>
              </a:spcBef>
              <a:buNone/>
            </a:pPr>
            <a:r>
              <a:rPr lang="zh-CN" altLang="en-US" sz="2400" b="1" dirty="0" smtClean="0">
                <a:latin typeface="宋体" pitchFamily="2" charset="-122"/>
              </a:rPr>
              <a:t>他站起来，数他的行李，一共八件，全堆在另一卧铺上。数了两次，又说了话，“你的行李呢？”</a:t>
            </a:r>
          </a:p>
          <a:p>
            <a:pPr marL="0" indent="622300" eaLnBrk="1" hangingPunct="1">
              <a:lnSpc>
                <a:spcPts val="3500"/>
              </a:lnSpc>
              <a:spcBef>
                <a:spcPct val="0"/>
              </a:spcBef>
              <a:buNone/>
            </a:pPr>
            <a:r>
              <a:rPr lang="zh-CN" altLang="en-US" sz="2400" b="1" dirty="0" smtClean="0">
                <a:latin typeface="宋体" pitchFamily="2" charset="-122"/>
              </a:rPr>
              <a:t>“我没有行李。”</a:t>
            </a:r>
          </a:p>
          <a:p>
            <a:pPr marL="0" indent="622300" eaLnBrk="1" hangingPunct="1">
              <a:lnSpc>
                <a:spcPts val="3500"/>
              </a:lnSpc>
              <a:spcBef>
                <a:spcPct val="0"/>
              </a:spcBef>
              <a:buNone/>
            </a:pPr>
            <a:r>
              <a:rPr lang="zh-CN" altLang="en-US" sz="2400" b="1" dirty="0" smtClean="0">
                <a:latin typeface="宋体" pitchFamily="2" charset="-122"/>
              </a:rPr>
              <a:t>“   ？！”他确是吓了一跳，好像坐车不带行李是大逆不道似的。“早知道，我那四只皮箱也可以不打行李票了！”</a:t>
            </a:r>
          </a:p>
          <a:p>
            <a:pPr marL="0" indent="622300" eaLnBrk="1" hangingPunct="1">
              <a:lnSpc>
                <a:spcPts val="3500"/>
              </a:lnSpc>
              <a:spcBef>
                <a:spcPct val="0"/>
              </a:spcBef>
              <a:buNone/>
            </a:pPr>
            <a:r>
              <a:rPr lang="zh-CN" altLang="en-US" sz="2400" b="1" dirty="0" smtClean="0">
                <a:latin typeface="宋体" pitchFamily="2" charset="-122"/>
              </a:rPr>
              <a:t>茶房从门前走过。</a:t>
            </a:r>
          </a:p>
          <a:p>
            <a:pPr marL="0" indent="622300" eaLnBrk="1" hangingPunct="1">
              <a:lnSpc>
                <a:spcPts val="3500"/>
              </a:lnSpc>
              <a:spcBef>
                <a:spcPct val="0"/>
              </a:spcBef>
              <a:buNone/>
            </a:pPr>
            <a:r>
              <a:rPr lang="zh-CN" altLang="en-US" sz="2400" b="1" dirty="0" smtClean="0">
                <a:latin typeface="宋体" pitchFamily="2" charset="-122"/>
              </a:rPr>
              <a:t>“茶房！拿手巾把！”</a:t>
            </a:r>
            <a:endParaRPr lang="en-US" altLang="zh-CN" sz="2400" b="1" dirty="0" smtClean="0">
              <a:latin typeface="宋体" pitchFamily="2" charset="-122"/>
            </a:endParaRPr>
          </a:p>
          <a:p>
            <a:pPr marL="0" indent="622300" eaLnBrk="1" hangingPunct="1">
              <a:lnSpc>
                <a:spcPts val="3500"/>
              </a:lnSpc>
              <a:spcBef>
                <a:spcPct val="0"/>
              </a:spcBef>
              <a:buNone/>
            </a:pPr>
            <a:r>
              <a:rPr lang="zh-CN" altLang="en-US" sz="2400" b="1" dirty="0" smtClean="0">
                <a:latin typeface="宋体" pitchFamily="2" charset="-122"/>
              </a:rPr>
              <a:t>“等等。”茶房似乎下了抵抗的决心。</a:t>
            </a:r>
          </a:p>
          <a:p>
            <a:pPr marL="0" indent="622300" eaLnBrk="1" hangingPunct="1">
              <a:lnSpc>
                <a:spcPts val="3500"/>
              </a:lnSpc>
              <a:spcBef>
                <a:spcPct val="0"/>
              </a:spcBef>
              <a:buNone/>
            </a:pPr>
            <a:endParaRPr lang="zh-CN" altLang="en-US" sz="2400" b="1" dirty="0" smtClean="0">
              <a:latin typeface="宋体" pitchFamily="2" charset="-122"/>
            </a:endParaRPr>
          </a:p>
        </p:txBody>
      </p:sp>
      <p:sp>
        <p:nvSpPr>
          <p:cNvPr id="156057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6058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6058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6058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pic>
        <p:nvPicPr>
          <p:cNvPr id="2050" name="Picture 2" descr="KK"/>
          <p:cNvPicPr>
            <a:picLocks noChangeAspect="1" noChangeArrowheads="1"/>
          </p:cNvPicPr>
          <p:nvPr/>
        </p:nvPicPr>
        <p:blipFill>
          <a:blip r:embed="rId4"/>
          <a:srcRect/>
          <a:stretch>
            <a:fillRect/>
          </a:stretch>
        </p:blipFill>
        <p:spPr bwMode="auto">
          <a:xfrm>
            <a:off x="1857356" y="3286124"/>
            <a:ext cx="415602" cy="285728"/>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1602"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马裤先生把领带解开，摘下领子来，分别挂在铁钩上：所有的钩子都被占了，他的帽子，大衣，已占了两个。</a:t>
            </a:r>
          </a:p>
          <a:p>
            <a:pPr marL="0" indent="627063" eaLnBrk="1" hangingPunct="1">
              <a:lnSpc>
                <a:spcPts val="3500"/>
              </a:lnSpc>
              <a:spcBef>
                <a:spcPct val="0"/>
              </a:spcBef>
              <a:buNone/>
            </a:pPr>
            <a:r>
              <a:rPr lang="zh-CN" altLang="en-US" sz="2400" b="1" dirty="0" smtClean="0">
                <a:latin typeface="宋体" pitchFamily="2" charset="-122"/>
              </a:rPr>
              <a:t>车开了，他爬上了上铺，在我的头上脱靴子，并且击打靴底上的土。枕着个手提箱，车还没到永定门，他睡着了。</a:t>
            </a:r>
          </a:p>
          <a:p>
            <a:pPr marL="0" indent="627063" eaLnBrk="1" hangingPunct="1">
              <a:lnSpc>
                <a:spcPts val="3500"/>
              </a:lnSpc>
              <a:spcBef>
                <a:spcPct val="0"/>
              </a:spcBef>
              <a:buNone/>
            </a:pPr>
            <a:r>
              <a:rPr lang="zh-CN" altLang="en-US" sz="2400" b="1" dirty="0" smtClean="0">
                <a:latin typeface="宋体" pitchFamily="2" charset="-122"/>
              </a:rPr>
              <a:t>我心中安坦了许多。</a:t>
            </a:r>
          </a:p>
          <a:p>
            <a:pPr marL="0" indent="627063" eaLnBrk="1" hangingPunct="1">
              <a:lnSpc>
                <a:spcPts val="3500"/>
              </a:lnSpc>
              <a:spcBef>
                <a:spcPct val="0"/>
              </a:spcBef>
              <a:buNone/>
            </a:pPr>
            <a:r>
              <a:rPr lang="zh-CN" altLang="en-US" sz="2400" b="1" dirty="0" smtClean="0">
                <a:latin typeface="宋体" pitchFamily="2" charset="-122"/>
              </a:rPr>
              <a:t>到了丰台，车还没停住，上面出了声，“茶房！”</a:t>
            </a:r>
          </a:p>
          <a:p>
            <a:pPr marL="0" indent="627063" eaLnBrk="1" hangingPunct="1">
              <a:lnSpc>
                <a:spcPts val="3500"/>
              </a:lnSpc>
              <a:spcBef>
                <a:spcPct val="0"/>
              </a:spcBef>
              <a:buNone/>
            </a:pPr>
            <a:r>
              <a:rPr lang="zh-CN" altLang="en-US" sz="2400" b="1" dirty="0" smtClean="0">
                <a:latin typeface="宋体" pitchFamily="2" charset="-122"/>
              </a:rPr>
              <a:t>没等茶房答应，他又睡着了；大概这次是梦话。</a:t>
            </a:r>
          </a:p>
          <a:p>
            <a:pPr marL="0" indent="627063" eaLnBrk="1" hangingPunct="1">
              <a:lnSpc>
                <a:spcPts val="3500"/>
              </a:lnSpc>
              <a:spcBef>
                <a:spcPct val="0"/>
              </a:spcBef>
              <a:buNone/>
            </a:pPr>
            <a:r>
              <a:rPr lang="zh-CN" altLang="en-US" sz="2400" b="1" dirty="0" smtClean="0">
                <a:latin typeface="宋体" pitchFamily="2" charset="-122"/>
              </a:rPr>
              <a:t>过了丰台，大概还没到廊坊，上面又打了雷，“茶房！”</a:t>
            </a:r>
          </a:p>
          <a:p>
            <a:pPr marL="0" indent="627063" eaLnBrk="1" hangingPunct="1">
              <a:lnSpc>
                <a:spcPts val="3500"/>
              </a:lnSpc>
              <a:spcBef>
                <a:spcPct val="0"/>
              </a:spcBef>
              <a:buNone/>
            </a:pPr>
            <a:r>
              <a:rPr lang="zh-CN" altLang="en-US" sz="2400" b="1" dirty="0" smtClean="0">
                <a:latin typeface="宋体" pitchFamily="2" charset="-122"/>
              </a:rPr>
              <a:t>茶房来了，眉毛拧得好像要把谁吃了才痛快。</a:t>
            </a:r>
          </a:p>
          <a:p>
            <a:pPr marL="0" indent="627063" eaLnBrk="1" hangingPunct="1">
              <a:lnSpc>
                <a:spcPts val="3500"/>
              </a:lnSpc>
              <a:spcBef>
                <a:spcPct val="0"/>
              </a:spcBef>
              <a:buNone/>
            </a:pPr>
            <a:r>
              <a:rPr lang="zh-CN" altLang="en-US" sz="2400" b="1" dirty="0" smtClean="0">
                <a:latin typeface="宋体" pitchFamily="2" charset="-122"/>
              </a:rPr>
              <a:t>“干吗？先</a:t>
            </a:r>
            <a:r>
              <a:rPr lang="en-US" altLang="zh-CN" sz="2400" b="1" dirty="0" smtClean="0">
                <a:latin typeface="宋体" pitchFamily="2" charset="-122"/>
              </a:rPr>
              <a:t>——</a:t>
            </a:r>
            <a:r>
              <a:rPr lang="zh-CN" altLang="en-US" sz="2400" b="1" dirty="0" smtClean="0">
                <a:latin typeface="宋体" pitchFamily="2" charset="-122"/>
              </a:rPr>
              <a:t>生</a:t>
            </a:r>
            <a:r>
              <a:rPr lang="en-US" altLang="zh-CN" sz="2400" b="1" dirty="0" smtClean="0">
                <a:latin typeface="宋体" pitchFamily="2" charset="-122"/>
              </a:rPr>
              <a:t>——”</a:t>
            </a:r>
          </a:p>
        </p:txBody>
      </p:sp>
      <p:sp>
        <p:nvSpPr>
          <p:cNvPr id="156160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6160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6160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6160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6"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“拿茶！”</a:t>
            </a:r>
          </a:p>
          <a:p>
            <a:pPr marL="0" indent="627063" eaLnBrk="1" hangingPunct="1">
              <a:lnSpc>
                <a:spcPts val="3500"/>
              </a:lnSpc>
              <a:spcBef>
                <a:spcPct val="0"/>
              </a:spcBef>
              <a:buNone/>
            </a:pPr>
            <a:r>
              <a:rPr lang="zh-CN" altLang="en-US" sz="2400" b="1" dirty="0" smtClean="0">
                <a:latin typeface="宋体" pitchFamily="2" charset="-122"/>
              </a:rPr>
              <a:t>“好吧！”茶房的眉毛拧得直往下落毛。</a:t>
            </a:r>
          </a:p>
          <a:p>
            <a:pPr marL="0" indent="627063" eaLnBrk="1" hangingPunct="1">
              <a:lnSpc>
                <a:spcPts val="3500"/>
              </a:lnSpc>
              <a:spcBef>
                <a:spcPct val="0"/>
              </a:spcBef>
              <a:buNone/>
            </a:pPr>
            <a:r>
              <a:rPr lang="zh-CN" altLang="en-US" sz="2400" b="1" dirty="0" smtClean="0">
                <a:latin typeface="宋体" pitchFamily="2" charset="-122"/>
              </a:rPr>
              <a:t>“不要茶，要一壶开水！”</a:t>
            </a:r>
          </a:p>
          <a:p>
            <a:pPr marL="0" indent="627063" eaLnBrk="1" hangingPunct="1">
              <a:lnSpc>
                <a:spcPts val="3500"/>
              </a:lnSpc>
              <a:spcBef>
                <a:spcPct val="0"/>
              </a:spcBef>
              <a:buNone/>
            </a:pPr>
            <a:r>
              <a:rPr lang="zh-CN" altLang="en-US" sz="2400" b="1" dirty="0" smtClean="0">
                <a:latin typeface="宋体" pitchFamily="2" charset="-122"/>
              </a:rPr>
              <a:t>“好啦！”</a:t>
            </a:r>
          </a:p>
          <a:p>
            <a:pPr marL="0" indent="627063" eaLnBrk="1" hangingPunct="1">
              <a:lnSpc>
                <a:spcPts val="3500"/>
              </a:lnSpc>
              <a:spcBef>
                <a:spcPct val="0"/>
              </a:spcBef>
              <a:buNone/>
            </a:pPr>
            <a:r>
              <a:rPr lang="zh-CN" altLang="en-US" sz="2400" b="1" dirty="0" smtClean="0">
                <a:latin typeface="宋体" pitchFamily="2" charset="-122"/>
              </a:rPr>
              <a:t>马裤先生又入了梦乡，呼声只比“茶房”小一点。有时呼声低一点，用咬牙来补上。</a:t>
            </a:r>
          </a:p>
          <a:p>
            <a:pPr marL="0" indent="627063" eaLnBrk="1" hangingPunct="1">
              <a:lnSpc>
                <a:spcPts val="3500"/>
              </a:lnSpc>
              <a:spcBef>
                <a:spcPct val="0"/>
              </a:spcBef>
              <a:buNone/>
            </a:pPr>
            <a:r>
              <a:rPr lang="zh-CN" altLang="en-US" sz="2400" b="1" dirty="0" smtClean="0">
                <a:latin typeface="宋体" pitchFamily="2" charset="-122"/>
              </a:rPr>
              <a:t>有趣！</a:t>
            </a:r>
          </a:p>
          <a:p>
            <a:pPr marL="0" indent="627063" eaLnBrk="1" hangingPunct="1">
              <a:lnSpc>
                <a:spcPts val="3500"/>
              </a:lnSpc>
              <a:spcBef>
                <a:spcPct val="0"/>
              </a:spcBef>
              <a:buNone/>
            </a:pPr>
            <a:r>
              <a:rPr lang="zh-CN" altLang="en-US" sz="2400" b="1" dirty="0" smtClean="0">
                <a:latin typeface="宋体" pitchFamily="2" charset="-122"/>
              </a:rPr>
              <a:t>到了天津。又上来些旅客。</a:t>
            </a:r>
          </a:p>
          <a:p>
            <a:pPr marL="0" indent="627063" eaLnBrk="1" hangingPunct="1">
              <a:lnSpc>
                <a:spcPts val="3500"/>
              </a:lnSpc>
              <a:spcBef>
                <a:spcPct val="0"/>
              </a:spcBef>
              <a:buNone/>
            </a:pPr>
            <a:r>
              <a:rPr lang="zh-CN" altLang="en-US" sz="2400" b="1" dirty="0" smtClean="0">
                <a:latin typeface="宋体" pitchFamily="2" charset="-122"/>
              </a:rPr>
              <a:t>马裤先生出去，呆呆地立在走廊中间，专为阻碍来往的旅客与脚夫。忽然用力挖了鼻孔一下，走了。下了车，看看梨，没买；看看报，没买。又上来了，向我招呼了声，“天津，唉？”我没言语。他向自己说：“问问茶房，”</a:t>
            </a:r>
          </a:p>
        </p:txBody>
      </p:sp>
      <p:sp>
        <p:nvSpPr>
          <p:cNvPr id="156262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6262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6263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6263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3650"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紧跟着一个雷，“茶房！”我后悔了，赶紧地说：“是天津，没错儿。”</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“总得问问茶房。茶房！”</a:t>
            </a:r>
          </a:p>
          <a:p>
            <a:pPr marL="0" indent="627063" eaLnBrk="1" hangingPunct="1">
              <a:lnSpc>
                <a:spcPts val="3500"/>
              </a:lnSpc>
              <a:spcBef>
                <a:spcPct val="0"/>
              </a:spcBef>
              <a:buNone/>
            </a:pPr>
            <a:r>
              <a:rPr lang="zh-CN" altLang="en-US" sz="2400" b="1" dirty="0" smtClean="0">
                <a:latin typeface="宋体" pitchFamily="2" charset="-122"/>
              </a:rPr>
              <a:t>我笑了，没法再忍住。</a:t>
            </a:r>
          </a:p>
          <a:p>
            <a:pPr marL="0" indent="627063" eaLnBrk="1" hangingPunct="1">
              <a:lnSpc>
                <a:spcPts val="3500"/>
              </a:lnSpc>
              <a:spcBef>
                <a:spcPct val="0"/>
              </a:spcBef>
              <a:buNone/>
            </a:pPr>
            <a:r>
              <a:rPr lang="zh-CN" altLang="en-US" sz="2400" b="1" dirty="0" smtClean="0">
                <a:latin typeface="宋体" pitchFamily="2" charset="-122"/>
              </a:rPr>
              <a:t>车好容易又从天津开走。</a:t>
            </a:r>
          </a:p>
          <a:p>
            <a:pPr marL="0" indent="627063" eaLnBrk="1" hangingPunct="1">
              <a:lnSpc>
                <a:spcPts val="3500"/>
              </a:lnSpc>
              <a:spcBef>
                <a:spcPct val="0"/>
              </a:spcBef>
              <a:buNone/>
            </a:pPr>
            <a:r>
              <a:rPr lang="zh-CN" altLang="en-US" sz="2400" b="1" dirty="0" smtClean="0">
                <a:latin typeface="宋体" pitchFamily="2" charset="-122"/>
              </a:rPr>
              <a:t>刚一开车，茶房给马裤先生拿来头一份毯子枕头和手巾把。马裤先生用手巾把耳孔鼻孔全钻得到家，这一把手巾擦了至少有一刻钟，最后用手巾擦了擦手提箱上的土。</a:t>
            </a:r>
          </a:p>
          <a:p>
            <a:pPr marL="0" indent="627063" eaLnBrk="1" hangingPunct="1">
              <a:lnSpc>
                <a:spcPts val="3500"/>
              </a:lnSpc>
              <a:spcBef>
                <a:spcPct val="0"/>
              </a:spcBef>
              <a:buNone/>
            </a:pPr>
            <a:r>
              <a:rPr lang="zh-CN" altLang="en-US" sz="2400" b="1" dirty="0" smtClean="0">
                <a:latin typeface="宋体" pitchFamily="2" charset="-122"/>
              </a:rPr>
              <a:t>我给他数着，从老站到总站的十来分钟之间，他又喊了四五十声茶房。茶房只来了一次，他的问题是火车向哪面走呢？茶房的回答是不知道；于是又引起他的建议，车上总该有人知道，茶房应当负责去问。茶房说，连驶车的</a:t>
            </a:r>
            <a:endParaRPr lang="en-US" sz="2400" b="1" dirty="0">
              <a:latin typeface="宋体" pitchFamily="2" charset="-122"/>
            </a:endParaRPr>
          </a:p>
        </p:txBody>
      </p:sp>
      <p:sp>
        <p:nvSpPr>
          <p:cNvPr id="156365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6365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6365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6365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4674"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也不晓得东西南北。于是他几乎变了颜色，万一车走迷了路？！茶房没再回答，可是又掉了几根眉毛。</a:t>
            </a:r>
          </a:p>
          <a:p>
            <a:pPr marL="0" indent="627063" eaLnBrk="1" hangingPunct="1">
              <a:lnSpc>
                <a:spcPts val="3500"/>
              </a:lnSpc>
              <a:spcBef>
                <a:spcPct val="0"/>
              </a:spcBef>
              <a:buNone/>
            </a:pPr>
            <a:r>
              <a:rPr lang="zh-CN" altLang="en-US" sz="2400" b="1" dirty="0" smtClean="0">
                <a:latin typeface="宋体" pitchFamily="2" charset="-122"/>
              </a:rPr>
              <a:t>他又睡了，这次是在头上摔了摔袜子，可是一口痰并没往下唾，而是照顾了车顶。</a:t>
            </a:r>
          </a:p>
          <a:p>
            <a:pPr marL="0" indent="627063" eaLnBrk="1" hangingPunct="1">
              <a:lnSpc>
                <a:spcPts val="3500"/>
              </a:lnSpc>
              <a:spcBef>
                <a:spcPct val="0"/>
              </a:spcBef>
              <a:buNone/>
            </a:pPr>
            <a:r>
              <a:rPr lang="zh-CN" altLang="en-US" sz="2400" b="1" dirty="0" smtClean="0">
                <a:latin typeface="宋体" pitchFamily="2" charset="-122"/>
              </a:rPr>
              <a:t>我的目的地是德州，天将亮就到了。谢天谢地！</a:t>
            </a:r>
          </a:p>
          <a:p>
            <a:pPr marL="0" indent="627063" eaLnBrk="1" hangingPunct="1">
              <a:lnSpc>
                <a:spcPts val="3500"/>
              </a:lnSpc>
              <a:spcBef>
                <a:spcPct val="0"/>
              </a:spcBef>
              <a:buNone/>
            </a:pPr>
            <a:r>
              <a:rPr lang="zh-CN" altLang="en-US" sz="2400" b="1" dirty="0" smtClean="0">
                <a:latin typeface="宋体" pitchFamily="2" charset="-122"/>
              </a:rPr>
              <a:t>我雇好车，进了城，还清清楚楚地听见：“茶房！”</a:t>
            </a:r>
          </a:p>
          <a:p>
            <a:pPr marL="0" indent="627063" eaLnBrk="1" hangingPunct="1">
              <a:lnSpc>
                <a:spcPts val="3500"/>
              </a:lnSpc>
              <a:spcBef>
                <a:spcPct val="0"/>
              </a:spcBef>
              <a:buNone/>
            </a:pPr>
            <a:r>
              <a:rPr lang="zh-CN" altLang="en-US" sz="2400" b="1" dirty="0" smtClean="0">
                <a:latin typeface="宋体" pitchFamily="2" charset="-122"/>
              </a:rPr>
              <a:t>一个多礼拜了，我还惦记着茶房的眉毛呢。</a:t>
            </a:r>
          </a:p>
          <a:p>
            <a:pPr marL="0" indent="627063"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有删改</a:t>
            </a:r>
            <a:r>
              <a:rPr lang="en-US" altLang="zh-CN" sz="2400" b="1" dirty="0" smtClean="0">
                <a:latin typeface="宋体" pitchFamily="2" charset="-122"/>
              </a:rPr>
              <a:t>)</a:t>
            </a:r>
          </a:p>
        </p:txBody>
      </p:sp>
      <p:sp>
        <p:nvSpPr>
          <p:cNvPr id="156467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6467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6467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6467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5698"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sz="2400" b="1" dirty="0" smtClean="0">
                <a:latin typeface="宋体" pitchFamily="2" charset="-122"/>
              </a:rPr>
              <a:t>3.</a:t>
            </a:r>
            <a:r>
              <a:rPr lang="zh-CN" altLang="en-US" sz="2400" b="1" dirty="0" smtClean="0">
                <a:latin typeface="宋体" pitchFamily="2" charset="-122"/>
              </a:rPr>
              <a:t>有人认为，小说中的“我”也有人性弱点，你同意这种观点吗？谈谈你的具体理由。</a:t>
            </a:r>
            <a:r>
              <a:rPr lang="en-US" altLang="zh-CN" sz="2400" b="1" dirty="0" smtClean="0">
                <a:latin typeface="宋体" pitchFamily="2" charset="-122"/>
              </a:rPr>
              <a:t>(8</a:t>
            </a:r>
            <a:r>
              <a:rPr lang="zh-CN" altLang="en-US" sz="2400" b="1" dirty="0" smtClean="0">
                <a:latin typeface="宋体" pitchFamily="2" charset="-122"/>
              </a:rPr>
              <a:t>分</a:t>
            </a:r>
            <a:r>
              <a:rPr lang="en-US" altLang="zh-CN" sz="2400" b="1" dirty="0" smtClean="0">
                <a:latin typeface="宋体" pitchFamily="2" charset="-122"/>
              </a:rPr>
              <a:t>)</a:t>
            </a:r>
          </a:p>
          <a:p>
            <a:pPr marL="0" indent="0" eaLnBrk="1" hangingPunct="1">
              <a:lnSpc>
                <a:spcPts val="3500"/>
              </a:lnSpc>
              <a:spcBef>
                <a:spcPct val="0"/>
              </a:spcBef>
              <a:buNone/>
            </a:pPr>
            <a:endParaRPr lang="zh-CN" altLang="en-US" sz="2400" b="1" dirty="0">
              <a:latin typeface="宋体" pitchFamily="2" charset="-122"/>
            </a:endParaRPr>
          </a:p>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观点一：同意，“我”也有人性弱点。①“我”对马裤先生的不当言行不加制止，听之任之；②“我”对马裤先生的讽刺过于夸张，且语言近于刻薄；③“我”对自己缺乏反思精神。</a:t>
            </a:r>
          </a:p>
          <a:p>
            <a:pPr marL="0" indent="0" eaLnBrk="1" hangingPunct="1">
              <a:lnSpc>
                <a:spcPts val="3500"/>
              </a:lnSpc>
              <a:spcBef>
                <a:spcPct val="0"/>
              </a:spcBef>
              <a:buNone/>
            </a:pPr>
            <a:r>
              <a:rPr lang="zh-CN" altLang="en-US" sz="2400" b="1" dirty="0" smtClean="0">
                <a:solidFill>
                  <a:srgbClr val="990033"/>
                </a:solidFill>
                <a:latin typeface="宋体" pitchFamily="2" charset="-122"/>
              </a:rPr>
              <a:t>观点二：不同意，“我”没有人性弱点。①“我”是作者思想的体现者，不是性格人物；②“我”在事件中言行很少，性格特征不明显；③“我”在小说中主要起连缀情节的作用。</a:t>
            </a:r>
          </a:p>
        </p:txBody>
      </p:sp>
      <p:sp>
        <p:nvSpPr>
          <p:cNvPr id="156569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6570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6570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6570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65698">
                                            <p:txEl>
                                              <p:pRg st="2" end="2"/>
                                            </p:txEl>
                                          </p:spTgt>
                                        </p:tgtEl>
                                        <p:attrNameLst>
                                          <p:attrName>style.visibility</p:attrName>
                                        </p:attrNameLst>
                                      </p:cBhvr>
                                      <p:to>
                                        <p:strVal val="visible"/>
                                      </p:to>
                                    </p:set>
                                    <p:anim calcmode="lin" valueType="num">
                                      <p:cBhvr additive="base">
                                        <p:cTn id="7" dur="500" fill="hold"/>
                                        <p:tgtEl>
                                          <p:spTgt spid="156569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65698">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65698">
                                            <p:txEl>
                                              <p:pRg st="3" end="3"/>
                                            </p:txEl>
                                          </p:spTgt>
                                        </p:tgtEl>
                                        <p:attrNameLst>
                                          <p:attrName>style.visibility</p:attrName>
                                        </p:attrNameLst>
                                      </p:cBhvr>
                                      <p:to>
                                        <p:strVal val="visible"/>
                                      </p:to>
                                    </p:set>
                                    <p:anim calcmode="lin" valueType="num">
                                      <p:cBhvr additive="base">
                                        <p:cTn id="11" dur="500" fill="hold"/>
                                        <p:tgtEl>
                                          <p:spTgt spid="1565698">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6569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22" name="内容占位符 2"/>
          <p:cNvSpPr>
            <a:spLocks noGrp="1"/>
          </p:cNvSpPr>
          <p:nvPr>
            <p:ph idx="4294967295"/>
          </p:nvPr>
        </p:nvSpPr>
        <p:spPr>
          <a:xfrm>
            <a:off x="611188" y="765175"/>
            <a:ext cx="8353425" cy="5616575"/>
          </a:xfrm>
        </p:spPr>
        <p:txBody>
          <a:bodyPr/>
          <a:lstStyle/>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探究小说中人物形象内涵的能力。“我”在小说中言语很少，是马裤先生言行的见证人。如认为有弱点，就从明明不满马裤先生的行为，却听之任之，以及“我”对马裤先生的批评很犀利等方面分析。这些都暴露出“我”性格方面的弱点。如认为“我”没有人性弱点，主要从“我”在文中只是起到了辅助作用，形象不是很鲜明，没有暴露出什么明显弱点等角度分析。</a:t>
            </a:r>
          </a:p>
          <a:p>
            <a:pPr marL="0" indent="0" eaLnBrk="1" hangingPunct="1">
              <a:lnSpc>
                <a:spcPts val="3500"/>
              </a:lnSpc>
              <a:spcBef>
                <a:spcPct val="0"/>
              </a:spcBef>
              <a:buNone/>
            </a:pPr>
            <a:endParaRPr lang="zh-CN" altLang="en-US" sz="2400" b="1" dirty="0">
              <a:solidFill>
                <a:srgbClr val="990033"/>
              </a:solidFill>
              <a:latin typeface="宋体" pitchFamily="2" charset="-122"/>
            </a:endParaRPr>
          </a:p>
        </p:txBody>
      </p:sp>
      <p:sp>
        <p:nvSpPr>
          <p:cNvPr id="156672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6672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6672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6672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746" name="内容占位符 2"/>
          <p:cNvSpPr>
            <a:spLocks noGrp="1"/>
          </p:cNvSpPr>
          <p:nvPr>
            <p:ph idx="4294967295"/>
          </p:nvPr>
        </p:nvSpPr>
        <p:spPr>
          <a:xfrm>
            <a:off x="827088" y="887432"/>
            <a:ext cx="7920037" cy="5399088"/>
          </a:xfrm>
        </p:spPr>
        <p:txBody>
          <a:bodyPr/>
          <a:lstStyle/>
          <a:p>
            <a:pPr marL="0" indent="0" eaLnBrk="1" hangingPunct="1">
              <a:lnSpc>
                <a:spcPts val="3500"/>
              </a:lnSpc>
              <a:spcBef>
                <a:spcPct val="0"/>
              </a:spcBef>
              <a:buNone/>
            </a:pPr>
            <a:r>
              <a:rPr lang="zh-CN" altLang="en-US" sz="2400" b="1" dirty="0">
                <a:latin typeface="黑体" pitchFamily="2" charset="-122"/>
                <a:ea typeface="黑体" pitchFamily="2" charset="-122"/>
              </a:rPr>
              <a:t>►　</a:t>
            </a:r>
            <a:r>
              <a:rPr lang="zh-CN" altLang="en-US" sz="2400" b="1" dirty="0" smtClean="0">
                <a:latin typeface="黑体" pitchFamily="2" charset="-122"/>
                <a:ea typeface="黑体" pitchFamily="2" charset="-122"/>
              </a:rPr>
              <a:t>类型二　形象的作用</a:t>
            </a:r>
            <a:endParaRPr lang="zh-CN" altLang="en-US" sz="2400" b="1" dirty="0">
              <a:latin typeface="黑体" pitchFamily="2" charset="-122"/>
              <a:ea typeface="黑体" pitchFamily="2" charset="-122"/>
            </a:endParaRPr>
          </a:p>
          <a:p>
            <a:pPr marL="0" indent="542925" algn="ctr" eaLnBrk="1" hangingPunct="1">
              <a:lnSpc>
                <a:spcPts val="3500"/>
              </a:lnSpc>
              <a:spcBef>
                <a:spcPct val="0"/>
              </a:spcBef>
              <a:buFont typeface="Arial" charset="0"/>
              <a:buNone/>
            </a:pPr>
            <a:r>
              <a:rPr lang="zh-CN" altLang="en-US" sz="2400" b="1" dirty="0">
                <a:latin typeface="黑体" pitchFamily="2" charset="-122"/>
                <a:ea typeface="黑体" pitchFamily="2" charset="-122"/>
              </a:rPr>
              <a:t>知识储备</a:t>
            </a:r>
          </a:p>
          <a:p>
            <a:pPr marL="0" indent="627063" eaLnBrk="1" hangingPunct="1">
              <a:lnSpc>
                <a:spcPts val="3500"/>
              </a:lnSpc>
              <a:spcBef>
                <a:spcPct val="0"/>
              </a:spcBef>
              <a:buNone/>
            </a:pPr>
            <a:r>
              <a:rPr lang="zh-CN" altLang="en-US" sz="2400" b="1" dirty="0" smtClean="0">
                <a:latin typeface="宋体" pitchFamily="2" charset="-122"/>
              </a:rPr>
              <a:t>一、人物形象的作用</a:t>
            </a:r>
          </a:p>
          <a:p>
            <a:pPr marL="0" indent="627063" eaLnBrk="1" hangingPunct="1">
              <a:lnSpc>
                <a:spcPts val="3500"/>
              </a:lnSpc>
              <a:spcBef>
                <a:spcPct val="0"/>
              </a:spcBef>
              <a:buNone/>
            </a:pPr>
            <a:r>
              <a:rPr lang="en-US" altLang="zh-CN" sz="2400" b="1" dirty="0" smtClean="0">
                <a:latin typeface="宋体" pitchFamily="2" charset="-122"/>
              </a:rPr>
              <a:t>1. </a:t>
            </a:r>
            <a:r>
              <a:rPr lang="zh-CN" altLang="en-US" sz="2400" b="1" dirty="0" smtClean="0">
                <a:latin typeface="宋体" pitchFamily="2" charset="-122"/>
              </a:rPr>
              <a:t>主要人物形象的作用</a:t>
            </a:r>
          </a:p>
          <a:p>
            <a:pPr marL="0" indent="627063" eaLnBrk="1" hangingPunct="1">
              <a:lnSpc>
                <a:spcPts val="3500"/>
              </a:lnSpc>
              <a:spcBef>
                <a:spcPct val="0"/>
              </a:spcBef>
              <a:buNone/>
            </a:pPr>
            <a:r>
              <a:rPr lang="zh-CN" altLang="en-US" sz="2400" b="1" dirty="0" smtClean="0">
                <a:latin typeface="宋体" pitchFamily="2" charset="-122"/>
              </a:rPr>
              <a:t>小说的人物形象众多，其中处于中心地位、被作者着力塑造的就是小说的主要人物。塑造人物是小说的核心，但不是根本目的，小说的最终落脚点是借助形象透露出作者对社会生活的某些方面的感受和体会。人物形象的典型性，即人物形象折射出的社会现象以及带给人们的某种启示，是主要人物形象承担的重要任务。简言之，主要人物承担着揭示小说主题的作用。如</a:t>
            </a:r>
            <a:r>
              <a:rPr lang="en-US" altLang="zh-CN" sz="2400" b="1" dirty="0" smtClean="0">
                <a:latin typeface="宋体" pitchFamily="2" charset="-122"/>
              </a:rPr>
              <a:t>《</a:t>
            </a:r>
            <a:r>
              <a:rPr lang="zh-CN" altLang="en-US" sz="2400" b="1" dirty="0" smtClean="0">
                <a:latin typeface="宋体" pitchFamily="2" charset="-122"/>
              </a:rPr>
              <a:t>祝福</a:t>
            </a:r>
            <a:r>
              <a:rPr lang="en-US" altLang="zh-CN" sz="2400" b="1" dirty="0" smtClean="0">
                <a:latin typeface="宋体" pitchFamily="2" charset="-122"/>
              </a:rPr>
              <a:t>》</a:t>
            </a:r>
            <a:r>
              <a:rPr lang="zh-CN" altLang="en-US" sz="2400" b="1" dirty="0" smtClean="0">
                <a:latin typeface="宋体" pitchFamily="2" charset="-122"/>
              </a:rPr>
              <a:t>中反封建、反礼教的主题就是由祥林嫂这个形象来完成的。</a:t>
            </a:r>
            <a:endParaRPr lang="zh-CN" altLang="en-US" sz="2400" b="1" dirty="0">
              <a:latin typeface="宋体" pitchFamily="2" charset="-122"/>
            </a:endParaRPr>
          </a:p>
        </p:txBody>
      </p:sp>
      <p:sp>
        <p:nvSpPr>
          <p:cNvPr id="156774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6774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6775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6775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770"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次要人物形象的作用</a:t>
            </a:r>
          </a:p>
          <a:p>
            <a:pPr marL="0" indent="627063" eaLnBrk="1" hangingPunct="1">
              <a:lnSpc>
                <a:spcPts val="3500"/>
              </a:lnSpc>
              <a:spcBef>
                <a:spcPct val="0"/>
              </a:spcBef>
              <a:buNone/>
            </a:pPr>
            <a:r>
              <a:rPr lang="zh-CN" altLang="en-US" sz="2400" b="1" dirty="0" smtClean="0">
                <a:latin typeface="宋体" pitchFamily="2" charset="-122"/>
              </a:rPr>
              <a:t>次要人物即陪衬人物或线索人物，它的作用一般有以下几个方面：①对主要人物起陪衬作用，如</a:t>
            </a:r>
            <a:r>
              <a:rPr lang="en-US" altLang="zh-CN" sz="2400" b="1" dirty="0" smtClean="0">
                <a:latin typeface="宋体" pitchFamily="2" charset="-122"/>
              </a:rPr>
              <a:t>《</a:t>
            </a:r>
            <a:r>
              <a:rPr lang="zh-CN" altLang="en-US" sz="2400" b="1" dirty="0" smtClean="0">
                <a:latin typeface="宋体" pitchFamily="2" charset="-122"/>
              </a:rPr>
              <a:t>范进中举</a:t>
            </a:r>
            <a:r>
              <a:rPr lang="en-US" altLang="zh-CN" sz="2400" b="1" dirty="0" smtClean="0">
                <a:latin typeface="宋体" pitchFamily="2" charset="-122"/>
              </a:rPr>
              <a:t>》</a:t>
            </a:r>
            <a:r>
              <a:rPr lang="zh-CN" altLang="en-US" sz="2400" b="1" dirty="0" smtClean="0">
                <a:latin typeface="宋体" pitchFamily="2" charset="-122"/>
              </a:rPr>
              <a:t>中的胡屠户；②推动情节发展或造成情节陡转，如</a:t>
            </a:r>
            <a:r>
              <a:rPr lang="en-US" altLang="zh-CN" sz="2400" b="1" dirty="0" smtClean="0">
                <a:latin typeface="宋体" pitchFamily="2" charset="-122"/>
              </a:rPr>
              <a:t>《</a:t>
            </a:r>
            <a:r>
              <a:rPr lang="zh-CN" altLang="en-US" sz="2400" b="1" dirty="0" smtClean="0">
                <a:latin typeface="宋体" pitchFamily="2" charset="-122"/>
              </a:rPr>
              <a:t>林教头风雪山神庙</a:t>
            </a:r>
            <a:r>
              <a:rPr lang="en-US" altLang="zh-CN" sz="2400" b="1" dirty="0" smtClean="0">
                <a:latin typeface="宋体" pitchFamily="2" charset="-122"/>
              </a:rPr>
              <a:t>》</a:t>
            </a:r>
            <a:r>
              <a:rPr lang="zh-CN" altLang="en-US" sz="2400" b="1" dirty="0" smtClean="0">
                <a:latin typeface="宋体" pitchFamily="2" charset="-122"/>
              </a:rPr>
              <a:t>中陆谦和富安的出现，就推动了小说情节的发展；③贯串全文的线索，特别是采用第一人称叙述的小说中的“我”，多起到叙述和见证的作用，如</a:t>
            </a:r>
            <a:r>
              <a:rPr lang="en-US" altLang="zh-CN" sz="2400" b="1" dirty="0" smtClean="0">
                <a:latin typeface="宋体" pitchFamily="2" charset="-122"/>
              </a:rPr>
              <a:t>《</a:t>
            </a:r>
            <a:r>
              <a:rPr lang="zh-CN" altLang="en-US" sz="2400" b="1" dirty="0" smtClean="0">
                <a:latin typeface="宋体" pitchFamily="2" charset="-122"/>
              </a:rPr>
              <a:t>孔乙己</a:t>
            </a:r>
            <a:r>
              <a:rPr lang="en-US" altLang="zh-CN" sz="2400" b="1" dirty="0" smtClean="0">
                <a:latin typeface="宋体" pitchFamily="2" charset="-122"/>
              </a:rPr>
              <a:t>》《</a:t>
            </a:r>
            <a:r>
              <a:rPr lang="zh-CN" altLang="en-US" sz="2400" b="1" dirty="0" smtClean="0">
                <a:latin typeface="宋体" pitchFamily="2" charset="-122"/>
              </a:rPr>
              <a:t>祝福</a:t>
            </a:r>
            <a:r>
              <a:rPr lang="en-US" altLang="zh-CN" sz="2400" b="1" dirty="0" smtClean="0">
                <a:latin typeface="宋体" pitchFamily="2" charset="-122"/>
              </a:rPr>
              <a:t>》</a:t>
            </a:r>
            <a:r>
              <a:rPr lang="zh-CN" altLang="en-US" sz="2400" b="1" dirty="0" smtClean="0">
                <a:latin typeface="宋体" pitchFamily="2" charset="-122"/>
              </a:rPr>
              <a:t>中的“我”；④同主要人物一同起揭示或凸显主旨的作用，如</a:t>
            </a:r>
            <a:r>
              <a:rPr lang="en-US" altLang="zh-CN" sz="2400" b="1" dirty="0" smtClean="0">
                <a:latin typeface="宋体" pitchFamily="2" charset="-122"/>
              </a:rPr>
              <a:t>《</a:t>
            </a:r>
            <a:r>
              <a:rPr lang="zh-CN" altLang="en-US" sz="2400" b="1" dirty="0" smtClean="0">
                <a:latin typeface="宋体" pitchFamily="2" charset="-122"/>
              </a:rPr>
              <a:t>祝福</a:t>
            </a:r>
            <a:r>
              <a:rPr lang="en-US" altLang="zh-CN" sz="2400" b="1" dirty="0" smtClean="0">
                <a:latin typeface="宋体" pitchFamily="2" charset="-122"/>
              </a:rPr>
              <a:t>》</a:t>
            </a:r>
            <a:r>
              <a:rPr lang="zh-CN" altLang="en-US" sz="2400" b="1" dirty="0" smtClean="0">
                <a:latin typeface="宋体" pitchFamily="2" charset="-122"/>
              </a:rPr>
              <a:t>中的柳妈、四婶等人物共同营造了鲁镇这个半殖民地半封建社会的害人的迷信氛围，她们对祥林嫂的死起到了推波助澜的作用。</a:t>
            </a:r>
          </a:p>
        </p:txBody>
      </p:sp>
      <p:sp>
        <p:nvSpPr>
          <p:cNvPr id="156877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6877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6877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6877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9794"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二、物象的作用</a:t>
            </a:r>
          </a:p>
          <a:p>
            <a:pPr marL="0" indent="627063" eaLnBrk="1" hangingPunct="1">
              <a:lnSpc>
                <a:spcPts val="3500"/>
              </a:lnSpc>
              <a:spcBef>
                <a:spcPct val="0"/>
              </a:spcBef>
              <a:buNone/>
            </a:pPr>
            <a:r>
              <a:rPr lang="zh-CN" altLang="en-US" sz="2400" b="1" dirty="0" smtClean="0">
                <a:latin typeface="宋体" pitchFamily="2" charset="-122"/>
              </a:rPr>
              <a:t>物象即小说中引入的特别重要的对象，其基本作用有三个方面：①突出人物性格，揭示、深化主题；②反复出现，串起相关情节，从而成为全文的线索，兼有使结构更加严谨的作用；③衬托环境，或者具有象征意义。</a:t>
            </a:r>
          </a:p>
        </p:txBody>
      </p:sp>
      <p:sp>
        <p:nvSpPr>
          <p:cNvPr id="156979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6979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6979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6979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8" name="Rectangle 2"/>
          <p:cNvSpPr>
            <a:spLocks noChangeArrowheads="1"/>
          </p:cNvSpPr>
          <p:nvPr/>
        </p:nvSpPr>
        <p:spPr bwMode="auto">
          <a:xfrm>
            <a:off x="714348" y="958870"/>
            <a:ext cx="7920038"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5.</a:t>
            </a:r>
            <a:r>
              <a:rPr lang="zh-CN" altLang="en-US" sz="2400" b="1" dirty="0" smtClean="0">
                <a:latin typeface="宋体" pitchFamily="2" charset="-122"/>
              </a:rPr>
              <a:t>下列理解，不符合原文意思的一项是</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a:lnSpc>
                <a:spcPts val="3500"/>
              </a:lnSpc>
            </a:pPr>
            <a:r>
              <a:rPr lang="en-US" altLang="zh-CN" sz="2400" b="1" dirty="0" smtClean="0">
                <a:latin typeface="宋体" pitchFamily="2" charset="-122"/>
              </a:rPr>
              <a:t>A</a:t>
            </a:r>
            <a:r>
              <a:rPr lang="zh-CN" altLang="en-US" sz="2400" b="1" dirty="0" smtClean="0">
                <a:latin typeface="宋体" pitchFamily="2" charset="-122"/>
              </a:rPr>
              <a:t>．在悲剧冲突中，代表真、善、新等美好的一方总是以失败、死亡、毁灭为结局，他们是悲剧的主人公，即悲剧主体，而其对立面则是悲剧客体。</a:t>
            </a:r>
          </a:p>
          <a:p>
            <a:pPr>
              <a:lnSpc>
                <a:spcPts val="3500"/>
              </a:lnSpc>
            </a:pPr>
            <a:r>
              <a:rPr lang="en-US" altLang="zh-CN" sz="2400" b="1" dirty="0" smtClean="0">
                <a:latin typeface="宋体" pitchFamily="2" charset="-122"/>
              </a:rPr>
              <a:t>B</a:t>
            </a:r>
            <a:r>
              <a:rPr lang="zh-CN" altLang="en-US" sz="2400" b="1" dirty="0" smtClean="0">
                <a:latin typeface="宋体" pitchFamily="2" charset="-122"/>
              </a:rPr>
              <a:t>．在罗丹的</a:t>
            </a:r>
            <a:r>
              <a:rPr lang="en-US" altLang="zh-CN" sz="2400" b="1" dirty="0" smtClean="0">
                <a:latin typeface="宋体" pitchFamily="2" charset="-122"/>
              </a:rPr>
              <a:t>《</a:t>
            </a:r>
            <a:r>
              <a:rPr lang="zh-CN" altLang="en-US" sz="2400" b="1" dirty="0" smtClean="0">
                <a:latin typeface="宋体" pitchFamily="2" charset="-122"/>
              </a:rPr>
              <a:t>马身人首</a:t>
            </a:r>
            <a:r>
              <a:rPr lang="en-US" altLang="zh-CN" sz="2400" b="1" dirty="0" smtClean="0">
                <a:latin typeface="宋体" pitchFamily="2" charset="-122"/>
              </a:rPr>
              <a:t>》</a:t>
            </a:r>
            <a:r>
              <a:rPr lang="zh-CN" altLang="en-US" sz="2400" b="1" dirty="0" smtClean="0">
                <a:latin typeface="宋体" pitchFamily="2" charset="-122"/>
              </a:rPr>
              <a:t>雕塑中，人首和人臂是人、灵和人性的象征，马身和马足则是兽、肉和兽性的象征，兽性和人性的矛盾构成了人间的悲剧。</a:t>
            </a:r>
          </a:p>
          <a:p>
            <a:pPr>
              <a:lnSpc>
                <a:spcPts val="3500"/>
              </a:lnSpc>
            </a:pPr>
            <a:r>
              <a:rPr lang="en-US" altLang="zh-CN" sz="2400" b="1" dirty="0" smtClean="0">
                <a:latin typeface="宋体" pitchFamily="2" charset="-122"/>
              </a:rPr>
              <a:t>C</a:t>
            </a:r>
            <a:r>
              <a:rPr lang="zh-CN" altLang="en-US" sz="2400" b="1" dirty="0" smtClean="0">
                <a:latin typeface="宋体" pitchFamily="2" charset="-122"/>
              </a:rPr>
              <a:t>．当悲剧以文学艺术的形式出现，悲剧事件与观众或读者之间就会具有一定的心理距离，这样人们就不至于获得悲剧感，从而不至于介入悲剧冲突之中。</a:t>
            </a:r>
          </a:p>
        </p:txBody>
      </p:sp>
      <p:sp>
        <p:nvSpPr>
          <p:cNvPr id="1227779"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227782"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2778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818" name="内容占位符 2"/>
          <p:cNvSpPr>
            <a:spLocks noGrp="1"/>
          </p:cNvSpPr>
          <p:nvPr>
            <p:ph idx="4294967295"/>
          </p:nvPr>
        </p:nvSpPr>
        <p:spPr>
          <a:xfrm>
            <a:off x="792163" y="936625"/>
            <a:ext cx="7920037" cy="5399088"/>
          </a:xfrm>
        </p:spPr>
        <p:txBody>
          <a:bodyPr/>
          <a:lstStyle/>
          <a:p>
            <a:pPr marL="0" indent="542925" algn="ctr" eaLnBrk="1" hangingPunct="1">
              <a:lnSpc>
                <a:spcPts val="3500"/>
              </a:lnSpc>
              <a:spcBef>
                <a:spcPct val="0"/>
              </a:spcBef>
              <a:buFont typeface="Arial" charset="0"/>
              <a:buNone/>
            </a:pPr>
            <a:r>
              <a:rPr lang="zh-CN" altLang="en-US" sz="2400" b="1" dirty="0">
                <a:latin typeface="黑体" pitchFamily="2" charset="-122"/>
                <a:ea typeface="黑体" pitchFamily="2" charset="-122"/>
              </a:rPr>
              <a:t>类题指津</a:t>
            </a:r>
          </a:p>
          <a:p>
            <a:pPr marL="0" indent="0" eaLnBrk="1" hangingPunct="1">
              <a:lnSpc>
                <a:spcPts val="3500"/>
              </a:lnSpc>
              <a:spcBef>
                <a:spcPct val="0"/>
              </a:spcBef>
              <a:buFont typeface="Arial" charset="0"/>
              <a:buNone/>
            </a:pPr>
            <a:r>
              <a:rPr lang="en-US" sz="2400" b="1" dirty="0">
                <a:latin typeface="宋体" pitchFamily="2" charset="-122"/>
              </a:rPr>
              <a:t>【</a:t>
            </a:r>
            <a:r>
              <a:rPr lang="zh-CN" altLang="en-US" sz="2400" b="1" dirty="0">
                <a:latin typeface="宋体" pitchFamily="2" charset="-122"/>
              </a:rPr>
              <a:t>设问方式</a:t>
            </a:r>
            <a:r>
              <a:rPr lang="en-US" sz="2400" b="1" dirty="0">
                <a:latin typeface="宋体" pitchFamily="2" charset="-122"/>
              </a:rPr>
              <a:t>】</a:t>
            </a:r>
          </a:p>
          <a:p>
            <a:pPr marL="0" indent="627063" eaLnBrk="1" hangingPunct="1">
              <a:lnSpc>
                <a:spcPts val="3500"/>
              </a:lnSpc>
              <a:spcBef>
                <a:spcPct val="0"/>
              </a:spcBef>
              <a:buNone/>
            </a:pPr>
            <a:r>
              <a:rPr lang="en-US" altLang="zh-CN" sz="2400" b="1" dirty="0" smtClean="0">
                <a:latin typeface="宋体" pitchFamily="2" charset="-122"/>
              </a:rPr>
              <a:t>1.[2014·</a:t>
            </a:r>
            <a:r>
              <a:rPr lang="zh-CN" altLang="en-US" sz="2400" b="1" dirty="0" smtClean="0">
                <a:latin typeface="宋体" pitchFamily="2" charset="-122"/>
              </a:rPr>
              <a:t>新课标全国卷</a:t>
            </a:r>
            <a:r>
              <a:rPr lang="en-US" altLang="zh-CN" sz="2400" b="1" dirty="0" smtClean="0">
                <a:latin typeface="宋体" pitchFamily="2" charset="-122"/>
              </a:rPr>
              <a:t>Ⅱ]</a:t>
            </a:r>
            <a:r>
              <a:rPr lang="zh-CN" altLang="en-US" sz="2400" b="1" dirty="0" smtClean="0">
                <a:latin typeface="宋体" pitchFamily="2" charset="-122"/>
              </a:rPr>
              <a:t>小说以“鞋”为中心叙事写人，这样处理有什么好处？请简要分析。</a:t>
            </a:r>
          </a:p>
          <a:p>
            <a:pPr marL="0" indent="627063" eaLnBrk="1" hangingPunct="1">
              <a:lnSpc>
                <a:spcPts val="3500"/>
              </a:lnSpc>
              <a:spcBef>
                <a:spcPct val="0"/>
              </a:spcBef>
              <a:buNone/>
            </a:pPr>
            <a:r>
              <a:rPr lang="en-US" altLang="zh-CN" sz="2400" b="1" dirty="0" smtClean="0">
                <a:latin typeface="宋体" pitchFamily="2" charset="-122"/>
              </a:rPr>
              <a:t>2. [2014·</a:t>
            </a:r>
            <a:r>
              <a:rPr lang="zh-CN" altLang="en-US" sz="2400" b="1" dirty="0" smtClean="0">
                <a:latin typeface="宋体" pitchFamily="2" charset="-122"/>
              </a:rPr>
              <a:t>湖北卷</a:t>
            </a:r>
            <a:r>
              <a:rPr lang="en-US" altLang="zh-CN" sz="2400" b="1" dirty="0" smtClean="0">
                <a:latin typeface="宋体" pitchFamily="2" charset="-122"/>
              </a:rPr>
              <a:t>]</a:t>
            </a:r>
            <a:r>
              <a:rPr lang="zh-CN" altLang="en-US" sz="2400" b="1" dirty="0" smtClean="0">
                <a:latin typeface="宋体" pitchFamily="2" charset="-122"/>
              </a:rPr>
              <a:t>小说中那块活泼有趣的玉蟠螭在情节安排与人物塑造方面有何作用？请分别做简要分析。</a:t>
            </a:r>
          </a:p>
          <a:p>
            <a:pPr marL="0" indent="627063" eaLnBrk="1" hangingPunct="1">
              <a:lnSpc>
                <a:spcPts val="3500"/>
              </a:lnSpc>
              <a:spcBef>
                <a:spcPct val="0"/>
              </a:spcBef>
              <a:buNone/>
            </a:pPr>
            <a:r>
              <a:rPr lang="en-US" altLang="zh-CN" sz="2400" b="1" dirty="0" smtClean="0">
                <a:latin typeface="宋体" pitchFamily="2" charset="-122"/>
              </a:rPr>
              <a:t>3. [2013·</a:t>
            </a:r>
            <a:r>
              <a:rPr lang="zh-CN" altLang="en-US" sz="2400" b="1" dirty="0" smtClean="0">
                <a:latin typeface="宋体" pitchFamily="2" charset="-122"/>
              </a:rPr>
              <a:t>新课标全国卷</a:t>
            </a:r>
            <a:r>
              <a:rPr lang="en-US" altLang="zh-CN" sz="2400" b="1" dirty="0" smtClean="0">
                <a:latin typeface="宋体" pitchFamily="2" charset="-122"/>
              </a:rPr>
              <a:t>Ⅰ]“</a:t>
            </a:r>
            <a:r>
              <a:rPr lang="zh-CN" altLang="en-US" sz="2400" b="1" dirty="0" smtClean="0">
                <a:latin typeface="宋体" pitchFamily="2" charset="-122"/>
              </a:rPr>
              <a:t>影子”对小说的艺术表现有什么作用？请简要分析。</a:t>
            </a:r>
          </a:p>
        </p:txBody>
      </p:sp>
      <p:sp>
        <p:nvSpPr>
          <p:cNvPr id="157081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7082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7082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7082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1842"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sz="2400" b="1" dirty="0">
                <a:latin typeface="宋体" pitchFamily="2" charset="-122"/>
              </a:rPr>
              <a:t>【</a:t>
            </a:r>
            <a:r>
              <a:rPr lang="zh-CN" altLang="en-US" sz="2400" b="1" dirty="0">
                <a:latin typeface="宋体" pitchFamily="2" charset="-122"/>
              </a:rPr>
              <a:t>答题思路</a:t>
            </a:r>
            <a:r>
              <a:rPr lang="en-US" sz="2400" b="1" dirty="0">
                <a:latin typeface="宋体" pitchFamily="2" charset="-122"/>
              </a:rPr>
              <a:t>】</a:t>
            </a:r>
          </a:p>
          <a:p>
            <a:pPr marL="0" indent="627063" eaLnBrk="1" hangingPunct="1">
              <a:lnSpc>
                <a:spcPts val="3500"/>
              </a:lnSpc>
              <a:spcBef>
                <a:spcPct val="0"/>
              </a:spcBef>
              <a:buNone/>
            </a:pPr>
            <a:r>
              <a:rPr lang="zh-CN" altLang="en-US" sz="2400" b="1" dirty="0" smtClean="0">
                <a:latin typeface="宋体" pitchFamily="2" charset="-122"/>
              </a:rPr>
              <a:t>首先分清形象主次，然后依据各自的作用，结合文本作答。</a:t>
            </a:r>
          </a:p>
          <a:p>
            <a:pPr marL="0" indent="627063" eaLnBrk="1" hangingPunct="1">
              <a:lnSpc>
                <a:spcPts val="3500"/>
              </a:lnSpc>
              <a:spcBef>
                <a:spcPct val="0"/>
              </a:spcBef>
              <a:buNone/>
            </a:pPr>
            <a:r>
              <a:rPr lang="zh-CN" altLang="en-US" sz="2400" b="1" dirty="0" smtClean="0">
                <a:latin typeface="宋体" pitchFamily="2" charset="-122"/>
              </a:rPr>
              <a:t>回答主要形象的作用时要做到“三考虑”：考虑对情节的作用，考虑对主题的作用，考虑读者的欣赏感受。</a:t>
            </a:r>
          </a:p>
          <a:p>
            <a:pPr marL="0" indent="627063" eaLnBrk="1" hangingPunct="1">
              <a:lnSpc>
                <a:spcPts val="3500"/>
              </a:lnSpc>
              <a:spcBef>
                <a:spcPct val="0"/>
              </a:spcBef>
              <a:buNone/>
            </a:pPr>
            <a:r>
              <a:rPr lang="zh-CN" altLang="en-US" sz="2400" b="1" dirty="0" smtClean="0">
                <a:latin typeface="宋体" pitchFamily="2" charset="-122"/>
              </a:rPr>
              <a:t>回答次要形象的作用时要做到“四考虑”：考虑衬托主要人物，考虑穿针引线织情节，考虑渲染氛围奠定基调，考虑揭示主题。</a:t>
            </a:r>
          </a:p>
        </p:txBody>
      </p:sp>
      <p:sp>
        <p:nvSpPr>
          <p:cNvPr id="157184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7184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718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718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1842"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答题模板</a:t>
            </a:r>
            <a:r>
              <a:rPr lang="en-US" altLang="zh-CN" sz="2400" b="1" dirty="0" smtClean="0">
                <a:latin typeface="宋体" pitchFamily="2" charset="-122"/>
              </a:rPr>
              <a:t>】</a:t>
            </a:r>
          </a:p>
          <a:p>
            <a:pPr marL="0" indent="627063" eaLnBrk="1" hangingPunct="1">
              <a:lnSpc>
                <a:spcPts val="3500"/>
              </a:lnSpc>
              <a:spcBef>
                <a:spcPct val="0"/>
              </a:spcBef>
              <a:buNone/>
            </a:pPr>
            <a:r>
              <a:rPr lang="zh-CN" altLang="en-US" sz="2400" b="1" dirty="0" smtClean="0">
                <a:latin typeface="宋体" pitchFamily="2" charset="-122"/>
              </a:rPr>
              <a:t>答题模板一：文章通过</a:t>
            </a:r>
            <a:r>
              <a:rPr lang="en-US" altLang="zh-CN" sz="2400" b="1" dirty="0" smtClean="0">
                <a:latin typeface="宋体" pitchFamily="2" charset="-122"/>
              </a:rPr>
              <a:t>××</a:t>
            </a:r>
            <a:r>
              <a:rPr lang="zh-CN" altLang="en-US" sz="2400" b="1" dirty="0" smtClean="0">
                <a:latin typeface="宋体" pitchFamily="2" charset="-122"/>
              </a:rPr>
              <a:t>形象的塑造，表现了</a:t>
            </a:r>
            <a:r>
              <a:rPr lang="en-US" altLang="zh-CN" sz="2400" b="1" dirty="0" smtClean="0">
                <a:latin typeface="宋体" pitchFamily="2" charset="-122"/>
              </a:rPr>
              <a:t>××</a:t>
            </a:r>
            <a:r>
              <a:rPr lang="zh-CN" altLang="en-US" sz="2400" b="1" dirty="0" smtClean="0">
                <a:latin typeface="宋体" pitchFamily="2" charset="-122"/>
              </a:rPr>
              <a:t>；对</a:t>
            </a:r>
            <a:r>
              <a:rPr lang="en-US" altLang="zh-CN" sz="2400" b="1" dirty="0" smtClean="0">
                <a:latin typeface="宋体" pitchFamily="2" charset="-122"/>
              </a:rPr>
              <a:t>××(</a:t>
            </a:r>
            <a:r>
              <a:rPr lang="zh-CN" altLang="en-US" sz="2400" b="1" dirty="0" smtClean="0">
                <a:latin typeface="宋体" pitchFamily="2" charset="-122"/>
              </a:rPr>
              <a:t>主题</a:t>
            </a:r>
            <a:r>
              <a:rPr lang="en-US" altLang="zh-CN" sz="2400" b="1" dirty="0" smtClean="0">
                <a:latin typeface="宋体" pitchFamily="2" charset="-122"/>
              </a:rPr>
              <a:t>)</a:t>
            </a:r>
            <a:r>
              <a:rPr lang="zh-CN" altLang="en-US" sz="2400" b="1" dirty="0" smtClean="0">
                <a:latin typeface="宋体" pitchFamily="2" charset="-122"/>
              </a:rPr>
              <a:t>，或</a:t>
            </a:r>
            <a:r>
              <a:rPr lang="en-US" altLang="zh-CN" sz="2400" b="1" dirty="0" smtClean="0">
                <a:latin typeface="宋体" pitchFamily="2" charset="-122"/>
              </a:rPr>
              <a:t>××(</a:t>
            </a:r>
            <a:r>
              <a:rPr lang="zh-CN" altLang="en-US" sz="2400" b="1" dirty="0" smtClean="0">
                <a:latin typeface="宋体" pitchFamily="2" charset="-122"/>
              </a:rPr>
              <a:t>情节</a:t>
            </a:r>
            <a:r>
              <a:rPr lang="en-US" altLang="zh-CN" sz="2400" b="1" dirty="0" smtClean="0">
                <a:latin typeface="宋体" pitchFamily="2" charset="-122"/>
              </a:rPr>
              <a:t>)</a:t>
            </a:r>
            <a:r>
              <a:rPr lang="zh-CN" altLang="en-US" sz="2400" b="1" dirty="0" smtClean="0">
                <a:latin typeface="宋体" pitchFamily="2" charset="-122"/>
              </a:rPr>
              <a:t>等起到了</a:t>
            </a:r>
            <a:r>
              <a:rPr lang="en-US" altLang="zh-CN" sz="2400" b="1" dirty="0" smtClean="0">
                <a:latin typeface="宋体" pitchFamily="2" charset="-122"/>
              </a:rPr>
              <a:t>……</a:t>
            </a:r>
            <a:r>
              <a:rPr lang="zh-CN" altLang="en-US" sz="2400" b="1" dirty="0" smtClean="0">
                <a:latin typeface="宋体" pitchFamily="2" charset="-122"/>
              </a:rPr>
              <a:t>作用。</a:t>
            </a:r>
          </a:p>
          <a:p>
            <a:pPr marL="0" indent="0" eaLnBrk="1" hangingPunct="1">
              <a:lnSpc>
                <a:spcPts val="3500"/>
              </a:lnSpc>
              <a:spcBef>
                <a:spcPct val="0"/>
              </a:spcBef>
              <a:buNone/>
            </a:pPr>
            <a:r>
              <a:rPr lang="zh-CN" altLang="en-US" sz="2400" b="1" dirty="0" smtClean="0">
                <a:latin typeface="宋体" pitchFamily="2" charset="-122"/>
              </a:rPr>
              <a:t>答题模板二：</a:t>
            </a:r>
            <a:r>
              <a:rPr lang="en-US" altLang="zh-CN" sz="2400" b="1" dirty="0" smtClean="0">
                <a:latin typeface="宋体" pitchFamily="2" charset="-122"/>
              </a:rPr>
              <a:t>××</a:t>
            </a:r>
            <a:r>
              <a:rPr lang="zh-CN" altLang="en-US" sz="2400" b="1" dirty="0" smtClean="0">
                <a:latin typeface="宋体" pitchFamily="2" charset="-122"/>
              </a:rPr>
              <a:t>是</a:t>
            </a:r>
            <a:r>
              <a:rPr lang="en-US" altLang="zh-CN" sz="2400" b="1" dirty="0" smtClean="0">
                <a:latin typeface="宋体" pitchFamily="2" charset="-122"/>
              </a:rPr>
              <a:t>××</a:t>
            </a:r>
            <a:r>
              <a:rPr lang="zh-CN" altLang="en-US" sz="2400" b="1" dirty="0" smtClean="0">
                <a:latin typeface="宋体" pitchFamily="2" charset="-122"/>
              </a:rPr>
              <a:t>，与</a:t>
            </a:r>
            <a:r>
              <a:rPr lang="en-US" altLang="zh-CN" sz="2400" b="1" dirty="0" smtClean="0">
                <a:latin typeface="宋体" pitchFamily="2" charset="-122"/>
              </a:rPr>
              <a:t>××</a:t>
            </a:r>
            <a:r>
              <a:rPr lang="zh-CN" altLang="en-US" sz="2400" b="1" dirty="0" smtClean="0">
                <a:latin typeface="宋体" pitchFamily="2" charset="-122"/>
              </a:rPr>
              <a:t>形成对比。</a:t>
            </a:r>
          </a:p>
        </p:txBody>
      </p:sp>
      <p:sp>
        <p:nvSpPr>
          <p:cNvPr id="157184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7184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718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718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866"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sz="2400" b="1" dirty="0">
                <a:latin typeface="宋体" pitchFamily="2" charset="-122"/>
              </a:rPr>
              <a:t>【</a:t>
            </a:r>
            <a:r>
              <a:rPr lang="zh-CN" altLang="en-US" sz="2400" b="1" dirty="0">
                <a:latin typeface="宋体" pitchFamily="2" charset="-122"/>
              </a:rPr>
              <a:t>对点训练</a:t>
            </a:r>
            <a:r>
              <a:rPr lang="en-US" sz="2400" b="1" dirty="0">
                <a:latin typeface="宋体" pitchFamily="2" charset="-122"/>
              </a:rPr>
              <a:t>】</a:t>
            </a:r>
          </a:p>
          <a:p>
            <a:pPr marL="0" indent="0" eaLnBrk="1" hangingPunct="1">
              <a:lnSpc>
                <a:spcPts val="3500"/>
              </a:lnSpc>
              <a:spcBef>
                <a:spcPct val="0"/>
              </a:spcBef>
              <a:buFont typeface="Arial" charset="0"/>
              <a:buNone/>
            </a:pPr>
            <a:r>
              <a:rPr lang="en-US" sz="2400" b="1" dirty="0" err="1">
                <a:latin typeface="宋体" pitchFamily="2" charset="-122"/>
              </a:rPr>
              <a:t>阅读下面的文字，完成后面的题目</a:t>
            </a:r>
            <a:r>
              <a:rPr lang="en-US" sz="2400" b="1" dirty="0">
                <a:latin typeface="宋体" pitchFamily="2" charset="-122"/>
              </a:rPr>
              <a:t>。</a:t>
            </a:r>
          </a:p>
          <a:p>
            <a:pPr marL="0" indent="622300" algn="ctr" eaLnBrk="1" hangingPunct="1">
              <a:lnSpc>
                <a:spcPts val="3500"/>
              </a:lnSpc>
              <a:spcBef>
                <a:spcPct val="0"/>
              </a:spcBef>
              <a:buFont typeface="Arial" charset="0"/>
              <a:buNone/>
            </a:pPr>
            <a:r>
              <a:rPr lang="en-US" sz="2400" b="1" dirty="0" err="1">
                <a:latin typeface="宋体" pitchFamily="2" charset="-122"/>
              </a:rPr>
              <a:t>老爱情</a:t>
            </a:r>
            <a:endParaRPr lang="en-US" sz="2400" b="1" dirty="0">
              <a:latin typeface="宋体" pitchFamily="2" charset="-122"/>
            </a:endParaRPr>
          </a:p>
          <a:p>
            <a:pPr marL="0" indent="622300" algn="ctr" eaLnBrk="1" hangingPunct="1">
              <a:lnSpc>
                <a:spcPts val="3500"/>
              </a:lnSpc>
              <a:spcBef>
                <a:spcPct val="0"/>
              </a:spcBef>
              <a:buFont typeface="Arial" charset="0"/>
              <a:buNone/>
            </a:pPr>
            <a:r>
              <a:rPr lang="en-US" sz="2400" b="1" dirty="0">
                <a:latin typeface="宋体" pitchFamily="2" charset="-122"/>
              </a:rPr>
              <a:t>苏　童</a:t>
            </a:r>
          </a:p>
          <a:p>
            <a:pPr marL="0" indent="622300" eaLnBrk="1" hangingPunct="1">
              <a:lnSpc>
                <a:spcPts val="3500"/>
              </a:lnSpc>
              <a:spcBef>
                <a:spcPct val="0"/>
              </a:spcBef>
              <a:buNone/>
            </a:pPr>
            <a:r>
              <a:rPr lang="zh-CN" altLang="en-US" sz="2400" b="1" dirty="0" smtClean="0">
                <a:latin typeface="宋体" pitchFamily="2" charset="-122"/>
              </a:rPr>
              <a:t>我这里说的爱情故事也许会让一些读者失望，但是当我说完这个故事后，相信也有一些读者会受到一丝震动。</a:t>
            </a:r>
          </a:p>
          <a:p>
            <a:pPr marL="0" indent="622300" eaLnBrk="1" hangingPunct="1">
              <a:lnSpc>
                <a:spcPts val="3500"/>
              </a:lnSpc>
              <a:spcBef>
                <a:spcPct val="0"/>
              </a:spcBef>
              <a:buNone/>
            </a:pPr>
            <a:r>
              <a:rPr lang="zh-CN" altLang="en-US" sz="2400" b="1" dirty="0" smtClean="0">
                <a:latin typeface="宋体" pitchFamily="2" charset="-122"/>
              </a:rPr>
              <a:t>话说</a:t>
            </a:r>
            <a:r>
              <a:rPr lang="en-US" altLang="zh-CN" sz="2400" b="1" dirty="0" smtClean="0">
                <a:latin typeface="宋体" pitchFamily="2" charset="-122"/>
              </a:rPr>
              <a:t>20</a:t>
            </a:r>
            <a:r>
              <a:rPr lang="zh-CN" altLang="en-US" sz="2400" b="1" dirty="0" smtClean="0">
                <a:latin typeface="宋体" pitchFamily="2" charset="-122"/>
              </a:rPr>
              <a:t>世纪</a:t>
            </a:r>
            <a:r>
              <a:rPr lang="en-US" altLang="zh-CN" sz="2400" b="1" dirty="0" smtClean="0">
                <a:latin typeface="宋体" pitchFamily="2" charset="-122"/>
              </a:rPr>
              <a:t>70</a:t>
            </a:r>
            <a:r>
              <a:rPr lang="zh-CN" altLang="en-US" sz="2400" b="1" dirty="0" smtClean="0">
                <a:latin typeface="宋体" pitchFamily="2" charset="-122"/>
              </a:rPr>
              <a:t>年代，我们香椿树街有一对老夫妇，当时他们是六七十岁的样子。妻子身材高挑，白皮肤，大眼睛，看得出来年轻的时候是个美人；丈夫虽然长得不丑，却是一个矮子。他们出现在街上，乍一看，不配，仔细一看，却是天造地设的一对。为什么这么说呢？这对老夫妻</a:t>
            </a:r>
          </a:p>
        </p:txBody>
      </p:sp>
      <p:sp>
        <p:nvSpPr>
          <p:cNvPr id="157286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7286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7287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7287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890"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彼此之间是镜子，除了性别不同，他们的眼神相似，表情相似，甚至两人脸上的黑痣，一个在左脸颊，一个在右脸颊，也是配合得天衣无缝。他们到煤店买煤，一只箩筐，一根扁担，丈夫在前面，妻子在后面；这与别人家夫妇扛煤的位置不同，没有办法，不是他们别出心裁，是因为那丈夫矮、力气小，做妻子的反串了男角。</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他们有个女儿，嫁出去了。女儿把自己的孩子丢在父母那里，也不知是为了父母，还是为了自己。她自己大概一个星期回一次娘家。</a:t>
            </a:r>
          </a:p>
          <a:p>
            <a:pPr marL="0" indent="627063" eaLnBrk="1" hangingPunct="1">
              <a:lnSpc>
                <a:spcPts val="3500"/>
              </a:lnSpc>
              <a:spcBef>
                <a:spcPct val="0"/>
              </a:spcBef>
              <a:buNone/>
            </a:pPr>
            <a:r>
              <a:rPr lang="zh-CN" altLang="en-US" sz="2400" b="1" dirty="0" smtClean="0">
                <a:latin typeface="宋体" pitchFamily="2" charset="-122"/>
              </a:rPr>
              <a:t>这是一个星期天的下午，女儿在外面“嘭嘭嘭”敲门，里面立即响起一阵杂乱的脚步声，老夫妇同时出现在门边，</a:t>
            </a:r>
          </a:p>
          <a:p>
            <a:pPr marL="0" indent="627063" eaLnBrk="1" hangingPunct="1">
              <a:lnSpc>
                <a:spcPts val="3500"/>
              </a:lnSpc>
              <a:spcBef>
                <a:spcPct val="0"/>
              </a:spcBef>
              <a:buNone/>
            </a:pPr>
            <a:endParaRPr lang="zh-CN" altLang="en-US" sz="2400" b="1" dirty="0" smtClean="0">
              <a:latin typeface="宋体" pitchFamily="2" charset="-122"/>
            </a:endParaRPr>
          </a:p>
        </p:txBody>
      </p:sp>
      <p:sp>
        <p:nvSpPr>
          <p:cNvPr id="157389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7389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7389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738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4914"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两张苍老而欢乐的笑脸，笑起来两个人的嘴角居然都向右边歪着。</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但女儿回家不是来向父母微笑的，她的任务似乎是埋怨和教训她的双亲。她高声地列举出父母所干的糊涂事，包括拖把在地板上留下太多的积水，包括他们对孩子的溺爱，给他吃太多，穿得也太多。她一边喝着老人给她做的红枣汤，一边说：“唉，对你们说了多少遍也没用，我看你们是老糊涂了。”</a:t>
            </a:r>
          </a:p>
          <a:p>
            <a:pPr marL="0" indent="627063" eaLnBrk="1" hangingPunct="1">
              <a:lnSpc>
                <a:spcPts val="3500"/>
              </a:lnSpc>
              <a:spcBef>
                <a:spcPct val="0"/>
              </a:spcBef>
              <a:buNone/>
            </a:pPr>
            <a:r>
              <a:rPr lang="zh-CN" altLang="en-US" sz="2400" b="1" dirty="0" smtClean="0">
                <a:latin typeface="宋体" pitchFamily="2" charset="-122"/>
              </a:rPr>
              <a:t>老夫妻一听，忙走过去给外孙脱去多余的衣服，他们面带愧色，不敢争辩，似乎默认这么一个事实：他们是老了，是有点老糊涂了。</a:t>
            </a:r>
          </a:p>
          <a:p>
            <a:pPr marL="0" indent="627063" eaLnBrk="1" hangingPunct="1">
              <a:lnSpc>
                <a:spcPts val="3500"/>
              </a:lnSpc>
              <a:spcBef>
                <a:spcPct val="0"/>
              </a:spcBef>
              <a:buNone/>
            </a:pPr>
            <a:r>
              <a:rPr lang="zh-CN" altLang="en-US" sz="2400" b="1" dirty="0" smtClean="0">
                <a:latin typeface="宋体" pitchFamily="2" charset="-122"/>
              </a:rPr>
              <a:t>   </a:t>
            </a:r>
            <a:endParaRPr lang="zh-CN" altLang="en-US" sz="2400" b="1" dirty="0">
              <a:latin typeface="宋体" pitchFamily="2" charset="-122"/>
            </a:endParaRPr>
          </a:p>
        </p:txBody>
      </p:sp>
      <p:sp>
        <p:nvSpPr>
          <p:cNvPr id="157491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7491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7491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7491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5938"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过一会儿，那老妇人给女儿收拾着汤碗，突然捂着胸口，猝然倒了下来，死了，据说死因是心肌梗死。死者人缘好，邻居们听说了都去吊唁。他们看见平日不太孝顺的女儿这会儿哭成了泪人儿了，都不觉得奇怪，这么好的母亲死了，她不哭才奇怪呢！他们奇怪的是那老头儿，他面无表情，坐在亡妻的身边，看上去很平静。外孙不懂事，就问：“外公，你怎么不哭？”</a:t>
            </a:r>
          </a:p>
          <a:p>
            <a:pPr marL="0" indent="627063" eaLnBrk="1" hangingPunct="1">
              <a:lnSpc>
                <a:spcPts val="3500"/>
              </a:lnSpc>
              <a:spcBef>
                <a:spcPct val="0"/>
              </a:spcBef>
              <a:buNone/>
            </a:pPr>
            <a:r>
              <a:rPr lang="zh-CN" altLang="en-US" sz="2400" b="1" dirty="0" smtClean="0">
                <a:latin typeface="宋体" pitchFamily="2" charset="-122"/>
              </a:rPr>
              <a:t>老人说：“外公不会哭。外婆死了，外公也会死的，外公今天也会死的。”</a:t>
            </a:r>
          </a:p>
          <a:p>
            <a:pPr marL="0" indent="627063" eaLnBrk="1" hangingPunct="1">
              <a:lnSpc>
                <a:spcPts val="3500"/>
              </a:lnSpc>
              <a:spcBef>
                <a:spcPct val="0"/>
              </a:spcBef>
              <a:buNone/>
            </a:pPr>
            <a:r>
              <a:rPr lang="zh-CN" altLang="en-US" sz="2400" b="1" dirty="0" smtClean="0">
                <a:latin typeface="宋体" pitchFamily="2" charset="-122"/>
              </a:rPr>
              <a:t>孩子说：“你骗人，你什么病也没有，不会死的。”</a:t>
            </a:r>
          </a:p>
          <a:p>
            <a:pPr marL="0" indent="90488" eaLnBrk="1" hangingPunct="1">
              <a:lnSpc>
                <a:spcPts val="3500"/>
              </a:lnSpc>
              <a:spcBef>
                <a:spcPct val="0"/>
              </a:spcBef>
              <a:buFont typeface="Arial" charset="0"/>
              <a:buNone/>
            </a:pPr>
            <a:endParaRPr lang="zh-CN" altLang="en-US" sz="2400" b="1" dirty="0">
              <a:latin typeface="宋体" pitchFamily="2" charset="-122"/>
            </a:endParaRPr>
          </a:p>
        </p:txBody>
      </p:sp>
      <p:sp>
        <p:nvSpPr>
          <p:cNvPr id="157593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7594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7594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759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62" name="内容占位符 2"/>
          <p:cNvSpPr>
            <a:spLocks noGrp="1"/>
          </p:cNvSpPr>
          <p:nvPr>
            <p:ph idx="4294967295"/>
          </p:nvPr>
        </p:nvSpPr>
        <p:spPr>
          <a:xfrm>
            <a:off x="792163" y="785794"/>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老人摇摇头，说：“外公不骗人，外公今天也要死了。你看外婆临死不肯闭眼，她丢不下我，我也丢不下她，我要陪着你外婆哩。”</a:t>
            </a:r>
          </a:p>
          <a:p>
            <a:pPr marL="0" indent="627063" eaLnBrk="1" hangingPunct="1">
              <a:lnSpc>
                <a:spcPts val="3500"/>
              </a:lnSpc>
              <a:spcBef>
                <a:spcPct val="0"/>
              </a:spcBef>
              <a:buNone/>
            </a:pPr>
            <a:r>
              <a:rPr lang="zh-CN" altLang="en-US" sz="2400" b="1" dirty="0" smtClean="0">
                <a:latin typeface="宋体" pitchFamily="2" charset="-122"/>
              </a:rPr>
              <a:t>大人们听见老人的话，都多了心眼，小心地看着他。但老人并没有任何自寻短见的端倪，他一直静静地守在亡妻的身边，坐在一张椅子上。他一直坐在椅子上。夜深了，守夜的人们听见老人喉咙里响起一阵痰声，未及人们做出反应，老人就歪倒在亡妻的灵床下面了。这时就听见堂屋里的自鸣钟“当当当”连着响了起来，人们一看，正是夜里</a:t>
            </a:r>
            <a:r>
              <a:rPr lang="en-US" altLang="zh-CN" sz="2400" b="1" dirty="0" smtClean="0">
                <a:latin typeface="宋体" pitchFamily="2" charset="-122"/>
              </a:rPr>
              <a:t>12</a:t>
            </a:r>
            <a:r>
              <a:rPr lang="zh-CN" altLang="en-US" sz="2400" b="1" dirty="0" smtClean="0">
                <a:latin typeface="宋体" pitchFamily="2" charset="-122"/>
              </a:rPr>
              <a:t>点！</a:t>
            </a:r>
          </a:p>
          <a:p>
            <a:pPr marL="0" indent="627063" eaLnBrk="1" hangingPunct="1">
              <a:lnSpc>
                <a:spcPts val="3500"/>
              </a:lnSpc>
              <a:spcBef>
                <a:spcPct val="0"/>
              </a:spcBef>
              <a:buNone/>
            </a:pPr>
            <a:r>
              <a:rPr lang="zh-CN" altLang="en-US" sz="2400" b="1" dirty="0" smtClean="0">
                <a:latin typeface="宋体" pitchFamily="2" charset="-122"/>
              </a:rPr>
              <a:t>正如他宣布的那样，那矮个子的老人心想事成，陪着妻子一起去了。如果不是人们亲眼看见，谁会相信这样的</a:t>
            </a:r>
            <a:endParaRPr lang="zh-CN" altLang="en-US" sz="2400" b="1" dirty="0">
              <a:latin typeface="宋体" pitchFamily="2" charset="-122"/>
            </a:endParaRPr>
          </a:p>
        </p:txBody>
      </p:sp>
      <p:sp>
        <p:nvSpPr>
          <p:cNvPr id="157696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7696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7696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7696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986"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事情？但这个故事是真实的，那对生死相守的老人确有其人，他们是我的邻居，死于</a:t>
            </a:r>
            <a:r>
              <a:rPr lang="en-US" altLang="zh-CN" sz="2400" b="1" dirty="0" smtClean="0">
                <a:latin typeface="宋体" pitchFamily="2" charset="-122"/>
              </a:rPr>
              <a:t>20</a:t>
            </a:r>
            <a:r>
              <a:rPr lang="zh-CN" altLang="en-US" sz="2400" b="1" dirty="0" smtClean="0">
                <a:latin typeface="宋体" pitchFamily="2" charset="-122"/>
              </a:rPr>
              <a:t>世纪</a:t>
            </a:r>
            <a:r>
              <a:rPr lang="en-US" altLang="zh-CN" sz="2400" b="1" dirty="0" smtClean="0">
                <a:latin typeface="宋体" pitchFamily="2" charset="-122"/>
              </a:rPr>
              <a:t>70</a:t>
            </a:r>
            <a:r>
              <a:rPr lang="zh-CN" altLang="en-US" sz="2400" b="1" dirty="0" smtClean="0">
                <a:latin typeface="宋体" pitchFamily="2" charset="-122"/>
              </a:rPr>
              <a:t>年代末的同一天。那座老自鸣钟后来就定格在</a:t>
            </a:r>
            <a:r>
              <a:rPr lang="en-US" altLang="zh-CN" sz="2400" b="1" dirty="0" smtClean="0">
                <a:latin typeface="宋体" pitchFamily="2" charset="-122"/>
              </a:rPr>
              <a:t>12</a:t>
            </a:r>
            <a:r>
              <a:rPr lang="zh-CN" altLang="en-US" sz="2400" b="1" dirty="0" smtClean="0">
                <a:latin typeface="宋体" pitchFamily="2" charset="-122"/>
              </a:rPr>
              <a:t>点，犹如上了锈一样，任人们怎么拨转就是一动也不动。</a:t>
            </a:r>
          </a:p>
          <a:p>
            <a:pPr marL="0" indent="627063" eaLnBrk="1" hangingPunct="1">
              <a:lnSpc>
                <a:spcPts val="3500"/>
              </a:lnSpc>
              <a:spcBef>
                <a:spcPct val="0"/>
              </a:spcBef>
              <a:buNone/>
            </a:pPr>
            <a:r>
              <a:rPr lang="zh-CN" altLang="en-US" sz="2400" b="1" dirty="0" smtClean="0">
                <a:latin typeface="宋体" pitchFamily="2" charset="-122"/>
              </a:rPr>
              <a:t>这个故事叙述起来就这么简单，不知道你怎么看，我一直认为这是我一生能说的最动人的爱情故事。</a:t>
            </a:r>
          </a:p>
          <a:p>
            <a:pPr marL="0" indent="627063"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选自</a:t>
            </a:r>
            <a:r>
              <a:rPr lang="en-US" altLang="zh-CN" sz="2400" b="1" dirty="0" smtClean="0">
                <a:latin typeface="宋体" pitchFamily="2" charset="-122"/>
              </a:rPr>
              <a:t>《</a:t>
            </a:r>
            <a:r>
              <a:rPr lang="zh-CN" altLang="en-US" sz="2400" b="1" dirty="0" smtClean="0">
                <a:latin typeface="宋体" pitchFamily="2" charset="-122"/>
              </a:rPr>
              <a:t>现代青年</a:t>
            </a:r>
            <a:r>
              <a:rPr lang="en-US" altLang="zh-CN" sz="2400" b="1" dirty="0" smtClean="0">
                <a:latin typeface="宋体" pitchFamily="2" charset="-122"/>
              </a:rPr>
              <a:t>》2011</a:t>
            </a:r>
            <a:r>
              <a:rPr lang="zh-CN" altLang="en-US" sz="2400" b="1" dirty="0" smtClean="0">
                <a:latin typeface="宋体" pitchFamily="2" charset="-122"/>
              </a:rPr>
              <a:t>年第</a:t>
            </a:r>
            <a:r>
              <a:rPr lang="en-US" altLang="zh-CN" sz="2400" b="1" dirty="0" smtClean="0">
                <a:latin typeface="宋体" pitchFamily="2" charset="-122"/>
              </a:rPr>
              <a:t>3</a:t>
            </a:r>
            <a:r>
              <a:rPr lang="zh-CN" altLang="en-US" sz="2400" b="1" dirty="0" smtClean="0">
                <a:latin typeface="宋体" pitchFamily="2" charset="-122"/>
              </a:rPr>
              <a:t>期，有删改</a:t>
            </a:r>
            <a:r>
              <a:rPr lang="en-US" altLang="zh-CN" sz="2400" b="1" dirty="0" smtClean="0">
                <a:latin typeface="宋体" pitchFamily="2" charset="-122"/>
              </a:rPr>
              <a:t>)	</a:t>
            </a:r>
            <a:endParaRPr lang="zh-CN" altLang="en-US" sz="2400" b="1" dirty="0">
              <a:latin typeface="宋体" pitchFamily="2" charset="-122"/>
            </a:endParaRPr>
          </a:p>
        </p:txBody>
      </p:sp>
      <p:sp>
        <p:nvSpPr>
          <p:cNvPr id="157798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7798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7799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779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9010"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sz="2400" b="1" dirty="0" smtClean="0">
                <a:latin typeface="宋体" pitchFamily="2" charset="-122"/>
              </a:rPr>
              <a:t>4.</a:t>
            </a:r>
            <a:r>
              <a:rPr lang="zh-CN" altLang="en-US" sz="2400" b="1" dirty="0" smtClean="0">
                <a:latin typeface="宋体" pitchFamily="2" charset="-122"/>
              </a:rPr>
              <a:t>小说安排“女儿”这个人物有何作用？</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r>
              <a:rPr lang="en-US" sz="2400" b="1" dirty="0" smtClean="0">
                <a:latin typeface="宋体" pitchFamily="2" charset="-122"/>
              </a:rPr>
              <a:t> </a:t>
            </a:r>
            <a:endParaRPr lang="en-US" sz="2400" b="1" dirty="0">
              <a:latin typeface="宋体" pitchFamily="2" charset="-122"/>
            </a:endParaRPr>
          </a:p>
          <a:p>
            <a:pPr marL="0" indent="0" eaLnBrk="1" hangingPunct="1">
              <a:lnSpc>
                <a:spcPts val="3500"/>
              </a:lnSpc>
              <a:spcBef>
                <a:spcPct val="0"/>
              </a:spcBef>
              <a:buNone/>
            </a:pPr>
            <a:endParaRPr lang="en-US" altLang="zh-CN" sz="2400" b="1" dirty="0" smtClean="0">
              <a:solidFill>
                <a:srgbClr val="990033"/>
              </a:solidFill>
              <a:latin typeface="宋体" pitchFamily="2" charset="-122"/>
            </a:endParaRPr>
          </a:p>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推动情节发展，小说中的女儿绝非是可有可无的闲人，老妇人的猝死与女儿的吵闹密切相关。②为塑造人物形象服务，小说是以女儿的浅薄和利己来反衬老夫妻的宽容和仁慈的。</a:t>
            </a:r>
          </a:p>
        </p:txBody>
      </p:sp>
      <p:sp>
        <p:nvSpPr>
          <p:cNvPr id="157901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7901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7901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7901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79010">
                                            <p:txEl>
                                              <p:pRg st="2" end="2"/>
                                            </p:txEl>
                                          </p:spTgt>
                                        </p:tgtEl>
                                        <p:attrNameLst>
                                          <p:attrName>style.visibility</p:attrName>
                                        </p:attrNameLst>
                                      </p:cBhvr>
                                      <p:to>
                                        <p:strVal val="visible"/>
                                      </p:to>
                                    </p:set>
                                    <p:anim calcmode="lin" valueType="num">
                                      <p:cBhvr additive="base">
                                        <p:cTn id="7" dur="500" fill="hold"/>
                                        <p:tgtEl>
                                          <p:spTgt spid="157901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7901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02"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D</a:t>
            </a:r>
            <a:r>
              <a:rPr lang="zh-CN" altLang="en-US" sz="2400" b="1" dirty="0" smtClean="0">
                <a:latin typeface="宋体" pitchFamily="2" charset="-122"/>
              </a:rPr>
              <a:t>．悲剧主体的死亡意味着肉体力量的失败，却并不意味精神力量的失败，所以说悲剧在表现伟大和崇高的人被摧毁的同时，更表现出人的无法摧毁的伟大和崇高。</a:t>
            </a:r>
          </a:p>
          <a:p>
            <a:pPr>
              <a:lnSpc>
                <a:spcPts val="3500"/>
              </a:lnSpc>
            </a:pP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　</a:t>
            </a: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本题考查的是归纳内容要点、筛选并整合文中的信息的能力。</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项中“悲剧事件与观众或读者之间”的“心理距离”让人们“不至于获得悲剧感，从而不至于介入悲剧冲突之中”的说法错误，原文认为在欣赏悲剧时，“审美主体可以‘审美地’加入悲剧冲突”，并“获得悲剧感和审美愉悦”。</a:t>
            </a:r>
          </a:p>
        </p:txBody>
      </p:sp>
      <p:sp>
        <p:nvSpPr>
          <p:cNvPr id="1228803"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228806"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2880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8802">
                                            <p:txEl>
                                              <p:pRg st="1" end="1"/>
                                            </p:txEl>
                                          </p:spTgt>
                                        </p:tgtEl>
                                        <p:attrNameLst>
                                          <p:attrName>style.visibility</p:attrName>
                                        </p:attrNameLst>
                                      </p:cBhvr>
                                      <p:to>
                                        <p:strVal val="visible"/>
                                      </p:to>
                                    </p:set>
                                    <p:anim calcmode="lin" valueType="num">
                                      <p:cBhvr additive="base">
                                        <p:cTn id="7" dur="500" fill="hold"/>
                                        <p:tgtEl>
                                          <p:spTgt spid="122880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880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0034"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小说中次要人物的作用。小说中的次要人物的作用主要有衬托主要人物、推动情节发展、揭示作品主题等方面。分析“女儿”的作用，首先要把握人物形象的特点：把自己的孩子丢在父母家里，凡事首先从自己的角度考虑，可以看出她的自私、浅薄；回到父母家中，她一边喝着老人给她做的红枣汤，一边埋怨和教训她的双亲，可见她的不孝和不懂感恩。父母的形象就是在和她的对比中塑造成的，父母的命运变化也和她密切相关。弄清这些，小说塑造“女儿”这个人物的作用也就清楚了。</a:t>
            </a:r>
            <a:endParaRPr lang="zh-CN" altLang="en-US" sz="2400" b="1" dirty="0">
              <a:solidFill>
                <a:srgbClr val="990033"/>
              </a:solidFill>
              <a:latin typeface="宋体" pitchFamily="2" charset="-122"/>
            </a:endParaRPr>
          </a:p>
          <a:p>
            <a:pPr marL="0" indent="0" eaLnBrk="1" hangingPunct="1">
              <a:lnSpc>
                <a:spcPts val="3500"/>
              </a:lnSpc>
              <a:spcBef>
                <a:spcPct val="0"/>
              </a:spcBef>
              <a:buFont typeface="Arial" charset="0"/>
              <a:buNone/>
            </a:pPr>
            <a:endParaRPr lang="en-US" sz="2400" b="1" dirty="0">
              <a:solidFill>
                <a:srgbClr val="990033"/>
              </a:solidFill>
              <a:latin typeface="宋体" pitchFamily="2" charset="-122"/>
            </a:endParaRPr>
          </a:p>
        </p:txBody>
      </p:sp>
      <p:sp>
        <p:nvSpPr>
          <p:cNvPr id="158003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8003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8003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8003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866"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latin typeface="宋体" pitchFamily="2" charset="-122"/>
              </a:rPr>
              <a:t>[2009·</a:t>
            </a:r>
            <a:r>
              <a:rPr lang="zh-CN" altLang="en-US" sz="2400" b="1" dirty="0" smtClean="0">
                <a:latin typeface="宋体" pitchFamily="2" charset="-122"/>
              </a:rPr>
              <a:t>课标全国卷</a:t>
            </a:r>
            <a:r>
              <a:rPr lang="en-US" altLang="zh-CN" sz="2400" b="1" dirty="0" smtClean="0">
                <a:latin typeface="宋体" pitchFamily="2" charset="-122"/>
              </a:rPr>
              <a:t>]</a:t>
            </a:r>
            <a:r>
              <a:rPr lang="zh-CN" altLang="en-US" sz="2400" b="1" dirty="0" smtClean="0">
                <a:latin typeface="宋体" pitchFamily="2" charset="-122"/>
              </a:rPr>
              <a:t>阅读下面的文字，完成题目。 </a:t>
            </a:r>
          </a:p>
          <a:p>
            <a:pPr marL="0" indent="0" algn="ctr" eaLnBrk="1" hangingPunct="1">
              <a:lnSpc>
                <a:spcPts val="3500"/>
              </a:lnSpc>
              <a:spcBef>
                <a:spcPct val="0"/>
              </a:spcBef>
              <a:buNone/>
            </a:pPr>
            <a:r>
              <a:rPr lang="zh-CN" altLang="en-US" sz="2400" b="1" dirty="0" smtClean="0">
                <a:latin typeface="宋体" pitchFamily="2" charset="-122"/>
              </a:rPr>
              <a:t>孕妇和牛</a:t>
            </a:r>
          </a:p>
          <a:p>
            <a:pPr marL="0" indent="0" algn="ctr" eaLnBrk="1" hangingPunct="1">
              <a:lnSpc>
                <a:spcPts val="3500"/>
              </a:lnSpc>
              <a:spcBef>
                <a:spcPct val="0"/>
              </a:spcBef>
              <a:buNone/>
            </a:pPr>
            <a:r>
              <a:rPr lang="zh-CN" altLang="en-US" sz="2400" b="1" dirty="0" smtClean="0">
                <a:latin typeface="宋体" pitchFamily="2" charset="-122"/>
              </a:rPr>
              <a:t>铁　凝</a:t>
            </a:r>
          </a:p>
          <a:p>
            <a:pPr marL="0" indent="627063" eaLnBrk="1" hangingPunct="1">
              <a:lnSpc>
                <a:spcPts val="3500"/>
              </a:lnSpc>
              <a:spcBef>
                <a:spcPct val="0"/>
              </a:spcBef>
              <a:buNone/>
            </a:pPr>
            <a:r>
              <a:rPr lang="zh-CN" altLang="en-US" sz="2400" b="1" dirty="0" smtClean="0">
                <a:latin typeface="宋体" pitchFamily="2" charset="-122"/>
              </a:rPr>
              <a:t>孕妇牵着牛从集上回来，在通向村子的土路上走着。</a:t>
            </a:r>
          </a:p>
          <a:p>
            <a:pPr marL="0" indent="0" eaLnBrk="1" hangingPunct="1">
              <a:lnSpc>
                <a:spcPts val="3500"/>
              </a:lnSpc>
              <a:spcBef>
                <a:spcPct val="0"/>
              </a:spcBef>
              <a:buNone/>
            </a:pPr>
            <a:r>
              <a:rPr lang="zh-CN" altLang="en-US" sz="2400" b="1" dirty="0" smtClean="0">
                <a:latin typeface="宋体" pitchFamily="2" charset="-122"/>
              </a:rPr>
              <a:t>午后的太阳照耀着平坦的原野，干净又暖和。孕妇信手撒开缰绳，好让牛自在。当它拐进麦地歪起脖子啃麦苗时，孕妇唤一声：“黑，出来。”黑是牛的名字。黑迟迟不肯离开麦地，孕妇就恼了：“黑！”她喝道。</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孕妇爱赶集，只为了什么都看看。婆婆总是牵出黑来让孕妇骑，怕孕妇累着身子。黑也怀了孕啊，孕妇想。但她接过了缰绳，她愿意在空荡的路上有黑做伴。她和它仿佛有点儿同病相怜，又有点儿共同的自豪感，于是一块儿</a:t>
            </a:r>
          </a:p>
        </p:txBody>
      </p:sp>
      <p:sp>
        <p:nvSpPr>
          <p:cNvPr id="157286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7286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7287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7287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890"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腆着骄傲的肚子上了路。回来时，孕妇也没骑黑，走快走慢由着黑的性儿。当她走得实在沉闷，才冷不丁叫一声：“黑</a:t>
            </a:r>
            <a:r>
              <a:rPr lang="en-US" altLang="zh-CN" sz="2400" b="1" dirty="0" smtClean="0">
                <a:latin typeface="宋体" pitchFamily="2" charset="-122"/>
              </a:rPr>
              <a:t>——</a:t>
            </a:r>
            <a:r>
              <a:rPr lang="zh-CN" altLang="en-US" sz="2400" b="1" dirty="0" smtClean="0">
                <a:latin typeface="宋体" pitchFamily="2" charset="-122"/>
              </a:rPr>
              <a:t>呀！”她夸张地拖长声，把黑弄得挺惊愕，拿无比温顺的大眼瞪着孕妇。孕妇乐了，平原顿时热闹起来。</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远处，依稀出现了三三两两的黑点，是那些放学归来的孩子。孕妇累了，在路边一个巨大的石碑上坐下来，黑又信步去了麦地闲逛。</a:t>
            </a:r>
          </a:p>
          <a:p>
            <a:pPr marL="0" indent="627063" eaLnBrk="1" hangingPunct="1">
              <a:lnSpc>
                <a:spcPts val="3500"/>
              </a:lnSpc>
              <a:spcBef>
                <a:spcPct val="0"/>
              </a:spcBef>
              <a:buNone/>
            </a:pPr>
            <a:r>
              <a:rPr lang="zh-CN" altLang="en-US" sz="2400" b="1" dirty="0" smtClean="0">
                <a:latin typeface="宋体" pitchFamily="2" charset="-122"/>
              </a:rPr>
              <a:t>这石碑属于一个王爷，后来让一些城里来的粗暴的年轻人给推倒了。石碑躺在路边成了过路人歇脚的坐物。碑上刻着一些文字，个个如同海碗大小。孕妇不识字，她曾经问过丈夫那是些什么字。丈夫也不知道。丈夫说：“知道了有什么用？一个老辈子的东西。”</a:t>
            </a:r>
          </a:p>
          <a:p>
            <a:pPr marL="0" indent="627063" eaLnBrk="1" hangingPunct="1">
              <a:lnSpc>
                <a:spcPts val="3500"/>
              </a:lnSpc>
              <a:spcBef>
                <a:spcPct val="0"/>
              </a:spcBef>
              <a:buNone/>
            </a:pPr>
            <a:endParaRPr lang="zh-CN" altLang="en-US" sz="2400" b="1" dirty="0" smtClean="0">
              <a:latin typeface="宋体" pitchFamily="2" charset="-122"/>
            </a:endParaRPr>
          </a:p>
          <a:p>
            <a:pPr marL="0" indent="0" eaLnBrk="1" hangingPunct="1">
              <a:lnSpc>
                <a:spcPts val="3500"/>
              </a:lnSpc>
              <a:spcBef>
                <a:spcPct val="0"/>
              </a:spcBef>
              <a:buNone/>
            </a:pPr>
            <a:endParaRPr lang="zh-CN" altLang="en-US" sz="2400" b="1" dirty="0" smtClean="0">
              <a:latin typeface="宋体" pitchFamily="2" charset="-122"/>
            </a:endParaRPr>
          </a:p>
          <a:p>
            <a:pPr marL="0" indent="627063" eaLnBrk="1" hangingPunct="1">
              <a:lnSpc>
                <a:spcPts val="3500"/>
              </a:lnSpc>
              <a:spcBef>
                <a:spcPct val="0"/>
              </a:spcBef>
              <a:buNone/>
            </a:pPr>
            <a:endParaRPr lang="zh-CN" altLang="en-US" sz="2400" b="1" dirty="0" smtClean="0">
              <a:latin typeface="宋体" pitchFamily="2" charset="-122"/>
            </a:endParaRPr>
          </a:p>
        </p:txBody>
      </p:sp>
      <p:sp>
        <p:nvSpPr>
          <p:cNvPr id="157389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7389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7389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738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4914"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孕妇坐在石碑上，又看见了这些字，她的屁股压住了其中一个。这次她挪开了，小心地坐在碑的边沿。她弄不明白为什么她要这样，从前她歇脚，总是一屁股就坐上去。那么，原因还是胸膛下面的这个肚子吧。孕妇对这肚子充满着希冀，这希冀又因为远处那些越来越清楚的小黑点而变得更加具体。孕妇相信，她的孩子将来无疑要加入这上学、放学的队伍。若是孩子也问起这碑上的字，她不能够说不知道，她不愿意对不起孩子。</a:t>
            </a:r>
          </a:p>
          <a:p>
            <a:pPr marL="0" indent="627063" eaLnBrk="1" hangingPunct="1">
              <a:lnSpc>
                <a:spcPts val="3500"/>
              </a:lnSpc>
              <a:spcBef>
                <a:spcPct val="0"/>
              </a:spcBef>
              <a:buNone/>
            </a:pPr>
            <a:r>
              <a:rPr lang="zh-CN" altLang="en-US" sz="2400" b="1" dirty="0" smtClean="0">
                <a:latin typeface="宋体" pitchFamily="2" charset="-122"/>
              </a:rPr>
              <a:t>可她实在不认识这碑上的字啊。</a:t>
            </a:r>
          </a:p>
          <a:p>
            <a:pPr marL="0" indent="627063" eaLnBrk="1" hangingPunct="1">
              <a:lnSpc>
                <a:spcPts val="3500"/>
              </a:lnSpc>
              <a:spcBef>
                <a:spcPct val="0"/>
              </a:spcBef>
              <a:buNone/>
            </a:pPr>
            <a:r>
              <a:rPr lang="zh-CN" altLang="en-US" sz="2400" b="1" dirty="0" smtClean="0">
                <a:latin typeface="宋体" pitchFamily="2" charset="-122"/>
              </a:rPr>
              <a:t>放学的孩子们走近了，她叫住一个本家侄子，向他要了一张白纸和一杆铅笔。</a:t>
            </a:r>
            <a:endParaRPr lang="zh-CN" altLang="en-US" sz="2400" b="1" dirty="0">
              <a:latin typeface="宋体" pitchFamily="2" charset="-122"/>
            </a:endParaRPr>
          </a:p>
        </p:txBody>
      </p:sp>
      <p:sp>
        <p:nvSpPr>
          <p:cNvPr id="157491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7491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7491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7491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5938"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孕妇一手握着铅笔，一手拿着白纸，等待着孩子们远去。她仿佛要背着众人去做一件鬼祟的事。</a:t>
            </a:r>
          </a:p>
          <a:p>
            <a:pPr marL="0" indent="627063" eaLnBrk="1" hangingPunct="1">
              <a:lnSpc>
                <a:spcPts val="3500"/>
              </a:lnSpc>
              <a:spcBef>
                <a:spcPct val="0"/>
              </a:spcBef>
              <a:buNone/>
            </a:pPr>
            <a:r>
              <a:rPr lang="zh-CN" altLang="en-US" sz="2400" b="1" dirty="0" smtClean="0">
                <a:latin typeface="宋体" pitchFamily="2" charset="-122"/>
              </a:rPr>
              <a:t>孕妇将白纸平铺在石碑上。当她打算落笔，才发现这劳作于她是多么不易，她的手很巧，却支配不了手中这杆笔。她努力端详着那陌生的大字，然后胆怯而又坚决地落下了第一笔。她描画着它们，心中揣测它们是什么意思，又不由得感叹：字是一种多么好的东西啊！ </a:t>
            </a:r>
          </a:p>
          <a:p>
            <a:pPr marL="0" indent="627063" eaLnBrk="1" hangingPunct="1">
              <a:lnSpc>
                <a:spcPts val="3500"/>
              </a:lnSpc>
              <a:spcBef>
                <a:spcPct val="0"/>
              </a:spcBef>
              <a:buNone/>
            </a:pPr>
            <a:r>
              <a:rPr lang="zh-CN" altLang="en-US" sz="2400" b="1" dirty="0" smtClean="0">
                <a:latin typeface="宋体" pitchFamily="2" charset="-122"/>
              </a:rPr>
              <a:t>夕阳西下，孕妇伏在石碑上已经很久。她的脸红彤彤的，茁壮的手腕不时地发着抖。可她不能停笔，她的心不叫她停笔。她长到这么大，还从来没干过这么累人、又这么不愿停手的活儿。</a:t>
            </a:r>
          </a:p>
        </p:txBody>
      </p:sp>
      <p:sp>
        <p:nvSpPr>
          <p:cNvPr id="157593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7594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7594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759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62" name="内容占位符 2"/>
          <p:cNvSpPr>
            <a:spLocks noGrp="1"/>
          </p:cNvSpPr>
          <p:nvPr>
            <p:ph idx="4294967295"/>
          </p:nvPr>
        </p:nvSpPr>
        <p:spPr>
          <a:xfrm>
            <a:off x="792163" y="785794"/>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不知何时，黑已从麦地返回，卧在孕妇的身边。它静静地凝视着孕妇，脸上满是驯顺，像是守候，像是鼓励。</a:t>
            </a:r>
          </a:p>
          <a:p>
            <a:pPr marL="0" indent="627063" eaLnBrk="1" hangingPunct="1">
              <a:lnSpc>
                <a:spcPts val="3500"/>
              </a:lnSpc>
              <a:spcBef>
                <a:spcPct val="0"/>
              </a:spcBef>
              <a:buNone/>
            </a:pPr>
            <a:r>
              <a:rPr lang="zh-CN" altLang="en-US" sz="2400" b="1" dirty="0" smtClean="0">
                <a:latin typeface="宋体" pitchFamily="2" charset="-122"/>
              </a:rPr>
              <a:t>孕妇终于完成了她的劳作。在朦胧的暮色中她认真地数，那碑上的大字是十七个，她的白纸上也落着十七个：</a:t>
            </a:r>
          </a:p>
          <a:p>
            <a:pPr marL="0" indent="627063" eaLnBrk="1" hangingPunct="1">
              <a:lnSpc>
                <a:spcPts val="3500"/>
              </a:lnSpc>
              <a:spcBef>
                <a:spcPct val="0"/>
              </a:spcBef>
              <a:buNone/>
            </a:pPr>
            <a:r>
              <a:rPr lang="zh-CN" altLang="en-US" sz="2400" b="1" dirty="0" smtClean="0">
                <a:latin typeface="宋体" pitchFamily="2" charset="-122"/>
              </a:rPr>
              <a:t>忠敬诚直勤慎廉明和硕怡贤亲王神道碑</a:t>
            </a:r>
          </a:p>
          <a:p>
            <a:pPr marL="0" indent="627063" eaLnBrk="1" hangingPunct="1">
              <a:lnSpc>
                <a:spcPts val="3500"/>
              </a:lnSpc>
              <a:spcBef>
                <a:spcPct val="0"/>
              </a:spcBef>
              <a:buNone/>
            </a:pPr>
            <a:r>
              <a:rPr lang="zh-CN" altLang="en-US" sz="2400" b="1" dirty="0" smtClean="0">
                <a:latin typeface="宋体" pitchFamily="2" charset="-122"/>
              </a:rPr>
              <a:t>纸上的字歪扭而又奇特，像盘错的长虫，像混乱的麻绳。可它们毕竟是字。有了它们，她似乎才获得一种资格，似乎才敢与她未来的婴儿谋面。孩子终归要离开孕妇的肚子，而那块写字的碑却永远立在了孕妇的心中。每个人的心中，多少都立着点什么吧。</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孕妇将她劳作的果实揣进袄兜，捶着酸麻的腰，呼唤身边的黑启程。</a:t>
            </a:r>
          </a:p>
          <a:p>
            <a:pPr marL="0" indent="627063" eaLnBrk="1" hangingPunct="1">
              <a:lnSpc>
                <a:spcPts val="3500"/>
              </a:lnSpc>
              <a:spcBef>
                <a:spcPct val="0"/>
              </a:spcBef>
              <a:buNone/>
            </a:pPr>
            <a:endParaRPr lang="zh-CN" altLang="en-US" sz="2400" b="1" dirty="0" smtClean="0">
              <a:latin typeface="宋体" pitchFamily="2" charset="-122"/>
            </a:endParaRPr>
          </a:p>
        </p:txBody>
      </p:sp>
      <p:sp>
        <p:nvSpPr>
          <p:cNvPr id="157696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7696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7696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7696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986"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黑却执意不肯起身，它换了跪的姿势，要主人骑上去。</a:t>
            </a:r>
          </a:p>
          <a:p>
            <a:pPr marL="0" indent="627063" eaLnBrk="1" hangingPunct="1">
              <a:lnSpc>
                <a:spcPts val="3500"/>
              </a:lnSpc>
              <a:spcBef>
                <a:spcPct val="0"/>
              </a:spcBef>
              <a:buNone/>
            </a:pPr>
            <a:r>
              <a:rPr lang="zh-CN" altLang="en-US" sz="2400" b="1" dirty="0" smtClean="0">
                <a:latin typeface="宋体" pitchFamily="2" charset="-122"/>
              </a:rPr>
              <a:t>“黑</a:t>
            </a:r>
            <a:r>
              <a:rPr lang="en-US" altLang="zh-CN" sz="2400" b="1" dirty="0" smtClean="0">
                <a:latin typeface="宋体" pitchFamily="2" charset="-122"/>
              </a:rPr>
              <a:t>——</a:t>
            </a:r>
            <a:r>
              <a:rPr lang="zh-CN" altLang="en-US" sz="2400" b="1" dirty="0" smtClean="0">
                <a:latin typeface="宋体" pitchFamily="2" charset="-122"/>
              </a:rPr>
              <a:t>呀！”孕妇怜悯地叫着，强令黑站起来。</a:t>
            </a:r>
          </a:p>
          <a:p>
            <a:pPr marL="0" indent="627063" eaLnBrk="1" hangingPunct="1">
              <a:lnSpc>
                <a:spcPts val="3500"/>
              </a:lnSpc>
              <a:spcBef>
                <a:spcPct val="0"/>
              </a:spcBef>
              <a:buNone/>
            </a:pPr>
            <a:r>
              <a:rPr lang="zh-CN" altLang="en-US" sz="2400" b="1" dirty="0" smtClean="0">
                <a:latin typeface="宋体" pitchFamily="2" charset="-122"/>
              </a:rPr>
              <a:t>孕妇和黑走在平原上，像两个相依为命的女人。黑身上释放出的气息使孕妇觉得温暖而可靠，她不住地抚摸它，它拿脸蹭着她的手。一股热乎乎的东西涌现在孕妇的心房。她很想对人形容心中这突然的发热。她永远也形容不出，心中这种情绪就叫作感动。</a:t>
            </a:r>
          </a:p>
          <a:p>
            <a:pPr marL="0" indent="627063" eaLnBrk="1" hangingPunct="1">
              <a:lnSpc>
                <a:spcPts val="3500"/>
              </a:lnSpc>
              <a:spcBef>
                <a:spcPct val="0"/>
              </a:spcBef>
              <a:buNone/>
            </a:pPr>
            <a:r>
              <a:rPr lang="zh-CN" altLang="en-US" sz="2400" b="1" dirty="0" smtClean="0">
                <a:latin typeface="宋体" pitchFamily="2" charset="-122"/>
              </a:rPr>
              <a:t>“黑</a:t>
            </a:r>
            <a:r>
              <a:rPr lang="en-US" altLang="zh-CN" sz="2400" b="1" dirty="0" smtClean="0">
                <a:latin typeface="宋体" pitchFamily="2" charset="-122"/>
              </a:rPr>
              <a:t>——</a:t>
            </a:r>
            <a:r>
              <a:rPr lang="zh-CN" altLang="en-US" sz="2400" b="1" dirty="0" smtClean="0">
                <a:latin typeface="宋体" pitchFamily="2" charset="-122"/>
              </a:rPr>
              <a:t>呀！”孕妇在黑暗中小声嘟囔，声音有点儿颤，宛若幸福的呓语。</a:t>
            </a:r>
          </a:p>
          <a:p>
            <a:pPr marL="0" indent="627063"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有删节</a:t>
            </a:r>
            <a:r>
              <a:rPr lang="en-US" altLang="zh-CN" sz="2400" b="1" dirty="0" smtClean="0">
                <a:latin typeface="宋体" pitchFamily="2" charset="-122"/>
              </a:rPr>
              <a:t>)	</a:t>
            </a:r>
          </a:p>
        </p:txBody>
      </p:sp>
      <p:sp>
        <p:nvSpPr>
          <p:cNvPr id="157798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7798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7799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779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9010"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sz="2400" b="1" dirty="0" smtClean="0">
                <a:latin typeface="宋体" pitchFamily="2" charset="-122"/>
              </a:rPr>
              <a:t>5.</a:t>
            </a:r>
            <a:r>
              <a:rPr lang="zh-CN" altLang="en-US" sz="2400" b="1" dirty="0" smtClean="0">
                <a:latin typeface="宋体" pitchFamily="2" charset="-122"/>
              </a:rPr>
              <a:t>牛在小说中有什么样的作用？请简要分析。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endParaRPr lang="en-US" sz="2400" b="1" dirty="0">
              <a:latin typeface="宋体" pitchFamily="2" charset="-122"/>
            </a:endParaRPr>
          </a:p>
          <a:p>
            <a:pPr marL="0" indent="0" eaLnBrk="1" hangingPunct="1">
              <a:lnSpc>
                <a:spcPts val="3500"/>
              </a:lnSpc>
              <a:spcBef>
                <a:spcPct val="0"/>
              </a:spcBef>
              <a:buNone/>
            </a:pPr>
            <a:endParaRPr lang="en-US" altLang="zh-CN" sz="2400" b="1" dirty="0" smtClean="0">
              <a:solidFill>
                <a:srgbClr val="990033"/>
              </a:solidFill>
              <a:latin typeface="宋体" pitchFamily="2" charset="-122"/>
            </a:endParaRPr>
          </a:p>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①通过怀孕的牛与孕妇形象的并置，凸显孕育新生命的幸福与喜悦；②通过牛与孕妇之间的亲昵行为，表现人与动物之间的温馨和谐；③通过牛的形象描写，反衬孕妇作为人具有的能动性和理性的追求。</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每答对一点给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endParaRPr lang="zh-CN" altLang="en-US" sz="2400" b="1" dirty="0" smtClean="0">
              <a:solidFill>
                <a:srgbClr val="990033"/>
              </a:solidFill>
              <a:latin typeface="宋体" pitchFamily="2" charset="-122"/>
            </a:endParaRPr>
          </a:p>
        </p:txBody>
      </p:sp>
      <p:sp>
        <p:nvSpPr>
          <p:cNvPr id="157901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7901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7901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7901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79010">
                                            <p:txEl>
                                              <p:pRg st="2" end="2"/>
                                            </p:txEl>
                                          </p:spTgt>
                                        </p:tgtEl>
                                        <p:attrNameLst>
                                          <p:attrName>style.visibility</p:attrName>
                                        </p:attrNameLst>
                                      </p:cBhvr>
                                      <p:to>
                                        <p:strVal val="visible"/>
                                      </p:to>
                                    </p:set>
                                    <p:anim calcmode="lin" valueType="num">
                                      <p:cBhvr additive="base">
                                        <p:cTn id="7" dur="500" fill="hold"/>
                                        <p:tgtEl>
                                          <p:spTgt spid="157901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7901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0034"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题目要求简要分析牛在小说中的作用，从小说标题和故事情节可以看出牛是小说中一个重要的形象。分析小说中形象的作用，应该联系小说的情节、主题、人物形象塑造、表现手法等方面思考。这类题的解题思路与方法在平时的阅读教学中应该有所积累，如分析</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祝福</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中“我”的形象及其作用。本文中“牛”的作用主要与突出孕妇形象和表达主旨有关。</a:t>
            </a:r>
          </a:p>
        </p:txBody>
      </p:sp>
      <p:sp>
        <p:nvSpPr>
          <p:cNvPr id="158003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8003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8003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8003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1058" name="内容占位符 2"/>
          <p:cNvSpPr>
            <a:spLocks noGrp="1"/>
          </p:cNvSpPr>
          <p:nvPr>
            <p:ph idx="4294967295"/>
          </p:nvPr>
        </p:nvSpPr>
        <p:spPr>
          <a:xfrm>
            <a:off x="792163" y="936625"/>
            <a:ext cx="7920037" cy="5399088"/>
          </a:xfrm>
        </p:spPr>
        <p:txBody>
          <a:bodyPr/>
          <a:lstStyle/>
          <a:p>
            <a:pPr marL="0" indent="542925" algn="ctr" eaLnBrk="1" hangingPunct="1">
              <a:lnSpc>
                <a:spcPts val="3500"/>
              </a:lnSpc>
              <a:spcBef>
                <a:spcPct val="0"/>
              </a:spcBef>
              <a:buFont typeface="Arial" charset="0"/>
              <a:buNone/>
            </a:pPr>
            <a:r>
              <a:rPr lang="en-US" sz="2400" b="1" dirty="0">
                <a:solidFill>
                  <a:srgbClr val="0033CC"/>
                </a:solidFill>
                <a:effectLst>
                  <a:outerShdw blurRad="38100" dist="38100" dir="2700000" algn="tl">
                    <a:srgbClr val="C0C0C0"/>
                  </a:outerShdw>
                </a:effectLst>
              </a:rPr>
              <a:t>—— </a:t>
            </a:r>
            <a:r>
              <a:rPr lang="zh-CN" altLang="en-US" sz="2400" b="1" dirty="0">
                <a:solidFill>
                  <a:srgbClr val="0033CC"/>
                </a:solidFill>
                <a:effectLst>
                  <a:outerShdw blurRad="38100" dist="38100" dir="2700000" algn="tl">
                    <a:srgbClr val="C0C0C0"/>
                  </a:outerShdw>
                </a:effectLst>
              </a:rPr>
              <a:t>技法点拨 </a:t>
            </a:r>
            <a:r>
              <a:rPr lang="en-US" sz="2400" b="1" dirty="0">
                <a:solidFill>
                  <a:srgbClr val="0033CC"/>
                </a:solidFill>
                <a:effectLst>
                  <a:outerShdw blurRad="38100" dist="38100" dir="2700000" algn="tl">
                    <a:srgbClr val="C0C0C0"/>
                  </a:outerShdw>
                </a:effectLst>
              </a:rPr>
              <a:t>——</a:t>
            </a:r>
          </a:p>
          <a:p>
            <a:pPr marL="0" indent="627063" eaLnBrk="1" hangingPunct="1">
              <a:lnSpc>
                <a:spcPct val="122000"/>
              </a:lnSpc>
              <a:spcBef>
                <a:spcPct val="0"/>
              </a:spcBef>
              <a:buNone/>
            </a:pPr>
            <a:r>
              <a:rPr lang="zh-CN" altLang="en-US" sz="2400" b="1" dirty="0" smtClean="0">
                <a:latin typeface="黑体" pitchFamily="2" charset="-122"/>
                <a:ea typeface="黑体" pitchFamily="2" charset="-122"/>
              </a:rPr>
              <a:t>技法</a:t>
            </a:r>
            <a:r>
              <a:rPr lang="en-US" altLang="zh-CN" sz="2400" b="1" dirty="0" smtClean="0">
                <a:latin typeface="黑体" pitchFamily="2" charset="-122"/>
                <a:ea typeface="黑体" pitchFamily="2" charset="-122"/>
              </a:rPr>
              <a:t>22</a:t>
            </a:r>
            <a:r>
              <a:rPr lang="zh-CN" altLang="en-US" sz="2400" b="1" dirty="0" smtClean="0">
                <a:latin typeface="黑体" pitchFamily="2" charset="-122"/>
                <a:ea typeface="黑体" pitchFamily="2" charset="-122"/>
              </a:rPr>
              <a:t>　　　两个“四注意”，助力人物分析题</a:t>
            </a:r>
          </a:p>
          <a:p>
            <a:pPr marL="0" indent="627063"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解决人物形象特点概括不准确的问题，需要“四注意”：</a:t>
            </a:r>
          </a:p>
          <a:p>
            <a:pPr marL="0" indent="627063" eaLnBrk="1" hangingPunct="1">
              <a:lnSpc>
                <a:spcPct val="122000"/>
              </a:lnSpc>
              <a:spcBef>
                <a:spcPct val="0"/>
              </a:spcBef>
              <a:buNone/>
            </a:pPr>
            <a:r>
              <a:rPr lang="en-US" altLang="zh-CN" sz="2400" b="1" dirty="0" smtClean="0">
                <a:latin typeface="宋体" pitchFamily="2" charset="-122"/>
              </a:rPr>
              <a:t>(1)</a:t>
            </a:r>
            <a:r>
              <a:rPr lang="zh-CN" altLang="en-US" sz="2400" b="1" dirty="0" smtClean="0">
                <a:latin typeface="宋体" pitchFamily="2" charset="-122"/>
              </a:rPr>
              <a:t>注意读懂小说。了解作者对小说中的人物是赞扬还是批评，是肯定还是否定。</a:t>
            </a:r>
          </a:p>
          <a:p>
            <a:pPr marL="0" indent="627063" eaLnBrk="1" hangingPunct="1">
              <a:lnSpc>
                <a:spcPct val="122000"/>
              </a:lnSpc>
              <a:spcBef>
                <a:spcPct val="0"/>
              </a:spcBef>
              <a:buNone/>
            </a:pPr>
            <a:r>
              <a:rPr lang="en-US" altLang="zh-CN" sz="2400" b="1" dirty="0" smtClean="0">
                <a:latin typeface="宋体" pitchFamily="2" charset="-122"/>
              </a:rPr>
              <a:t>(2)</a:t>
            </a:r>
            <a:r>
              <a:rPr lang="zh-CN" altLang="en-US" sz="2400" b="1" dirty="0" smtClean="0">
                <a:latin typeface="宋体" pitchFamily="2" charset="-122"/>
              </a:rPr>
              <a:t>注意联系全篇。在分析人物言行、心理、细节等时不能孤立地分析，应着眼全篇，前后关照，还要结合作品的大背景和具体情景来分析。</a:t>
            </a:r>
          </a:p>
          <a:p>
            <a:pPr marL="0" indent="627063" eaLnBrk="1" hangingPunct="1">
              <a:lnSpc>
                <a:spcPct val="122000"/>
              </a:lnSpc>
              <a:spcBef>
                <a:spcPct val="0"/>
              </a:spcBef>
              <a:buNone/>
            </a:pPr>
            <a:r>
              <a:rPr lang="en-US" altLang="zh-CN" sz="2400" b="1" dirty="0" smtClean="0">
                <a:latin typeface="宋体" pitchFamily="2" charset="-122"/>
              </a:rPr>
              <a:t>(3)</a:t>
            </a:r>
            <a:r>
              <a:rPr lang="zh-CN" altLang="en-US" sz="2400" b="1" dirty="0" smtClean="0">
                <a:latin typeface="宋体" pitchFamily="2" charset="-122"/>
              </a:rPr>
              <a:t>注意暗示人物形象的小细节。分析时要参考人物的身份、地位及其所处的环境，防止任意拔高或贬损。</a:t>
            </a:r>
          </a:p>
        </p:txBody>
      </p:sp>
      <p:sp>
        <p:nvSpPr>
          <p:cNvPr id="1581059"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8106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8106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8106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1" name="内容占位符 2"/>
          <p:cNvSpPr>
            <a:spLocks noGrp="1"/>
          </p:cNvSpPr>
          <p:nvPr>
            <p:ph idx="4294967295"/>
          </p:nvPr>
        </p:nvSpPr>
        <p:spPr>
          <a:xfrm>
            <a:off x="795367" y="1000108"/>
            <a:ext cx="7920037" cy="5399088"/>
          </a:xfrm>
        </p:spPr>
        <p:txBody>
          <a:bodyPr/>
          <a:lstStyle/>
          <a:p>
            <a:pPr marL="0" indent="0" eaLnBrk="1" hangingPunct="1">
              <a:lnSpc>
                <a:spcPts val="3500"/>
              </a:lnSpc>
              <a:spcBef>
                <a:spcPct val="0"/>
              </a:spcBef>
              <a:buNone/>
            </a:pPr>
            <a:r>
              <a:rPr lang="en-US" sz="2400" b="1" dirty="0" smtClean="0">
                <a:latin typeface="宋体" pitchFamily="2" charset="-122"/>
              </a:rPr>
              <a:t>6.</a:t>
            </a:r>
            <a:r>
              <a:rPr lang="zh-CN" altLang="en-US" sz="2400" b="1" dirty="0" smtClean="0">
                <a:latin typeface="宋体" pitchFamily="2" charset="-122"/>
              </a:rPr>
              <a:t>根据原文内容，下列理解和分析不正确的一项是</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A</a:t>
            </a:r>
            <a:r>
              <a:rPr lang="zh-CN" altLang="en-US" sz="2400" b="1" dirty="0" smtClean="0">
                <a:latin typeface="宋体" pitchFamily="2" charset="-122"/>
              </a:rPr>
              <a:t>．亚里士多德认为悲剧具有“净化”作用。他所说的“净化”，不是指受众在生理上的发泄，如呼喊、哭泣等，而是指他们道德、精神和情感的提升。</a:t>
            </a:r>
          </a:p>
          <a:p>
            <a:pPr marL="0" indent="0" eaLnBrk="1" hangingPunct="1">
              <a:lnSpc>
                <a:spcPts val="3500"/>
              </a:lnSpc>
              <a:spcBef>
                <a:spcPct val="0"/>
              </a:spcBef>
              <a:buNone/>
            </a:pPr>
            <a:r>
              <a:rPr lang="en-US" altLang="zh-CN" sz="2400" b="1" dirty="0" smtClean="0">
                <a:latin typeface="宋体" pitchFamily="2" charset="-122"/>
              </a:rPr>
              <a:t>B</a:t>
            </a:r>
            <a:r>
              <a:rPr lang="zh-CN" altLang="en-US" sz="2400" b="1" dirty="0" smtClean="0">
                <a:latin typeface="宋体" pitchFamily="2" charset="-122"/>
              </a:rPr>
              <a:t>．悲剧在表现冲突与毁灭的同时，也表现抗争与拼搏，因此双方力量越是悬殊，主体的抗争越是艰难，所体现的精神就越强大，悲剧的审美价值也越高。</a:t>
            </a:r>
          </a:p>
          <a:p>
            <a:pPr marL="0" indent="0" eaLnBrk="1" hangingPunct="1">
              <a:lnSpc>
                <a:spcPts val="3500"/>
              </a:lnSpc>
              <a:spcBef>
                <a:spcPct val="0"/>
              </a:spcBef>
              <a:buNone/>
            </a:pPr>
            <a:r>
              <a:rPr lang="en-US" altLang="zh-CN" sz="2400" b="1" dirty="0" smtClean="0">
                <a:latin typeface="宋体" pitchFamily="2" charset="-122"/>
              </a:rPr>
              <a:t>C</a:t>
            </a:r>
            <a:r>
              <a:rPr lang="zh-CN" altLang="en-US" sz="2400" b="1" dirty="0" smtClean="0">
                <a:latin typeface="宋体" pitchFamily="2" charset="-122"/>
              </a:rPr>
              <a:t>．在歌剧</a:t>
            </a:r>
            <a:r>
              <a:rPr lang="en-US" altLang="zh-CN" sz="2400" b="1" dirty="0" smtClean="0">
                <a:latin typeface="宋体" pitchFamily="2" charset="-122"/>
              </a:rPr>
              <a:t>《</a:t>
            </a:r>
            <a:r>
              <a:rPr lang="zh-CN" altLang="en-US" sz="2400" b="1" dirty="0" smtClean="0">
                <a:latin typeface="宋体" pitchFamily="2" charset="-122"/>
              </a:rPr>
              <a:t>白毛女</a:t>
            </a:r>
            <a:r>
              <a:rPr lang="en-US" altLang="zh-CN" sz="2400" b="1" dirty="0" smtClean="0">
                <a:latin typeface="宋体" pitchFamily="2" charset="-122"/>
              </a:rPr>
              <a:t>》</a:t>
            </a:r>
            <a:r>
              <a:rPr lang="zh-CN" altLang="en-US" sz="2400" b="1" dirty="0" smtClean="0">
                <a:latin typeface="宋体" pitchFamily="2" charset="-122"/>
              </a:rPr>
              <a:t>的演出过程中，扮演地主黄世仁的演员被激愤的观众殴打的事件，说明人们的实际道德评价是不可能把现实的悲剧作为审美对象的。</a:t>
            </a:r>
          </a:p>
        </p:txBody>
      </p:sp>
      <p:sp>
        <p:nvSpPr>
          <p:cNvPr id="1225732"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225734"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2573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2082" name="内容占位符 2"/>
          <p:cNvSpPr>
            <a:spLocks noGrp="1"/>
          </p:cNvSpPr>
          <p:nvPr>
            <p:ph idx="4294967295"/>
          </p:nvPr>
        </p:nvSpPr>
        <p:spPr>
          <a:xfrm>
            <a:off x="792163" y="936625"/>
            <a:ext cx="7920037" cy="5399088"/>
          </a:xfrm>
        </p:spPr>
        <p:txBody>
          <a:bodyPr/>
          <a:lstStyle/>
          <a:p>
            <a:pPr marL="0" indent="627063" eaLnBrk="1" hangingPunct="1">
              <a:lnSpc>
                <a:spcPct val="122000"/>
              </a:lnSpc>
              <a:spcBef>
                <a:spcPct val="0"/>
              </a:spcBef>
              <a:buNone/>
            </a:pPr>
            <a:r>
              <a:rPr lang="en-US" altLang="zh-CN" sz="2400" b="1" dirty="0" smtClean="0">
                <a:latin typeface="宋体" pitchFamily="2" charset="-122"/>
              </a:rPr>
              <a:t>(4)</a:t>
            </a:r>
            <a:r>
              <a:rPr lang="zh-CN" altLang="en-US" sz="2400" b="1" dirty="0" smtClean="0">
                <a:latin typeface="宋体" pitchFamily="2" charset="-122"/>
              </a:rPr>
              <a:t>注意推敲字句。使用概括形象特点的词语时要字斟句酌，认真推敲，最好借助文中的词语。</a:t>
            </a:r>
            <a:endParaRPr lang="en-US" altLang="zh-CN" sz="2400" b="1" dirty="0" smtClean="0">
              <a:latin typeface="宋体" pitchFamily="2" charset="-122"/>
            </a:endParaRPr>
          </a:p>
          <a:p>
            <a:pPr marL="0" indent="627063" eaLnBrk="1" hangingPunct="1">
              <a:lnSpc>
                <a:spcPct val="122000"/>
              </a:lnSpc>
              <a:spcBef>
                <a:spcPct val="0"/>
              </a:spcBef>
              <a:buNone/>
            </a:pPr>
            <a:r>
              <a:rPr lang="en-US" altLang="zh-CN" sz="2400" b="1" dirty="0" smtClean="0">
                <a:latin typeface="宋体" pitchFamily="2" charset="-122"/>
              </a:rPr>
              <a:t>2. </a:t>
            </a:r>
            <a:r>
              <a:rPr lang="zh-CN" altLang="en-US" sz="2400" b="1" dirty="0" smtClean="0">
                <a:latin typeface="宋体" pitchFamily="2" charset="-122"/>
              </a:rPr>
              <a:t>解决人物形象或人物性格特点概括不全面的问题，需要“四注意”：</a:t>
            </a:r>
          </a:p>
          <a:p>
            <a:pPr marL="0" indent="627063" eaLnBrk="1" hangingPunct="1">
              <a:lnSpc>
                <a:spcPct val="122000"/>
              </a:lnSpc>
              <a:spcBef>
                <a:spcPct val="0"/>
              </a:spcBef>
              <a:buNone/>
            </a:pPr>
            <a:r>
              <a:rPr lang="en-US" altLang="zh-CN" sz="2400" b="1" dirty="0" smtClean="0">
                <a:latin typeface="宋体" pitchFamily="2" charset="-122"/>
              </a:rPr>
              <a:t>(1)</a:t>
            </a:r>
            <a:r>
              <a:rPr lang="zh-CN" altLang="en-US" sz="2400" b="1" dirty="0" smtClean="0">
                <a:latin typeface="宋体" pitchFamily="2" charset="-122"/>
              </a:rPr>
              <a:t>注意题干用语，区分“形象特点”与“性格特点”的不同。性格特点包括人的心理情感、待人接物、品行操守、生活态度和价值观等内容。而“形象特点”主要以“性格特点”为中心，可以把人的外在形象</a:t>
            </a:r>
            <a:r>
              <a:rPr lang="en-US" altLang="zh-CN" sz="2400" b="1" dirty="0" smtClean="0">
                <a:latin typeface="宋体" pitchFamily="2" charset="-122"/>
              </a:rPr>
              <a:t>(</a:t>
            </a:r>
            <a:r>
              <a:rPr lang="zh-CN" altLang="en-US" sz="2400" b="1" dirty="0" smtClean="0">
                <a:latin typeface="宋体" pitchFamily="2" charset="-122"/>
              </a:rPr>
              <a:t>肖像</a:t>
            </a:r>
            <a:r>
              <a:rPr lang="en-US" altLang="zh-CN" sz="2400" b="1" dirty="0" smtClean="0">
                <a:latin typeface="宋体" pitchFamily="2" charset="-122"/>
              </a:rPr>
              <a:t>)</a:t>
            </a:r>
            <a:r>
              <a:rPr lang="zh-CN" altLang="en-US" sz="2400" b="1" dirty="0" smtClean="0">
                <a:latin typeface="宋体" pitchFamily="2" charset="-122"/>
              </a:rPr>
              <a:t>、身份、地位、职业等考虑进去。</a:t>
            </a:r>
          </a:p>
          <a:p>
            <a:pPr marL="0" indent="627063" eaLnBrk="1" hangingPunct="1">
              <a:lnSpc>
                <a:spcPct val="122000"/>
              </a:lnSpc>
              <a:spcBef>
                <a:spcPct val="0"/>
              </a:spcBef>
              <a:buNone/>
            </a:pPr>
            <a:r>
              <a:rPr lang="en-US" altLang="zh-CN" sz="2400" b="1" dirty="0" smtClean="0">
                <a:latin typeface="宋体" pitchFamily="2" charset="-122"/>
              </a:rPr>
              <a:t>(2)</a:t>
            </a:r>
            <a:r>
              <a:rPr lang="zh-CN" altLang="en-US" sz="2400" b="1" dirty="0" smtClean="0">
                <a:latin typeface="宋体" pitchFamily="2" charset="-122"/>
              </a:rPr>
              <a:t>注意筛选有关人物的正面和侧面信息。人物的正面信息主要靠人物自身的言行举止、所思所想表现出来，侧面信息是别人的反映、评价和环境特点等。</a:t>
            </a:r>
          </a:p>
        </p:txBody>
      </p:sp>
      <p:sp>
        <p:nvSpPr>
          <p:cNvPr id="1582083"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8208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8208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8208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3106" name="内容占位符 2"/>
          <p:cNvSpPr>
            <a:spLocks noGrp="1"/>
          </p:cNvSpPr>
          <p:nvPr>
            <p:ph idx="4294967295"/>
          </p:nvPr>
        </p:nvSpPr>
        <p:spPr>
          <a:xfrm>
            <a:off x="792163" y="936625"/>
            <a:ext cx="7920037" cy="5399088"/>
          </a:xfrm>
        </p:spPr>
        <p:txBody>
          <a:bodyPr/>
          <a:lstStyle/>
          <a:p>
            <a:pPr marL="0" indent="627063" eaLnBrk="1" hangingPunct="1">
              <a:lnSpc>
                <a:spcPct val="122000"/>
              </a:lnSpc>
              <a:spcBef>
                <a:spcPct val="0"/>
              </a:spcBef>
              <a:buNone/>
            </a:pPr>
            <a:r>
              <a:rPr lang="en-US" altLang="zh-CN" sz="2400" b="1" dirty="0" smtClean="0">
                <a:latin typeface="宋体" pitchFamily="2" charset="-122"/>
              </a:rPr>
              <a:t>(3)</a:t>
            </a:r>
            <a:r>
              <a:rPr lang="zh-CN" altLang="en-US" sz="2400" b="1" dirty="0" smtClean="0">
                <a:latin typeface="宋体" pitchFamily="2" charset="-122"/>
              </a:rPr>
              <a:t>注意在情节中把握人物。大多数考生只注重了与该人物有关的言行举止等文字描写，但忽略了在情节中把握人物，情节是人物的性格史，这一点恰是文中无明确文字表述而又需要好好把握的。</a:t>
            </a:r>
          </a:p>
          <a:p>
            <a:pPr marL="0" indent="627063" eaLnBrk="1" hangingPunct="1">
              <a:lnSpc>
                <a:spcPct val="122000"/>
              </a:lnSpc>
              <a:spcBef>
                <a:spcPct val="0"/>
              </a:spcBef>
              <a:buNone/>
            </a:pPr>
            <a:r>
              <a:rPr lang="en-US" altLang="zh-CN" sz="2400" b="1" dirty="0" smtClean="0">
                <a:latin typeface="宋体" pitchFamily="2" charset="-122"/>
              </a:rPr>
              <a:t>(4)</a:t>
            </a:r>
            <a:r>
              <a:rPr lang="zh-CN" altLang="en-US" sz="2400" b="1" dirty="0" smtClean="0">
                <a:latin typeface="宋体" pitchFamily="2" charset="-122"/>
              </a:rPr>
              <a:t>注意掌握固定的答题术语。如正面人物常用以下词语概括：正直、公正、勤劳、勤奋、善良、仁慈、乐于助人、宽容、大度、严于律己、聪明、机智、深谋远虑、有志气、有作为、专一、坚定、坚强、勇敢、忠贞、忠诚、真诚、诚实、谦虚、清高、节俭、简朴、廉洁、博学、能干、一视同仁、正直无私、义无反顾、执法如山、刚正不阿、冰清玉洁、克己奉公、忍辱负重、表里如一、贫贱不移等。反面人物则换成相应的反义词语。</a:t>
            </a:r>
          </a:p>
        </p:txBody>
      </p:sp>
      <p:sp>
        <p:nvSpPr>
          <p:cNvPr id="1583107"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8310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7"/>
          <p:cNvGrpSpPr>
            <a:grpSpLocks/>
          </p:cNvGrpSpPr>
          <p:nvPr/>
        </p:nvGrpSpPr>
        <p:grpSpPr bwMode="auto">
          <a:xfrm>
            <a:off x="1588" y="2674938"/>
            <a:ext cx="609600" cy="1978025"/>
            <a:chOff x="0" y="0"/>
            <a:chExt cx="384" cy="1246"/>
          </a:xfrm>
        </p:grpSpPr>
        <p:pic>
          <p:nvPicPr>
            <p:cNvPr id="158311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8311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413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84131"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第</a:t>
            </a:r>
            <a:r>
              <a:rPr lang="en-US" sz="2200" b="1" dirty="0">
                <a:solidFill>
                  <a:srgbClr val="C00000"/>
                </a:solidFill>
                <a:latin typeface="幼圆" pitchFamily="49" charset="-122"/>
                <a:ea typeface="幼圆" pitchFamily="49" charset="-122"/>
              </a:rPr>
              <a:t>2</a:t>
            </a:r>
            <a:r>
              <a:rPr lang="zh-CN" altLang="en-US" sz="2200" b="1" dirty="0">
                <a:solidFill>
                  <a:srgbClr val="C00000"/>
                </a:solidFill>
                <a:latin typeface="幼圆" pitchFamily="49" charset="-122"/>
                <a:ea typeface="幼圆" pitchFamily="49" charset="-122"/>
              </a:rPr>
              <a:t>讲　赏析小说形象</a:t>
            </a:r>
          </a:p>
        </p:txBody>
      </p:sp>
      <p:sp>
        <p:nvSpPr>
          <p:cNvPr id="1584132"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阅读下面的文字，完成题目。</a:t>
            </a:r>
          </a:p>
          <a:p>
            <a:pPr indent="542925" algn="ctr">
              <a:lnSpc>
                <a:spcPts val="3500"/>
              </a:lnSpc>
            </a:pPr>
            <a:r>
              <a:rPr lang="zh-CN" altLang="en-US" sz="2400" b="1" dirty="0" smtClean="0">
                <a:latin typeface="宋体" pitchFamily="2" charset="-122"/>
              </a:rPr>
              <a:t>城市人的压力 </a:t>
            </a:r>
          </a:p>
          <a:p>
            <a:pPr indent="542925" algn="ctr">
              <a:lnSpc>
                <a:spcPts val="3500"/>
              </a:lnSpc>
            </a:pPr>
            <a:r>
              <a:rPr lang="en-US" altLang="zh-CN" sz="2400" b="1" dirty="0" smtClean="0">
                <a:latin typeface="宋体" pitchFamily="2" charset="-122"/>
              </a:rPr>
              <a:t>[</a:t>
            </a:r>
            <a:r>
              <a:rPr lang="zh-CN" altLang="en-US" sz="2400" b="1" dirty="0" smtClean="0">
                <a:latin typeface="宋体" pitchFamily="2" charset="-122"/>
              </a:rPr>
              <a:t>英</a:t>
            </a:r>
            <a:r>
              <a:rPr lang="en-US" altLang="zh-CN" sz="2400" b="1" dirty="0" smtClean="0">
                <a:latin typeface="宋体" pitchFamily="2" charset="-122"/>
              </a:rPr>
              <a:t>]</a:t>
            </a:r>
            <a:r>
              <a:rPr lang="zh-CN" altLang="en-US" sz="2400" b="1" dirty="0" smtClean="0">
                <a:latin typeface="宋体" pitchFamily="2" charset="-122"/>
              </a:rPr>
              <a:t>克瑞斯</a:t>
            </a:r>
            <a:r>
              <a:rPr lang="en-US" altLang="zh-CN" sz="2400" b="1" dirty="0" smtClean="0">
                <a:latin typeface="宋体" pitchFamily="2" charset="-122"/>
              </a:rPr>
              <a:t>·</a:t>
            </a:r>
            <a:r>
              <a:rPr lang="zh-CN" altLang="en-US" sz="2400" b="1" dirty="0" smtClean="0">
                <a:latin typeface="宋体" pitchFamily="2" charset="-122"/>
              </a:rPr>
              <a:t>罗斯 </a:t>
            </a:r>
          </a:p>
          <a:p>
            <a:pPr indent="627063">
              <a:lnSpc>
                <a:spcPts val="3500"/>
              </a:lnSpc>
            </a:pPr>
            <a:r>
              <a:rPr lang="zh-CN" altLang="en-US" sz="2400" b="1" dirty="0" smtClean="0">
                <a:latin typeface="宋体" pitchFamily="2" charset="-122"/>
              </a:rPr>
              <a:t>我在大街上走着，步履匆匆，因为我快要迟到了，但是我想不起来是被什么事耽搁了。我注意到我手中拿着一根香蕉，可是我不知道我为什么要拿着这根香蕉，只是隐约觉得这根香蕉对我十分重要，而且肯定与耽误我的事有关。</a:t>
            </a:r>
          </a:p>
          <a:p>
            <a:pPr indent="627063">
              <a:lnSpc>
                <a:spcPts val="3500"/>
              </a:lnSpc>
            </a:pPr>
            <a:r>
              <a:rPr lang="zh-CN" altLang="en-US" sz="2400" b="1" dirty="0" smtClean="0">
                <a:latin typeface="宋体" pitchFamily="2" charset="-122"/>
              </a:rPr>
              <a:t>然后，在一个拐弯口，我碰到了艾丝尔姨妈。这应该是一件很奇怪的事情，因为我已经有</a:t>
            </a:r>
            <a:r>
              <a:rPr lang="en-US" altLang="zh-CN" sz="2400" b="1" dirty="0" smtClean="0">
                <a:latin typeface="宋体" pitchFamily="2" charset="-122"/>
              </a:rPr>
              <a:t>20</a:t>
            </a:r>
            <a:r>
              <a:rPr lang="zh-CN" altLang="en-US" sz="2400" b="1" dirty="0" smtClean="0">
                <a:latin typeface="宋体" pitchFamily="2" charset="-122"/>
              </a:rPr>
              <a:t>多年没有见过她了。“姨妈，你好。”我对她说，“我们已经有二十多年没有见面了！”艾丝尔姨妈见到我后并不惊奇。“小心你手中</a:t>
            </a:r>
          </a:p>
        </p:txBody>
      </p:sp>
      <p:grpSp>
        <p:nvGrpSpPr>
          <p:cNvPr id="2" name="Group 10"/>
          <p:cNvGrpSpPr>
            <a:grpSpLocks/>
          </p:cNvGrpSpPr>
          <p:nvPr/>
        </p:nvGrpSpPr>
        <p:grpSpPr bwMode="auto">
          <a:xfrm>
            <a:off x="1588" y="4581525"/>
            <a:ext cx="609600" cy="2028825"/>
            <a:chOff x="0" y="0"/>
            <a:chExt cx="384" cy="1278"/>
          </a:xfrm>
        </p:grpSpPr>
        <p:pic>
          <p:nvPicPr>
            <p:cNvPr id="1584134"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8413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84132"/>
                                        </p:tgtEl>
                                        <p:attrNameLst>
                                          <p:attrName>style.visibility</p:attrName>
                                        </p:attrNameLst>
                                      </p:cBhvr>
                                      <p:to>
                                        <p:strVal val="visible"/>
                                      </p:to>
                                    </p:set>
                                    <p:anim calcmode="lin" valueType="num">
                                      <p:cBhvr additive="base">
                                        <p:cTn id="13" dur="500" fill="hold"/>
                                        <p:tgtEl>
                                          <p:spTgt spid="1584132"/>
                                        </p:tgtEl>
                                        <p:attrNameLst>
                                          <p:attrName>ppt_x</p:attrName>
                                        </p:attrNameLst>
                                      </p:cBhvr>
                                      <p:tavLst>
                                        <p:tav tm="0">
                                          <p:val>
                                            <p:strVal val="#ppt_x"/>
                                          </p:val>
                                        </p:tav>
                                        <p:tav tm="100000">
                                          <p:val>
                                            <p:strVal val="#ppt_x"/>
                                          </p:val>
                                        </p:tav>
                                      </p:tavLst>
                                    </p:anim>
                                    <p:anim calcmode="lin" valueType="num">
                                      <p:cBhvr additive="base">
                                        <p:cTn id="14" dur="500" fill="hold"/>
                                        <p:tgtEl>
                                          <p:spTgt spid="15841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4132" grpId="0" autoUpdateAnimBg="0"/>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5154"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85155"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sp>
        <p:nvSpPr>
          <p:cNvPr id="1585156"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的香蕉！”她说。我大笑，因为我知道这是一根重要的香蕉，我会小心的。她提出与我同行，这让我很为难，因为我快要迟到了，必须加快步伐，艾丝尔姨妈走得实在太慢了。 </a:t>
            </a:r>
            <a:endParaRPr lang="en-US" altLang="zh-CN" sz="2400" b="1" dirty="0" smtClean="0">
              <a:latin typeface="宋体" pitchFamily="2" charset="-122"/>
            </a:endParaRPr>
          </a:p>
          <a:p>
            <a:pPr indent="627063">
              <a:lnSpc>
                <a:spcPts val="3500"/>
              </a:lnSpc>
            </a:pPr>
            <a:r>
              <a:rPr lang="zh-CN" altLang="en-US" sz="2400" b="1" dirty="0" smtClean="0">
                <a:latin typeface="宋体" pitchFamily="2" charset="-122"/>
              </a:rPr>
              <a:t>拐了一个弯，一头大象挡在我们面前。大象出现在别的城市大街上也许不算是奇怪的事，可这是曼彻斯特呀！然而，不知为什么，我并没有感到奇怪。我想的是：“糟糕，大象挡住了去路，我真的要迟到了，艾丝尔姨妈和我在一起，我手里还有一根重要的香蕉</a:t>
            </a:r>
            <a:r>
              <a:rPr lang="en-US" altLang="zh-CN" sz="2400" b="1" dirty="0" smtClean="0">
                <a:latin typeface="宋体" pitchFamily="2" charset="-122"/>
              </a:rPr>
              <a:t>……” </a:t>
            </a:r>
          </a:p>
          <a:p>
            <a:pPr indent="627063">
              <a:lnSpc>
                <a:spcPts val="3500"/>
              </a:lnSpc>
            </a:pPr>
            <a:r>
              <a:rPr lang="zh-CN" altLang="en-US" sz="2400" b="1" dirty="0" smtClean="0">
                <a:latin typeface="宋体" pitchFamily="2" charset="-122"/>
              </a:rPr>
              <a:t>我十分着急，然后就醒了。 </a:t>
            </a:r>
          </a:p>
          <a:p>
            <a:pPr indent="627063">
              <a:lnSpc>
                <a:spcPts val="3500"/>
              </a:lnSpc>
            </a:pPr>
            <a:endParaRPr lang="zh-CN" altLang="en-US" sz="2400" b="1" dirty="0" smtClean="0">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585158"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8515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6178"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86179"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sp>
        <p:nvSpPr>
          <p:cNvPr id="1586180" name="内容占位符 2"/>
          <p:cNvSpPr>
            <a:spLocks noChangeArrowheads="1"/>
          </p:cNvSpPr>
          <p:nvPr/>
        </p:nvSpPr>
        <p:spPr bwMode="auto">
          <a:xfrm>
            <a:off x="714348" y="887432"/>
            <a:ext cx="7920037" cy="5399088"/>
          </a:xfrm>
          <a:prstGeom prst="rect">
            <a:avLst/>
          </a:prstGeom>
          <a:noFill/>
          <a:ln w="9525">
            <a:noFill/>
            <a:miter lim="800000"/>
            <a:headEnd/>
            <a:tailEnd/>
          </a:ln>
        </p:spPr>
        <p:txBody>
          <a:bodyPr/>
          <a:lstStyle/>
          <a:p>
            <a:pPr>
              <a:lnSpc>
                <a:spcPts val="3500"/>
              </a:lnSpc>
            </a:pPr>
            <a:r>
              <a:rPr lang="zh-CN" altLang="en-US" sz="2400" b="1" dirty="0">
                <a:latin typeface="宋体" pitchFamily="2" charset="-122"/>
              </a:rPr>
              <a:t>    </a:t>
            </a:r>
            <a:r>
              <a:rPr lang="zh-CN" altLang="en-US" sz="2400" b="1" dirty="0" smtClean="0">
                <a:latin typeface="宋体" pitchFamily="2" charset="-122"/>
              </a:rPr>
              <a:t>“只是一个梦。”我长舒一口气，但还是觉得有些不可思议：怎么会梦到大象、香蕉和艾丝尔姨妈呢？收音机还在播放着节目，它每天早晨</a:t>
            </a:r>
            <a:r>
              <a:rPr lang="en-US" altLang="zh-CN" sz="2400" b="1" dirty="0" smtClean="0">
                <a:latin typeface="宋体" pitchFamily="2" charset="-122"/>
              </a:rPr>
              <a:t>6</a:t>
            </a:r>
            <a:r>
              <a:rPr lang="zh-CN" altLang="en-US" sz="2400" b="1" dirty="0" smtClean="0">
                <a:latin typeface="宋体" pitchFamily="2" charset="-122"/>
              </a:rPr>
              <a:t>点钟自动开启，起到闹钟的作用。我抬头看了一眼表，已经是</a:t>
            </a:r>
            <a:r>
              <a:rPr lang="en-US" altLang="zh-CN" sz="2400" b="1" dirty="0" smtClean="0">
                <a:latin typeface="宋体" pitchFamily="2" charset="-122"/>
              </a:rPr>
              <a:t>7</a:t>
            </a:r>
            <a:r>
              <a:rPr lang="zh-CN" altLang="en-US" sz="2400" b="1" dirty="0" smtClean="0">
                <a:latin typeface="宋体" pitchFamily="2" charset="-122"/>
              </a:rPr>
              <a:t>点</a:t>
            </a:r>
            <a:r>
              <a:rPr lang="en-US" altLang="zh-CN" sz="2400" b="1" dirty="0" smtClean="0">
                <a:latin typeface="宋体" pitchFamily="2" charset="-122"/>
              </a:rPr>
              <a:t>7</a:t>
            </a:r>
            <a:r>
              <a:rPr lang="zh-CN" altLang="en-US" sz="2400" b="1" dirty="0" smtClean="0">
                <a:latin typeface="宋体" pitchFamily="2" charset="-122"/>
              </a:rPr>
              <a:t>分了。我必须加快行动，我洗漱时听到一则新闻：一头大象从马戏团逃到大街上，给行人带来了许多麻烦。我恍然大悟，或许我是在半睡半醒的状态下听到了这则新闻，然后就梦到了大象。 </a:t>
            </a:r>
          </a:p>
          <a:p>
            <a:pPr indent="627063">
              <a:lnSpc>
                <a:spcPts val="3500"/>
              </a:lnSpc>
            </a:pPr>
            <a:r>
              <a:rPr lang="zh-CN" altLang="en-US" sz="2400" b="1" dirty="0" smtClean="0">
                <a:latin typeface="宋体" pitchFamily="2" charset="-122"/>
              </a:rPr>
              <a:t>我吃完早饭，准备去上班。我在一家电影公司上班，负责策划、创意、写剧本。我突然想，如果有一部关于大象出现在曼彻斯特大街上的电影，效果肯定会不错。我拿包的时候，发现包旁边有一张纸条，纸条上是我妻子的笔迹：“下班回家时，不要忘了顺路买一些香蕉！”我忽然</a:t>
            </a:r>
            <a:endParaRPr lang="zh-CN" altLang="en-US" sz="2400" b="1" dirty="0">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586182"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8618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02"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87203"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sp>
        <p:nvSpPr>
          <p:cNvPr id="1587204"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明白梦中的香蕉为什么是重要的东西，因为我妻子最近在减肥，好几次让我买香蕉回家，而我每次都忘了。我想，我今天肯定会把香蕉买回家的。</a:t>
            </a:r>
            <a:endParaRPr lang="en-US" altLang="zh-CN" sz="2400" b="1" dirty="0" smtClean="0">
              <a:latin typeface="宋体" pitchFamily="2" charset="-122"/>
            </a:endParaRPr>
          </a:p>
          <a:p>
            <a:pPr indent="627063">
              <a:lnSpc>
                <a:spcPts val="3500"/>
              </a:lnSpc>
            </a:pPr>
            <a:r>
              <a:rPr lang="zh-CN" altLang="en-US" sz="2400" b="1" dirty="0" smtClean="0">
                <a:latin typeface="宋体" pitchFamily="2" charset="-122"/>
              </a:rPr>
              <a:t>在我刚出门时，手机响了，是我母亲的电话。“有一个坏消息，”母亲说，“你还记得你的艾丝尔姨妈吗？”“记得。”我说，“不过，我已经有</a:t>
            </a:r>
            <a:r>
              <a:rPr lang="en-US" altLang="zh-CN" sz="2400" b="1" dirty="0" smtClean="0">
                <a:latin typeface="宋体" pitchFamily="2" charset="-122"/>
              </a:rPr>
              <a:t>20</a:t>
            </a:r>
            <a:r>
              <a:rPr lang="zh-CN" altLang="en-US" sz="2400" b="1" dirty="0" smtClean="0">
                <a:latin typeface="宋体" pitchFamily="2" charset="-122"/>
              </a:rPr>
              <a:t>多年没有见过她了。”“是的，她昨天晚上去世的。她两周前就病得卧床不起，我对你说过的。”奇怪的梦终于得到了解释。 </a:t>
            </a:r>
          </a:p>
          <a:p>
            <a:pPr indent="627063">
              <a:lnSpc>
                <a:spcPts val="3500"/>
              </a:lnSpc>
            </a:pPr>
            <a:r>
              <a:rPr lang="zh-CN" altLang="en-US" sz="2400" b="1" dirty="0" smtClean="0">
                <a:latin typeface="宋体" pitchFamily="2" charset="-122"/>
              </a:rPr>
              <a:t>我匆匆赶路，但是发现我越是想走快，走得越慢。我看了看手表，又发现了一个奇怪的事，手表的指针往逆时针方向旋转。“这很有意思。”我想，“如果手表是逆时针旋转，这说明我上班就不会迟到了</a:t>
            </a:r>
            <a:r>
              <a:rPr lang="en-US" altLang="zh-CN" sz="2400" b="1" dirty="0" smtClean="0">
                <a:latin typeface="宋体" pitchFamily="2" charset="-122"/>
              </a:rPr>
              <a:t>……”</a:t>
            </a:r>
            <a:r>
              <a:rPr lang="zh-CN" altLang="en-US" sz="2400" b="1" dirty="0" smtClean="0">
                <a:latin typeface="宋体" pitchFamily="2" charset="-122"/>
              </a:rPr>
              <a:t>然后，我又醒</a:t>
            </a:r>
            <a:endParaRPr lang="zh-CN" altLang="en-US" sz="2400" b="1" dirty="0">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587206"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8720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8226"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88227"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sp>
        <p:nvSpPr>
          <p:cNvPr id="1588228"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了。这太奇怪了。我拧了一下自己的胳膊，很疼，确定这一次不是在梦境里，而是真的醒了。时间是五点半，收音机还没有自动开启呢。我不会迟到。 </a:t>
            </a:r>
            <a:endParaRPr lang="en-US" altLang="zh-CN" sz="2400" b="1" dirty="0" smtClean="0">
              <a:latin typeface="宋体" pitchFamily="2" charset="-122"/>
            </a:endParaRPr>
          </a:p>
          <a:p>
            <a:pPr indent="627063">
              <a:lnSpc>
                <a:spcPts val="3500"/>
              </a:lnSpc>
            </a:pPr>
            <a:r>
              <a:rPr lang="zh-CN" altLang="en-US" sz="2400" b="1" dirty="0" smtClean="0">
                <a:latin typeface="宋体" pitchFamily="2" charset="-122"/>
              </a:rPr>
              <a:t>我看到了妻子，就问她：“你今天还需要买香蕉吗？”“为什么问我这个问题？”她显得很诧异。“我以为你要减肥呢？”“减肥？”她说，“我胖吗？”“哦，不</a:t>
            </a:r>
            <a:r>
              <a:rPr lang="en-US" altLang="zh-CN" sz="2400" b="1" dirty="0" smtClean="0">
                <a:latin typeface="宋体" pitchFamily="2" charset="-122"/>
              </a:rPr>
              <a:t>……</a:t>
            </a:r>
            <a:r>
              <a:rPr lang="zh-CN" altLang="en-US" sz="2400" b="1" dirty="0" smtClean="0">
                <a:latin typeface="宋体" pitchFamily="2" charset="-122"/>
              </a:rPr>
              <a:t>那么，你听说过大象的事吗？”我问。“大象？”“对，一头大象从马戏团逃出来了。” </a:t>
            </a:r>
          </a:p>
          <a:p>
            <a:pPr indent="627063">
              <a:lnSpc>
                <a:spcPts val="3500"/>
              </a:lnSpc>
            </a:pPr>
            <a:r>
              <a:rPr lang="zh-CN" altLang="en-US" sz="2400" b="1" dirty="0" smtClean="0">
                <a:latin typeface="宋体" pitchFamily="2" charset="-122"/>
              </a:rPr>
              <a:t>“曼彻斯特没有马戏团，更没有大象。你怎么了？是不是工作压力太大？也许你需要在家里休息一下。”妻子说。“不过，我先要给母亲打一个电话。”我说。“现在才五点半，你为什么要去打搅母亲呢？”妻子不明白我的</a:t>
            </a:r>
          </a:p>
          <a:p>
            <a:pPr indent="627063">
              <a:lnSpc>
                <a:spcPts val="3500"/>
              </a:lnSpc>
            </a:pPr>
            <a:endParaRPr lang="zh-CN" altLang="en-US" sz="2400" b="1" dirty="0" smtClean="0">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588230"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8823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925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89251"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sp>
        <p:nvSpPr>
          <p:cNvPr id="1589252"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意思。“嗯，确实不是什么重要的事情。”我说。“好了，放松一点，行吗？”妻子说完就出去了。</a:t>
            </a:r>
            <a:endParaRPr lang="en-US" altLang="zh-CN" sz="2400" b="1" dirty="0" smtClean="0">
              <a:latin typeface="宋体" pitchFamily="2" charset="-122"/>
            </a:endParaRPr>
          </a:p>
          <a:p>
            <a:pPr indent="627063">
              <a:lnSpc>
                <a:spcPts val="3500"/>
              </a:lnSpc>
            </a:pPr>
            <a:r>
              <a:rPr lang="zh-CN" altLang="en-US" sz="2400" b="1" dirty="0" smtClean="0">
                <a:latin typeface="宋体" pitchFamily="2" charset="-122"/>
              </a:rPr>
              <a:t>我立即给母亲打了电话。“妈妈。”“哦，亲爱的，这么早打电话有什么事呀？”“你还记得艾丝尔姨妈吗？”“当然，不过，我已经有</a:t>
            </a:r>
            <a:r>
              <a:rPr lang="en-US" altLang="zh-CN" sz="2400" b="1" dirty="0" smtClean="0">
                <a:latin typeface="宋体" pitchFamily="2" charset="-122"/>
              </a:rPr>
              <a:t>20</a:t>
            </a:r>
            <a:r>
              <a:rPr lang="zh-CN" altLang="en-US" sz="2400" b="1" dirty="0" smtClean="0">
                <a:latin typeface="宋体" pitchFamily="2" charset="-122"/>
              </a:rPr>
              <a:t>多年没有见过她了</a:t>
            </a:r>
            <a:r>
              <a:rPr lang="en-US" altLang="zh-CN" sz="2400" b="1" dirty="0" smtClean="0">
                <a:latin typeface="宋体" pitchFamily="2" charset="-122"/>
              </a:rPr>
              <a:t>……” “</a:t>
            </a:r>
            <a:r>
              <a:rPr lang="zh-CN" altLang="en-US" sz="2400" b="1" dirty="0" smtClean="0">
                <a:latin typeface="宋体" pitchFamily="2" charset="-122"/>
              </a:rPr>
              <a:t>她还好吗？”我打断母亲。“我不知道，你怎么突然关心起她了？”“哦，没什么，再见！” </a:t>
            </a:r>
          </a:p>
          <a:p>
            <a:pPr indent="627063">
              <a:lnSpc>
                <a:spcPts val="3500"/>
              </a:lnSpc>
            </a:pPr>
            <a:r>
              <a:rPr lang="zh-CN" altLang="en-US" sz="2400" b="1" dirty="0" smtClean="0">
                <a:latin typeface="宋体" pitchFamily="2" charset="-122"/>
              </a:rPr>
              <a:t>放下电话，我想，也许妻子说的对，我需要好好休息一天，于是我拨通了老板的电话。“是这样的，”我说，“我今天身体不舒服，可能是这几天策划剧本过于劳累了。”“你病的真不是时候，”老板说，“我们刚刚有了一个很好的创意，我本想今天和你好好谈论的。这是一个</a:t>
            </a:r>
            <a:endParaRPr lang="zh-CN" altLang="en-US" sz="2400" b="1" dirty="0">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589254"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8925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0274"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90275"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sp>
        <p:nvSpPr>
          <p:cNvPr id="1590276"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动作片，故事情节也非常有意思。我简单说给你听一听：一头大象从马戏团逃到了一个大城市，它吃了一只被恐怖分子注射了具有放射性物质的香蕉后，变得焦虑暴躁</a:t>
            </a:r>
            <a:r>
              <a:rPr lang="en-US" altLang="zh-CN" sz="2400" b="1" dirty="0" smtClean="0">
                <a:latin typeface="宋体" pitchFamily="2" charset="-122"/>
              </a:rPr>
              <a:t>……”“</a:t>
            </a:r>
            <a:r>
              <a:rPr lang="zh-CN" altLang="en-US" sz="2400" b="1" dirty="0" smtClean="0">
                <a:latin typeface="宋体" pitchFamily="2" charset="-122"/>
              </a:rPr>
              <a:t>我的艾丝尔姨妈什么时候在这部片中出现？”“姨妈？什么姨妈？”老板很生气。我挂断了电话。希望这一切不过是一个城市人生活压力太大的症状。 </a:t>
            </a:r>
          </a:p>
          <a:p>
            <a:pPr algn="r">
              <a:lnSpc>
                <a:spcPts val="3500"/>
              </a:lnSpc>
            </a:pPr>
            <a:r>
              <a:rPr lang="en-US" altLang="zh-CN" sz="2400" b="1" dirty="0" smtClean="0">
                <a:latin typeface="宋体" pitchFamily="2" charset="-122"/>
              </a:rPr>
              <a:t>(</a:t>
            </a:r>
            <a:r>
              <a:rPr lang="zh-CN" altLang="en-US" sz="2400" b="1" dirty="0" smtClean="0">
                <a:latin typeface="宋体" pitchFamily="2" charset="-122"/>
              </a:rPr>
              <a:t>选自</a:t>
            </a:r>
            <a:r>
              <a:rPr lang="en-US" altLang="zh-CN" sz="2400" b="1" dirty="0" smtClean="0">
                <a:latin typeface="宋体" pitchFamily="2" charset="-122"/>
              </a:rPr>
              <a:t>《</a:t>
            </a:r>
            <a:r>
              <a:rPr lang="zh-CN" altLang="en-US" sz="2400" b="1" dirty="0" smtClean="0">
                <a:latin typeface="宋体" pitchFamily="2" charset="-122"/>
              </a:rPr>
              <a:t>小说中的小说</a:t>
            </a:r>
            <a:r>
              <a:rPr lang="en-US" altLang="zh-CN" sz="2400" b="1" dirty="0" smtClean="0">
                <a:latin typeface="宋体" pitchFamily="2" charset="-122"/>
              </a:rPr>
              <a:t>》</a:t>
            </a:r>
            <a:r>
              <a:rPr lang="zh-CN" altLang="en-US" sz="2400" b="1" dirty="0" smtClean="0">
                <a:latin typeface="宋体" pitchFamily="2" charset="-122"/>
              </a:rPr>
              <a:t>，译林出版社，有删改</a:t>
            </a:r>
            <a:r>
              <a:rPr lang="en-US" altLang="zh-CN" sz="2400" b="1" dirty="0" smtClean="0">
                <a:latin typeface="宋体" pitchFamily="2" charset="-122"/>
              </a:rPr>
              <a:t>) </a:t>
            </a:r>
          </a:p>
          <a:p>
            <a:pPr>
              <a:lnSpc>
                <a:spcPts val="3500"/>
              </a:lnSpc>
            </a:pPr>
            <a:endParaRPr lang="zh-CN" altLang="en-US" sz="2400" b="1" dirty="0">
              <a:latin typeface="宋体" pitchFamily="2" charset="-122"/>
            </a:endParaRPr>
          </a:p>
          <a:p>
            <a:pPr>
              <a:lnSpc>
                <a:spcPts val="3500"/>
              </a:lnSpc>
            </a:pPr>
            <a:endParaRPr lang="zh-CN" altLang="en-US" sz="2400" b="1" dirty="0">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590278"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9027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1298"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91299"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sp>
        <p:nvSpPr>
          <p:cNvPr id="1591300"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sz="2400" b="1" dirty="0" smtClean="0">
                <a:latin typeface="宋体" pitchFamily="2" charset="-122"/>
              </a:rPr>
              <a:t>1.</a:t>
            </a:r>
            <a:r>
              <a:rPr lang="zh-CN" altLang="en-US" sz="2400" b="1" dirty="0" smtClean="0">
                <a:latin typeface="宋体" pitchFamily="2" charset="-122"/>
              </a:rPr>
              <a:t>下列对小说有关内容的分析和概括，最恰当的两项是</a:t>
            </a:r>
            <a:r>
              <a:rPr lang="en-US" altLang="zh-CN" sz="2400" b="1" dirty="0" smtClean="0">
                <a:latin typeface="宋体" pitchFamily="2" charset="-122"/>
              </a:rPr>
              <a:t>(5</a:t>
            </a:r>
            <a:r>
              <a:rPr lang="zh-CN" altLang="en-US" sz="2400" b="1" dirty="0" smtClean="0">
                <a:latin typeface="宋体" pitchFamily="2" charset="-122"/>
              </a:rPr>
              <a:t>分</a:t>
            </a:r>
            <a:r>
              <a:rPr lang="en-US" altLang="zh-CN" sz="2400" b="1" dirty="0" smtClean="0">
                <a:latin typeface="宋体" pitchFamily="2" charset="-122"/>
              </a:rPr>
              <a:t>) (</a:t>
            </a:r>
            <a:r>
              <a:rPr lang="zh-CN" altLang="en-US" sz="2400" b="1" dirty="0" smtClean="0">
                <a:latin typeface="宋体" pitchFamily="2" charset="-122"/>
              </a:rPr>
              <a:t>　　</a:t>
            </a:r>
            <a:r>
              <a:rPr lang="en-US" altLang="zh-CN" sz="2400" b="1" dirty="0" smtClean="0">
                <a:latin typeface="宋体" pitchFamily="2" charset="-122"/>
              </a:rPr>
              <a:t>)</a:t>
            </a:r>
          </a:p>
          <a:p>
            <a:pPr>
              <a:lnSpc>
                <a:spcPts val="3500"/>
              </a:lnSpc>
            </a:pPr>
            <a:r>
              <a:rPr lang="en-US" altLang="zh-CN" sz="2400" b="1" dirty="0" smtClean="0">
                <a:latin typeface="宋体" pitchFamily="2" charset="-122"/>
              </a:rPr>
              <a:t>A. </a:t>
            </a:r>
            <a:r>
              <a:rPr lang="zh-CN" altLang="en-US" sz="2400" b="1" dirty="0" smtClean="0">
                <a:latin typeface="宋体" pitchFamily="2" charset="-122"/>
              </a:rPr>
              <a:t>在梦境中，“我”遇到了</a:t>
            </a:r>
            <a:r>
              <a:rPr lang="en-US" altLang="zh-CN" sz="2400" b="1" dirty="0" smtClean="0">
                <a:latin typeface="宋体" pitchFamily="2" charset="-122"/>
              </a:rPr>
              <a:t>20</a:t>
            </a:r>
            <a:r>
              <a:rPr lang="zh-CN" altLang="en-US" sz="2400" b="1" dirty="0" smtClean="0">
                <a:latin typeface="宋体" pitchFamily="2" charset="-122"/>
              </a:rPr>
              <a:t>多年没有见过的艾丝尔姨妈，却因害怕迟到以至对与她同行感到为难，这折射了城市人因紧张忙碌而无暇顾及亲情的现实。 </a:t>
            </a:r>
          </a:p>
          <a:p>
            <a:pPr>
              <a:lnSpc>
                <a:spcPts val="3500"/>
              </a:lnSpc>
            </a:pPr>
            <a:r>
              <a:rPr lang="en-US" altLang="zh-CN" sz="2400" b="1" dirty="0" smtClean="0">
                <a:latin typeface="宋体" pitchFamily="2" charset="-122"/>
              </a:rPr>
              <a:t>B. </a:t>
            </a:r>
            <a:r>
              <a:rPr lang="zh-CN" altLang="en-US" sz="2400" b="1" dirty="0" smtClean="0">
                <a:latin typeface="宋体" pitchFamily="2" charset="-122"/>
              </a:rPr>
              <a:t>日有所思，夜有所梦。“我”因为老是忘记给妻子买香蕉这件事情而心怀愧疚，所以才会在梦中觉得这是件重要的事，并提醒自己一定要把香蕉买回家。 </a:t>
            </a:r>
          </a:p>
          <a:p>
            <a:pPr>
              <a:lnSpc>
                <a:spcPts val="3500"/>
              </a:lnSpc>
            </a:pPr>
            <a:r>
              <a:rPr lang="en-US" altLang="zh-CN" sz="2400" b="1" dirty="0" smtClean="0">
                <a:latin typeface="宋体" pitchFamily="2" charset="-122"/>
              </a:rPr>
              <a:t>C. </a:t>
            </a:r>
            <a:r>
              <a:rPr lang="zh-CN" altLang="en-US" sz="2400" b="1" dirty="0" smtClean="0">
                <a:latin typeface="宋体" pitchFamily="2" charset="-122"/>
              </a:rPr>
              <a:t>在梦中，“我”拿着香蕉匆匆赶路，偶遇艾丝尔姨妈，又被一头大象挡住了去路，这些莫名其妙的事情在后来的梦境中有了解释，并最终在现实中得到了证实。 </a:t>
            </a:r>
          </a:p>
        </p:txBody>
      </p:sp>
      <p:grpSp>
        <p:nvGrpSpPr>
          <p:cNvPr id="2" name="Group 10"/>
          <p:cNvGrpSpPr>
            <a:grpSpLocks/>
          </p:cNvGrpSpPr>
          <p:nvPr/>
        </p:nvGrpSpPr>
        <p:grpSpPr bwMode="auto">
          <a:xfrm>
            <a:off x="1588" y="4581525"/>
            <a:ext cx="609600" cy="2028825"/>
            <a:chOff x="0" y="0"/>
            <a:chExt cx="384" cy="1278"/>
          </a:xfrm>
        </p:grpSpPr>
        <p:pic>
          <p:nvPicPr>
            <p:cNvPr id="1591302"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9130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5" name="内容占位符 2"/>
          <p:cNvSpPr>
            <a:spLocks noGrp="1"/>
          </p:cNvSpPr>
          <p:nvPr>
            <p:ph idx="4294967295"/>
          </p:nvPr>
        </p:nvSpPr>
        <p:spPr>
          <a:xfrm>
            <a:off x="755650" y="836613"/>
            <a:ext cx="7920038" cy="5399087"/>
          </a:xfrm>
        </p:spPr>
        <p:txBody>
          <a:bodyPr/>
          <a:lstStyle/>
          <a:p>
            <a:pPr marL="0" indent="0" eaLnBrk="1" hangingPunct="1">
              <a:lnSpc>
                <a:spcPts val="3500"/>
              </a:lnSpc>
              <a:spcBef>
                <a:spcPct val="0"/>
              </a:spcBef>
              <a:buNone/>
            </a:pPr>
            <a:r>
              <a:rPr lang="en-US" altLang="zh-CN" sz="2400" b="1" dirty="0" smtClean="0">
                <a:latin typeface="宋体" pitchFamily="2" charset="-122"/>
              </a:rPr>
              <a:t>D</a:t>
            </a:r>
            <a:r>
              <a:rPr lang="zh-CN" altLang="en-US" sz="2400" b="1" dirty="0" smtClean="0">
                <a:latin typeface="宋体" pitchFamily="2" charset="-122"/>
              </a:rPr>
              <a:t>．人们之所以喜欢欣赏悲剧，是因为悲剧会引起人的悲伤、畏惧、怜悯，使人在强烈的痛苦中获得一种快感，所谓“以悲为美”的意思全在于此。</a:t>
            </a:r>
          </a:p>
          <a:p>
            <a:pPr marL="0" indent="0" eaLnBrk="1" hangingPunct="1">
              <a:lnSpc>
                <a:spcPts val="3500"/>
              </a:lnSpc>
              <a:spcBef>
                <a:spcPct val="0"/>
              </a:spcBef>
              <a:buFont typeface="Arial" charset="0"/>
              <a:buNone/>
            </a:pPr>
            <a:endParaRPr lang="en-US" sz="2400" b="1" dirty="0">
              <a:latin typeface="宋体" pitchFamily="2" charset="-122"/>
            </a:endParaRPr>
          </a:p>
          <a:p>
            <a:pPr marL="0" indent="0" algn="just">
              <a:lnSpc>
                <a:spcPct val="122000"/>
              </a:lnSpc>
              <a:spcBef>
                <a:spcPts val="0"/>
              </a:spcBef>
              <a:spcAft>
                <a:spcPts val="0"/>
              </a:spcAft>
              <a:buNone/>
            </a:pP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　</a:t>
            </a: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本题考查的是对文本内容的理解分析的能力。根据原文信息，“引起人的悲伤、畏惧、怜悯”的应该是“现实中的悲剧”；“在强烈的痛苦中获得一种快感”不当，原文是 “体验悲剧客体的巨大和狂暴、悲剧主体的抗争和悲痛，从而感受到强烈的震撼和刺激，获得悲剧感和审美愉悦”。</a:t>
            </a:r>
          </a:p>
        </p:txBody>
      </p:sp>
      <p:sp>
        <p:nvSpPr>
          <p:cNvPr id="1226756"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226758"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2675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6755">
                                            <p:txEl>
                                              <p:pRg st="2" end="2"/>
                                            </p:txEl>
                                          </p:spTgt>
                                        </p:tgtEl>
                                        <p:attrNameLst>
                                          <p:attrName>style.visibility</p:attrName>
                                        </p:attrNameLst>
                                      </p:cBhvr>
                                      <p:to>
                                        <p:strVal val="visible"/>
                                      </p:to>
                                    </p:set>
                                    <p:anim calcmode="lin" valueType="num">
                                      <p:cBhvr additive="base">
                                        <p:cTn id="7" dur="500" fill="hold"/>
                                        <p:tgtEl>
                                          <p:spTgt spid="122675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675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2322"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92323"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sp>
        <p:nvSpPr>
          <p:cNvPr id="1592324"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D. </a:t>
            </a:r>
            <a:r>
              <a:rPr lang="zh-CN" altLang="en-US" sz="2400" b="1" dirty="0" smtClean="0">
                <a:latin typeface="宋体" pitchFamily="2" charset="-122"/>
              </a:rPr>
              <a:t>当发现被大象挡住去路的状况并不是现实中发生的事情后，“我”长舒了一口气，因为这样自己就不会因为上班迟到而被暴躁的老板训斥了。 </a:t>
            </a:r>
          </a:p>
          <a:p>
            <a:pPr>
              <a:lnSpc>
                <a:spcPts val="3500"/>
              </a:lnSpc>
            </a:pPr>
            <a:r>
              <a:rPr lang="en-US" altLang="zh-CN" sz="2400" b="1" dirty="0" smtClean="0">
                <a:latin typeface="宋体" pitchFamily="2" charset="-122"/>
              </a:rPr>
              <a:t>E. </a:t>
            </a:r>
            <a:r>
              <a:rPr lang="zh-CN" altLang="en-US" sz="2400" b="1" dirty="0" smtClean="0">
                <a:latin typeface="宋体" pitchFamily="2" charset="-122"/>
              </a:rPr>
              <a:t>小说主要是写“我”的压力，而以“城市人的压力”为题，突出“我”的典型性和代表性，使“我”的生存状态成为城市人生活的缩影，深化了小说的主题。 </a:t>
            </a:r>
          </a:p>
          <a:p>
            <a:pPr>
              <a:lnSpc>
                <a:spcPts val="3500"/>
              </a:lnSpc>
            </a:pPr>
            <a:endParaRPr lang="zh-CN" altLang="en-US" sz="2400" b="1" dirty="0">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592326"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9232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3346"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93347"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sp>
        <p:nvSpPr>
          <p:cNvPr id="1593348"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答</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不给分。</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B</a:t>
            </a:r>
            <a:r>
              <a:rPr lang="zh-CN" altLang="en-US" sz="2400" b="1" dirty="0" smtClean="0">
                <a:solidFill>
                  <a:srgbClr val="990033"/>
                </a:solidFill>
                <a:latin typeface="宋体" pitchFamily="2" charset="-122"/>
              </a:rPr>
              <a:t>项，“老是忘记给妻子买香蕉这件事情”是梦境，而非现实；</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项，“最终在现实中得到了证实”理解不准确；</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项，“被暴躁的老板训斥”依据不充分，从小说结尾处不足以断言老板脾气暴躁。</a:t>
            </a:r>
          </a:p>
          <a:p>
            <a:pPr>
              <a:lnSpc>
                <a:spcPts val="3500"/>
              </a:lnSpc>
            </a:pPr>
            <a:endParaRPr lang="zh-CN" altLang="en-US" sz="2400" b="1" dirty="0">
              <a:solidFill>
                <a:srgbClr val="990033"/>
              </a:solidFill>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593350"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9335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437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94371"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sp>
        <p:nvSpPr>
          <p:cNvPr id="1594372"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a:t>
            </a:r>
            <a:r>
              <a:rPr lang="en-US" altLang="zh-CN" sz="2400" b="1" dirty="0" smtClean="0">
                <a:latin typeface="宋体" pitchFamily="2" charset="-122"/>
              </a:rPr>
              <a:t>2.</a:t>
            </a:r>
            <a:r>
              <a:rPr lang="zh-CN" altLang="en-US" sz="2400" b="1" dirty="0" smtClean="0">
                <a:latin typeface="宋体" pitchFamily="2" charset="-122"/>
              </a:rPr>
              <a:t>小说为什么反复写到“香蕉、大象和艾丝尔姨妈”？请简要分析。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 </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起线索作用。这些内容反复出现在“我”的梦境中，贯串全篇，使情节更加集中、紧凑、连贯。②暗示小说主题。无论是一根普通的香蕉，还是在城市里很难出现的大象，抑或</a:t>
            </a:r>
            <a:r>
              <a:rPr lang="en-US" altLang="zh-CN" sz="2400" b="1" dirty="0" smtClean="0">
                <a:solidFill>
                  <a:srgbClr val="990033"/>
                </a:solidFill>
                <a:latin typeface="宋体" pitchFamily="2" charset="-122"/>
              </a:rPr>
              <a:t>20</a:t>
            </a:r>
            <a:r>
              <a:rPr lang="zh-CN" altLang="en-US" sz="2400" b="1" dirty="0" smtClean="0">
                <a:solidFill>
                  <a:srgbClr val="990033"/>
                </a:solidFill>
                <a:latin typeface="宋体" pitchFamily="2" charset="-122"/>
              </a:rPr>
              <a:t>多年未见面的姨妈，都在梦中给“我”以紧张、焦虑的感觉，它们的反复出现，象征着压力的难以摆脱和排遣</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压力大</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③有助于塑造人物形象。小说通过反复写“香蕉、大象和艾丝尔姨妈”，表现了“我”在梦中和梦醒之后对梦境追因溯源的执着，表现了“我”的焦虑不安和分不清梦境与现实的心理状态，使人物更真实，形象更鲜明。④“香蕉、大象和艾丝尔姨妈”这些不相干</a:t>
            </a:r>
            <a:endParaRPr lang="zh-CN" altLang="en-US" sz="2400" b="1" dirty="0">
              <a:solidFill>
                <a:srgbClr val="990033"/>
              </a:solidFill>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594374"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9437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94372">
                                            <p:txEl>
                                              <p:pRg st="1" end="1"/>
                                            </p:txEl>
                                          </p:spTgt>
                                        </p:tgtEl>
                                        <p:attrNameLst>
                                          <p:attrName>style.visibility</p:attrName>
                                        </p:attrNameLst>
                                      </p:cBhvr>
                                      <p:to>
                                        <p:strVal val="visible"/>
                                      </p:to>
                                    </p:set>
                                    <p:anim calcmode="lin" valueType="num">
                                      <p:cBhvr additive="base">
                                        <p:cTn id="7" dur="500" fill="hold"/>
                                        <p:tgtEl>
                                          <p:spTgt spid="159437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9437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5394"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95395"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sp>
        <p:nvSpPr>
          <p:cNvPr id="1595396"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solidFill>
                  <a:srgbClr val="990033"/>
                </a:solidFill>
                <a:latin typeface="宋体" pitchFamily="2" charset="-122"/>
              </a:rPr>
              <a:t>的形象在“我”的梦境中和“我”醒来后的话语中反复出现，将梦境与现实混淆在一起，增强了小说的荒诞性和戏剧性。</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答出一点给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分，答出任意三点、意思对即可。如有其他理解，言之有理也可酌情给分</a:t>
            </a:r>
            <a:r>
              <a:rPr lang="en-US" altLang="zh-CN" sz="2400" b="1" dirty="0" smtClean="0">
                <a:solidFill>
                  <a:srgbClr val="990033"/>
                </a:solidFill>
                <a:latin typeface="宋体" pitchFamily="2" charset="-122"/>
              </a:rPr>
              <a:t>) </a:t>
            </a:r>
          </a:p>
        </p:txBody>
      </p:sp>
      <p:grpSp>
        <p:nvGrpSpPr>
          <p:cNvPr id="2" name="Group 10"/>
          <p:cNvGrpSpPr>
            <a:grpSpLocks/>
          </p:cNvGrpSpPr>
          <p:nvPr/>
        </p:nvGrpSpPr>
        <p:grpSpPr bwMode="auto">
          <a:xfrm>
            <a:off x="1588" y="4581525"/>
            <a:ext cx="609600" cy="2028825"/>
            <a:chOff x="0" y="0"/>
            <a:chExt cx="384" cy="1278"/>
          </a:xfrm>
        </p:grpSpPr>
        <p:pic>
          <p:nvPicPr>
            <p:cNvPr id="1595398"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9539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5394"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95395"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sp>
        <p:nvSpPr>
          <p:cNvPr id="1595396"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分析小说中反复出现的事物、人物的具体作用，要注意从情节结构、主题思想、人物塑造、写作风格等角度分析。从结构的角度分析，“香蕉、大象和艾丝尔姨妈”是小说的线索，小说就是紧紧围绕这些来行文的；从主题表达的角度分析，反复写“香蕉、大象和艾丝尔姨妈”体现了“我”生存的压力等；从人物塑造的角度分析，反复写“香蕉、大象和艾丝尔姨妈”体现了“我”的焦虑不安和执着；从写作风格的角度分析，“香蕉、大象和艾丝尔姨妈”这些不相干的形象交缠在一起，体现的是小说的荒诞性等。</a:t>
            </a:r>
          </a:p>
        </p:txBody>
      </p:sp>
      <p:grpSp>
        <p:nvGrpSpPr>
          <p:cNvPr id="2" name="Group 10"/>
          <p:cNvGrpSpPr>
            <a:grpSpLocks/>
          </p:cNvGrpSpPr>
          <p:nvPr/>
        </p:nvGrpSpPr>
        <p:grpSpPr bwMode="auto">
          <a:xfrm>
            <a:off x="1588" y="4581525"/>
            <a:ext cx="609600" cy="2028825"/>
            <a:chOff x="0" y="0"/>
            <a:chExt cx="384" cy="1278"/>
          </a:xfrm>
        </p:grpSpPr>
        <p:pic>
          <p:nvPicPr>
            <p:cNvPr id="1595398"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9539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418"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96419"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sp>
        <p:nvSpPr>
          <p:cNvPr id="1596420"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a:t>
            </a:r>
            <a:r>
              <a:rPr lang="en-US" altLang="zh-CN" sz="2400" b="1" dirty="0" smtClean="0">
                <a:latin typeface="宋体" pitchFamily="2" charset="-122"/>
              </a:rPr>
              <a:t>3.</a:t>
            </a:r>
            <a:r>
              <a:rPr lang="zh-CN" altLang="en-US" sz="2400" b="1" dirty="0" smtClean="0">
                <a:latin typeface="宋体" pitchFamily="2" charset="-122"/>
              </a:rPr>
              <a:t>小说中的“我”是一个怎样的形象？请简要分析。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 </a:t>
            </a:r>
            <a:r>
              <a:rPr lang="zh-CN" altLang="en-US" sz="2400" b="1" dirty="0" smtClean="0">
                <a:latin typeface="宋体" pitchFamily="2" charset="-122"/>
              </a:rPr>
              <a:t>  </a:t>
            </a:r>
            <a:endParaRPr lang="zh-CN" altLang="en-US" sz="2400" b="1" dirty="0">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焦虑紧张，惶恐不安：总害怕迟到，在梦中匆匆赶路，却又早早醒来；潜意识里总觉得忘记了重要的事情；混淆梦境和现实。②工作勤勉努力：因被耽搁了时间不能快走而焦急，策划剧本劳累过度导致精神紧张焦虑，在梦中也不忘思考策划剧本。③执着，追根究底：对梦中发生的不可思议的事情，在梦境和现实中反复寻找答案。④因工作压力大而无暇他顾</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忙于工作而疏于关心生活和亲人</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：在梦中，“我”对于在曼彻斯特的大街上看到大象这样奇怪的事情不感到一点惊奇，只担心它挡住了自己的路会导致自己迟到；“我”是关心妻子的，所以潜意识</a:t>
            </a:r>
            <a:endParaRPr lang="zh-CN" altLang="en-US" sz="2400" b="1" dirty="0">
              <a:solidFill>
                <a:srgbClr val="990033"/>
              </a:solidFill>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596422"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9642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96420">
                                            <p:txEl>
                                              <p:pRg st="1" end="1"/>
                                            </p:txEl>
                                          </p:spTgt>
                                        </p:tgtEl>
                                        <p:attrNameLst>
                                          <p:attrName>style.visibility</p:attrName>
                                        </p:attrNameLst>
                                      </p:cBhvr>
                                      <p:to>
                                        <p:strVal val="visible"/>
                                      </p:to>
                                    </p:set>
                                    <p:anim calcmode="lin" valueType="num">
                                      <p:cBhvr additive="base">
                                        <p:cTn id="7" dur="500" fill="hold"/>
                                        <p:tgtEl>
                                          <p:spTgt spid="159642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9642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418"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96419"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sp>
        <p:nvSpPr>
          <p:cNvPr id="1596420"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solidFill>
                  <a:srgbClr val="990033"/>
                </a:solidFill>
                <a:latin typeface="宋体" pitchFamily="2" charset="-122"/>
              </a:rPr>
              <a:t>里觉得她要减肥，为她买香蕉是件很重要的事，但实际上却并不知道她究竟需要什么；从“我”醒来后打电话问妈妈艾丝尔姨妈的情况来看，“我”是牵挂着她的，但是在梦中见了她却只担心她走得慢会让自己迟到。⑤不善于跟人交流，也不会顾及他人的感受：为弄清梦境是真是假而一大早就打电话打搅母亲；老板跟“我”交流剧本创意时，“我”的插话很生硬，让老板很生气。</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答出一点给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分，其中形象特点概括</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答出关键词语即可</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分，结合文本分析</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每点性格特点给出任意一个事例即可</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分，意思对即可。如有其他理解，言之有理也可酌情给分</a:t>
            </a:r>
            <a:r>
              <a:rPr lang="en-US" altLang="zh-CN" sz="2400" b="1" dirty="0" smtClean="0">
                <a:solidFill>
                  <a:srgbClr val="990033"/>
                </a:solidFill>
                <a:latin typeface="宋体" pitchFamily="2" charset="-122"/>
              </a:rPr>
              <a:t>] </a:t>
            </a:r>
          </a:p>
        </p:txBody>
      </p:sp>
      <p:grpSp>
        <p:nvGrpSpPr>
          <p:cNvPr id="2" name="Group 10"/>
          <p:cNvGrpSpPr>
            <a:grpSpLocks/>
          </p:cNvGrpSpPr>
          <p:nvPr/>
        </p:nvGrpSpPr>
        <p:grpSpPr bwMode="auto">
          <a:xfrm>
            <a:off x="1588" y="4581525"/>
            <a:ext cx="609600" cy="2028825"/>
            <a:chOff x="0" y="0"/>
            <a:chExt cx="384" cy="1278"/>
          </a:xfrm>
        </p:grpSpPr>
        <p:pic>
          <p:nvPicPr>
            <p:cNvPr id="1596422"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9642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418"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96419"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sp>
        <p:nvSpPr>
          <p:cNvPr id="1596420"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鉴赏作品的形象的能力。把握“我”的形象特点，要注重分析文中“我”的梦境及“我”梦醒后的做法。比如梦境中，“我”害怕迟到，所以就匆匆赶路，这些表现了“我”的恐慌和焦虑；再如“我”请假时，跟老板说话很生硬，可以概括为“我”不善于跟人交流；还有“我”对梦境的真实性的考证，比如打电话问母亲艾丝尔姨妈的事情，表现了“我”对事实真相的求索等。</a:t>
            </a:r>
          </a:p>
          <a:p>
            <a:pPr>
              <a:lnSpc>
                <a:spcPts val="3500"/>
              </a:lnSpc>
            </a:pPr>
            <a:endParaRPr lang="zh-CN" altLang="en-US" sz="2400" b="1" dirty="0">
              <a:solidFill>
                <a:srgbClr val="990033"/>
              </a:solidFill>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596422"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9642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8466"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98467"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sp>
        <p:nvSpPr>
          <p:cNvPr id="1598468"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000000"/>
                </a:solidFill>
                <a:latin typeface="Times New Roman" pitchFamily="18" charset="0"/>
                <a:cs typeface="Times New Roman" pitchFamily="18" charset="0"/>
              </a:rPr>
              <a:t>4.</a:t>
            </a:r>
            <a:r>
              <a:rPr lang="zh-CN" altLang="en-US" sz="2400" b="1" dirty="0" smtClean="0">
                <a:solidFill>
                  <a:srgbClr val="000000"/>
                </a:solidFill>
                <a:latin typeface="Times New Roman" pitchFamily="18" charset="0"/>
                <a:cs typeface="Times New Roman" pitchFamily="18" charset="0"/>
              </a:rPr>
              <a:t>这篇小说在构思上很有特色，请结合文本，谈谈你的理解。</a:t>
            </a:r>
            <a:r>
              <a:rPr lang="en-US" altLang="zh-CN" sz="2400" b="1" dirty="0" smtClean="0">
                <a:solidFill>
                  <a:srgbClr val="000000"/>
                </a:solidFill>
                <a:latin typeface="Times New Roman" pitchFamily="18" charset="0"/>
                <a:cs typeface="Times New Roman" pitchFamily="18" charset="0"/>
              </a:rPr>
              <a:t>(8</a:t>
            </a:r>
            <a:r>
              <a:rPr lang="zh-CN" altLang="en-US" sz="2400" b="1" dirty="0" smtClean="0">
                <a:solidFill>
                  <a:srgbClr val="000000"/>
                </a:solidFill>
                <a:latin typeface="Times New Roman" pitchFamily="18" charset="0"/>
                <a:cs typeface="Times New Roman" pitchFamily="18" charset="0"/>
              </a:rPr>
              <a:t>分</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990033"/>
                </a:solidFill>
                <a:latin typeface="宋体" pitchFamily="2" charset="-122"/>
              </a:rPr>
              <a:t>  </a:t>
            </a:r>
            <a:endParaRPr lang="zh-CN" altLang="en-US" sz="2400" b="1" dirty="0">
              <a:solidFill>
                <a:srgbClr val="990033"/>
              </a:solidFill>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善于设置悬念。开头写“我”在大街上遇到的种种怪事，引起读者的阅读兴趣。②情节怪诞离奇。小说梦中有梦，“我”自认为梦醒，却依然在梦中，真正醒来却又把现实当作梦境，怪诞离奇的情节表现了并不荒诞的主题，凸显了“我”因压力过大而疏离亲情的无奈、愧疚。③故事情节一波三折</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波澜迭起，突转频繁</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我”路遇种种怪事以致快要迟到的经历原来只是个梦；以为找到了梦境中种种怪事的合理解释，却发现自己仍在梦中；醒来后得知梦中的解释并没有依据，却又与老板的创意不谋而合。④线索明晰。小说以“我”的怪梦为线索贯串全文，</a:t>
            </a:r>
          </a:p>
        </p:txBody>
      </p:sp>
      <p:grpSp>
        <p:nvGrpSpPr>
          <p:cNvPr id="2" name="Group 10"/>
          <p:cNvGrpSpPr>
            <a:grpSpLocks/>
          </p:cNvGrpSpPr>
          <p:nvPr/>
        </p:nvGrpSpPr>
        <p:grpSpPr bwMode="auto">
          <a:xfrm>
            <a:off x="1588" y="4581525"/>
            <a:ext cx="609600" cy="2028825"/>
            <a:chOff x="0" y="0"/>
            <a:chExt cx="384" cy="1278"/>
          </a:xfrm>
        </p:grpSpPr>
        <p:pic>
          <p:nvPicPr>
            <p:cNvPr id="1598470"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9847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98468">
                                            <p:txEl>
                                              <p:pRg st="1" end="1"/>
                                            </p:txEl>
                                          </p:spTgt>
                                        </p:tgtEl>
                                        <p:attrNameLst>
                                          <p:attrName>style.visibility</p:attrName>
                                        </p:attrNameLst>
                                      </p:cBhvr>
                                      <p:to>
                                        <p:strVal val="visible"/>
                                      </p:to>
                                    </p:set>
                                    <p:anim calcmode="lin" valueType="num">
                                      <p:cBhvr additive="base">
                                        <p:cTn id="7" dur="500" fill="hold"/>
                                        <p:tgtEl>
                                          <p:spTgt spid="159846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9846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949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99491"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sp>
        <p:nvSpPr>
          <p:cNvPr id="1599492"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solidFill>
                  <a:srgbClr val="990033"/>
                </a:solidFill>
                <a:latin typeface="宋体" pitchFamily="2" charset="-122"/>
              </a:rPr>
              <a:t>故事情节围绕“香蕉、大象和艾丝尔姨妈”铺设，显得清晰紧凑。⑤伏笔设置巧妙。如</a:t>
            </a:r>
            <a:r>
              <a:rPr lang="en-US" altLang="zh-CN" sz="2400" b="1" dirty="0" smtClean="0">
                <a:solidFill>
                  <a:srgbClr val="990033"/>
                </a:solidFill>
                <a:latin typeface="宋体" pitchFamily="2" charset="-122"/>
              </a:rPr>
              <a:t>20</a:t>
            </a:r>
            <a:r>
              <a:rPr lang="zh-CN" altLang="en-US" sz="2400" b="1" dirty="0" smtClean="0">
                <a:solidFill>
                  <a:srgbClr val="990033"/>
                </a:solidFill>
                <a:latin typeface="宋体" pitchFamily="2" charset="-122"/>
              </a:rPr>
              <a:t>多年未见的艾丝尔姨妈见到“我”并不惊奇，“我”看到城市出现大象也没有感到奇怪等都暗示了这一切不是真实的。⑥结尾出人意料，自己的梦境竟然与现实中老板剧本的创意不谋而合，但“我”又将梦境与老板的创意混为一谈，揭示了生活压力导致城市人精神恍惚的主题。 </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答出一点给</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分，其中构思特色</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分，结合文本解说</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分；答出两点给</a:t>
            </a:r>
            <a:r>
              <a:rPr lang="en-US" altLang="zh-CN" sz="2400" b="1" dirty="0" smtClean="0">
                <a:solidFill>
                  <a:srgbClr val="990033"/>
                </a:solidFill>
                <a:latin typeface="宋体" pitchFamily="2" charset="-122"/>
              </a:rPr>
              <a:t>6</a:t>
            </a:r>
            <a:r>
              <a:rPr lang="zh-CN" altLang="en-US" sz="2400" b="1" dirty="0" smtClean="0">
                <a:solidFill>
                  <a:srgbClr val="990033"/>
                </a:solidFill>
                <a:latin typeface="宋体" pitchFamily="2" charset="-122"/>
              </a:rPr>
              <a:t>分，答出三点给</a:t>
            </a:r>
            <a:r>
              <a:rPr lang="en-US" altLang="zh-CN" sz="2400" b="1" dirty="0" smtClean="0">
                <a:solidFill>
                  <a:srgbClr val="990033"/>
                </a:solidFill>
                <a:latin typeface="宋体" pitchFamily="2" charset="-122"/>
              </a:rPr>
              <a:t>8</a:t>
            </a:r>
            <a:r>
              <a:rPr lang="zh-CN" altLang="en-US" sz="2400" b="1" dirty="0" smtClean="0">
                <a:solidFill>
                  <a:srgbClr val="990033"/>
                </a:solidFill>
                <a:latin typeface="宋体" pitchFamily="2" charset="-122"/>
              </a:rPr>
              <a:t>分；如有其他理解，言之成理，可酌情给分</a:t>
            </a:r>
            <a:r>
              <a:rPr lang="en-US" altLang="zh-CN" sz="2400" b="1" dirty="0" smtClean="0">
                <a:solidFill>
                  <a:srgbClr val="990033"/>
                </a:solidFill>
                <a:latin typeface="宋体" pitchFamily="2" charset="-122"/>
              </a:rPr>
              <a:t>)</a:t>
            </a:r>
          </a:p>
        </p:txBody>
      </p:sp>
      <p:grpSp>
        <p:nvGrpSpPr>
          <p:cNvPr id="2" name="Group 10"/>
          <p:cNvGrpSpPr>
            <a:grpSpLocks/>
          </p:cNvGrpSpPr>
          <p:nvPr/>
        </p:nvGrpSpPr>
        <p:grpSpPr bwMode="auto">
          <a:xfrm>
            <a:off x="1588" y="4581525"/>
            <a:ext cx="609600" cy="2028825"/>
            <a:chOff x="0" y="0"/>
            <a:chExt cx="384" cy="1278"/>
          </a:xfrm>
        </p:grpSpPr>
        <p:pic>
          <p:nvPicPr>
            <p:cNvPr id="1599494"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9949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6"/>
          <p:cNvGrpSpPr>
            <a:grpSpLocks/>
          </p:cNvGrpSpPr>
          <p:nvPr/>
        </p:nvGrpSpPr>
        <p:grpSpPr bwMode="auto">
          <a:xfrm>
            <a:off x="0" y="692150"/>
            <a:ext cx="9144000" cy="6165850"/>
            <a:chOff x="0" y="0"/>
            <a:chExt cx="9144000" cy="6165304"/>
          </a:xfrm>
        </p:grpSpPr>
        <p:sp>
          <p:nvSpPr>
            <p:cNvPr id="1213443" name="矩形 4"/>
            <p:cNvSpPr>
              <a:spLocks noChangeArrowheads="1"/>
            </p:cNvSpPr>
            <p:nvPr/>
          </p:nvSpPr>
          <p:spPr bwMode="auto">
            <a:xfrm>
              <a:off x="0" y="0"/>
              <a:ext cx="9144000" cy="6165304"/>
            </a:xfrm>
            <a:prstGeom prst="rect">
              <a:avLst/>
            </a:prstGeom>
            <a:solidFill>
              <a:schemeClr val="bg1"/>
            </a:solidFill>
            <a:ln w="9525">
              <a:noFill/>
              <a:miter lim="800000"/>
              <a:headEnd/>
              <a:tailEnd/>
            </a:ln>
          </p:spPr>
          <p:txBody>
            <a:bodyPr anchor="ctr"/>
            <a:lstStyle/>
            <a:p>
              <a:pPr algn="ctr"/>
              <a:endParaRPr lang="zh-CN" altLang="en-US">
                <a:solidFill>
                  <a:srgbClr val="FFFFFF"/>
                </a:solidFill>
              </a:endParaRPr>
            </a:p>
          </p:txBody>
        </p:sp>
        <p:grpSp>
          <p:nvGrpSpPr>
            <p:cNvPr id="3" name="矩形 5"/>
            <p:cNvGrpSpPr>
              <a:grpSpLocks/>
            </p:cNvGrpSpPr>
            <p:nvPr/>
          </p:nvGrpSpPr>
          <p:grpSpPr bwMode="auto">
            <a:xfrm>
              <a:off x="347472" y="8889"/>
              <a:ext cx="8503920" cy="5924787"/>
              <a:chOff x="0" y="0"/>
              <a:chExt cx="8503920" cy="5925312"/>
            </a:xfrm>
          </p:grpSpPr>
          <p:pic>
            <p:nvPicPr>
              <p:cNvPr id="1213445" name="矩形 5"/>
              <p:cNvPicPr>
                <a:picLocks noChangeArrowheads="1"/>
              </p:cNvPicPr>
              <p:nvPr/>
            </p:nvPicPr>
            <p:blipFill>
              <a:blip r:embed="rId2"/>
              <a:srcRect/>
              <a:stretch>
                <a:fillRect/>
              </a:stretch>
            </p:blipFill>
            <p:spPr bwMode="auto">
              <a:xfrm>
                <a:off x="0" y="0"/>
                <a:ext cx="8503920" cy="5925312"/>
              </a:xfrm>
              <a:prstGeom prst="rect">
                <a:avLst/>
              </a:prstGeom>
              <a:noFill/>
              <a:ln w="9525">
                <a:noFill/>
                <a:miter lim="800000"/>
                <a:headEnd/>
                <a:tailEnd/>
              </a:ln>
            </p:spPr>
          </p:pic>
          <p:sp>
            <p:nvSpPr>
              <p:cNvPr id="1213446" name="Text Box 6"/>
              <p:cNvSpPr txBox="1">
                <a:spLocks noChangeArrowheads="1"/>
              </p:cNvSpPr>
              <p:nvPr/>
            </p:nvSpPr>
            <p:spPr bwMode="auto">
              <a:xfrm>
                <a:off x="120072" y="49883"/>
                <a:ext cx="8266406" cy="5702377"/>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sp>
        <p:nvSpPr>
          <p:cNvPr id="1213447" name="TextBox 7"/>
          <p:cNvSpPr txBox="1">
            <a:spLocks noChangeArrowheads="1"/>
          </p:cNvSpPr>
          <p:nvPr/>
        </p:nvSpPr>
        <p:spPr bwMode="auto">
          <a:xfrm>
            <a:off x="1142976" y="2786058"/>
            <a:ext cx="6838950" cy="3693319"/>
          </a:xfrm>
          <a:prstGeom prst="rect">
            <a:avLst/>
          </a:prstGeom>
          <a:noFill/>
          <a:ln w="9525">
            <a:noFill/>
            <a:miter lim="800000"/>
            <a:headEnd/>
            <a:tailEnd/>
          </a:ln>
        </p:spPr>
        <p:txBody>
          <a:bodyPr>
            <a:spAutoFit/>
          </a:bodyPr>
          <a:lstStyle/>
          <a:p>
            <a:pPr>
              <a:lnSpc>
                <a:spcPct val="150000"/>
              </a:lnSpc>
            </a:pPr>
            <a:r>
              <a:rPr lang="zh-CN" altLang="en-US" sz="2400" b="1" u="sng" dirty="0" smtClean="0">
                <a:solidFill>
                  <a:schemeClr val="hlink"/>
                </a:solidFill>
                <a:latin typeface="宋体" pitchFamily="2" charset="-122"/>
                <a:hlinkClick r:id="rId3" action="ppaction://hlinksldjump"/>
              </a:rPr>
              <a:t>专题十　一般论述类文章阅读</a:t>
            </a:r>
            <a:r>
              <a:rPr lang="zh-CN" altLang="en-US" sz="2400" b="1" dirty="0">
                <a:solidFill>
                  <a:srgbClr val="C00000"/>
                </a:solidFill>
                <a:latin typeface="宋体" pitchFamily="2" charset="-122"/>
                <a:hlinkClick r:id="rId3" action="ppaction://hlinksldjump"/>
              </a:rPr>
              <a:t>　</a:t>
            </a:r>
            <a:endParaRPr lang="zh-CN" altLang="en-US" sz="2400" b="1" dirty="0">
              <a:solidFill>
                <a:srgbClr val="C00000"/>
              </a:solidFill>
              <a:latin typeface="宋体" pitchFamily="2" charset="-122"/>
            </a:endParaRPr>
          </a:p>
          <a:p>
            <a:pPr>
              <a:lnSpc>
                <a:spcPct val="150000"/>
              </a:lnSpc>
            </a:pPr>
            <a:r>
              <a:rPr lang="zh-CN" altLang="en-US" sz="2400" b="1" u="sng" dirty="0" smtClean="0">
                <a:solidFill>
                  <a:schemeClr val="hlink"/>
                </a:solidFill>
                <a:latin typeface="宋体" pitchFamily="2" charset="-122"/>
                <a:hlinkClick r:id="rId4" action="ppaction://hlinksldjump"/>
              </a:rPr>
              <a:t>专题十一　文学类文本阅读</a:t>
            </a:r>
            <a:r>
              <a:rPr lang="en-US" altLang="zh-CN" sz="2400" b="1" u="sng" dirty="0" smtClean="0">
                <a:solidFill>
                  <a:schemeClr val="hlink"/>
                </a:solidFill>
                <a:latin typeface="宋体" pitchFamily="2" charset="-122"/>
                <a:hlinkClick r:id="rId4" action="ppaction://hlinksldjump"/>
              </a:rPr>
              <a:t>——</a:t>
            </a:r>
            <a:r>
              <a:rPr lang="zh-CN" altLang="en-US" sz="2400" b="1" u="sng" dirty="0" smtClean="0">
                <a:solidFill>
                  <a:schemeClr val="hlink"/>
                </a:solidFill>
                <a:latin typeface="宋体" pitchFamily="2" charset="-122"/>
                <a:hlinkClick r:id="rId4" action="ppaction://hlinksldjump"/>
              </a:rPr>
              <a:t>小说</a:t>
            </a:r>
            <a:endParaRPr lang="en-US" altLang="zh-CN" sz="2400" b="1" u="sng" dirty="0" smtClean="0">
              <a:solidFill>
                <a:schemeClr val="hlink"/>
              </a:solidFill>
              <a:latin typeface="宋体" pitchFamily="2" charset="-122"/>
            </a:endParaRPr>
          </a:p>
          <a:p>
            <a:pPr indent="266700">
              <a:lnSpc>
                <a:spcPct val="150000"/>
              </a:lnSpc>
            </a:pPr>
            <a:r>
              <a:rPr lang="zh-CN" altLang="en-US" b="1" u="sng" dirty="0" smtClean="0">
                <a:solidFill>
                  <a:schemeClr val="hlink"/>
                </a:solidFill>
                <a:latin typeface="宋体" pitchFamily="2" charset="-122"/>
                <a:hlinkClick r:id="rId5" action="ppaction://hlinksldjump"/>
              </a:rPr>
              <a:t>第</a:t>
            </a:r>
            <a:r>
              <a:rPr lang="en-US" altLang="zh-CN" b="1" u="sng" dirty="0" smtClean="0">
                <a:solidFill>
                  <a:schemeClr val="hlink"/>
                </a:solidFill>
                <a:latin typeface="宋体" pitchFamily="2" charset="-122"/>
                <a:hlinkClick r:id="rId5" action="ppaction://hlinksldjump"/>
              </a:rPr>
              <a:t>1</a:t>
            </a:r>
            <a:r>
              <a:rPr lang="zh-CN" altLang="en-US" b="1" u="sng" dirty="0" smtClean="0">
                <a:solidFill>
                  <a:schemeClr val="hlink"/>
                </a:solidFill>
                <a:latin typeface="宋体" pitchFamily="2" charset="-122"/>
                <a:hlinkClick r:id="rId5" action="ppaction://hlinksldjump"/>
              </a:rPr>
              <a:t>讲　把握小说情节</a:t>
            </a:r>
            <a:endParaRPr lang="en-US" altLang="zh-CN" b="1" u="sng" dirty="0" smtClean="0">
              <a:solidFill>
                <a:schemeClr val="hlink"/>
              </a:solidFill>
              <a:latin typeface="宋体" pitchFamily="2" charset="-122"/>
            </a:endParaRPr>
          </a:p>
          <a:p>
            <a:pPr indent="266700">
              <a:lnSpc>
                <a:spcPct val="150000"/>
              </a:lnSpc>
            </a:pPr>
            <a:r>
              <a:rPr lang="zh-CN" altLang="en-US" b="1" u="sng" dirty="0" smtClean="0">
                <a:solidFill>
                  <a:schemeClr val="hlink"/>
                </a:solidFill>
                <a:latin typeface="宋体" pitchFamily="2" charset="-122"/>
                <a:hlinkClick r:id="rId6" action="ppaction://hlinksldjump"/>
              </a:rPr>
              <a:t>第</a:t>
            </a:r>
            <a:r>
              <a:rPr lang="en-US" altLang="zh-CN" b="1" u="sng" dirty="0" smtClean="0">
                <a:solidFill>
                  <a:schemeClr val="hlink"/>
                </a:solidFill>
                <a:latin typeface="宋体" pitchFamily="2" charset="-122"/>
                <a:hlinkClick r:id="rId6" action="ppaction://hlinksldjump"/>
              </a:rPr>
              <a:t>2</a:t>
            </a:r>
            <a:r>
              <a:rPr lang="zh-CN" altLang="en-US" b="1" u="sng" dirty="0" smtClean="0">
                <a:solidFill>
                  <a:schemeClr val="hlink"/>
                </a:solidFill>
                <a:latin typeface="宋体" pitchFamily="2" charset="-122"/>
                <a:hlinkClick r:id="rId6" action="ppaction://hlinksldjump"/>
              </a:rPr>
              <a:t>讲　赏析小说形象</a:t>
            </a:r>
            <a:endParaRPr lang="en-US" altLang="zh-CN" b="1" u="sng" dirty="0" smtClean="0">
              <a:solidFill>
                <a:schemeClr val="hlink"/>
              </a:solidFill>
              <a:latin typeface="宋体" pitchFamily="2" charset="-122"/>
            </a:endParaRPr>
          </a:p>
          <a:p>
            <a:pPr indent="266700">
              <a:lnSpc>
                <a:spcPct val="150000"/>
              </a:lnSpc>
            </a:pPr>
            <a:r>
              <a:rPr lang="zh-CN" altLang="en-US" b="1" u="sng" dirty="0" smtClean="0">
                <a:solidFill>
                  <a:schemeClr val="hlink"/>
                </a:solidFill>
                <a:latin typeface="宋体" pitchFamily="2" charset="-122"/>
                <a:hlinkClick r:id="rId7" action="ppaction://hlinksldjump"/>
              </a:rPr>
              <a:t>第</a:t>
            </a:r>
            <a:r>
              <a:rPr lang="en-US" altLang="zh-CN" b="1" u="sng" dirty="0" smtClean="0">
                <a:solidFill>
                  <a:schemeClr val="hlink"/>
                </a:solidFill>
                <a:latin typeface="宋体" pitchFamily="2" charset="-122"/>
                <a:hlinkClick r:id="rId7" action="ppaction://hlinksldjump"/>
              </a:rPr>
              <a:t>3</a:t>
            </a:r>
            <a:r>
              <a:rPr lang="zh-CN" altLang="en-US" b="1" u="sng" dirty="0" smtClean="0">
                <a:solidFill>
                  <a:schemeClr val="hlink"/>
                </a:solidFill>
                <a:latin typeface="宋体" pitchFamily="2" charset="-122"/>
                <a:hlinkClick r:id="rId7" action="ppaction://hlinksldjump"/>
              </a:rPr>
              <a:t>讲　鉴赏小说环境</a:t>
            </a:r>
            <a:endParaRPr lang="en-US" altLang="zh-CN" b="1" u="sng" dirty="0" smtClean="0">
              <a:solidFill>
                <a:schemeClr val="hlink"/>
              </a:solidFill>
              <a:latin typeface="宋体" pitchFamily="2" charset="-122"/>
            </a:endParaRPr>
          </a:p>
          <a:p>
            <a:pPr indent="266700">
              <a:lnSpc>
                <a:spcPct val="150000"/>
              </a:lnSpc>
            </a:pPr>
            <a:r>
              <a:rPr lang="zh-CN" altLang="en-US" b="1" u="sng" dirty="0" smtClean="0">
                <a:solidFill>
                  <a:schemeClr val="hlink"/>
                </a:solidFill>
                <a:latin typeface="宋体" pitchFamily="2" charset="-122"/>
                <a:hlinkClick r:id="rId8" action="ppaction://hlinksldjump"/>
              </a:rPr>
              <a:t>第</a:t>
            </a:r>
            <a:r>
              <a:rPr lang="en-US" altLang="zh-CN" b="1" u="sng" dirty="0" smtClean="0">
                <a:solidFill>
                  <a:schemeClr val="hlink"/>
                </a:solidFill>
                <a:latin typeface="宋体" pitchFamily="2" charset="-122"/>
                <a:hlinkClick r:id="rId8" action="ppaction://hlinksldjump"/>
              </a:rPr>
              <a:t>4</a:t>
            </a:r>
            <a:r>
              <a:rPr lang="zh-CN" altLang="en-US" b="1" u="sng" dirty="0" smtClean="0">
                <a:solidFill>
                  <a:schemeClr val="hlink"/>
                </a:solidFill>
                <a:latin typeface="宋体" pitchFamily="2" charset="-122"/>
                <a:hlinkClick r:id="rId8" action="ppaction://hlinksldjump"/>
              </a:rPr>
              <a:t>讲　概括小说主题</a:t>
            </a:r>
            <a:endParaRPr lang="en-US" altLang="zh-CN" b="1" u="sng" dirty="0" smtClean="0">
              <a:solidFill>
                <a:schemeClr val="hlink"/>
              </a:solidFill>
              <a:latin typeface="宋体" pitchFamily="2" charset="-122"/>
            </a:endParaRPr>
          </a:p>
          <a:p>
            <a:pPr indent="266700">
              <a:lnSpc>
                <a:spcPct val="150000"/>
              </a:lnSpc>
            </a:pPr>
            <a:r>
              <a:rPr lang="zh-CN" altLang="en-US" b="1" u="sng" dirty="0" smtClean="0">
                <a:solidFill>
                  <a:schemeClr val="hlink"/>
                </a:solidFill>
                <a:latin typeface="宋体" pitchFamily="2" charset="-122"/>
                <a:hlinkClick r:id="rId9" action="ppaction://hlinksldjump"/>
              </a:rPr>
              <a:t>第</a:t>
            </a:r>
            <a:r>
              <a:rPr lang="en-US" altLang="zh-CN" b="1" u="sng" dirty="0" smtClean="0">
                <a:solidFill>
                  <a:schemeClr val="hlink"/>
                </a:solidFill>
                <a:latin typeface="宋体" pitchFamily="2" charset="-122"/>
                <a:hlinkClick r:id="rId9" action="ppaction://hlinksldjump"/>
              </a:rPr>
              <a:t>5</a:t>
            </a:r>
            <a:r>
              <a:rPr lang="zh-CN" altLang="en-US" b="1" u="sng" dirty="0" smtClean="0">
                <a:solidFill>
                  <a:schemeClr val="hlink"/>
                </a:solidFill>
                <a:latin typeface="宋体" pitchFamily="2" charset="-122"/>
                <a:hlinkClick r:id="rId9" action="ppaction://hlinksldjump"/>
              </a:rPr>
              <a:t>讲　品味表达技巧</a:t>
            </a:r>
            <a:endParaRPr lang="en-US" altLang="zh-CN" b="1" u="sng" dirty="0" smtClean="0">
              <a:solidFill>
                <a:schemeClr val="hlink"/>
              </a:solidFill>
              <a:latin typeface="宋体" pitchFamily="2" charset="-122"/>
            </a:endParaRPr>
          </a:p>
          <a:p>
            <a:pPr indent="266700">
              <a:lnSpc>
                <a:spcPct val="150000"/>
              </a:lnSpc>
            </a:pPr>
            <a:r>
              <a:rPr lang="zh-CN" altLang="en-US" b="1" u="sng" dirty="0" smtClean="0">
                <a:solidFill>
                  <a:schemeClr val="hlink"/>
                </a:solidFill>
                <a:latin typeface="宋体" pitchFamily="2" charset="-122"/>
                <a:hlinkClick r:id="rId10" action="ppaction://hlinksldjump"/>
              </a:rPr>
              <a:t>第</a:t>
            </a:r>
            <a:r>
              <a:rPr lang="en-US" altLang="zh-CN" b="1" u="sng" dirty="0" smtClean="0">
                <a:solidFill>
                  <a:schemeClr val="hlink"/>
                </a:solidFill>
                <a:latin typeface="宋体" pitchFamily="2" charset="-122"/>
                <a:hlinkClick r:id="rId10" action="ppaction://hlinksldjump"/>
              </a:rPr>
              <a:t>6</a:t>
            </a:r>
            <a:r>
              <a:rPr lang="zh-CN" altLang="en-US" b="1" u="sng" dirty="0" smtClean="0">
                <a:solidFill>
                  <a:schemeClr val="hlink"/>
                </a:solidFill>
                <a:latin typeface="宋体" pitchFamily="2" charset="-122"/>
                <a:hlinkClick r:id="rId10" action="ppaction://hlinksldjump"/>
              </a:rPr>
              <a:t>讲　探究小说内容</a:t>
            </a:r>
            <a:endParaRPr lang="en-US" altLang="zh-CN" b="1" u="sng" dirty="0" smtClean="0">
              <a:solidFill>
                <a:schemeClr val="hlink"/>
              </a:solidFill>
              <a:latin typeface="宋体" pitchFamily="2" charset="-122"/>
            </a:endParaRPr>
          </a:p>
        </p:txBody>
      </p:sp>
      <p:pic>
        <p:nvPicPr>
          <p:cNvPr id="1213448" name="TextBox 8"/>
          <p:cNvPicPr>
            <a:picLocks noChangeArrowheads="1"/>
          </p:cNvPicPr>
          <p:nvPr/>
        </p:nvPicPr>
        <p:blipFill>
          <a:blip r:embed="rId11"/>
          <a:srcRect/>
          <a:stretch>
            <a:fillRect/>
          </a:stretch>
        </p:blipFill>
        <p:spPr bwMode="auto">
          <a:xfrm>
            <a:off x="1384300" y="1857364"/>
            <a:ext cx="2254250" cy="1060450"/>
          </a:xfrm>
          <a:prstGeom prst="rect">
            <a:avLst/>
          </a:prstGeom>
          <a:noFill/>
          <a:ln w="9525">
            <a:noFill/>
            <a:miter lim="800000"/>
            <a:headEnd/>
            <a:tailEnd/>
          </a:ln>
        </p:spPr>
      </p:pic>
      <p:cxnSp>
        <p:nvCxnSpPr>
          <p:cNvPr id="1213449" name="直接连接符 9"/>
          <p:cNvCxnSpPr>
            <a:cxnSpLocks noChangeShapeType="1"/>
          </p:cNvCxnSpPr>
          <p:nvPr/>
        </p:nvCxnSpPr>
        <p:spPr bwMode="auto">
          <a:xfrm>
            <a:off x="1408113" y="2786058"/>
            <a:ext cx="6480175" cy="0"/>
          </a:xfrm>
          <a:prstGeom prst="line">
            <a:avLst/>
          </a:prstGeom>
          <a:noFill/>
          <a:ln w="25400">
            <a:solidFill>
              <a:srgbClr val="F79646"/>
            </a:solidFill>
            <a:round/>
            <a:headEnd/>
            <a:tailEnd/>
          </a:ln>
          <a:effectLst>
            <a:outerShdw dist="20000" dir="5400000" algn="ctr" rotWithShape="0">
              <a:srgbClr val="000000">
                <a:alpha val="37000"/>
              </a:srgbClr>
            </a:outerShdw>
          </a:effectLst>
        </p:spPr>
      </p:cxnSp>
      <p:sp>
        <p:nvSpPr>
          <p:cNvPr id="1213450" name="Text Box 6"/>
          <p:cNvSpPr txBox="1">
            <a:spLocks noChangeArrowheads="1"/>
          </p:cNvSpPr>
          <p:nvPr/>
        </p:nvSpPr>
        <p:spPr bwMode="auto">
          <a:xfrm>
            <a:off x="611188" y="1071546"/>
            <a:ext cx="8135937" cy="823912"/>
          </a:xfrm>
          <a:prstGeom prst="rect">
            <a:avLst/>
          </a:prstGeom>
          <a:noFill/>
          <a:ln w="9525">
            <a:noFill/>
            <a:miter lim="800000"/>
            <a:headEnd/>
            <a:tailEnd/>
          </a:ln>
        </p:spPr>
        <p:txBody>
          <a:bodyPr>
            <a:spAutoFit/>
          </a:bodyPr>
          <a:lstStyle/>
          <a:p>
            <a:pPr algn="ctr">
              <a:lnSpc>
                <a:spcPct val="120000"/>
              </a:lnSpc>
            </a:pPr>
            <a:r>
              <a:rPr lang="zh-CN" altLang="en-US" sz="4000" b="1" dirty="0">
                <a:solidFill>
                  <a:srgbClr val="FF6600"/>
                </a:solidFill>
                <a:effectLst>
                  <a:outerShdw blurRad="38100" dist="38100" dir="2700000" algn="tl">
                    <a:srgbClr val="C0C0C0"/>
                  </a:outerShdw>
                </a:effectLst>
                <a:latin typeface="黑体" pitchFamily="2" charset="-122"/>
                <a:ea typeface="黑体" pitchFamily="2" charset="-122"/>
              </a:rPr>
              <a:t>第三部分　现代文阅读 </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213450"/>
                                        </p:tgtEl>
                                        <p:attrNameLst>
                                          <p:attrName>style.visibility</p:attrName>
                                        </p:attrNameLst>
                                      </p:cBhvr>
                                      <p:to>
                                        <p:strVal val="visible"/>
                                      </p:to>
                                    </p:set>
                                    <p:anim calcmode="lin" valueType="num">
                                      <p:cBhvr>
                                        <p:cTn id="7" dur="500" fill="hold"/>
                                        <p:tgtEl>
                                          <p:spTgt spid="1213450"/>
                                        </p:tgtEl>
                                        <p:attrNameLst>
                                          <p:attrName>ppt_w</p:attrName>
                                        </p:attrNameLst>
                                      </p:cBhvr>
                                      <p:tavLst>
                                        <p:tav tm="0">
                                          <p:val>
                                            <p:fltVal val="0"/>
                                          </p:val>
                                        </p:tav>
                                        <p:tav tm="100000">
                                          <p:val>
                                            <p:strVal val="#ppt_w"/>
                                          </p:val>
                                        </p:tav>
                                      </p:tavLst>
                                    </p:anim>
                                    <p:anim calcmode="lin" valueType="num">
                                      <p:cBhvr>
                                        <p:cTn id="8" dur="500" fill="hold"/>
                                        <p:tgtEl>
                                          <p:spTgt spid="1213450"/>
                                        </p:tgtEl>
                                        <p:attrNameLst>
                                          <p:attrName>ppt_h</p:attrName>
                                        </p:attrNameLst>
                                      </p:cBhvr>
                                      <p:tavLst>
                                        <p:tav tm="0">
                                          <p:val>
                                            <p:fltVal val="0"/>
                                          </p:val>
                                        </p:tav>
                                        <p:tav tm="100000">
                                          <p:val>
                                            <p:strVal val="#ppt_h"/>
                                          </p:val>
                                        </p:tav>
                                      </p:tavLst>
                                    </p:anim>
                                    <p:animEffect transition="in" filter="fade">
                                      <p:cBhvr>
                                        <p:cTn id="9" dur="500"/>
                                        <p:tgtEl>
                                          <p:spTgt spid="1213450"/>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1" fill="hold">
                                          <p:stCondLst>
                                            <p:cond delay="0"/>
                                          </p:stCondLst>
                                        </p:cTn>
                                        <p:tgtEl>
                                          <p:spTgt spid="1213448"/>
                                        </p:tgtEl>
                                        <p:attrNameLst>
                                          <p:attrName>style.visibility</p:attrName>
                                        </p:attrNameLst>
                                      </p:cBhvr>
                                      <p:to>
                                        <p:strVal val="visible"/>
                                      </p:to>
                                    </p:set>
                                    <p:anim calcmode="lin" valueType="num">
                                      <p:cBhvr>
                                        <p:cTn id="13" dur="250" fill="hold"/>
                                        <p:tgtEl>
                                          <p:spTgt spid="1213448"/>
                                        </p:tgtEl>
                                        <p:attrNameLst>
                                          <p:attrName>ppt_w</p:attrName>
                                        </p:attrNameLst>
                                      </p:cBhvr>
                                      <p:tavLst>
                                        <p:tav tm="0">
                                          <p:val>
                                            <p:strVal val="#ppt_w*0.70"/>
                                          </p:val>
                                        </p:tav>
                                        <p:tav tm="100000">
                                          <p:val>
                                            <p:strVal val="#ppt_w"/>
                                          </p:val>
                                        </p:tav>
                                      </p:tavLst>
                                    </p:anim>
                                    <p:anim calcmode="lin" valueType="num">
                                      <p:cBhvr>
                                        <p:cTn id="14" dur="250" fill="hold"/>
                                        <p:tgtEl>
                                          <p:spTgt spid="1213448"/>
                                        </p:tgtEl>
                                        <p:attrNameLst>
                                          <p:attrName>ppt_h</p:attrName>
                                        </p:attrNameLst>
                                      </p:cBhvr>
                                      <p:tavLst>
                                        <p:tav tm="0">
                                          <p:val>
                                            <p:strVal val="#ppt_h"/>
                                          </p:val>
                                        </p:tav>
                                        <p:tav tm="100000">
                                          <p:val>
                                            <p:strVal val="#ppt_h"/>
                                          </p:val>
                                        </p:tav>
                                      </p:tavLst>
                                    </p:anim>
                                    <p:animEffect transition="in" filter="fade">
                                      <p:cBhvr>
                                        <p:cTn id="15" dur="250"/>
                                        <p:tgtEl>
                                          <p:spTgt spid="1213448"/>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1213449"/>
                                        </p:tgtEl>
                                        <p:attrNameLst>
                                          <p:attrName>style.visibility</p:attrName>
                                        </p:attrNameLst>
                                      </p:cBhvr>
                                      <p:to>
                                        <p:strVal val="visible"/>
                                      </p:to>
                                    </p:set>
                                    <p:animEffect transition="in" filter="wipe(up)">
                                      <p:cBhvr>
                                        <p:cTn id="19" dur="250"/>
                                        <p:tgtEl>
                                          <p:spTgt spid="1213449"/>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1213447"/>
                                        </p:tgtEl>
                                        <p:attrNameLst>
                                          <p:attrName>style.visibility</p:attrName>
                                        </p:attrNameLst>
                                      </p:cBhvr>
                                      <p:to>
                                        <p:strVal val="visible"/>
                                      </p:to>
                                    </p:set>
                                    <p:animEffect transition="in" filter="wipe(up)">
                                      <p:cBhvr>
                                        <p:cTn id="23" dur="250"/>
                                        <p:tgtEl>
                                          <p:spTgt spid="1213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3447" grpId="0" autoUpdateAnimBg="0"/>
      <p:bldP spid="1213450"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gn="ctr">
              <a:lnSpc>
                <a:spcPts val="3500"/>
              </a:lnSpc>
            </a:pPr>
            <a:r>
              <a:rPr lang="en-US" sz="2400" b="1" dirty="0">
                <a:solidFill>
                  <a:srgbClr val="0033CC"/>
                </a:solidFill>
                <a:effectLst>
                  <a:outerShdw blurRad="38100" dist="38100" dir="2700000" algn="tl">
                    <a:srgbClr val="C0C0C0"/>
                  </a:outerShdw>
                </a:effectLst>
                <a:latin typeface="宋体" pitchFamily="2" charset="-122"/>
              </a:rPr>
              <a:t>—— </a:t>
            </a:r>
            <a:r>
              <a:rPr lang="zh-CN" altLang="en-US" sz="2400" b="1" dirty="0">
                <a:solidFill>
                  <a:srgbClr val="0033CC"/>
                </a:solidFill>
                <a:effectLst>
                  <a:outerShdw blurRad="38100" dist="38100" dir="2700000" algn="tl">
                    <a:srgbClr val="C0C0C0"/>
                  </a:outerShdw>
                </a:effectLst>
                <a:latin typeface="宋体" pitchFamily="2" charset="-122"/>
              </a:rPr>
              <a:t>现场指导 </a:t>
            </a:r>
            <a:r>
              <a:rPr lang="en-US" sz="2400" b="1" dirty="0">
                <a:solidFill>
                  <a:srgbClr val="0033CC"/>
                </a:solidFill>
                <a:effectLst>
                  <a:outerShdw blurRad="38100" dist="38100" dir="2700000" algn="tl">
                    <a:srgbClr val="C0C0C0"/>
                  </a:outerShdw>
                </a:effectLst>
                <a:latin typeface="宋体" pitchFamily="2" charset="-122"/>
              </a:rPr>
              <a:t>——</a:t>
            </a:r>
            <a:endParaRPr lang="en-US" sz="2400" b="1" dirty="0"/>
          </a:p>
          <a:p>
            <a:pPr>
              <a:lnSpc>
                <a:spcPts val="3500"/>
              </a:lnSpc>
            </a:pPr>
            <a:r>
              <a:rPr lang="en-US" altLang="zh-CN" sz="2400" b="1" dirty="0" smtClean="0">
                <a:latin typeface="宋体" pitchFamily="2" charset="-122"/>
              </a:rPr>
              <a:t>[2015·</a:t>
            </a:r>
            <a:r>
              <a:rPr lang="zh-CN" altLang="en-US" sz="2400" b="1" dirty="0" smtClean="0">
                <a:latin typeface="宋体" pitchFamily="2" charset="-122"/>
              </a:rPr>
              <a:t>全国卷</a:t>
            </a:r>
            <a:r>
              <a:rPr lang="en-US" altLang="zh-CN" sz="2400" b="1" dirty="0" smtClean="0">
                <a:latin typeface="宋体" pitchFamily="2" charset="-122"/>
              </a:rPr>
              <a:t>Ⅱ]</a:t>
            </a:r>
            <a:r>
              <a:rPr lang="zh-CN" altLang="en-US" sz="2400" b="1" dirty="0" smtClean="0">
                <a:latin typeface="宋体" pitchFamily="2" charset="-122"/>
              </a:rPr>
              <a:t>下列关于原文内容的表述，不正确的一项是</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r>
              <a:rPr lang="zh-CN" altLang="en-US" sz="2400" b="1" dirty="0" smtClean="0">
                <a:latin typeface="宋体" pitchFamily="2" charset="-122"/>
              </a:rPr>
              <a:t>原文、原题见本专题“真题体验”</a:t>
            </a:r>
            <a:r>
              <a:rPr lang="en-US" altLang="zh-CN" sz="2400" b="1" dirty="0" smtClean="0">
                <a:latin typeface="宋体" pitchFamily="2" charset="-122"/>
              </a:rPr>
              <a:t>)</a:t>
            </a:r>
          </a:p>
          <a:p>
            <a:pPr>
              <a:lnSpc>
                <a:spcPts val="3500"/>
              </a:lnSpc>
            </a:pPr>
            <a:endParaRPr lang="zh-CN" altLang="en-US" sz="2400" b="1" dirty="0"/>
          </a:p>
        </p:txBody>
      </p:sp>
      <p:sp>
        <p:nvSpPr>
          <p:cNvPr id="1229827"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aphicFrame>
        <p:nvGraphicFramePr>
          <p:cNvPr id="1229829" name="Group 5"/>
          <p:cNvGraphicFramePr>
            <a:graphicFrameLocks noGrp="1"/>
          </p:cNvGraphicFramePr>
          <p:nvPr/>
        </p:nvGraphicFramePr>
        <p:xfrm>
          <a:off x="755650" y="2671763"/>
          <a:ext cx="7993063" cy="3709988"/>
        </p:xfrm>
        <a:graphic>
          <a:graphicData uri="http://schemas.openxmlformats.org/drawingml/2006/table">
            <a:tbl>
              <a:tblPr/>
              <a:tblGrid>
                <a:gridCol w="431800"/>
                <a:gridCol w="792163"/>
                <a:gridCol w="6769100"/>
              </a:tblGrid>
              <a:tr h="1441450">
                <a:tc rowSpan="2">
                  <a:txBody>
                    <a:bodyPr/>
                    <a:lstStyle/>
                    <a:p>
                      <a:pPr marL="0" marR="0" lvl="0" indent="0" algn="ctr" defTabSz="914400" rtl="0" eaLnBrk="1" fontAlgn="base" latinLnBrk="0" hangingPunct="1">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教你</a:t>
                      </a:r>
                    </a:p>
                    <a:p>
                      <a:pPr marL="0" marR="0" lvl="0" indent="0" algn="ctr" defTabSz="914400" rtl="0" eaLnBrk="1" fontAlgn="base" latinLnBrk="0" hangingPunct="1">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审题</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审题要点</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题干的要求是选择不正确的一项，说明没有审题上的难度，也不存在答非所问的问题</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68538">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思路分析</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本题考查筛选并整合文中信息的能力。此类题的答题步骤是：①定位</a:t>
                      </a:r>
                      <a:r>
                        <a:rPr kumimoji="0" lang="en-US" altLang="zh-CN" sz="2000" b="1" i="0" u="none" strike="noStrike" cap="none" normalizeH="0" baseline="0" dirty="0" smtClean="0">
                          <a:ln>
                            <a:noFill/>
                          </a:ln>
                          <a:solidFill>
                            <a:schemeClr val="tx1"/>
                          </a:solidFill>
                          <a:effectLst/>
                          <a:latin typeface="Calibri" pitchFamily="34" charset="0"/>
                          <a:ea typeface="宋体" pitchFamily="2" charset="-122"/>
                        </a:rPr>
                        <a:t>——</a:t>
                      </a: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在选项中确定需要“定位”的关键词语，在文本中找出与之“照应”的词语，据此确定选项的照应句。②对照</a:t>
                      </a:r>
                      <a:r>
                        <a:rPr kumimoji="0" lang="en-US" altLang="zh-CN" sz="2000" b="1" i="0" u="none" strike="noStrike" cap="none" normalizeH="0" baseline="0" dirty="0" smtClean="0">
                          <a:ln>
                            <a:noFill/>
                          </a:ln>
                          <a:solidFill>
                            <a:schemeClr val="tx1"/>
                          </a:solidFill>
                          <a:effectLst/>
                          <a:latin typeface="Calibri" pitchFamily="34" charset="0"/>
                          <a:ea typeface="宋体" pitchFamily="2" charset="-122"/>
                        </a:rPr>
                        <a:t>——</a:t>
                      </a: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比较选项和照应句，找到二者有差异的表述并相互对照。③判定</a:t>
                      </a:r>
                      <a:r>
                        <a:rPr kumimoji="0" lang="en-US" altLang="zh-CN" sz="2000" b="1" i="0" u="none" strike="noStrike" cap="none" normalizeH="0" baseline="0" dirty="0" smtClean="0">
                          <a:ln>
                            <a:noFill/>
                          </a:ln>
                          <a:solidFill>
                            <a:schemeClr val="tx1"/>
                          </a:solidFill>
                          <a:effectLst/>
                          <a:latin typeface="Calibri" pitchFamily="34" charset="0"/>
                          <a:ea typeface="宋体" pitchFamily="2" charset="-122"/>
                        </a:rPr>
                        <a:t>——</a:t>
                      </a: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通过联想、推断，依照文意，确认与原文表述有差异的选项的性质</a:t>
                      </a:r>
                      <a:r>
                        <a:rPr kumimoji="0" lang="en-US" altLang="zh-CN" sz="2000" b="1" i="0" u="none" strike="noStrike" cap="none" normalizeH="0" baseline="0" dirty="0" smtClean="0">
                          <a:ln>
                            <a:noFill/>
                          </a:ln>
                          <a:solidFill>
                            <a:schemeClr val="tx1"/>
                          </a:solidFill>
                          <a:effectLst/>
                          <a:latin typeface="Calibri" pitchFamily="34" charset="0"/>
                          <a:ea typeface="宋体" pitchFamily="2" charset="-122"/>
                        </a:rPr>
                        <a:t>(</a:t>
                      </a: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是只换了一种说法，还是发生了根本改变</a:t>
                      </a:r>
                      <a:r>
                        <a:rPr kumimoji="0" lang="en-US" altLang="zh-CN" sz="2000" b="1" i="0" u="none" strike="noStrike" cap="none" normalizeH="0" baseline="0" dirty="0" smtClean="0">
                          <a:ln>
                            <a:noFill/>
                          </a:ln>
                          <a:solidFill>
                            <a:schemeClr val="tx1"/>
                          </a:solidFill>
                          <a:effectLst/>
                          <a:latin typeface="Calibri" pitchFamily="34" charset="0"/>
                          <a:ea typeface="宋体" pitchFamily="2" charset="-122"/>
                        </a:rPr>
                        <a:t>)</a:t>
                      </a: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，从而判定选项的正误</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4"/>
          <p:cNvGrpSpPr>
            <a:grpSpLocks/>
          </p:cNvGrpSpPr>
          <p:nvPr/>
        </p:nvGrpSpPr>
        <p:grpSpPr bwMode="auto">
          <a:xfrm>
            <a:off x="1588" y="777875"/>
            <a:ext cx="609600" cy="2003425"/>
            <a:chOff x="0" y="0"/>
            <a:chExt cx="384" cy="1262"/>
          </a:xfrm>
        </p:grpSpPr>
        <p:pic>
          <p:nvPicPr>
            <p:cNvPr id="1229843"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29844"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9"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949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599491"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sp>
        <p:nvSpPr>
          <p:cNvPr id="1599492"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对作品进行个性化阅读和有创意的解读的能力。把握小说的构思特色，可以从结构的角度来分析，比如线索、情节、伏笔等。从线索的角度分析，小说以“我”的梦境为线索，围绕“香蕉、大象和艾丝尔姨妈”行文；从情节的角度分析，小说开篇设置悬念、情节曲折、结尾出人意料等。回答问题时，应先概括构思特色，再结合文本具体分析。</a:t>
            </a:r>
          </a:p>
        </p:txBody>
      </p:sp>
      <p:grpSp>
        <p:nvGrpSpPr>
          <p:cNvPr id="2" name="Group 10"/>
          <p:cNvGrpSpPr>
            <a:grpSpLocks/>
          </p:cNvGrpSpPr>
          <p:nvPr/>
        </p:nvGrpSpPr>
        <p:grpSpPr bwMode="auto">
          <a:xfrm>
            <a:off x="1588" y="4581525"/>
            <a:ext cx="609600" cy="2028825"/>
            <a:chOff x="0" y="0"/>
            <a:chExt cx="384" cy="1278"/>
          </a:xfrm>
        </p:grpSpPr>
        <p:pic>
          <p:nvPicPr>
            <p:cNvPr id="1599494"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59949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514" name="Text Box 6"/>
          <p:cNvSpPr txBox="1">
            <a:spLocks noChangeArrowheads="1"/>
          </p:cNvSpPr>
          <p:nvPr/>
        </p:nvSpPr>
        <p:spPr bwMode="auto">
          <a:xfrm>
            <a:off x="900113" y="2708275"/>
            <a:ext cx="7920037" cy="769441"/>
          </a:xfrm>
          <a:prstGeom prst="rect">
            <a:avLst/>
          </a:prstGeom>
          <a:noFill/>
          <a:ln w="9525">
            <a:noFill/>
            <a:miter lim="800000"/>
            <a:headEnd/>
            <a:tailEnd/>
          </a:ln>
        </p:spPr>
        <p:txBody>
          <a:bodyPr>
            <a:spAutoFit/>
          </a:bodyPr>
          <a:lstStyle/>
          <a:p>
            <a:pPr algn="ctr"/>
            <a:r>
              <a:rPr lang="zh-CN" altLang="en-US" sz="4400" dirty="0" smtClean="0">
                <a:solidFill>
                  <a:srgbClr val="FF6600"/>
                </a:solidFill>
                <a:latin typeface="黑体" pitchFamily="2" charset="-122"/>
                <a:ea typeface="黑体" pitchFamily="2" charset="-122"/>
              </a:rPr>
              <a:t>第</a:t>
            </a:r>
            <a:r>
              <a:rPr lang="en-US" altLang="zh-CN" sz="4400" dirty="0" smtClean="0">
                <a:solidFill>
                  <a:srgbClr val="FF6600"/>
                </a:solidFill>
                <a:latin typeface="黑体" pitchFamily="2" charset="-122"/>
                <a:ea typeface="黑体" pitchFamily="2" charset="-122"/>
              </a:rPr>
              <a:t>3</a:t>
            </a:r>
            <a:r>
              <a:rPr lang="zh-CN" altLang="en-US" sz="4400" dirty="0" smtClean="0">
                <a:solidFill>
                  <a:srgbClr val="FF6600"/>
                </a:solidFill>
                <a:latin typeface="黑体" pitchFamily="2" charset="-122"/>
                <a:ea typeface="黑体" pitchFamily="2" charset="-122"/>
              </a:rPr>
              <a:t>讲　鉴赏小说环境</a:t>
            </a:r>
          </a:p>
        </p:txBody>
      </p:sp>
      <p:sp>
        <p:nvSpPr>
          <p:cNvPr id="1600515" name="动作按钮: 自定义 8">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10"/>
          <p:cNvGrpSpPr>
            <a:grpSpLocks/>
          </p:cNvGrpSpPr>
          <p:nvPr/>
        </p:nvGrpSpPr>
        <p:grpSpPr bwMode="auto">
          <a:xfrm>
            <a:off x="1588" y="4581525"/>
            <a:ext cx="609600" cy="2028825"/>
            <a:chOff x="0" y="0"/>
            <a:chExt cx="384" cy="1278"/>
          </a:xfrm>
        </p:grpSpPr>
        <p:pic>
          <p:nvPicPr>
            <p:cNvPr id="1600517"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00518" name="内容占位符 2">
              <a:hlinkClick r:id="rId4" action="ppaction://hlinksldjump"/>
            </p:cNvPr>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训练</a:t>
              </a:r>
              <a:r>
                <a:rPr lang="en-US" b="1" dirty="0">
                  <a:solidFill>
                    <a:schemeClr val="bg1"/>
                  </a:solidFill>
                </a:rPr>
                <a:t>.</a:t>
              </a:r>
            </a:p>
            <a:p>
              <a:pPr>
                <a:lnSpc>
                  <a:spcPts val="2300"/>
                </a:lnSpc>
              </a:pPr>
              <a:r>
                <a:rPr lang="zh-CN" altLang="en-US" sz="2000" b="1" dirty="0">
                  <a:solidFill>
                    <a:schemeClr val="bg1"/>
                  </a:solidFill>
                  <a:ea typeface="幼圆" pitchFamily="49" charset="-122"/>
                </a:rPr>
                <a:t>检测</a:t>
              </a:r>
            </a:p>
          </p:txBody>
        </p:sp>
      </p:grpSp>
      <p:grpSp>
        <p:nvGrpSpPr>
          <p:cNvPr id="3" name="Group 4"/>
          <p:cNvGrpSpPr>
            <a:grpSpLocks/>
          </p:cNvGrpSpPr>
          <p:nvPr/>
        </p:nvGrpSpPr>
        <p:grpSpPr bwMode="auto">
          <a:xfrm>
            <a:off x="1588" y="777875"/>
            <a:ext cx="609600" cy="2003425"/>
            <a:chOff x="0" y="0"/>
            <a:chExt cx="384" cy="1262"/>
          </a:xfrm>
        </p:grpSpPr>
        <p:pic>
          <p:nvPicPr>
            <p:cNvPr id="1600520" name="Picture 5"/>
            <p:cNvPicPr>
              <a:picLocks noChangeAspect="1" noChangeArrowheads="1"/>
            </p:cNvPicPr>
            <p:nvPr/>
          </p:nvPicPr>
          <p:blipFill>
            <a:blip r:embed="rId5"/>
            <a:srcRect/>
            <a:stretch>
              <a:fillRect/>
            </a:stretch>
          </p:blipFill>
          <p:spPr bwMode="auto">
            <a:xfrm>
              <a:off x="0" y="0"/>
              <a:ext cx="384" cy="1171"/>
            </a:xfrm>
            <a:prstGeom prst="rect">
              <a:avLst/>
            </a:prstGeom>
            <a:noFill/>
            <a:ln w="9525">
              <a:noFill/>
              <a:miter lim="800000"/>
              <a:headEnd/>
              <a:tailEnd/>
            </a:ln>
          </p:spPr>
        </p:pic>
        <p:sp>
          <p:nvSpPr>
            <p:cNvPr id="1600521" name="内容占位符 2">
              <a:hlinkClick r:id="rId6" action="ppaction://hlinksldjump"/>
            </p:cNvPr>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真题</a:t>
              </a:r>
              <a:r>
                <a:rPr lang="en-US" b="1" dirty="0">
                  <a:solidFill>
                    <a:schemeClr val="bg1"/>
                  </a:solidFill>
                </a:rPr>
                <a:t>.</a:t>
              </a:r>
            </a:p>
            <a:p>
              <a:pPr>
                <a:lnSpc>
                  <a:spcPts val="2300"/>
                </a:lnSpc>
              </a:pPr>
              <a:r>
                <a:rPr lang="zh-CN" altLang="en-US" sz="2000" b="1" dirty="0">
                  <a:solidFill>
                    <a:schemeClr val="bg1"/>
                  </a:solidFill>
                  <a:ea typeface="幼圆" pitchFamily="49" charset="-122"/>
                </a:rPr>
                <a:t>指导</a:t>
              </a:r>
            </a:p>
          </p:txBody>
        </p:sp>
      </p:grpSp>
      <p:grpSp>
        <p:nvGrpSpPr>
          <p:cNvPr id="4" name="Group 7"/>
          <p:cNvGrpSpPr>
            <a:grpSpLocks/>
          </p:cNvGrpSpPr>
          <p:nvPr/>
        </p:nvGrpSpPr>
        <p:grpSpPr bwMode="auto">
          <a:xfrm>
            <a:off x="1588" y="2674938"/>
            <a:ext cx="609600" cy="1978025"/>
            <a:chOff x="0" y="0"/>
            <a:chExt cx="384" cy="1246"/>
          </a:xfrm>
        </p:grpSpPr>
        <p:pic>
          <p:nvPicPr>
            <p:cNvPr id="1600523" name="Picture 8"/>
            <p:cNvPicPr>
              <a:picLocks noChangeAspect="1" noChangeArrowheads="1"/>
            </p:cNvPicPr>
            <p:nvPr/>
          </p:nvPicPr>
          <p:blipFill>
            <a:blip r:embed="rId7"/>
            <a:srcRect/>
            <a:stretch>
              <a:fillRect/>
            </a:stretch>
          </p:blipFill>
          <p:spPr bwMode="auto">
            <a:xfrm>
              <a:off x="0" y="0"/>
              <a:ext cx="384" cy="1171"/>
            </a:xfrm>
            <a:prstGeom prst="rect">
              <a:avLst/>
            </a:prstGeom>
            <a:noFill/>
            <a:ln w="9525">
              <a:noFill/>
              <a:miter lim="800000"/>
              <a:headEnd/>
              <a:tailEnd/>
            </a:ln>
          </p:spPr>
        </p:pic>
        <p:sp>
          <p:nvSpPr>
            <p:cNvPr id="1600524" name="内容占位符 2">
              <a:hlinkClick r:id="rId8" action="ppaction://hlinksldjump"/>
            </p:cNvPr>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考点</a:t>
              </a:r>
              <a:r>
                <a:rPr lang="en-US" b="1" dirty="0">
                  <a:solidFill>
                    <a:schemeClr val="bg1"/>
                  </a:solidFill>
                </a:rPr>
                <a:t>.</a:t>
              </a:r>
            </a:p>
            <a:p>
              <a:pPr>
                <a:lnSpc>
                  <a:spcPts val="2300"/>
                </a:lnSpc>
              </a:pPr>
              <a:r>
                <a:rPr lang="zh-CN" altLang="en-US" sz="2000" b="1" dirty="0">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600514"/>
                                        </p:tgtEl>
                                        <p:attrNameLst>
                                          <p:attrName>style.visibility</p:attrName>
                                        </p:attrNameLst>
                                      </p:cBhvr>
                                      <p:to>
                                        <p:strVal val="visible"/>
                                      </p:to>
                                    </p:set>
                                    <p:anim calcmode="lin" valueType="num">
                                      <p:cBhvr>
                                        <p:cTn id="7" dur="500" fill="hold"/>
                                        <p:tgtEl>
                                          <p:spTgt spid="1600514"/>
                                        </p:tgtEl>
                                        <p:attrNameLst>
                                          <p:attrName>ppt_w</p:attrName>
                                        </p:attrNameLst>
                                      </p:cBhvr>
                                      <p:tavLst>
                                        <p:tav tm="0">
                                          <p:val>
                                            <p:fltVal val="0"/>
                                          </p:val>
                                        </p:tav>
                                        <p:tav tm="100000">
                                          <p:val>
                                            <p:strVal val="#ppt_w"/>
                                          </p:val>
                                        </p:tav>
                                      </p:tavLst>
                                    </p:anim>
                                    <p:anim calcmode="lin" valueType="num">
                                      <p:cBhvr>
                                        <p:cTn id="8" dur="500" fill="hold"/>
                                        <p:tgtEl>
                                          <p:spTgt spid="1600514"/>
                                        </p:tgtEl>
                                        <p:attrNameLst>
                                          <p:attrName>ppt_h</p:attrName>
                                        </p:attrNameLst>
                                      </p:cBhvr>
                                      <p:tavLst>
                                        <p:tav tm="0">
                                          <p:val>
                                            <p:fltVal val="0"/>
                                          </p:val>
                                        </p:tav>
                                        <p:tav tm="100000">
                                          <p:val>
                                            <p:strVal val="#ppt_h"/>
                                          </p:val>
                                        </p:tav>
                                      </p:tavLst>
                                    </p:anim>
                                    <p:animEffect transition="in" filter="fade">
                                      <p:cBhvr>
                                        <p:cTn id="9" dur="500"/>
                                        <p:tgtEl>
                                          <p:spTgt spid="1600514"/>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3"/>
                                        </p:tgtEl>
                                      </p:cBhvr>
                                    </p:animEffect>
                                    <p:animScale>
                                      <p:cBhvr>
                                        <p:cTn id="13" dur="250" autoRev="1" fill="hold"/>
                                        <p:tgtEl>
                                          <p:spTgt spid="3"/>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4"/>
                                        </p:tgtEl>
                                      </p:cBhvr>
                                    </p:animEffect>
                                    <p:animScale>
                                      <p:cBhvr>
                                        <p:cTn id="17" dur="250" autoRev="1" fill="hold"/>
                                        <p:tgtEl>
                                          <p:spTgt spid="4"/>
                                        </p:tgtEl>
                                      </p:cBhvr>
                                      <p:by x="105000" y="105000"/>
                                    </p:animScale>
                                  </p:childTnLst>
                                </p:cTn>
                              </p:par>
                            </p:childTnLst>
                          </p:cTn>
                        </p:par>
                        <p:par>
                          <p:cTn id="18" fill="hold">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2"/>
                                        </p:tgtEl>
                                      </p:cBhvr>
                                    </p:animEffect>
                                    <p:animScale>
                                      <p:cBhvr>
                                        <p:cTn id="21"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0514" grpId="0" autoUpdateAnimBg="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0" y="692150"/>
            <a:ext cx="9144000" cy="6165850"/>
            <a:chOff x="0" y="0"/>
            <a:chExt cx="9144000" cy="6165304"/>
          </a:xfrm>
        </p:grpSpPr>
        <p:sp>
          <p:nvSpPr>
            <p:cNvPr id="1601539" name="矩形 4"/>
            <p:cNvSpPr>
              <a:spLocks noChangeArrowheads="1"/>
            </p:cNvSpPr>
            <p:nvPr/>
          </p:nvSpPr>
          <p:spPr bwMode="auto">
            <a:xfrm>
              <a:off x="0" y="0"/>
              <a:ext cx="9144000" cy="6165304"/>
            </a:xfrm>
            <a:prstGeom prst="rect">
              <a:avLst/>
            </a:prstGeom>
            <a:solidFill>
              <a:schemeClr val="bg1"/>
            </a:solidFill>
            <a:ln w="9525">
              <a:noFill/>
              <a:miter lim="800000"/>
              <a:headEnd/>
              <a:tailEnd/>
            </a:ln>
          </p:spPr>
          <p:txBody>
            <a:bodyPr anchor="ctr"/>
            <a:lstStyle/>
            <a:p>
              <a:pPr algn="ctr"/>
              <a:endParaRPr lang="zh-CN" altLang="en-US" baseline="-25000">
                <a:solidFill>
                  <a:srgbClr val="FFFFFF"/>
                </a:solidFill>
              </a:endParaRPr>
            </a:p>
          </p:txBody>
        </p:sp>
        <p:grpSp>
          <p:nvGrpSpPr>
            <p:cNvPr id="3" name="矩形 5"/>
            <p:cNvGrpSpPr>
              <a:grpSpLocks/>
            </p:cNvGrpSpPr>
            <p:nvPr/>
          </p:nvGrpSpPr>
          <p:grpSpPr bwMode="auto">
            <a:xfrm>
              <a:off x="347472" y="8889"/>
              <a:ext cx="8503920" cy="5924787"/>
              <a:chOff x="0" y="0"/>
              <a:chExt cx="8503920" cy="5925312"/>
            </a:xfrm>
          </p:grpSpPr>
          <p:pic>
            <p:nvPicPr>
              <p:cNvPr id="1601541" name="矩形 5"/>
              <p:cNvPicPr>
                <a:picLocks noChangeArrowheads="1"/>
              </p:cNvPicPr>
              <p:nvPr/>
            </p:nvPicPr>
            <p:blipFill>
              <a:blip r:embed="rId2"/>
              <a:srcRect/>
              <a:stretch>
                <a:fillRect/>
              </a:stretch>
            </p:blipFill>
            <p:spPr bwMode="auto">
              <a:xfrm>
                <a:off x="0" y="0"/>
                <a:ext cx="8503920" cy="5925312"/>
              </a:xfrm>
              <a:prstGeom prst="rect">
                <a:avLst/>
              </a:prstGeom>
              <a:noFill/>
              <a:ln w="9525">
                <a:noFill/>
                <a:miter lim="800000"/>
                <a:headEnd/>
                <a:tailEnd/>
              </a:ln>
            </p:spPr>
          </p:pic>
          <p:sp>
            <p:nvSpPr>
              <p:cNvPr id="1601542" name="Text Box 6"/>
              <p:cNvSpPr txBox="1">
                <a:spLocks noChangeArrowheads="1"/>
              </p:cNvSpPr>
              <p:nvPr/>
            </p:nvSpPr>
            <p:spPr bwMode="auto">
              <a:xfrm>
                <a:off x="120072" y="49883"/>
                <a:ext cx="8266406" cy="5702377"/>
              </a:xfrm>
              <a:prstGeom prst="rect">
                <a:avLst/>
              </a:prstGeom>
              <a:noFill/>
              <a:ln w="9525">
                <a:noFill/>
                <a:miter lim="800000"/>
                <a:headEnd/>
                <a:tailEnd/>
              </a:ln>
            </p:spPr>
            <p:txBody>
              <a:bodyPr anchor="ctr"/>
              <a:lstStyle/>
              <a:p>
                <a:pPr algn="ctr"/>
                <a:endParaRPr lang="zh-CN" altLang="en-US" baseline="-25000">
                  <a:solidFill>
                    <a:srgbClr val="FFFFFF"/>
                  </a:solidFill>
                </a:endParaRPr>
              </a:p>
            </p:txBody>
          </p:sp>
        </p:grpSp>
      </p:grpSp>
      <p:sp>
        <p:nvSpPr>
          <p:cNvPr id="1601543" name="动作按钮: 自定义 8">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01544"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indent="627063">
              <a:lnSpc>
                <a:spcPts val="3500"/>
              </a:lnSpc>
            </a:pPr>
            <a:r>
              <a:rPr lang="zh-CN" altLang="en-US" sz="2400" b="1" dirty="0" smtClean="0">
                <a:latin typeface="宋体" pitchFamily="2" charset="-122"/>
              </a:rPr>
              <a:t>本考点对应的</a:t>
            </a:r>
            <a:r>
              <a:rPr lang="en-US" altLang="zh-CN" sz="2400" b="1" dirty="0" smtClean="0">
                <a:latin typeface="宋体" pitchFamily="2" charset="-122"/>
              </a:rPr>
              <a:t>《</a:t>
            </a:r>
            <a:r>
              <a:rPr lang="zh-CN" altLang="en-US" sz="2400" b="1" dirty="0" smtClean="0">
                <a:latin typeface="宋体" pitchFamily="2" charset="-122"/>
              </a:rPr>
              <a:t>考试说明</a:t>
            </a:r>
            <a:r>
              <a:rPr lang="en-US" altLang="zh-CN" sz="2400" b="1" dirty="0" smtClean="0">
                <a:latin typeface="宋体" pitchFamily="2" charset="-122"/>
              </a:rPr>
              <a:t>》</a:t>
            </a:r>
            <a:r>
              <a:rPr lang="zh-CN" altLang="en-US" sz="2400" b="1" dirty="0" smtClean="0">
                <a:latin typeface="宋体" pitchFamily="2" charset="-122"/>
              </a:rPr>
              <a:t>中的要求是：①分析作品体裁的基本特征</a:t>
            </a:r>
            <a:r>
              <a:rPr lang="en-US" altLang="zh-CN" sz="2400" b="1" dirty="0" smtClean="0">
                <a:latin typeface="宋体" pitchFamily="2" charset="-122"/>
              </a:rPr>
              <a:t>(</a:t>
            </a:r>
            <a:r>
              <a:rPr lang="zh-CN" altLang="en-US" sz="2400" b="1" dirty="0" smtClean="0">
                <a:latin typeface="宋体" pitchFamily="2" charset="-122"/>
              </a:rPr>
              <a:t>考查分析综合能力，能力层级为</a:t>
            </a:r>
            <a:r>
              <a:rPr lang="en-US" altLang="zh-CN" sz="2400" b="1" dirty="0" smtClean="0">
                <a:latin typeface="宋体" pitchFamily="2" charset="-122"/>
              </a:rPr>
              <a:t>C</a:t>
            </a:r>
            <a:r>
              <a:rPr lang="zh-CN" altLang="en-US" sz="2400" b="1" dirty="0" smtClean="0">
                <a:latin typeface="宋体" pitchFamily="2" charset="-122"/>
              </a:rPr>
              <a:t>级</a:t>
            </a:r>
            <a:r>
              <a:rPr lang="en-US" altLang="zh-CN" sz="2400" b="1" dirty="0" smtClean="0">
                <a:latin typeface="宋体" pitchFamily="2" charset="-122"/>
              </a:rPr>
              <a:t>)</a:t>
            </a:r>
            <a:r>
              <a:rPr lang="zh-CN" altLang="en-US" sz="2400" b="1" dirty="0" smtClean="0">
                <a:latin typeface="宋体" pitchFamily="2" charset="-122"/>
              </a:rPr>
              <a:t>；②欣赏作品的形象</a:t>
            </a:r>
            <a:r>
              <a:rPr lang="en-US" altLang="zh-CN" sz="2400" b="1" dirty="0" smtClean="0">
                <a:latin typeface="宋体" pitchFamily="2" charset="-122"/>
              </a:rPr>
              <a:t>(</a:t>
            </a:r>
            <a:r>
              <a:rPr lang="zh-CN" altLang="en-US" sz="2400" b="1" dirty="0" smtClean="0">
                <a:latin typeface="宋体" pitchFamily="2" charset="-122"/>
              </a:rPr>
              <a:t>考查鉴赏评价能力，能力层级为</a:t>
            </a:r>
            <a:r>
              <a:rPr lang="en-US" altLang="zh-CN" sz="2400" b="1" dirty="0" smtClean="0">
                <a:latin typeface="宋体" pitchFamily="2" charset="-122"/>
              </a:rPr>
              <a:t>D</a:t>
            </a:r>
            <a:r>
              <a:rPr lang="zh-CN" altLang="en-US" sz="2400" b="1" dirty="0" smtClean="0">
                <a:latin typeface="宋体" pitchFamily="2" charset="-122"/>
              </a:rPr>
              <a:t>级</a:t>
            </a:r>
            <a:r>
              <a:rPr lang="en-US" altLang="zh-CN" sz="2400" b="1" dirty="0" smtClean="0">
                <a:latin typeface="宋体" pitchFamily="2" charset="-122"/>
              </a:rPr>
              <a:t>)</a:t>
            </a:r>
            <a:r>
              <a:rPr lang="zh-CN" altLang="en-US" sz="2400" b="1" dirty="0" smtClean="0">
                <a:latin typeface="宋体" pitchFamily="2" charset="-122"/>
              </a:rPr>
              <a:t>。小说环境包括自然环境和社会环境两大类，它提供了人物活动和情节展开的空间位置，服务于小说的形象、情节和主题，这是不同于散文的地方，故能体现小说的体裁特征。小说中的自然环境多为景物、景象，也在作品形象之列。</a:t>
            </a:r>
          </a:p>
        </p:txBody>
      </p:sp>
      <p:sp>
        <p:nvSpPr>
          <p:cNvPr id="1601545" name="同侧圆角矩形 11"/>
          <p:cNvSpPr>
            <a:spLocks noChangeArrowheads="1"/>
          </p:cNvSpPr>
          <p:nvPr/>
        </p:nvSpPr>
        <p:spPr bwMode="auto">
          <a:xfrm>
            <a:off x="3314700" y="508000"/>
            <a:ext cx="2484438" cy="473075"/>
          </a:xfrm>
          <a:custGeom>
            <a:avLst/>
            <a:gdLst>
              <a:gd name="T0" fmla="*/ 2484438 w 2484438"/>
              <a:gd name="T1" fmla="*/ 236538 h 473075"/>
              <a:gd name="T2" fmla="*/ 1242219 w 2484438"/>
              <a:gd name="T3" fmla="*/ 473075 h 473075"/>
              <a:gd name="T4" fmla="*/ 0 w 2484438"/>
              <a:gd name="T5" fmla="*/ 236538 h 473075"/>
              <a:gd name="T6" fmla="*/ 1242219 w 2484438"/>
              <a:gd name="T7" fmla="*/ 0 h 473075"/>
              <a:gd name="T8" fmla="*/ 0 60000 65536"/>
              <a:gd name="T9" fmla="*/ 5898240 60000 65536"/>
              <a:gd name="T10" fmla="*/ 11796480 60000 65536"/>
              <a:gd name="T11" fmla="*/ 17694720 60000 65536"/>
              <a:gd name="T12" fmla="*/ 23094 w 2484438"/>
              <a:gd name="T13" fmla="*/ 23094 h 473075"/>
              <a:gd name="T14" fmla="*/ 2461344 w 2484438"/>
              <a:gd name="T15" fmla="*/ 473075 h 473075"/>
            </a:gdLst>
            <a:ahLst/>
            <a:cxnLst>
              <a:cxn ang="T8">
                <a:pos x="T0" y="T1"/>
              </a:cxn>
              <a:cxn ang="T9">
                <a:pos x="T2" y="T3"/>
              </a:cxn>
              <a:cxn ang="T10">
                <a:pos x="T4" y="T5"/>
              </a:cxn>
              <a:cxn ang="T11">
                <a:pos x="T6" y="T7"/>
              </a:cxn>
            </a:cxnLst>
            <a:rect l="T12" t="T13" r="T14" b="T15"/>
            <a:pathLst>
              <a:path w="2484438" h="473075">
                <a:moveTo>
                  <a:pt x="78847" y="0"/>
                </a:moveTo>
                <a:lnTo>
                  <a:pt x="2405591" y="0"/>
                </a:lnTo>
                <a:lnTo>
                  <a:pt x="2405590" y="0"/>
                </a:lnTo>
                <a:cubicBezTo>
                  <a:pt x="2449136" y="0"/>
                  <a:pt x="2484438" y="35301"/>
                  <a:pt x="2484438" y="78847"/>
                </a:cubicBezTo>
                <a:lnTo>
                  <a:pt x="2484438" y="473075"/>
                </a:lnTo>
                <a:lnTo>
                  <a:pt x="0" y="473075"/>
                </a:lnTo>
                <a:lnTo>
                  <a:pt x="0" y="78847"/>
                </a:lnTo>
                <a:cubicBezTo>
                  <a:pt x="0" y="35301"/>
                  <a:pt x="35301" y="0"/>
                  <a:pt x="78846" y="0"/>
                </a:cubicBezTo>
                <a:close/>
              </a:path>
            </a:pathLst>
          </a:custGeom>
          <a:gradFill rotWithShape="0">
            <a:gsLst>
              <a:gs pos="0">
                <a:srgbClr val="00B0DA"/>
              </a:gs>
              <a:gs pos="59000">
                <a:srgbClr val="1EB4FF"/>
              </a:gs>
              <a:gs pos="100000">
                <a:srgbClr val="005782"/>
              </a:gs>
            </a:gsLst>
            <a:lin ang="5400000"/>
          </a:gradFill>
          <a:ln w="9525">
            <a:noFill/>
            <a:miter lim="800000"/>
            <a:headEnd/>
            <a:tailEnd/>
          </a:ln>
        </p:spPr>
        <p:txBody>
          <a:bodyPr anchor="ctr"/>
          <a:lstStyle/>
          <a:p>
            <a:pPr algn="ctr">
              <a:lnSpc>
                <a:spcPts val="2200"/>
              </a:lnSpc>
            </a:pPr>
            <a:r>
              <a:rPr lang="zh-CN" altLang="en-US" sz="2600" b="1">
                <a:solidFill>
                  <a:schemeClr val="bg1"/>
                </a:solidFill>
                <a:latin typeface="幼圆" pitchFamily="49" charset="-122"/>
                <a:ea typeface="幼圆" pitchFamily="49" charset="-122"/>
              </a:rPr>
              <a:t>考纲在线</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withEffect">
                                  <p:stCondLst>
                                    <p:cond delay="0"/>
                                  </p:stCondLst>
                                  <p:childTnLst>
                                    <p:set>
                                      <p:cBhvr>
                                        <p:cTn id="6" dur="1" fill="hold">
                                          <p:stCondLst>
                                            <p:cond delay="0"/>
                                          </p:stCondLst>
                                        </p:cTn>
                                        <p:tgtEl>
                                          <p:spTgt spid="1601545"/>
                                        </p:tgtEl>
                                        <p:attrNameLst>
                                          <p:attrName>style.visibility</p:attrName>
                                        </p:attrNameLst>
                                      </p:cBhvr>
                                      <p:to>
                                        <p:strVal val="visible"/>
                                      </p:to>
                                    </p:set>
                                    <p:animEffect transition="in" filter="wheel(4)">
                                      <p:cBhvr>
                                        <p:cTn id="7" dur="500"/>
                                        <p:tgtEl>
                                          <p:spTgt spid="160154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01544"/>
                                        </p:tgtEl>
                                        <p:attrNameLst>
                                          <p:attrName>style.visibility</p:attrName>
                                        </p:attrNameLst>
                                      </p:cBhvr>
                                      <p:to>
                                        <p:strVal val="visible"/>
                                      </p:to>
                                    </p:set>
                                    <p:animEffect transition="in" filter="blinds(horizontal)">
                                      <p:cBhvr>
                                        <p:cTn id="12" dur="500"/>
                                        <p:tgtEl>
                                          <p:spTgt spid="1601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1544" grpId="0" autoUpdateAnimBg="0"/>
      <p:bldP spid="1601545" grpId="0" animBg="1" autoUpdateAnimBg="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0" y="692150"/>
            <a:ext cx="9144000" cy="6165850"/>
            <a:chOff x="0" y="0"/>
            <a:chExt cx="9144000" cy="6165304"/>
          </a:xfrm>
        </p:grpSpPr>
        <p:sp>
          <p:nvSpPr>
            <p:cNvPr id="1602563" name="矩形 4"/>
            <p:cNvSpPr>
              <a:spLocks noChangeArrowheads="1"/>
            </p:cNvSpPr>
            <p:nvPr/>
          </p:nvSpPr>
          <p:spPr bwMode="auto">
            <a:xfrm>
              <a:off x="0" y="0"/>
              <a:ext cx="9144000" cy="6165304"/>
            </a:xfrm>
            <a:prstGeom prst="rect">
              <a:avLst/>
            </a:prstGeom>
            <a:solidFill>
              <a:schemeClr val="bg1"/>
            </a:solidFill>
            <a:ln w="9525">
              <a:noFill/>
              <a:miter lim="800000"/>
              <a:headEnd/>
              <a:tailEnd/>
            </a:ln>
          </p:spPr>
          <p:txBody>
            <a:bodyPr anchor="ctr"/>
            <a:lstStyle/>
            <a:p>
              <a:pPr algn="ctr"/>
              <a:endParaRPr lang="zh-CN" altLang="en-US" baseline="-25000">
                <a:solidFill>
                  <a:srgbClr val="FFFFFF"/>
                </a:solidFill>
              </a:endParaRPr>
            </a:p>
          </p:txBody>
        </p:sp>
        <p:grpSp>
          <p:nvGrpSpPr>
            <p:cNvPr id="3" name="矩形 5"/>
            <p:cNvGrpSpPr>
              <a:grpSpLocks/>
            </p:cNvGrpSpPr>
            <p:nvPr/>
          </p:nvGrpSpPr>
          <p:grpSpPr bwMode="auto">
            <a:xfrm>
              <a:off x="347472" y="8889"/>
              <a:ext cx="8503920" cy="5924787"/>
              <a:chOff x="0" y="0"/>
              <a:chExt cx="8503920" cy="5925312"/>
            </a:xfrm>
          </p:grpSpPr>
          <p:pic>
            <p:nvPicPr>
              <p:cNvPr id="1602565" name="矩形 5"/>
              <p:cNvPicPr>
                <a:picLocks noChangeArrowheads="1"/>
              </p:cNvPicPr>
              <p:nvPr/>
            </p:nvPicPr>
            <p:blipFill>
              <a:blip r:embed="rId2"/>
              <a:srcRect/>
              <a:stretch>
                <a:fillRect/>
              </a:stretch>
            </p:blipFill>
            <p:spPr bwMode="auto">
              <a:xfrm>
                <a:off x="0" y="0"/>
                <a:ext cx="8503920" cy="5925312"/>
              </a:xfrm>
              <a:prstGeom prst="rect">
                <a:avLst/>
              </a:prstGeom>
              <a:noFill/>
              <a:ln w="9525">
                <a:noFill/>
                <a:miter lim="800000"/>
                <a:headEnd/>
                <a:tailEnd/>
              </a:ln>
            </p:spPr>
          </p:pic>
          <p:sp>
            <p:nvSpPr>
              <p:cNvPr id="1602566" name="Text Box 6"/>
              <p:cNvSpPr txBox="1">
                <a:spLocks noChangeArrowheads="1"/>
              </p:cNvSpPr>
              <p:nvPr/>
            </p:nvSpPr>
            <p:spPr bwMode="auto">
              <a:xfrm>
                <a:off x="120072" y="49883"/>
                <a:ext cx="8266406" cy="5702377"/>
              </a:xfrm>
              <a:prstGeom prst="rect">
                <a:avLst/>
              </a:prstGeom>
              <a:noFill/>
              <a:ln w="9525">
                <a:noFill/>
                <a:miter lim="800000"/>
                <a:headEnd/>
                <a:tailEnd/>
              </a:ln>
            </p:spPr>
            <p:txBody>
              <a:bodyPr anchor="ctr"/>
              <a:lstStyle/>
              <a:p>
                <a:pPr algn="ctr"/>
                <a:endParaRPr lang="zh-CN" altLang="en-US" baseline="-25000">
                  <a:solidFill>
                    <a:srgbClr val="FFFFFF"/>
                  </a:solidFill>
                </a:endParaRPr>
              </a:p>
            </p:txBody>
          </p:sp>
        </p:grpSp>
      </p:grpSp>
      <p:sp>
        <p:nvSpPr>
          <p:cNvPr id="1602567" name="动作按钮: 自定义 8">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02568"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indent="712788">
              <a:lnSpc>
                <a:spcPts val="3500"/>
              </a:lnSpc>
            </a:pPr>
            <a:r>
              <a:rPr lang="zh-CN" altLang="en-US" sz="2400" b="1" dirty="0" smtClean="0">
                <a:latin typeface="宋体" pitchFamily="2" charset="-122"/>
              </a:rPr>
              <a:t>环境作为小说三要素之一，是小说阅读经常考查的知识点。考查时，又往往以自然环境为重点，命题多采用如下方式：考查环境描写的特点，如</a:t>
            </a:r>
            <a:r>
              <a:rPr lang="en-US" altLang="zh-CN" sz="2400" b="1" dirty="0" smtClean="0">
                <a:latin typeface="宋体" pitchFamily="2" charset="-122"/>
              </a:rPr>
              <a:t>2013</a:t>
            </a:r>
            <a:r>
              <a:rPr lang="zh-CN" altLang="en-US" sz="2400" b="1" dirty="0" smtClean="0">
                <a:latin typeface="宋体" pitchFamily="2" charset="-122"/>
              </a:rPr>
              <a:t>年新课标全国卷</a:t>
            </a:r>
            <a:r>
              <a:rPr lang="en-US" altLang="zh-CN" sz="2400" b="1" dirty="0" smtClean="0">
                <a:latin typeface="宋体" pitchFamily="2" charset="-122"/>
              </a:rPr>
              <a:t>Ⅱ</a:t>
            </a:r>
            <a:r>
              <a:rPr lang="zh-CN" altLang="en-US" sz="2400" b="1" dirty="0" smtClean="0">
                <a:latin typeface="宋体" pitchFamily="2" charset="-122"/>
              </a:rPr>
              <a:t>；考查环境描写的作用，如</a:t>
            </a:r>
            <a:r>
              <a:rPr lang="en-US" altLang="zh-CN" sz="2400" b="1" dirty="0" smtClean="0">
                <a:latin typeface="宋体" pitchFamily="2" charset="-122"/>
              </a:rPr>
              <a:t>2013</a:t>
            </a:r>
            <a:r>
              <a:rPr lang="zh-CN" altLang="en-US" sz="2400" b="1" dirty="0" smtClean="0">
                <a:latin typeface="宋体" pitchFamily="2" charset="-122"/>
              </a:rPr>
              <a:t>年山东卷。</a:t>
            </a:r>
          </a:p>
          <a:p>
            <a:pPr indent="712788">
              <a:lnSpc>
                <a:spcPts val="3500"/>
              </a:lnSpc>
            </a:pPr>
            <a:r>
              <a:rPr lang="zh-CN" altLang="en-US" sz="2400" b="1" dirty="0" smtClean="0">
                <a:latin typeface="宋体" pitchFamily="2" charset="-122"/>
              </a:rPr>
              <a:t>近年来，命题多把环境描写的特点、作用、表现手法、艺术魅力等两两结合进行考查，如</a:t>
            </a:r>
            <a:r>
              <a:rPr lang="en-US" altLang="zh-CN" sz="2400" b="1" dirty="0" smtClean="0">
                <a:latin typeface="宋体" pitchFamily="2" charset="-122"/>
              </a:rPr>
              <a:t>2014</a:t>
            </a:r>
            <a:r>
              <a:rPr lang="zh-CN" altLang="en-US" sz="2400" b="1" dirty="0" smtClean="0">
                <a:latin typeface="宋体" pitchFamily="2" charset="-122"/>
              </a:rPr>
              <a:t>年重庆卷就是把环境描写的特点和作用结合起来考查的。</a:t>
            </a:r>
          </a:p>
        </p:txBody>
      </p:sp>
      <p:sp>
        <p:nvSpPr>
          <p:cNvPr id="1602569" name="同侧圆角矩形 11"/>
          <p:cNvSpPr>
            <a:spLocks noChangeArrowheads="1"/>
          </p:cNvSpPr>
          <p:nvPr/>
        </p:nvSpPr>
        <p:spPr bwMode="auto">
          <a:xfrm>
            <a:off x="3314700" y="508000"/>
            <a:ext cx="2484438" cy="473075"/>
          </a:xfrm>
          <a:custGeom>
            <a:avLst/>
            <a:gdLst>
              <a:gd name="T0" fmla="*/ 2484438 w 2484438"/>
              <a:gd name="T1" fmla="*/ 236538 h 473075"/>
              <a:gd name="T2" fmla="*/ 1242219 w 2484438"/>
              <a:gd name="T3" fmla="*/ 473075 h 473075"/>
              <a:gd name="T4" fmla="*/ 0 w 2484438"/>
              <a:gd name="T5" fmla="*/ 236538 h 473075"/>
              <a:gd name="T6" fmla="*/ 1242219 w 2484438"/>
              <a:gd name="T7" fmla="*/ 0 h 473075"/>
              <a:gd name="T8" fmla="*/ 0 60000 65536"/>
              <a:gd name="T9" fmla="*/ 5898240 60000 65536"/>
              <a:gd name="T10" fmla="*/ 11796480 60000 65536"/>
              <a:gd name="T11" fmla="*/ 17694720 60000 65536"/>
              <a:gd name="T12" fmla="*/ 23094 w 2484438"/>
              <a:gd name="T13" fmla="*/ 23094 h 473075"/>
              <a:gd name="T14" fmla="*/ 2461344 w 2484438"/>
              <a:gd name="T15" fmla="*/ 473075 h 473075"/>
            </a:gdLst>
            <a:ahLst/>
            <a:cxnLst>
              <a:cxn ang="T8">
                <a:pos x="T0" y="T1"/>
              </a:cxn>
              <a:cxn ang="T9">
                <a:pos x="T2" y="T3"/>
              </a:cxn>
              <a:cxn ang="T10">
                <a:pos x="T4" y="T5"/>
              </a:cxn>
              <a:cxn ang="T11">
                <a:pos x="T6" y="T7"/>
              </a:cxn>
            </a:cxnLst>
            <a:rect l="T12" t="T13" r="T14" b="T15"/>
            <a:pathLst>
              <a:path w="2484438" h="473075">
                <a:moveTo>
                  <a:pt x="78847" y="0"/>
                </a:moveTo>
                <a:lnTo>
                  <a:pt x="2405591" y="0"/>
                </a:lnTo>
                <a:lnTo>
                  <a:pt x="2405590" y="0"/>
                </a:lnTo>
                <a:cubicBezTo>
                  <a:pt x="2449136" y="0"/>
                  <a:pt x="2484438" y="35301"/>
                  <a:pt x="2484438" y="78847"/>
                </a:cubicBezTo>
                <a:lnTo>
                  <a:pt x="2484438" y="473075"/>
                </a:lnTo>
                <a:lnTo>
                  <a:pt x="0" y="473075"/>
                </a:lnTo>
                <a:lnTo>
                  <a:pt x="0" y="78847"/>
                </a:lnTo>
                <a:cubicBezTo>
                  <a:pt x="0" y="35301"/>
                  <a:pt x="35301" y="0"/>
                  <a:pt x="78846" y="0"/>
                </a:cubicBezTo>
                <a:close/>
              </a:path>
            </a:pathLst>
          </a:custGeom>
          <a:gradFill rotWithShape="0">
            <a:gsLst>
              <a:gs pos="0">
                <a:srgbClr val="00B0DA"/>
              </a:gs>
              <a:gs pos="59000">
                <a:srgbClr val="1EB4FF"/>
              </a:gs>
              <a:gs pos="100000">
                <a:srgbClr val="005782"/>
              </a:gs>
            </a:gsLst>
            <a:lin ang="5400000"/>
          </a:gradFill>
          <a:ln w="9525">
            <a:noFill/>
            <a:miter lim="800000"/>
            <a:headEnd/>
            <a:tailEnd/>
          </a:ln>
        </p:spPr>
        <p:txBody>
          <a:bodyPr anchor="ctr"/>
          <a:lstStyle/>
          <a:p>
            <a:pPr algn="ctr">
              <a:lnSpc>
                <a:spcPts val="2200"/>
              </a:lnSpc>
            </a:pPr>
            <a:r>
              <a:rPr lang="zh-CN" altLang="en-US" sz="2600" b="1">
                <a:solidFill>
                  <a:schemeClr val="bg1"/>
                </a:solidFill>
                <a:latin typeface="幼圆" pitchFamily="49" charset="-122"/>
                <a:ea typeface="幼圆" pitchFamily="49" charset="-122"/>
              </a:rPr>
              <a:t>考情透析</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withEffect">
                                  <p:stCondLst>
                                    <p:cond delay="0"/>
                                  </p:stCondLst>
                                  <p:childTnLst>
                                    <p:set>
                                      <p:cBhvr>
                                        <p:cTn id="6" dur="1" fill="hold">
                                          <p:stCondLst>
                                            <p:cond delay="0"/>
                                          </p:stCondLst>
                                        </p:cTn>
                                        <p:tgtEl>
                                          <p:spTgt spid="1602569"/>
                                        </p:tgtEl>
                                        <p:attrNameLst>
                                          <p:attrName>style.visibility</p:attrName>
                                        </p:attrNameLst>
                                      </p:cBhvr>
                                      <p:to>
                                        <p:strVal val="visible"/>
                                      </p:to>
                                    </p:set>
                                    <p:animEffect transition="in" filter="wheel(4)">
                                      <p:cBhvr>
                                        <p:cTn id="7" dur="500"/>
                                        <p:tgtEl>
                                          <p:spTgt spid="1602569"/>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602568"/>
                                        </p:tgtEl>
                                        <p:attrNameLst>
                                          <p:attrName>style.visibility</p:attrName>
                                        </p:attrNameLst>
                                      </p:cBhvr>
                                      <p:to>
                                        <p:strVal val="visible"/>
                                      </p:to>
                                    </p:set>
                                    <p:animEffect transition="in" filter="diamond(in)">
                                      <p:cBhvr>
                                        <p:cTn id="12" dur="500"/>
                                        <p:tgtEl>
                                          <p:spTgt spid="1602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2568" grpId="0" autoUpdateAnimBg="0"/>
      <p:bldP spid="1602569" grpId="0" animBg="1" autoUpdateAnimBg="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6" name="标题 1"/>
          <p:cNvSpPr>
            <a:spLocks noGrp="1"/>
          </p:cNvSpPr>
          <p:nvPr>
            <p:ph type="title" idx="4294967295"/>
          </p:nvPr>
        </p:nvSpPr>
        <p:spPr>
          <a:xfrm>
            <a:off x="611188" y="188913"/>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sp>
        <p:nvSpPr>
          <p:cNvPr id="1603587" name="内容占位符 2"/>
          <p:cNvSpPr>
            <a:spLocks noGrp="1"/>
          </p:cNvSpPr>
          <p:nvPr>
            <p:ph idx="4294967295"/>
          </p:nvPr>
        </p:nvSpPr>
        <p:spPr>
          <a:xfrm>
            <a:off x="792163" y="936625"/>
            <a:ext cx="7920037" cy="5399088"/>
          </a:xfrm>
        </p:spPr>
        <p:txBody>
          <a:bodyPr/>
          <a:lstStyle/>
          <a:p>
            <a:pPr marL="0" indent="542925" algn="ctr" eaLnBrk="1" hangingPunct="1">
              <a:lnSpc>
                <a:spcPts val="3500"/>
              </a:lnSpc>
              <a:spcBef>
                <a:spcPct val="0"/>
              </a:spcBef>
              <a:buFont typeface="Arial" charset="0"/>
              <a:buNone/>
            </a:pPr>
            <a:r>
              <a:rPr lang="en-US" sz="2400" b="1" dirty="0">
                <a:solidFill>
                  <a:srgbClr val="0033CC"/>
                </a:solidFill>
                <a:effectLst>
                  <a:outerShdw blurRad="38100" dist="38100" dir="2700000" algn="tl">
                    <a:srgbClr val="C0C0C0"/>
                  </a:outerShdw>
                </a:effectLst>
                <a:latin typeface="宋体" pitchFamily="2" charset="-122"/>
              </a:rPr>
              <a:t>—— </a:t>
            </a:r>
            <a:r>
              <a:rPr lang="zh-CN" altLang="en-US" sz="2400" b="1" dirty="0">
                <a:solidFill>
                  <a:srgbClr val="0033CC"/>
                </a:solidFill>
                <a:effectLst>
                  <a:outerShdw blurRad="38100" dist="38100" dir="2700000" algn="tl">
                    <a:srgbClr val="C0C0C0"/>
                  </a:outerShdw>
                </a:effectLst>
                <a:latin typeface="宋体" pitchFamily="2" charset="-122"/>
              </a:rPr>
              <a:t>真题体验 </a:t>
            </a:r>
            <a:r>
              <a:rPr lang="en-US" sz="2400" b="1" dirty="0">
                <a:solidFill>
                  <a:srgbClr val="0033CC"/>
                </a:solidFill>
                <a:effectLst>
                  <a:outerShdw blurRad="38100" dist="38100" dir="2700000" algn="tl">
                    <a:srgbClr val="C0C0C0"/>
                  </a:outerShdw>
                </a:effectLst>
                <a:latin typeface="宋体" pitchFamily="2" charset="-122"/>
              </a:rPr>
              <a:t>——</a:t>
            </a:r>
            <a:r>
              <a:rPr lang="zh-CN" altLang="en-US" sz="2400" b="1" dirty="0">
                <a:latin typeface="宋体" pitchFamily="2" charset="-122"/>
              </a:rPr>
              <a:t>　</a:t>
            </a:r>
          </a:p>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加“*”的为本考点题。</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[2013·</a:t>
            </a:r>
            <a:r>
              <a:rPr lang="zh-CN" altLang="en-US" sz="2400" b="1" dirty="0" smtClean="0">
                <a:latin typeface="宋体" pitchFamily="2" charset="-122"/>
              </a:rPr>
              <a:t>新课标全国卷</a:t>
            </a:r>
            <a:r>
              <a:rPr lang="en-US" altLang="zh-CN" sz="2400" b="1" dirty="0" smtClean="0">
                <a:latin typeface="宋体" pitchFamily="2" charset="-122"/>
              </a:rPr>
              <a:t>Ⅱ]</a:t>
            </a:r>
            <a:r>
              <a:rPr lang="zh-CN" altLang="en-US" sz="2400" b="1" dirty="0" smtClean="0">
                <a:latin typeface="宋体" pitchFamily="2" charset="-122"/>
              </a:rPr>
              <a:t>阅读下面的文字，完成</a:t>
            </a:r>
            <a:r>
              <a:rPr lang="en-US" altLang="zh-CN" sz="2400" b="1" dirty="0" smtClean="0">
                <a:latin typeface="宋体" pitchFamily="2" charset="-122"/>
              </a:rPr>
              <a:t>1</a:t>
            </a:r>
            <a:r>
              <a:rPr lang="zh-CN" altLang="en-US" sz="2400" b="1" dirty="0" smtClean="0">
                <a:latin typeface="宋体" pitchFamily="2" charset="-122"/>
              </a:rPr>
              <a:t>～</a:t>
            </a:r>
            <a:r>
              <a:rPr lang="en-US" altLang="zh-CN" sz="2400" b="1" dirty="0" smtClean="0">
                <a:latin typeface="宋体" pitchFamily="2" charset="-122"/>
              </a:rPr>
              <a:t>4</a:t>
            </a:r>
            <a:r>
              <a:rPr lang="zh-CN" altLang="en-US" sz="2400" b="1" dirty="0" smtClean="0">
                <a:latin typeface="宋体" pitchFamily="2" charset="-122"/>
              </a:rPr>
              <a:t>题。</a:t>
            </a:r>
            <a:r>
              <a:rPr lang="en-US" altLang="zh-CN" sz="2400" b="1" dirty="0" smtClean="0">
                <a:latin typeface="宋体" pitchFamily="2" charset="-122"/>
              </a:rPr>
              <a:t>(25</a:t>
            </a:r>
            <a:r>
              <a:rPr lang="zh-CN" altLang="en-US" sz="2400" b="1" dirty="0" smtClean="0">
                <a:latin typeface="宋体" pitchFamily="2" charset="-122"/>
              </a:rPr>
              <a:t>分</a:t>
            </a:r>
            <a:r>
              <a:rPr lang="en-US" altLang="zh-CN" sz="2400" b="1" dirty="0" smtClean="0">
                <a:latin typeface="宋体" pitchFamily="2" charset="-122"/>
              </a:rPr>
              <a:t>)</a:t>
            </a:r>
          </a:p>
          <a:p>
            <a:pPr marL="0" indent="542925" algn="ctr" eaLnBrk="1" hangingPunct="1">
              <a:lnSpc>
                <a:spcPts val="3500"/>
              </a:lnSpc>
              <a:spcBef>
                <a:spcPct val="0"/>
              </a:spcBef>
              <a:buNone/>
            </a:pPr>
            <a:r>
              <a:rPr lang="en-US" altLang="zh-CN" sz="2400" b="1" dirty="0" smtClean="0">
                <a:latin typeface="宋体" pitchFamily="2" charset="-122"/>
              </a:rPr>
              <a:t> </a:t>
            </a:r>
            <a:r>
              <a:rPr lang="zh-CN" altLang="en-US" sz="2400" b="1" dirty="0" smtClean="0">
                <a:latin typeface="宋体" pitchFamily="2" charset="-122"/>
              </a:rPr>
              <a:t>峡　谷</a:t>
            </a:r>
          </a:p>
          <a:p>
            <a:pPr marL="0" indent="542925" algn="ctr" eaLnBrk="1" hangingPunct="1">
              <a:lnSpc>
                <a:spcPts val="3500"/>
              </a:lnSpc>
              <a:spcBef>
                <a:spcPct val="0"/>
              </a:spcBef>
              <a:buNone/>
            </a:pPr>
            <a:r>
              <a:rPr lang="zh-CN" altLang="en-US" sz="2400" b="1" dirty="0" smtClean="0">
                <a:latin typeface="宋体" pitchFamily="2" charset="-122"/>
              </a:rPr>
              <a:t>阿　城</a:t>
            </a:r>
          </a:p>
          <a:p>
            <a:pPr marL="0" indent="627063" eaLnBrk="1" hangingPunct="1">
              <a:lnSpc>
                <a:spcPts val="3500"/>
              </a:lnSpc>
              <a:spcBef>
                <a:spcPct val="0"/>
              </a:spcBef>
              <a:buNone/>
            </a:pPr>
            <a:r>
              <a:rPr lang="zh-CN" altLang="en-US" sz="2400" b="1" dirty="0" smtClean="0">
                <a:latin typeface="宋体" pitchFamily="2" charset="-122"/>
              </a:rPr>
              <a:t>山被直着劈开，于是当中有七八里谷地。大约是那刀有些弯，结果谷地中央高出如许，愈近峡口，便愈低。</a:t>
            </a:r>
          </a:p>
          <a:p>
            <a:pPr marL="0" indent="627063" eaLnBrk="1" hangingPunct="1">
              <a:lnSpc>
                <a:spcPts val="3500"/>
              </a:lnSpc>
              <a:spcBef>
                <a:spcPct val="0"/>
              </a:spcBef>
              <a:buNone/>
            </a:pPr>
            <a:r>
              <a:rPr lang="zh-CN" altLang="en-US" sz="2400" b="1" dirty="0" smtClean="0">
                <a:latin typeface="宋体" pitchFamily="2" charset="-122"/>
              </a:rPr>
              <a:t>森森冷气漫出峡口，收掉一身黏汗。峡口处，倒一棵大树，连根拔起，似谷里出了什么不测之事，把大树唬得跑，一跤仰翻在那里。峡顶一线蓝天，深得令人不敢久看。一只鹰在空中移来移去。</a:t>
            </a:r>
          </a:p>
        </p:txBody>
      </p:sp>
      <p:sp>
        <p:nvSpPr>
          <p:cNvPr id="1603588"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603590"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0359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03586"/>
                                        </p:tgtEl>
                                        <p:attrNameLst>
                                          <p:attrName>style.visibility</p:attrName>
                                        </p:attrNameLst>
                                      </p:cBhvr>
                                      <p:to>
                                        <p:strVal val="visible"/>
                                      </p:to>
                                    </p:set>
                                    <p:anim calcmode="lin" valueType="num">
                                      <p:cBhvr additive="base">
                                        <p:cTn id="7" dur="500" fill="hold"/>
                                        <p:tgtEl>
                                          <p:spTgt spid="1603586"/>
                                        </p:tgtEl>
                                        <p:attrNameLst>
                                          <p:attrName>ppt_x</p:attrName>
                                        </p:attrNameLst>
                                      </p:cBhvr>
                                      <p:tavLst>
                                        <p:tav tm="0">
                                          <p:val>
                                            <p:strVal val="0-#ppt_w/2"/>
                                          </p:val>
                                        </p:tav>
                                        <p:tav tm="100000">
                                          <p:val>
                                            <p:strVal val="#ppt_x"/>
                                          </p:val>
                                        </p:tav>
                                      </p:tavLst>
                                    </p:anim>
                                    <p:anim calcmode="lin" valueType="num">
                                      <p:cBhvr additive="base">
                                        <p:cTn id="8" dur="500" fill="hold"/>
                                        <p:tgtEl>
                                          <p:spTgt spid="160358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603587">
                                            <p:txEl>
                                              <p:pRg st="0" end="0"/>
                                            </p:txEl>
                                          </p:spTgt>
                                        </p:tgtEl>
                                        <p:attrNameLst>
                                          <p:attrName>style.visibility</p:attrName>
                                        </p:attrNameLst>
                                      </p:cBhvr>
                                      <p:to>
                                        <p:strVal val="visible"/>
                                      </p:to>
                                    </p:set>
                                    <p:anim calcmode="lin" valueType="num">
                                      <p:cBhvr additive="base">
                                        <p:cTn id="18" dur="500" fill="hold"/>
                                        <p:tgtEl>
                                          <p:spTgt spid="1603587">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603587">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603587">
                                            <p:txEl>
                                              <p:pRg st="1" end="1"/>
                                            </p:txEl>
                                          </p:spTgt>
                                        </p:tgtEl>
                                        <p:attrNameLst>
                                          <p:attrName>style.visibility</p:attrName>
                                        </p:attrNameLst>
                                      </p:cBhvr>
                                      <p:to>
                                        <p:strVal val="visible"/>
                                      </p:to>
                                    </p:set>
                                    <p:anim calcmode="lin" valueType="num">
                                      <p:cBhvr additive="base">
                                        <p:cTn id="22" dur="500" fill="hold"/>
                                        <p:tgtEl>
                                          <p:spTgt spid="1603587">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603587">
                                            <p:txEl>
                                              <p:pRg st="1" end="1"/>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603587">
                                            <p:txEl>
                                              <p:pRg st="2" end="2"/>
                                            </p:txEl>
                                          </p:spTgt>
                                        </p:tgtEl>
                                        <p:attrNameLst>
                                          <p:attrName>style.visibility</p:attrName>
                                        </p:attrNameLst>
                                      </p:cBhvr>
                                      <p:to>
                                        <p:strVal val="visible"/>
                                      </p:to>
                                    </p:set>
                                    <p:anim calcmode="lin" valueType="num">
                                      <p:cBhvr additive="base">
                                        <p:cTn id="26" dur="500" fill="hold"/>
                                        <p:tgtEl>
                                          <p:spTgt spid="1603587">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603587">
                                            <p:txEl>
                                              <p:pRg st="2" end="2"/>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603587">
                                            <p:txEl>
                                              <p:pRg st="3" end="3"/>
                                            </p:txEl>
                                          </p:spTgt>
                                        </p:tgtEl>
                                        <p:attrNameLst>
                                          <p:attrName>style.visibility</p:attrName>
                                        </p:attrNameLst>
                                      </p:cBhvr>
                                      <p:to>
                                        <p:strVal val="visible"/>
                                      </p:to>
                                    </p:set>
                                    <p:anim calcmode="lin" valueType="num">
                                      <p:cBhvr additive="base">
                                        <p:cTn id="30" dur="500" fill="hold"/>
                                        <p:tgtEl>
                                          <p:spTgt spid="1603587">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603587">
                                            <p:txEl>
                                              <p:pRg st="3" end="3"/>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603587">
                                            <p:txEl>
                                              <p:pRg st="4" end="4"/>
                                            </p:txEl>
                                          </p:spTgt>
                                        </p:tgtEl>
                                        <p:attrNameLst>
                                          <p:attrName>style.visibility</p:attrName>
                                        </p:attrNameLst>
                                      </p:cBhvr>
                                      <p:to>
                                        <p:strVal val="visible"/>
                                      </p:to>
                                    </p:set>
                                    <p:anim calcmode="lin" valueType="num">
                                      <p:cBhvr additive="base">
                                        <p:cTn id="34" dur="500" fill="hold"/>
                                        <p:tgtEl>
                                          <p:spTgt spid="1603587">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603587">
                                            <p:txEl>
                                              <p:pRg st="4" end="4"/>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603587">
                                            <p:txEl>
                                              <p:pRg st="5" end="5"/>
                                            </p:txEl>
                                          </p:spTgt>
                                        </p:tgtEl>
                                        <p:attrNameLst>
                                          <p:attrName>style.visibility</p:attrName>
                                        </p:attrNameLst>
                                      </p:cBhvr>
                                      <p:to>
                                        <p:strVal val="visible"/>
                                      </p:to>
                                    </p:set>
                                    <p:anim calcmode="lin" valueType="num">
                                      <p:cBhvr additive="base">
                                        <p:cTn id="38" dur="500" fill="hold"/>
                                        <p:tgtEl>
                                          <p:spTgt spid="1603587">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603587">
                                            <p:txEl>
                                              <p:pRg st="5" end="5"/>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603587">
                                            <p:txEl>
                                              <p:pRg st="6" end="6"/>
                                            </p:txEl>
                                          </p:spTgt>
                                        </p:tgtEl>
                                        <p:attrNameLst>
                                          <p:attrName>style.visibility</p:attrName>
                                        </p:attrNameLst>
                                      </p:cBhvr>
                                      <p:to>
                                        <p:strVal val="visible"/>
                                      </p:to>
                                    </p:set>
                                    <p:anim calcmode="lin" valueType="num">
                                      <p:cBhvr additive="base">
                                        <p:cTn id="42" dur="500" fill="hold"/>
                                        <p:tgtEl>
                                          <p:spTgt spid="1603587">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60358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3586" grpId="0" autoUpdateAnimBg="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4610" name="标题 1"/>
          <p:cNvSpPr>
            <a:spLocks noGrp="1"/>
          </p:cNvSpPr>
          <p:nvPr>
            <p:ph type="title" idx="4294967295"/>
          </p:nvPr>
        </p:nvSpPr>
        <p:spPr>
          <a:xfrm>
            <a:off x="611188" y="188913"/>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sp>
        <p:nvSpPr>
          <p:cNvPr id="1604611"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峭壁上草木不甚生长，石头生铁般锈着。一块巨石和百十块斗大石头，昏死在峡壁根，一动不动。巨石上伏着两只四脚蛇，眼睛眨也不眨，只偶尔吐一下舌芯子，与石头们赛呆。</a:t>
            </a:r>
          </a:p>
          <a:p>
            <a:pPr marL="0" indent="627063" eaLnBrk="1" hangingPunct="1">
              <a:lnSpc>
                <a:spcPts val="3500"/>
              </a:lnSpc>
              <a:spcBef>
                <a:spcPct val="0"/>
              </a:spcBef>
              <a:buNone/>
            </a:pPr>
            <a:r>
              <a:rPr lang="zh-CN" altLang="en-US" sz="2400" b="1" dirty="0" smtClean="0">
                <a:latin typeface="宋体" pitchFamily="2" charset="-122"/>
              </a:rPr>
              <a:t>因有人在峡中走，壁上时时落下些许小石，声音左右荡着升上去。那鹰却忽地不见去向。</a:t>
            </a:r>
          </a:p>
          <a:p>
            <a:pPr marL="0" indent="627063" eaLnBrk="1" hangingPunct="1">
              <a:lnSpc>
                <a:spcPts val="3500"/>
              </a:lnSpc>
              <a:spcBef>
                <a:spcPct val="0"/>
              </a:spcBef>
              <a:buNone/>
            </a:pPr>
            <a:r>
              <a:rPr lang="zh-CN" altLang="en-US" sz="2400" b="1" dirty="0" smtClean="0">
                <a:latin typeface="宋体" pitchFamily="2" charset="-122"/>
              </a:rPr>
              <a:t>顺路上去，有三五人家在高处。临路立一幢石屋，门开着，却像睡觉的人。门口一幅布旗静静垂着。靠近人家，便有稀松的石板垫路。</a:t>
            </a:r>
          </a:p>
          <a:p>
            <a:pPr marL="0" indent="627063" eaLnBrk="1" hangingPunct="1">
              <a:lnSpc>
                <a:spcPts val="3500"/>
              </a:lnSpc>
              <a:spcBef>
                <a:spcPct val="0"/>
              </a:spcBef>
              <a:buNone/>
            </a:pPr>
            <a:r>
              <a:rPr lang="zh-CN" altLang="en-US" sz="2400" b="1" dirty="0" smtClean="0">
                <a:latin typeface="宋体" pitchFamily="2" charset="-122"/>
              </a:rPr>
              <a:t>中午的阳光慢慢挤进峡谷，阴气浮开，地气熏上来，石板有些颤。似乎有了噪音，细听却什么也不响。忍不住</a:t>
            </a:r>
          </a:p>
        </p:txBody>
      </p:sp>
      <p:sp>
        <p:nvSpPr>
          <p:cNvPr id="1604612"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604614"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0461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5634" name="标题 1"/>
          <p:cNvSpPr>
            <a:spLocks noGrp="1"/>
          </p:cNvSpPr>
          <p:nvPr>
            <p:ph type="title" idx="4294967295"/>
          </p:nvPr>
        </p:nvSpPr>
        <p:spPr>
          <a:xfrm>
            <a:off x="611188" y="188913"/>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sp>
        <p:nvSpPr>
          <p:cNvPr id="1605635"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干咳一两声，总是自讨没趣。一世界都静着，不要谁来多舌。</a:t>
            </a:r>
          </a:p>
          <a:p>
            <a:pPr marL="0" indent="627063" eaLnBrk="1" hangingPunct="1">
              <a:lnSpc>
                <a:spcPts val="3500"/>
              </a:lnSpc>
              <a:spcBef>
                <a:spcPct val="0"/>
              </a:spcBef>
              <a:buNone/>
            </a:pPr>
            <a:r>
              <a:rPr lang="zh-CN" altLang="en-US" sz="2400" b="1" dirty="0" smtClean="0">
                <a:latin typeface="宋体" pitchFamily="2" charset="-122"/>
              </a:rPr>
              <a:t>走近了，方才辨出布旗上有个藏文字，布色已经晒退，字色也相去不远，随旗沉甸甸地垂着。</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忽然峡谷中有一点异响，却不辨来源。往身后寻去，只见来路的峡口有一匹马负一条汉，直腿走来。那马腿移得极密，蹄子踏在土路上，闷闷响成一团，骑手侧着身，并不上下颠。</a:t>
            </a:r>
          </a:p>
          <a:p>
            <a:pPr marL="0" indent="627063" eaLnBrk="1" hangingPunct="1">
              <a:lnSpc>
                <a:spcPts val="3500"/>
              </a:lnSpc>
              <a:spcBef>
                <a:spcPct val="0"/>
              </a:spcBef>
              <a:buNone/>
            </a:pPr>
            <a:r>
              <a:rPr lang="zh-CN" altLang="en-US" sz="2400" b="1" dirty="0" smtClean="0">
                <a:latin typeface="宋体" pitchFamily="2" charset="-122"/>
              </a:rPr>
              <a:t>愈来愈近，一到上坡，马慢下来。骑手轻轻一夹，马上了石板，蹄铁连珠般脆响。马一耸一耸向上走，骑手就一坐一坐随它。蹄声在峡谷中回转，又响又高。那只鹰又出现了，慢慢移来移去。</a:t>
            </a:r>
          </a:p>
          <a:p>
            <a:pPr marL="0" indent="627063" eaLnBrk="1" hangingPunct="1">
              <a:lnSpc>
                <a:spcPts val="3500"/>
              </a:lnSpc>
              <a:spcBef>
                <a:spcPct val="0"/>
              </a:spcBef>
              <a:buNone/>
            </a:pPr>
            <a:endParaRPr lang="zh-CN" altLang="en-US" sz="2400" b="1" dirty="0" smtClean="0">
              <a:latin typeface="宋体" pitchFamily="2" charset="-122"/>
            </a:endParaRPr>
          </a:p>
          <a:p>
            <a:pPr marL="0" indent="0" eaLnBrk="1" hangingPunct="1">
              <a:lnSpc>
                <a:spcPts val="3500"/>
              </a:lnSpc>
              <a:spcBef>
                <a:spcPct val="0"/>
              </a:spcBef>
              <a:buFont typeface="Arial" charset="0"/>
              <a:buNone/>
            </a:pPr>
            <a:r>
              <a:rPr lang="zh-CN" altLang="en-US" sz="2400" b="1" dirty="0" smtClean="0">
                <a:latin typeface="宋体" pitchFamily="2" charset="-122"/>
              </a:rPr>
              <a:t>    </a:t>
            </a:r>
            <a:endParaRPr lang="en-US" sz="2400" b="1" dirty="0">
              <a:latin typeface="宋体" pitchFamily="2" charset="-122"/>
            </a:endParaRPr>
          </a:p>
        </p:txBody>
      </p:sp>
      <p:sp>
        <p:nvSpPr>
          <p:cNvPr id="1605636"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605638"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0563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658" name="标题 1"/>
          <p:cNvSpPr>
            <a:spLocks noGrp="1"/>
          </p:cNvSpPr>
          <p:nvPr>
            <p:ph type="title" idx="4294967295"/>
          </p:nvPr>
        </p:nvSpPr>
        <p:spPr>
          <a:xfrm>
            <a:off x="611188" y="188913"/>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sp>
        <p:nvSpPr>
          <p:cNvPr id="1606659"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骑手走过眼前，结结实实一脸黑肉，直鼻紧嘴，细眼高颧，眉睫似漆。皮袍裹在身上，胸微敞，露出油灰布衣。手隐在袖中，并不拽缰。藏靴上一层细土，脚尖直翘着。眼睛遇着了，脸一短，肉横着默默一笑，随即复原，似乎咔嚓一响。马直走上去，屁股锦缎一样闪着。</a:t>
            </a:r>
          </a:p>
          <a:p>
            <a:pPr marL="0" indent="542925" eaLnBrk="1" hangingPunct="1">
              <a:lnSpc>
                <a:spcPts val="3500"/>
              </a:lnSpc>
              <a:spcBef>
                <a:spcPct val="0"/>
              </a:spcBef>
              <a:buNone/>
            </a:pPr>
            <a:r>
              <a:rPr lang="zh-CN" altLang="en-US" sz="2400" b="1" dirty="0" smtClean="0">
                <a:latin typeface="宋体" pitchFamily="2" charset="-122"/>
              </a:rPr>
              <a:t>到了布旗下，骑手俯身移下马，将缰绳缚在门前木桩上。马平了脖子立着，甩一甩尾巴，曲一曲前蹄，倒换一下后腿。骑手望望门，那门不算大，骑手似乎比门宽着许多，可拐着腿，左右一晃，竟进去了。</a:t>
            </a:r>
          </a:p>
          <a:p>
            <a:pPr marL="0" indent="542925" eaLnBrk="1" hangingPunct="1">
              <a:lnSpc>
                <a:spcPts val="3500"/>
              </a:lnSpc>
              <a:spcBef>
                <a:spcPct val="0"/>
              </a:spcBef>
              <a:buNone/>
            </a:pPr>
            <a:r>
              <a:rPr lang="zh-CN" altLang="en-US" sz="2400" b="1" dirty="0" smtClean="0">
                <a:latin typeface="宋体" pitchFamily="2" charset="-122"/>
              </a:rPr>
              <a:t>屋里极暗，不辨大小。慢慢就看出两张粗木桌子，三四把长凳，墙里一条木柜。木柜后面一个肥脸汉子，两眼</a:t>
            </a:r>
          </a:p>
          <a:p>
            <a:pPr marL="0" indent="542925" eaLnBrk="1" hangingPunct="1">
              <a:lnSpc>
                <a:spcPts val="3500"/>
              </a:lnSpc>
              <a:spcBef>
                <a:spcPct val="0"/>
              </a:spcBef>
              <a:buFont typeface="Arial" charset="0"/>
              <a:buNone/>
            </a:pPr>
            <a:endParaRPr lang="en-US" sz="2400" b="1" dirty="0">
              <a:latin typeface="宋体" pitchFamily="2" charset="-122"/>
            </a:endParaRPr>
          </a:p>
        </p:txBody>
      </p:sp>
      <p:sp>
        <p:nvSpPr>
          <p:cNvPr id="1606660"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606662"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0666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82" name="标题 1"/>
          <p:cNvSpPr>
            <a:spLocks noGrp="1"/>
          </p:cNvSpPr>
          <p:nvPr>
            <p:ph type="title" idx="4294967295"/>
          </p:nvPr>
        </p:nvSpPr>
        <p:spPr>
          <a:xfrm>
            <a:off x="611188" y="188913"/>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sp>
        <p:nvSpPr>
          <p:cNvPr id="1607683"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陷进肉里，渗不出光，双肘支在柜上，似在瞌睡。骑手走近柜台，捉出几张纸币，撒在柜上。肥汉也不瞧那钱，转身进了里屋，少顷拿出一大木碗干肉，一副筷，放在骑手面前的木桌上，又回去舀来一碗酒，顺手把钱划在柜里。</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骑手喝一口酒，用袖擦一下嘴。又摸出刀割肉，将肉丢进嘴里，脸上凸起，腮紧紧一缩，又紧紧一缩，就咽了。把帽摘了，放在桌上，一头鬈发沉甸甸慢慢松开。手掌在桌上划一划，就有嚓嚓的声音。手指扇一样地散着，一般长短，并不拢。肥汉又端出一碗汤来，放在桌上冒气。</a:t>
            </a:r>
          </a:p>
          <a:p>
            <a:pPr marL="0" indent="627063" eaLnBrk="1" hangingPunct="1">
              <a:lnSpc>
                <a:spcPts val="3500"/>
              </a:lnSpc>
              <a:spcBef>
                <a:spcPct val="0"/>
              </a:spcBef>
              <a:buNone/>
            </a:pPr>
            <a:r>
              <a:rPr lang="zh-CN" altLang="en-US" sz="2400" b="1" dirty="0" smtClean="0">
                <a:latin typeface="宋体" pitchFamily="2" charset="-122"/>
              </a:rPr>
              <a:t>一刻工夫，一碗肉已不见。骑手将嘴啃进酒碗里，一仰头，喉结猛一缩，又缓缓移下来，并不出长气，就喝汤。一时满屋都是喉咙响。</a:t>
            </a:r>
          </a:p>
          <a:p>
            <a:pPr marL="0" indent="627063" eaLnBrk="1" hangingPunct="1">
              <a:lnSpc>
                <a:spcPts val="3500"/>
              </a:lnSpc>
              <a:spcBef>
                <a:spcPct val="0"/>
              </a:spcBef>
              <a:buNone/>
            </a:pPr>
            <a:endParaRPr lang="zh-CN" altLang="en-US" sz="2400" b="1" dirty="0">
              <a:latin typeface="宋体" pitchFamily="2" charset="-122"/>
            </a:endParaRPr>
          </a:p>
        </p:txBody>
      </p:sp>
      <p:sp>
        <p:nvSpPr>
          <p:cNvPr id="1607684"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607686"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0768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8706" name="标题 1"/>
          <p:cNvSpPr>
            <a:spLocks noGrp="1"/>
          </p:cNvSpPr>
          <p:nvPr>
            <p:ph type="title" idx="4294967295"/>
          </p:nvPr>
        </p:nvSpPr>
        <p:spPr>
          <a:xfrm>
            <a:off x="611188" y="188913"/>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sp>
        <p:nvSpPr>
          <p:cNvPr id="1608707"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不多时，骑手立起身，把帽捏在手里，脸上蒸出一团热气，向肥汉微微一咧嘴，晃出门外，肥汉梦一样呆着。</a:t>
            </a:r>
          </a:p>
          <a:p>
            <a:pPr marL="0" indent="627063" eaLnBrk="1" hangingPunct="1">
              <a:lnSpc>
                <a:spcPts val="3500"/>
              </a:lnSpc>
              <a:spcBef>
                <a:spcPct val="0"/>
              </a:spcBef>
              <a:buNone/>
            </a:pPr>
            <a:r>
              <a:rPr lang="zh-CN" altLang="en-US" sz="2400" b="1" dirty="0" smtClean="0">
                <a:latin typeface="宋体" pitchFamily="2" charset="-122"/>
              </a:rPr>
              <a:t>阳光又移出峡谷，风又窜来窜去。布旗上下扭着动。马鬃飘起来，马打了一串响鼻。</a:t>
            </a:r>
          </a:p>
          <a:p>
            <a:pPr marL="0" indent="627063" eaLnBrk="1" hangingPunct="1">
              <a:lnSpc>
                <a:spcPts val="3500"/>
              </a:lnSpc>
              <a:spcBef>
                <a:spcPct val="0"/>
              </a:spcBef>
              <a:buNone/>
            </a:pPr>
            <a:r>
              <a:rPr lang="zh-CN" altLang="en-US" sz="2400" b="1" dirty="0" smtClean="0">
                <a:latin typeface="宋体" pitchFamily="2" charset="-122"/>
              </a:rPr>
              <a:t>骑手戴上帽子，正一正，解下缰绳，马就踏起四蹄。骑手翻上去，紧一紧皮袍，用腿一夹，峡谷里响起一片脆响，不多时又闷闷响成一团，越来越小，越来越小。</a:t>
            </a:r>
          </a:p>
          <a:p>
            <a:pPr marL="0" indent="627063" eaLnBrk="1" hangingPunct="1">
              <a:lnSpc>
                <a:spcPts val="3500"/>
              </a:lnSpc>
              <a:spcBef>
                <a:spcPct val="0"/>
              </a:spcBef>
              <a:buNone/>
            </a:pPr>
            <a:r>
              <a:rPr lang="zh-CN" altLang="en-US" sz="2400" b="1" dirty="0" smtClean="0">
                <a:latin typeface="宋体" pitchFamily="2" charset="-122"/>
              </a:rPr>
              <a:t>耳朵一直支着，不信蹄声竟没有了，许久才辨出风声和布旗的响动。</a:t>
            </a:r>
          </a:p>
        </p:txBody>
      </p:sp>
      <p:sp>
        <p:nvSpPr>
          <p:cNvPr id="1608708"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608710"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0871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aphicFrame>
        <p:nvGraphicFramePr>
          <p:cNvPr id="1230852" name="Group 4"/>
          <p:cNvGraphicFramePr>
            <a:graphicFrameLocks noGrp="1"/>
          </p:cNvGraphicFramePr>
          <p:nvPr/>
        </p:nvGraphicFramePr>
        <p:xfrm>
          <a:off x="714348" y="857233"/>
          <a:ext cx="7929618" cy="5357849"/>
        </p:xfrm>
        <a:graphic>
          <a:graphicData uri="http://schemas.openxmlformats.org/drawingml/2006/table">
            <a:tbl>
              <a:tblPr/>
              <a:tblGrid>
                <a:gridCol w="357190"/>
                <a:gridCol w="357190"/>
                <a:gridCol w="7215238"/>
              </a:tblGrid>
              <a:tr h="5357849">
                <a:tc>
                  <a:txBody>
                    <a:bodyPr/>
                    <a:lstStyle/>
                    <a:p>
                      <a:pPr marL="0" marR="0" lvl="0" indent="0" algn="ctr" defTabSz="914400" rtl="0" eaLnBrk="1" fontAlgn="base" latinLnBrk="0" hangingPunct="1">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教你</a:t>
                      </a:r>
                    </a:p>
                    <a:p>
                      <a:pPr marL="0" marR="0" lvl="0" indent="0" algn="ctr" defTabSz="914400" rtl="0" eaLnBrk="1" fontAlgn="base" latinLnBrk="0" hangingPunct="1">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答题</a:t>
                      </a:r>
                    </a:p>
                    <a:p>
                      <a:pPr marL="0" marR="0" lvl="0" indent="0" algn="ctr" defTabSz="914400" rtl="0" eaLnBrk="0" fontAlgn="base" latinLnBrk="0" hangingPunct="0">
                        <a:lnSpc>
                          <a:spcPct val="100000"/>
                        </a:lnSpc>
                        <a:spcBef>
                          <a:spcPct val="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答题有据，</a:t>
                      </a:r>
                    </a:p>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我来比对</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3050" algn="l" defTabSz="914400" rtl="0" eaLnBrk="0" fontAlgn="base" latinLnBrk="0" hangingPunct="0">
                        <a:lnSpc>
                          <a:spcPct val="100000"/>
                        </a:lnSpc>
                        <a:spcBef>
                          <a:spcPct val="0"/>
                        </a:spcBef>
                        <a:spcAft>
                          <a:spcPct val="0"/>
                        </a:spcAft>
                        <a:buClrTx/>
                        <a:buSzTx/>
                        <a:buFont typeface="Arial" charset="0"/>
                        <a:buNone/>
                        <a:tabLst/>
                      </a:pPr>
                      <a:endParaRPr kumimoji="0" lang="en-US" altLang="zh-CN"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4"/>
          <p:cNvGrpSpPr>
            <a:grpSpLocks/>
          </p:cNvGrpSpPr>
          <p:nvPr/>
        </p:nvGrpSpPr>
        <p:grpSpPr bwMode="auto">
          <a:xfrm>
            <a:off x="1588" y="777875"/>
            <a:ext cx="609600" cy="2003425"/>
            <a:chOff x="0" y="0"/>
            <a:chExt cx="384" cy="1262"/>
          </a:xfrm>
        </p:grpSpPr>
        <p:pic>
          <p:nvPicPr>
            <p:cNvPr id="1230866"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3086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 name="TextBox 7"/>
          <p:cNvSpPr txBox="1"/>
          <p:nvPr/>
        </p:nvSpPr>
        <p:spPr>
          <a:xfrm>
            <a:off x="1500166" y="928670"/>
            <a:ext cx="7072362" cy="5176802"/>
          </a:xfrm>
          <a:prstGeom prst="rect">
            <a:avLst/>
          </a:prstGeom>
          <a:noFill/>
        </p:spPr>
        <p:txBody>
          <a:bodyPr wrap="square" rtlCol="0">
            <a:spAutoFit/>
          </a:bodyPr>
          <a:lstStyle/>
          <a:p>
            <a:pPr indent="273050">
              <a:lnSpc>
                <a:spcPct val="118000"/>
              </a:lnSpc>
            </a:pPr>
            <a:r>
              <a:rPr lang="en-US" altLang="zh-CN" sz="2000" b="1" kern="0" dirty="0" smtClean="0">
                <a:solidFill>
                  <a:srgbClr val="990033"/>
                </a:solidFill>
                <a:latin typeface="宋体" pitchFamily="2" charset="-122"/>
              </a:rPr>
              <a:t>A</a:t>
            </a:r>
            <a:r>
              <a:rPr lang="zh-CN" altLang="en-US" sz="2000" b="1" kern="0" dirty="0" smtClean="0">
                <a:solidFill>
                  <a:srgbClr val="990033"/>
                </a:solidFill>
                <a:latin typeface="宋体" pitchFamily="2" charset="-122"/>
              </a:rPr>
              <a:t>项与对应句比对：第一自然段中说“艺术品的接受在过去并不被看作是重要的美学问题”，并不是说它“不属于美学的研究范围”。 判断正误：</a:t>
            </a:r>
            <a:r>
              <a:rPr lang="en-US" altLang="zh-CN" sz="2000" b="1" kern="0" dirty="0" smtClean="0">
                <a:solidFill>
                  <a:srgbClr val="990033"/>
                </a:solidFill>
                <a:latin typeface="宋体" pitchFamily="2" charset="-122"/>
              </a:rPr>
              <a:t>(×)B</a:t>
            </a:r>
            <a:r>
              <a:rPr lang="zh-CN" altLang="en-US" sz="2000" b="1" kern="0" dirty="0" smtClean="0">
                <a:solidFill>
                  <a:srgbClr val="990033"/>
                </a:solidFill>
                <a:latin typeface="宋体" pitchFamily="2" charset="-122"/>
              </a:rPr>
              <a:t>项与对应句比对：第二自然段中说“过去，通常只是从艺术家的立场出发，将创作看作艺术家审美经验的结晶过程，作品完成就意味着创作完成”，</a:t>
            </a:r>
            <a:r>
              <a:rPr lang="en-US" altLang="zh-CN" sz="2000" b="1" kern="0" dirty="0" smtClean="0">
                <a:solidFill>
                  <a:srgbClr val="990033"/>
                </a:solidFill>
                <a:latin typeface="宋体" pitchFamily="2" charset="-122"/>
              </a:rPr>
              <a:t>B</a:t>
            </a:r>
            <a:r>
              <a:rPr lang="zh-CN" altLang="en-US" sz="2000" b="1" kern="0" dirty="0" smtClean="0">
                <a:solidFill>
                  <a:srgbClr val="990033"/>
                </a:solidFill>
                <a:latin typeface="宋体" pitchFamily="2" charset="-122"/>
              </a:rPr>
              <a:t>项只是换了一种说法。判断正误：</a:t>
            </a:r>
            <a:r>
              <a:rPr lang="en-US" altLang="zh-CN" sz="2000" b="1" kern="0" dirty="0" smtClean="0">
                <a:solidFill>
                  <a:srgbClr val="990033"/>
                </a:solidFill>
                <a:latin typeface="宋体" pitchFamily="2" charset="-122"/>
              </a:rPr>
              <a:t>(√)C</a:t>
            </a:r>
            <a:r>
              <a:rPr lang="zh-CN" altLang="en-US" sz="2000" b="1" kern="0" dirty="0" smtClean="0">
                <a:solidFill>
                  <a:srgbClr val="990033"/>
                </a:solidFill>
                <a:latin typeface="宋体" pitchFamily="2" charset="-122"/>
              </a:rPr>
              <a:t>项与对应句比对：第二自然段中说“而从接受美学的角度来看，这一完成并不说明创作已经终结，它只说明创作的第一阶段告一段落，接下来是读者或观众、听众的再创作”，</a:t>
            </a:r>
            <a:r>
              <a:rPr lang="en-US" altLang="zh-CN" sz="2000" b="1" kern="0" dirty="0" smtClean="0">
                <a:solidFill>
                  <a:srgbClr val="990033"/>
                </a:solidFill>
                <a:latin typeface="宋体" pitchFamily="2" charset="-122"/>
              </a:rPr>
              <a:t>C</a:t>
            </a:r>
            <a:r>
              <a:rPr lang="zh-CN" altLang="en-US" sz="2000" b="1" kern="0" dirty="0" smtClean="0">
                <a:solidFill>
                  <a:srgbClr val="990033"/>
                </a:solidFill>
                <a:latin typeface="宋体" pitchFamily="2" charset="-122"/>
              </a:rPr>
              <a:t>项只是换了一种说法。判断正误：</a:t>
            </a:r>
            <a:r>
              <a:rPr lang="en-US" altLang="zh-CN" sz="2000" b="1" kern="0" dirty="0" smtClean="0">
                <a:solidFill>
                  <a:srgbClr val="990033"/>
                </a:solidFill>
                <a:latin typeface="宋体" pitchFamily="2" charset="-122"/>
              </a:rPr>
              <a:t>(√)D</a:t>
            </a:r>
            <a:r>
              <a:rPr lang="zh-CN" altLang="en-US" sz="2000" b="1" kern="0" dirty="0" smtClean="0">
                <a:solidFill>
                  <a:srgbClr val="990033"/>
                </a:solidFill>
                <a:latin typeface="宋体" pitchFamily="2" charset="-122"/>
              </a:rPr>
              <a:t>项与对应句比对：第二自然段中说“由于未被阅读的作品的价值包括审美价值仅仅是一种可能的存在，只有通过阅读，它才转化为现实的存在，因此对作品的接受具有艺术本体的意义，也就是说，接受者也是艺术创作的主体之一”，</a:t>
            </a:r>
            <a:r>
              <a:rPr lang="en-US" altLang="zh-CN" sz="2000" b="1" kern="0" dirty="0" smtClean="0">
                <a:solidFill>
                  <a:srgbClr val="990033"/>
                </a:solidFill>
                <a:latin typeface="宋体" pitchFamily="2" charset="-122"/>
              </a:rPr>
              <a:t>D</a:t>
            </a:r>
            <a:r>
              <a:rPr lang="zh-CN" altLang="en-US" sz="2000" b="1" kern="0" dirty="0" smtClean="0">
                <a:solidFill>
                  <a:srgbClr val="990033"/>
                </a:solidFill>
                <a:latin typeface="宋体" pitchFamily="2" charset="-122"/>
              </a:rPr>
              <a:t>项只是换了一种说法。判断正误：</a:t>
            </a:r>
            <a:r>
              <a:rPr lang="en-US" altLang="zh-CN" sz="2000" b="1" kern="0" dirty="0" smtClean="0">
                <a:solidFill>
                  <a:srgbClr val="990033"/>
                </a:solidFill>
                <a:latin typeface="宋体" pitchFamily="2" charset="-122"/>
              </a:rPr>
              <a:t>(√)</a:t>
            </a:r>
          </a:p>
        </p:txBody>
      </p:sp>
      <p:sp>
        <p:nvSpPr>
          <p:cNvPr id="9"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0754" name="标题 1"/>
          <p:cNvSpPr>
            <a:spLocks noGrp="1"/>
          </p:cNvSpPr>
          <p:nvPr>
            <p:ph type="title" idx="4294967295"/>
          </p:nvPr>
        </p:nvSpPr>
        <p:spPr>
          <a:xfrm>
            <a:off x="611188" y="188913"/>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sp>
        <p:nvSpPr>
          <p:cNvPr id="1610755" name="内容占位符 2"/>
          <p:cNvSpPr>
            <a:spLocks noGrp="1"/>
          </p:cNvSpPr>
          <p:nvPr>
            <p:ph idx="4294967295"/>
          </p:nvPr>
        </p:nvSpPr>
        <p:spPr>
          <a:xfrm>
            <a:off x="792163" y="936625"/>
            <a:ext cx="7923241" cy="5399088"/>
          </a:xfrm>
        </p:spPr>
        <p:txBody>
          <a:bodyPr/>
          <a:lstStyle/>
          <a:p>
            <a:pPr marL="0" indent="0" eaLnBrk="1" hangingPunct="1">
              <a:lnSpc>
                <a:spcPts val="3500"/>
              </a:lnSpc>
              <a:spcBef>
                <a:spcPct val="0"/>
              </a:spcBef>
              <a:buNone/>
            </a:pPr>
            <a:r>
              <a:rPr lang="zh-CN" altLang="en-US" sz="2400" b="1" dirty="0" smtClean="0">
                <a:latin typeface="宋体" pitchFamily="2" charset="-122"/>
              </a:rPr>
              <a:t>*</a:t>
            </a:r>
            <a:r>
              <a:rPr lang="en-US" altLang="zh-CN" sz="2400" b="1" dirty="0" smtClean="0">
                <a:latin typeface="宋体" pitchFamily="2" charset="-122"/>
              </a:rPr>
              <a:t>1.</a:t>
            </a:r>
            <a:r>
              <a:rPr lang="zh-CN" altLang="en-US" sz="2400" b="1" dirty="0" smtClean="0">
                <a:latin typeface="宋体" pitchFamily="2" charset="-122"/>
              </a:rPr>
              <a:t>下列对这篇小说有关内容的分析和概括，最恰当的两项是</a:t>
            </a:r>
            <a:r>
              <a:rPr lang="en-US" altLang="zh-CN" sz="2400" b="1" dirty="0" smtClean="0">
                <a:latin typeface="宋体" pitchFamily="2" charset="-122"/>
              </a:rPr>
              <a:t>(5</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A</a:t>
            </a:r>
            <a:r>
              <a:rPr lang="zh-CN" altLang="en-US" sz="2400" b="1" dirty="0" smtClean="0">
                <a:latin typeface="宋体" pitchFamily="2" charset="-122"/>
              </a:rPr>
              <a:t>．小说开篇描写峡谷，着力突出了它的“险”“奇”</a:t>
            </a:r>
            <a:endParaRPr lang="en-US" altLang="zh-CN" sz="2400" b="1" dirty="0" smtClean="0">
              <a:latin typeface="宋体" pitchFamily="2" charset="-122"/>
            </a:endParaRPr>
          </a:p>
          <a:p>
            <a:pPr marL="0" indent="0" eaLnBrk="1" hangingPunct="1">
              <a:lnSpc>
                <a:spcPts val="3500"/>
              </a:lnSpc>
              <a:spcBef>
                <a:spcPct val="0"/>
              </a:spcBef>
              <a:buNone/>
            </a:pPr>
            <a:r>
              <a:rPr lang="zh-CN" altLang="en-US" sz="2400" b="1" dirty="0" smtClean="0">
                <a:latin typeface="宋体" pitchFamily="2" charset="-122"/>
              </a:rPr>
              <a:t> “静”；对四脚蛇的描写，更是以动衬静，十分生动地表现了这些特点。</a:t>
            </a:r>
          </a:p>
          <a:p>
            <a:pPr marL="0" indent="0" eaLnBrk="1" hangingPunct="1">
              <a:lnSpc>
                <a:spcPts val="3500"/>
              </a:lnSpc>
              <a:spcBef>
                <a:spcPct val="0"/>
              </a:spcBef>
              <a:buNone/>
            </a:pPr>
            <a:r>
              <a:rPr lang="en-US" altLang="zh-CN" sz="2400" b="1" dirty="0" smtClean="0">
                <a:latin typeface="宋体" pitchFamily="2" charset="-122"/>
              </a:rPr>
              <a:t>B</a:t>
            </a:r>
            <a:r>
              <a:rPr lang="zh-CN" altLang="en-US" sz="2400" b="1" dirty="0" smtClean="0">
                <a:latin typeface="宋体" pitchFamily="2" charset="-122"/>
              </a:rPr>
              <a:t>．肥汉“梦一样呆着”，是被骑手喝酒吃肉时的气概，以及酒后不同寻常的动作和表情所震撼，“呆”突出了肥汉的性格特征。</a:t>
            </a:r>
          </a:p>
          <a:p>
            <a:pPr marL="0" indent="0" eaLnBrk="1" hangingPunct="1">
              <a:lnSpc>
                <a:spcPts val="3500"/>
              </a:lnSpc>
              <a:spcBef>
                <a:spcPct val="0"/>
              </a:spcBef>
              <a:buNone/>
            </a:pPr>
            <a:r>
              <a:rPr lang="en-US" altLang="zh-CN" sz="2400" b="1" dirty="0" smtClean="0">
                <a:latin typeface="宋体" pitchFamily="2" charset="-122"/>
              </a:rPr>
              <a:t>C</a:t>
            </a:r>
            <a:r>
              <a:rPr lang="zh-CN" altLang="en-US" sz="2400" b="1" dirty="0" smtClean="0">
                <a:latin typeface="宋体" pitchFamily="2" charset="-122"/>
              </a:rPr>
              <a:t>．小说文字简洁，注重细节描写。“布旗上有个藏文字”“藏靴上一层细土”，看似简单的两句话，却巧妙地暗示出人物的身份。</a:t>
            </a:r>
          </a:p>
        </p:txBody>
      </p:sp>
      <p:sp>
        <p:nvSpPr>
          <p:cNvPr id="1610756"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610758"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1075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0754" name="标题 1"/>
          <p:cNvSpPr>
            <a:spLocks noGrp="1"/>
          </p:cNvSpPr>
          <p:nvPr>
            <p:ph type="title" idx="4294967295"/>
          </p:nvPr>
        </p:nvSpPr>
        <p:spPr>
          <a:xfrm>
            <a:off x="611188" y="188913"/>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sp>
        <p:nvSpPr>
          <p:cNvPr id="1610755" name="内容占位符 2"/>
          <p:cNvSpPr>
            <a:spLocks noGrp="1"/>
          </p:cNvSpPr>
          <p:nvPr>
            <p:ph idx="4294967295"/>
          </p:nvPr>
        </p:nvSpPr>
        <p:spPr>
          <a:xfrm>
            <a:off x="792163" y="936625"/>
            <a:ext cx="7923241" cy="5399088"/>
          </a:xfrm>
        </p:spPr>
        <p:txBody>
          <a:bodyPr/>
          <a:lstStyle/>
          <a:p>
            <a:pPr marL="0" indent="0" eaLnBrk="1" hangingPunct="1">
              <a:lnSpc>
                <a:spcPts val="3500"/>
              </a:lnSpc>
              <a:spcBef>
                <a:spcPct val="0"/>
              </a:spcBef>
              <a:buNone/>
            </a:pPr>
            <a:r>
              <a:rPr lang="en-US" altLang="zh-CN" sz="2400" b="1" dirty="0" smtClean="0">
                <a:latin typeface="宋体" pitchFamily="2" charset="-122"/>
              </a:rPr>
              <a:t>D</a:t>
            </a:r>
            <a:r>
              <a:rPr lang="zh-CN" altLang="en-US" sz="2400" b="1" dirty="0" smtClean="0">
                <a:latin typeface="宋体" pitchFamily="2" charset="-122"/>
              </a:rPr>
              <a:t>．小说擅长人物性格描写，尤其重视人物心理的细腻刻画，经常在人与人、人与景的对比与衬托中，凸显人物丰富复杂的内心世界。</a:t>
            </a:r>
          </a:p>
          <a:p>
            <a:pPr marL="0" indent="0" eaLnBrk="1" hangingPunct="1">
              <a:lnSpc>
                <a:spcPts val="3500"/>
              </a:lnSpc>
              <a:spcBef>
                <a:spcPct val="0"/>
              </a:spcBef>
              <a:buNone/>
            </a:pPr>
            <a:r>
              <a:rPr lang="en-US" altLang="zh-CN" sz="2400" b="1" dirty="0" smtClean="0">
                <a:latin typeface="宋体" pitchFamily="2" charset="-122"/>
              </a:rPr>
              <a:t>E</a:t>
            </a:r>
            <a:r>
              <a:rPr lang="zh-CN" altLang="en-US" sz="2400" b="1" dirty="0" smtClean="0">
                <a:latin typeface="宋体" pitchFamily="2" charset="-122"/>
              </a:rPr>
              <a:t>．小说以“我”的耳闻目睹为线索，描写神奇的峡谷与质朴的边民，观察细致，笔法老练，用语奇崛，具有独特的艺术风格。</a:t>
            </a:r>
          </a:p>
        </p:txBody>
      </p:sp>
      <p:sp>
        <p:nvSpPr>
          <p:cNvPr id="1610756"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610758"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1075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 name="内容占位符 2"/>
          <p:cNvSpPr txBox="1">
            <a:spLocks/>
          </p:cNvSpPr>
          <p:nvPr/>
        </p:nvSpPr>
        <p:spPr bwMode="auto">
          <a:xfrm>
            <a:off x="714348" y="4214818"/>
            <a:ext cx="7923241" cy="7778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ts val="3500"/>
              </a:lnSpc>
              <a:spcBef>
                <a:spcPct val="0"/>
              </a:spcBef>
              <a:spcAft>
                <a:spcPct val="0"/>
              </a:spcAft>
              <a:buClrTx/>
              <a:buSzTx/>
              <a:buFont typeface="Arial" charset="0"/>
              <a:buNone/>
              <a:tabLst/>
              <a:defRPr/>
            </a:pPr>
            <a:r>
              <a:rPr kumimoji="0" lang="zh-CN" altLang="en-US" sz="2400" b="1" i="0" u="none" strike="noStrike" kern="0" cap="none" spc="0" normalizeH="0" baseline="0" noProof="0" smtClean="0">
                <a:ln>
                  <a:noFill/>
                </a:ln>
                <a:solidFill>
                  <a:srgbClr val="990033"/>
                </a:solidFill>
                <a:effectLst/>
                <a:uLnTx/>
                <a:uFillTx/>
                <a:latin typeface="宋体" pitchFamily="2" charset="-122"/>
                <a:ea typeface="+mn-ea"/>
                <a:cs typeface="+mn-cs"/>
              </a:rPr>
              <a:t>“答案”和“解析”见“现场指导”。</a:t>
            </a:r>
          </a:p>
          <a:p>
            <a:pPr marL="0" marR="0" lvl="0" indent="542925" algn="l" defTabSz="914400" rtl="0" eaLnBrk="1" fontAlgn="base" latinLnBrk="0" hangingPunct="1">
              <a:lnSpc>
                <a:spcPts val="3500"/>
              </a:lnSpc>
              <a:spcBef>
                <a:spcPct val="0"/>
              </a:spcBef>
              <a:spcAft>
                <a:spcPct val="0"/>
              </a:spcAft>
              <a:buClrTx/>
              <a:buSzTx/>
              <a:buFont typeface="Arial" charset="0"/>
              <a:buNone/>
              <a:tabLst/>
              <a:defRPr/>
            </a:pPr>
            <a:endParaRPr kumimoji="0" lang="zh-CN" altLang="en-US" sz="2400" b="1" i="0" u="none" strike="noStrike" kern="0" cap="none" spc="0" normalizeH="0" baseline="0" noProof="0" dirty="0">
              <a:ln>
                <a:noFill/>
              </a:ln>
              <a:solidFill>
                <a:srgbClr val="990033"/>
              </a:solidFill>
              <a:effectLst/>
              <a:uLnTx/>
              <a:uFillTx/>
              <a:latin typeface="宋体" pitchFamily="2" charset="-122"/>
              <a:ea typeface="+mn-ea"/>
              <a:cs typeface="+mn-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1778" name="标题 1"/>
          <p:cNvSpPr>
            <a:spLocks noGrp="1"/>
          </p:cNvSpPr>
          <p:nvPr>
            <p:ph type="title" idx="4294967295"/>
          </p:nvPr>
        </p:nvSpPr>
        <p:spPr>
          <a:xfrm>
            <a:off x="611188" y="188913"/>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sp>
        <p:nvSpPr>
          <p:cNvPr id="1611779"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latin typeface="宋体" pitchFamily="2" charset="-122"/>
              </a:rPr>
              <a:t>2.</a:t>
            </a:r>
            <a:r>
              <a:rPr lang="zh-CN" altLang="en-US" sz="2400" b="1" dirty="0" smtClean="0">
                <a:latin typeface="宋体" pitchFamily="2" charset="-122"/>
              </a:rPr>
              <a:t>小说中三次写到鹰，分别表现了什么意图？请简要分析。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endParaRPr lang="en-US" sz="2400" b="1" dirty="0">
              <a:solidFill>
                <a:srgbClr val="990033"/>
              </a:solidFill>
              <a:latin typeface="宋体" pitchFamily="2" charset="-122"/>
            </a:endParaRPr>
          </a:p>
          <a:p>
            <a:pPr marL="0" indent="0" eaLnBrk="1" hangingPunct="1">
              <a:lnSpc>
                <a:spcPts val="3500"/>
              </a:lnSpc>
              <a:spcBef>
                <a:spcPct val="0"/>
              </a:spcBef>
              <a:buNone/>
            </a:pPr>
            <a:endParaRPr lang="en-US" altLang="zh-CN" sz="2400" b="1" dirty="0" smtClean="0">
              <a:solidFill>
                <a:srgbClr val="990033"/>
              </a:solidFill>
              <a:latin typeface="宋体" pitchFamily="2" charset="-122"/>
            </a:endParaRPr>
          </a:p>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一只鹰在空中移来移去”，强化了峡谷的荒凉僻静，为骑手的出现提供了独特的背景；②“那鹰却忽地不见去向”，暗示骑手来了；③“那只鹰又出现了”，空中自由飞翔的鹰与独来独往的骑手相互比照，丰富了骑手的形象内涵。</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每答出一点给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分。意思答对即可</a:t>
            </a:r>
            <a:r>
              <a:rPr lang="en-US" altLang="zh-CN" sz="2400" b="1" dirty="0" smtClean="0">
                <a:solidFill>
                  <a:srgbClr val="990033"/>
                </a:solidFill>
                <a:latin typeface="宋体" pitchFamily="2" charset="-122"/>
              </a:rPr>
              <a:t>)</a:t>
            </a:r>
          </a:p>
          <a:p>
            <a:pPr marL="0" indent="0" eaLnBrk="1" hangingPunct="1">
              <a:lnSpc>
                <a:spcPts val="3500"/>
              </a:lnSpc>
              <a:spcBef>
                <a:spcPct val="0"/>
              </a:spcBef>
              <a:buNone/>
            </a:pPr>
            <a:endParaRPr lang="zh-CN" altLang="en-US" sz="2400" b="1" dirty="0" smtClean="0">
              <a:solidFill>
                <a:srgbClr val="990033"/>
              </a:solidFill>
              <a:latin typeface="宋体" pitchFamily="2" charset="-122"/>
            </a:endParaRPr>
          </a:p>
        </p:txBody>
      </p:sp>
      <p:sp>
        <p:nvSpPr>
          <p:cNvPr id="1611780"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611782"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1178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11779">
                                            <p:txEl>
                                              <p:pRg st="2" end="2"/>
                                            </p:txEl>
                                          </p:spTgt>
                                        </p:tgtEl>
                                        <p:attrNameLst>
                                          <p:attrName>style.visibility</p:attrName>
                                        </p:attrNameLst>
                                      </p:cBhvr>
                                      <p:to>
                                        <p:strVal val="visible"/>
                                      </p:to>
                                    </p:set>
                                    <p:anim calcmode="lin" valueType="num">
                                      <p:cBhvr additive="base">
                                        <p:cTn id="7" dur="500" fill="hold"/>
                                        <p:tgtEl>
                                          <p:spTgt spid="1611779">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1177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1778" name="标题 1"/>
          <p:cNvSpPr>
            <a:spLocks noGrp="1"/>
          </p:cNvSpPr>
          <p:nvPr>
            <p:ph type="title" idx="4294967295"/>
          </p:nvPr>
        </p:nvSpPr>
        <p:spPr>
          <a:xfrm>
            <a:off x="611188" y="188913"/>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sp>
        <p:nvSpPr>
          <p:cNvPr id="1611779"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是分析文中语句的作用。这种题型永远沿着两种维度去思考，那就是内容上和结构上的作用。分别找出三次写到鹰的语句：第一处在第二段结尾，强调了峡谷的环境特点，为骑手的出现提供背景；第二处在第四段结尾，为下文写骑手的出现做铺垫；第三处在第九段结尾，由鹰的移来移去衬托骑手的独来独往。</a:t>
            </a:r>
          </a:p>
        </p:txBody>
      </p:sp>
      <p:sp>
        <p:nvSpPr>
          <p:cNvPr id="1611780"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611782"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1178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2802" name="标题 1"/>
          <p:cNvSpPr>
            <a:spLocks noGrp="1"/>
          </p:cNvSpPr>
          <p:nvPr>
            <p:ph type="title" idx="4294967295"/>
          </p:nvPr>
        </p:nvSpPr>
        <p:spPr>
          <a:xfrm>
            <a:off x="611188" y="188913"/>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sp>
        <p:nvSpPr>
          <p:cNvPr id="1612803" name="内容占位符 2"/>
          <p:cNvSpPr>
            <a:spLocks noGrp="1"/>
          </p:cNvSpPr>
          <p:nvPr>
            <p:ph idx="4294967295"/>
          </p:nvPr>
        </p:nvSpPr>
        <p:spPr>
          <a:xfrm>
            <a:off x="866805" y="857232"/>
            <a:ext cx="7920037" cy="5399088"/>
          </a:xfrm>
        </p:spPr>
        <p:txBody>
          <a:bodyPr/>
          <a:lstStyle/>
          <a:p>
            <a:pPr marL="0" indent="0" eaLnBrk="1" hangingPunct="1">
              <a:lnSpc>
                <a:spcPts val="3500"/>
              </a:lnSpc>
              <a:spcBef>
                <a:spcPct val="0"/>
              </a:spcBef>
              <a:buNone/>
            </a:pPr>
            <a:r>
              <a:rPr lang="en-US" altLang="zh-CN" sz="2400" b="1" dirty="0" smtClean="0">
                <a:latin typeface="宋体" pitchFamily="2" charset="-122"/>
              </a:rPr>
              <a:t>3.</a:t>
            </a:r>
            <a:r>
              <a:rPr lang="zh-CN" altLang="en-US" sz="2400" b="1" dirty="0" smtClean="0">
                <a:latin typeface="宋体" pitchFamily="2" charset="-122"/>
              </a:rPr>
              <a:t>小说中的“骑手”有哪些特点？请简要说明。</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外形：相貌不凡，身体强壮，肌肉结实，有着质朴自然的力与美；②举止：一人一骑，独行于峡谷中，虽山路崎岖，但因骑术高超而从容沉稳；③性情：大口吃肉，大碗喝酒，不拘生活小节，粗犷而有野性。</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每答出一点给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分。意思答对即可</a:t>
            </a:r>
            <a:r>
              <a:rPr lang="en-US" altLang="zh-CN" sz="2400" b="1" dirty="0" smtClean="0">
                <a:solidFill>
                  <a:srgbClr val="990033"/>
                </a:solidFill>
                <a:latin typeface="宋体" pitchFamily="2" charset="-122"/>
              </a:rPr>
              <a:t>)</a:t>
            </a:r>
          </a:p>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本题考查欣赏作品形象的能力。对人物形象的分析应把握住人物形象的描写方法：肖像描写、语言描写、动作描写、心理描写、神态描写以及细节描写等。首先明确答题区间为第</a:t>
            </a:r>
            <a:r>
              <a:rPr lang="en-US" altLang="zh-CN" sz="2400" b="1" dirty="0" smtClean="0">
                <a:solidFill>
                  <a:srgbClr val="990033"/>
                </a:solidFill>
                <a:latin typeface="宋体" pitchFamily="2" charset="-122"/>
              </a:rPr>
              <a:t>8</a:t>
            </a:r>
            <a:r>
              <a:rPr lang="zh-CN" altLang="en-US" sz="2400" b="1" dirty="0" smtClean="0">
                <a:solidFill>
                  <a:srgbClr val="990033"/>
                </a:solidFill>
                <a:latin typeface="宋体" pitchFamily="2" charset="-122"/>
              </a:rPr>
              <a:t>～</a:t>
            </a:r>
            <a:r>
              <a:rPr lang="en-US" altLang="zh-CN" sz="2400" b="1" dirty="0" smtClean="0">
                <a:solidFill>
                  <a:srgbClr val="990033"/>
                </a:solidFill>
                <a:latin typeface="宋体" pitchFamily="2" charset="-122"/>
              </a:rPr>
              <a:t>17</a:t>
            </a:r>
            <a:r>
              <a:rPr lang="zh-CN" altLang="en-US" sz="2400" b="1" dirty="0" smtClean="0">
                <a:solidFill>
                  <a:srgbClr val="990033"/>
                </a:solidFill>
                <a:latin typeface="宋体" pitchFamily="2" charset="-122"/>
              </a:rPr>
              <a:t>段，然后根据内容从肖像、动作以及反映出来的性格特征去总结就可以了。</a:t>
            </a:r>
          </a:p>
        </p:txBody>
      </p:sp>
      <p:sp>
        <p:nvSpPr>
          <p:cNvPr id="1612804"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612806"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1280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12803">
                                            <p:txEl>
                                              <p:pRg st="1" end="1"/>
                                            </p:txEl>
                                          </p:spTgt>
                                        </p:tgtEl>
                                        <p:attrNameLst>
                                          <p:attrName>style.visibility</p:attrName>
                                        </p:attrNameLst>
                                      </p:cBhvr>
                                      <p:to>
                                        <p:strVal val="visible"/>
                                      </p:to>
                                    </p:set>
                                    <p:anim calcmode="lin" valueType="num">
                                      <p:cBhvr additive="base">
                                        <p:cTn id="7" dur="500" fill="hold"/>
                                        <p:tgtEl>
                                          <p:spTgt spid="161280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1280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12803">
                                            <p:txEl>
                                              <p:pRg st="2" end="2"/>
                                            </p:txEl>
                                          </p:spTgt>
                                        </p:tgtEl>
                                        <p:attrNameLst>
                                          <p:attrName>style.visibility</p:attrName>
                                        </p:attrNameLst>
                                      </p:cBhvr>
                                      <p:to>
                                        <p:strVal val="visible"/>
                                      </p:to>
                                    </p:set>
                                    <p:anim calcmode="lin" valueType="num">
                                      <p:cBhvr additive="base">
                                        <p:cTn id="11" dur="500" fill="hold"/>
                                        <p:tgtEl>
                                          <p:spTgt spid="161280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1280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850" name="标题 1"/>
          <p:cNvSpPr>
            <a:spLocks noGrp="1"/>
          </p:cNvSpPr>
          <p:nvPr>
            <p:ph type="title" idx="4294967295"/>
          </p:nvPr>
        </p:nvSpPr>
        <p:spPr>
          <a:xfrm>
            <a:off x="611188" y="188913"/>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sp>
        <p:nvSpPr>
          <p:cNvPr id="1614851"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latin typeface="宋体" pitchFamily="2" charset="-122"/>
              </a:rPr>
              <a:t>4.</a:t>
            </a:r>
            <a:r>
              <a:rPr lang="zh-CN" altLang="en-US" sz="2400" b="1" dirty="0" smtClean="0">
                <a:latin typeface="宋体" pitchFamily="2" charset="-122"/>
              </a:rPr>
              <a:t>小说中的主要人物是骑手，但几乎一半篇幅是在写峡谷。作者为什么这样处理？请结合全文，谈谈你的看法。</a:t>
            </a:r>
            <a:r>
              <a:rPr lang="en-US" altLang="zh-CN" sz="2400" b="1" dirty="0" smtClean="0">
                <a:latin typeface="宋体" pitchFamily="2" charset="-122"/>
              </a:rPr>
              <a:t>(8</a:t>
            </a:r>
            <a:r>
              <a:rPr lang="zh-CN" altLang="en-US" sz="2400" b="1" dirty="0" smtClean="0">
                <a:latin typeface="宋体" pitchFamily="2" charset="-122"/>
              </a:rPr>
              <a:t>分</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从在小说中的地位来看，峡谷是作者有意塑造的一个自然形象，与骑手一样有着重要的审美意义，所以峡谷的描写是小说不可缺少的内容；②从形象塑造上看，峡谷是骑手的主要活动空间，所以峡谷的描写对塑造骑手形象、表现骑手性格起着关键作用；③从艺术表现上看，峡谷的描写，使人与物有机融合，峡谷的原始沉静与骑手的孤独沉默相辅相成，互为比照映衬，产生更好的艺术效果；④从思想内涵上看，峡谷的描写，蕴含着作者对大自然原始美与生命力的赞叹之情，这不仅丰富了小说的内涵，也使小说的主题更为鲜明。</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答出一点给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分，答出两点给</a:t>
            </a:r>
          </a:p>
        </p:txBody>
      </p:sp>
      <p:sp>
        <p:nvSpPr>
          <p:cNvPr id="1614852"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614854"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1485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14851">
                                            <p:txEl>
                                              <p:pRg st="1" end="1"/>
                                            </p:txEl>
                                          </p:spTgt>
                                        </p:tgtEl>
                                        <p:attrNameLst>
                                          <p:attrName>style.visibility</p:attrName>
                                        </p:attrNameLst>
                                      </p:cBhvr>
                                      <p:to>
                                        <p:strVal val="visible"/>
                                      </p:to>
                                    </p:set>
                                    <p:anim calcmode="lin" valueType="num">
                                      <p:cBhvr additive="base">
                                        <p:cTn id="7" dur="500" fill="hold"/>
                                        <p:tgtEl>
                                          <p:spTgt spid="161485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1485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5874" name="Rectangle 2"/>
          <p:cNvSpPr>
            <a:spLocks noChangeArrowheads="1"/>
          </p:cNvSpPr>
          <p:nvPr/>
        </p:nvSpPr>
        <p:spPr bwMode="auto">
          <a:xfrm>
            <a:off x="785786" y="928670"/>
            <a:ext cx="7920038" cy="5399088"/>
          </a:xfrm>
          <a:prstGeom prst="rect">
            <a:avLst/>
          </a:prstGeom>
          <a:noFill/>
          <a:ln w="9525">
            <a:noFill/>
            <a:miter lim="800000"/>
            <a:headEnd/>
            <a:tailEnd/>
          </a:ln>
        </p:spPr>
        <p:txBody>
          <a:bodyPr/>
          <a:lstStyle/>
          <a:p>
            <a:pPr>
              <a:lnSpc>
                <a:spcPts val="3500"/>
              </a:lnSpc>
              <a:spcBef>
                <a:spcPct val="0"/>
              </a:spcBef>
            </a:pPr>
            <a:r>
              <a:rPr lang="en-US" altLang="zh-CN" sz="2400" b="1" dirty="0" smtClean="0">
                <a:solidFill>
                  <a:srgbClr val="990033"/>
                </a:solidFill>
                <a:latin typeface="宋体" pitchFamily="2" charset="-122"/>
              </a:rPr>
              <a:t>5</a:t>
            </a:r>
            <a:r>
              <a:rPr lang="zh-CN" altLang="en-US" sz="2400" b="1" dirty="0" smtClean="0">
                <a:solidFill>
                  <a:srgbClr val="990033"/>
                </a:solidFill>
                <a:latin typeface="宋体" pitchFamily="2" charset="-122"/>
              </a:rPr>
              <a:t>分，答出三点给</a:t>
            </a:r>
            <a:r>
              <a:rPr lang="en-US" altLang="zh-CN" sz="2400" b="1" dirty="0" smtClean="0">
                <a:solidFill>
                  <a:srgbClr val="990033"/>
                </a:solidFill>
                <a:latin typeface="宋体" pitchFamily="2" charset="-122"/>
              </a:rPr>
              <a:t>8</a:t>
            </a:r>
            <a:r>
              <a:rPr lang="zh-CN" altLang="en-US" sz="2400" b="1" dirty="0" smtClean="0">
                <a:solidFill>
                  <a:srgbClr val="990033"/>
                </a:solidFill>
                <a:latin typeface="宋体" pitchFamily="2" charset="-122"/>
              </a:rPr>
              <a:t>分；给满</a:t>
            </a:r>
            <a:r>
              <a:rPr lang="en-US" altLang="zh-CN" sz="2400" b="1" dirty="0" smtClean="0">
                <a:solidFill>
                  <a:srgbClr val="990033"/>
                </a:solidFill>
                <a:latin typeface="宋体" pitchFamily="2" charset="-122"/>
              </a:rPr>
              <a:t>8</a:t>
            </a:r>
            <a:r>
              <a:rPr lang="zh-CN" altLang="en-US" sz="2400" b="1" dirty="0" smtClean="0">
                <a:solidFill>
                  <a:srgbClr val="990033"/>
                </a:solidFill>
                <a:latin typeface="宋体" pitchFamily="2" charset="-122"/>
              </a:rPr>
              <a:t>分为止。意思答对即可。如有其他答案，可根据观点明确、理由充分、论述合理的程度，酌情给分</a:t>
            </a:r>
            <a:r>
              <a:rPr lang="en-US" altLang="zh-CN" sz="2400" b="1" dirty="0" smtClean="0">
                <a:solidFill>
                  <a:srgbClr val="990033"/>
                </a:solidFill>
                <a:latin typeface="宋体" pitchFamily="2" charset="-122"/>
              </a:rPr>
              <a:t>)</a:t>
            </a:r>
          </a:p>
          <a:p>
            <a:pPr>
              <a:lnSpc>
                <a:spcPts val="3500"/>
              </a:lnSpc>
              <a:spcBef>
                <a:spcPct val="0"/>
              </a:spcBef>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本题考查对作品进行个性化阅读和有创意的解读的能力。解答这类题目要从情节、人物和主题三个方面去考虑，但不论怎样去探究都要紧扣原文答题。</a:t>
            </a:r>
          </a:p>
          <a:p>
            <a:pPr indent="542925">
              <a:lnSpc>
                <a:spcPts val="3500"/>
              </a:lnSpc>
            </a:pPr>
            <a:endParaRPr lang="en-US" sz="2400" b="1" dirty="0">
              <a:solidFill>
                <a:srgbClr val="990033"/>
              </a:solidFill>
              <a:latin typeface="宋体" pitchFamily="2" charset="-122"/>
            </a:endParaRPr>
          </a:p>
        </p:txBody>
      </p:sp>
      <p:sp>
        <p:nvSpPr>
          <p:cNvPr id="1615875"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1587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4"/>
          <p:cNvGrpSpPr>
            <a:grpSpLocks/>
          </p:cNvGrpSpPr>
          <p:nvPr/>
        </p:nvGrpSpPr>
        <p:grpSpPr bwMode="auto">
          <a:xfrm>
            <a:off x="1588" y="777875"/>
            <a:ext cx="609600" cy="2003425"/>
            <a:chOff x="0" y="0"/>
            <a:chExt cx="384" cy="1262"/>
          </a:xfrm>
        </p:grpSpPr>
        <p:pic>
          <p:nvPicPr>
            <p:cNvPr id="1615878"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1587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946" name="Rectangle 2"/>
          <p:cNvSpPr>
            <a:spLocks noChangeArrowheads="1"/>
          </p:cNvSpPr>
          <p:nvPr/>
        </p:nvSpPr>
        <p:spPr bwMode="auto">
          <a:xfrm>
            <a:off x="790575" y="785794"/>
            <a:ext cx="7920038" cy="5399088"/>
          </a:xfrm>
          <a:prstGeom prst="rect">
            <a:avLst/>
          </a:prstGeom>
          <a:noFill/>
          <a:ln w="9525">
            <a:noFill/>
            <a:miter lim="800000"/>
            <a:headEnd/>
            <a:tailEnd/>
          </a:ln>
        </p:spPr>
        <p:txBody>
          <a:bodyPr/>
          <a:lstStyle/>
          <a:p>
            <a:pPr algn="ctr">
              <a:lnSpc>
                <a:spcPts val="3500"/>
              </a:lnSpc>
            </a:pPr>
            <a:r>
              <a:rPr lang="en-US" sz="2400" b="1" dirty="0">
                <a:solidFill>
                  <a:srgbClr val="0033CC"/>
                </a:solidFill>
                <a:effectLst>
                  <a:outerShdw blurRad="38100" dist="38100" dir="2700000" algn="tl">
                    <a:srgbClr val="C0C0C0"/>
                  </a:outerShdw>
                </a:effectLst>
                <a:latin typeface="宋体" pitchFamily="2" charset="-122"/>
                <a:ea typeface="黑体" pitchFamily="2" charset="-122"/>
              </a:rPr>
              <a:t>——</a:t>
            </a:r>
            <a:r>
              <a:rPr lang="en-US" sz="2400" b="1" dirty="0">
                <a:solidFill>
                  <a:srgbClr val="0033CC"/>
                </a:solidFill>
                <a:effectLst>
                  <a:outerShdw blurRad="38100" dist="38100" dir="2700000" algn="tl">
                    <a:srgbClr val="C0C0C0"/>
                  </a:outerShdw>
                </a:effectLst>
                <a:latin typeface="黑体" pitchFamily="2" charset="-122"/>
                <a:ea typeface="黑体" pitchFamily="2" charset="-122"/>
              </a:rPr>
              <a:t> </a:t>
            </a:r>
            <a:r>
              <a:rPr lang="zh-CN" altLang="en-US" sz="2400" b="1" dirty="0">
                <a:solidFill>
                  <a:srgbClr val="0033CC"/>
                </a:solidFill>
                <a:effectLst>
                  <a:outerShdw blurRad="38100" dist="38100" dir="2700000" algn="tl">
                    <a:srgbClr val="C0C0C0"/>
                  </a:outerShdw>
                </a:effectLst>
                <a:latin typeface="黑体" pitchFamily="2" charset="-122"/>
                <a:ea typeface="黑体" pitchFamily="2" charset="-122"/>
              </a:rPr>
              <a:t>现场指导 </a:t>
            </a:r>
            <a:r>
              <a:rPr lang="en-US" sz="2400" b="1" dirty="0">
                <a:solidFill>
                  <a:srgbClr val="0033CC"/>
                </a:solidFill>
                <a:effectLst>
                  <a:outerShdw blurRad="38100" dist="38100" dir="2700000" algn="tl">
                    <a:srgbClr val="C0C0C0"/>
                  </a:outerShdw>
                </a:effectLst>
                <a:latin typeface="宋体" pitchFamily="2" charset="-122"/>
                <a:ea typeface="黑体" pitchFamily="2" charset="-122"/>
              </a:rPr>
              <a:t>——</a:t>
            </a:r>
            <a:endParaRPr lang="en-US" sz="2400" b="1" dirty="0">
              <a:solidFill>
                <a:srgbClr val="0033CC"/>
              </a:solidFill>
              <a:effectLst>
                <a:outerShdw blurRad="38100" dist="38100" dir="2700000" algn="tl">
                  <a:srgbClr val="C0C0C0"/>
                </a:outerShdw>
              </a:effectLst>
              <a:latin typeface="黑体" pitchFamily="2" charset="-122"/>
              <a:ea typeface="黑体" pitchFamily="2" charset="-122"/>
            </a:endParaRPr>
          </a:p>
          <a:p>
            <a:pPr>
              <a:lnSpc>
                <a:spcPts val="3500"/>
              </a:lnSpc>
            </a:pPr>
            <a:r>
              <a:rPr lang="en-US" altLang="zh-CN" sz="2400" b="1" dirty="0" smtClean="0">
                <a:latin typeface="宋体" pitchFamily="2" charset="-122"/>
              </a:rPr>
              <a:t>[2013·</a:t>
            </a:r>
            <a:r>
              <a:rPr lang="zh-CN" altLang="en-US" sz="2400" b="1" dirty="0" smtClean="0">
                <a:latin typeface="宋体" pitchFamily="2" charset="-122"/>
              </a:rPr>
              <a:t>新课标全国卷</a:t>
            </a:r>
            <a:r>
              <a:rPr lang="en-US" altLang="zh-CN" sz="2400" b="1" dirty="0" smtClean="0">
                <a:latin typeface="宋体" pitchFamily="2" charset="-122"/>
              </a:rPr>
              <a:t>Ⅱ]</a:t>
            </a:r>
            <a:r>
              <a:rPr lang="zh-CN" altLang="en-US" sz="2400" b="1" dirty="0" smtClean="0">
                <a:latin typeface="宋体" pitchFamily="2" charset="-122"/>
              </a:rPr>
              <a:t>下列对这篇小说有关内容的分析和概括，最恰当的两项是</a:t>
            </a:r>
            <a:r>
              <a:rPr lang="en-US" altLang="zh-CN" sz="2400" b="1" dirty="0" smtClean="0">
                <a:latin typeface="宋体" pitchFamily="2" charset="-122"/>
              </a:rPr>
              <a:t>(5</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r>
              <a:rPr lang="zh-CN" altLang="en-US" sz="2400" b="1" dirty="0" smtClean="0">
                <a:latin typeface="宋体" pitchFamily="2" charset="-122"/>
              </a:rPr>
              <a:t>原文、原题见本讲“真题体验”</a:t>
            </a:r>
            <a:r>
              <a:rPr lang="en-US" altLang="zh-CN" sz="2400" b="1" dirty="0" smtClean="0">
                <a:latin typeface="宋体" pitchFamily="2" charset="-122"/>
              </a:rPr>
              <a:t>)</a:t>
            </a:r>
          </a:p>
          <a:p>
            <a:pPr>
              <a:lnSpc>
                <a:spcPts val="3500"/>
              </a:lnSpc>
            </a:pPr>
            <a:endParaRPr lang="en-US" sz="2400" b="1" dirty="0">
              <a:latin typeface="宋体" pitchFamily="2" charset="-122"/>
            </a:endParaRPr>
          </a:p>
        </p:txBody>
      </p:sp>
      <p:sp>
        <p:nvSpPr>
          <p:cNvPr id="1618947"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1894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aphicFrame>
        <p:nvGraphicFramePr>
          <p:cNvPr id="1618949" name="Group 5"/>
          <p:cNvGraphicFramePr>
            <a:graphicFrameLocks noGrp="1"/>
          </p:cNvGraphicFramePr>
          <p:nvPr/>
        </p:nvGraphicFramePr>
        <p:xfrm>
          <a:off x="857224" y="2709862"/>
          <a:ext cx="7920037" cy="3576658"/>
        </p:xfrm>
        <a:graphic>
          <a:graphicData uri="http://schemas.openxmlformats.org/drawingml/2006/table">
            <a:tbl>
              <a:tblPr/>
              <a:tblGrid>
                <a:gridCol w="471487"/>
                <a:gridCol w="700070"/>
                <a:gridCol w="6748480"/>
              </a:tblGrid>
              <a:tr h="647700">
                <a:tc rowSpan="2">
                  <a:txBody>
                    <a:bodyPr/>
                    <a:lstStyle/>
                    <a:p>
                      <a:pPr marL="0" marR="0" lvl="0" indent="0" algn="ctr" defTabSz="914400" rtl="0" eaLnBrk="1" fontAlgn="base" latinLnBrk="0" hangingPunct="1">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审题</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审题要点</a:t>
                      </a: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　</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题干的要求是“最恰当的两项”，说明只能选两项，而且是最恰当的，否则不能得分</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75618">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思路分析</a:t>
                      </a: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　</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4"/>
          <p:cNvGrpSpPr>
            <a:grpSpLocks/>
          </p:cNvGrpSpPr>
          <p:nvPr/>
        </p:nvGrpSpPr>
        <p:grpSpPr bwMode="auto">
          <a:xfrm>
            <a:off x="1588" y="777875"/>
            <a:ext cx="609600" cy="2003425"/>
            <a:chOff x="0" y="0"/>
            <a:chExt cx="384" cy="1262"/>
          </a:xfrm>
        </p:grpSpPr>
        <p:pic>
          <p:nvPicPr>
            <p:cNvPr id="1618963"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18964"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9" name="TextBox 8"/>
          <p:cNvSpPr txBox="1"/>
          <p:nvPr/>
        </p:nvSpPr>
        <p:spPr>
          <a:xfrm>
            <a:off x="2143108" y="3429000"/>
            <a:ext cx="6500858" cy="2862322"/>
          </a:xfrm>
          <a:prstGeom prst="rect">
            <a:avLst/>
          </a:prstGeom>
          <a:noFill/>
        </p:spPr>
        <p:txBody>
          <a:bodyPr wrap="square" rtlCol="0">
            <a:spAutoFit/>
          </a:bodyPr>
          <a:lstStyle/>
          <a:p>
            <a:pPr indent="273050"/>
            <a:r>
              <a:rPr lang="en-US" altLang="zh-CN" sz="2000" b="1" dirty="0" smtClean="0">
                <a:solidFill>
                  <a:srgbClr val="990033"/>
                </a:solidFill>
                <a:latin typeface="Times New Roman" pitchFamily="18" charset="0"/>
                <a:cs typeface="Times New Roman" pitchFamily="18" charset="0"/>
              </a:rPr>
              <a:t>A</a:t>
            </a:r>
            <a:r>
              <a:rPr lang="zh-CN" altLang="en-US" sz="2000" b="1" dirty="0" smtClean="0">
                <a:solidFill>
                  <a:srgbClr val="990033"/>
                </a:solidFill>
                <a:latin typeface="Times New Roman" pitchFamily="18" charset="0"/>
                <a:cs typeface="Times New Roman" pitchFamily="18" charset="0"/>
              </a:rPr>
              <a:t>项“对四脚蛇的描写，更是以动衬静”不恰当；</a:t>
            </a:r>
            <a:r>
              <a:rPr lang="en-US" altLang="zh-CN" sz="2000" b="1" dirty="0" smtClean="0">
                <a:solidFill>
                  <a:srgbClr val="990033"/>
                </a:solidFill>
                <a:latin typeface="Times New Roman" pitchFamily="18" charset="0"/>
                <a:cs typeface="Times New Roman" pitchFamily="18" charset="0"/>
              </a:rPr>
              <a:t>B</a:t>
            </a:r>
            <a:r>
              <a:rPr lang="zh-CN" altLang="en-US" sz="2000" b="1" dirty="0" smtClean="0">
                <a:solidFill>
                  <a:srgbClr val="990033"/>
                </a:solidFill>
                <a:latin typeface="Times New Roman" pitchFamily="18" charset="0"/>
                <a:cs typeface="Times New Roman" pitchFamily="18" charset="0"/>
              </a:rPr>
              <a:t>项“肥汉‘梦一样呆着’，是被骑手喝酒吃肉时的气概，以及酒后不同寻常的动作和表情所震撼”不正确，原文“木柜后面一个肥脸汉子，两眼陷进肉里，渗不出光，双肘支在柜上，似在瞌睡”“不多时，骑手立起身，把帽捏在手里，脸上蒸出一团热气，向肥汉微微一咧嘴，晃出门外，肥汉梦一样呆着”强调的是肥汉的状态。</a:t>
            </a:r>
            <a:r>
              <a:rPr lang="en-US" altLang="zh-CN" sz="2000" b="1" dirty="0" smtClean="0">
                <a:solidFill>
                  <a:srgbClr val="990033"/>
                </a:solidFill>
                <a:latin typeface="Times New Roman" pitchFamily="18" charset="0"/>
                <a:cs typeface="Times New Roman" pitchFamily="18" charset="0"/>
              </a:rPr>
              <a:t>D</a:t>
            </a:r>
            <a:r>
              <a:rPr lang="zh-CN" altLang="en-US" sz="2000" b="1" dirty="0" smtClean="0">
                <a:solidFill>
                  <a:srgbClr val="990033"/>
                </a:solidFill>
                <a:latin typeface="Times New Roman" pitchFamily="18" charset="0"/>
                <a:cs typeface="Times New Roman" pitchFamily="18" charset="0"/>
              </a:rPr>
              <a:t>项“小说擅长人物性格描写，尤其重视人物心理的细腻刻画”错，小说中最突出的是对人物动作的描写。</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9970" name="Rectangle 2"/>
          <p:cNvSpPr>
            <a:spLocks noChangeArrowheads="1"/>
          </p:cNvSpPr>
          <p:nvPr/>
        </p:nvSpPr>
        <p:spPr bwMode="auto">
          <a:xfrm>
            <a:off x="790575" y="936625"/>
            <a:ext cx="7920038" cy="5399088"/>
          </a:xfrm>
          <a:prstGeom prst="rect">
            <a:avLst/>
          </a:prstGeom>
          <a:noFill/>
          <a:ln w="9525">
            <a:noFill/>
            <a:miter lim="800000"/>
            <a:headEnd/>
            <a:tailEnd/>
          </a:ln>
        </p:spPr>
        <p:txBody>
          <a:bodyPr/>
          <a:lstStyle/>
          <a:p>
            <a:pPr algn="ctr">
              <a:lnSpc>
                <a:spcPts val="3500"/>
              </a:lnSpc>
            </a:pPr>
            <a:endParaRPr lang="en-US" sz="2400" b="1">
              <a:latin typeface="宋体" pitchFamily="2" charset="-122"/>
            </a:endParaRPr>
          </a:p>
        </p:txBody>
      </p:sp>
      <p:sp>
        <p:nvSpPr>
          <p:cNvPr id="1619971"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aphicFrame>
        <p:nvGraphicFramePr>
          <p:cNvPr id="1619972" name="Group 4"/>
          <p:cNvGraphicFramePr>
            <a:graphicFrameLocks noGrp="1"/>
          </p:cNvGraphicFramePr>
          <p:nvPr/>
        </p:nvGraphicFramePr>
        <p:xfrm>
          <a:off x="755650" y="879947"/>
          <a:ext cx="8031192" cy="5307485"/>
        </p:xfrm>
        <a:graphic>
          <a:graphicData uri="http://schemas.openxmlformats.org/drawingml/2006/table">
            <a:tbl>
              <a:tblPr/>
              <a:tblGrid>
                <a:gridCol w="387326"/>
                <a:gridCol w="714380"/>
                <a:gridCol w="571504"/>
                <a:gridCol w="785818"/>
                <a:gridCol w="5572164"/>
              </a:tblGrid>
              <a:tr h="519099">
                <a:tc rowSpan="4">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答题</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现场答案</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l" defTabSz="914400" rtl="0" eaLnBrk="1" fontAlgn="base" latinLnBrk="0" hangingPunct="1">
                        <a:lnSpc>
                          <a:spcPct val="122000"/>
                        </a:lnSpc>
                        <a:spcBef>
                          <a:spcPct val="0"/>
                        </a:spcBef>
                        <a:spcAft>
                          <a:spcPct val="0"/>
                        </a:spcAft>
                        <a:buClrTx/>
                        <a:buSzTx/>
                        <a:buFont typeface="Arial" charset="0"/>
                        <a:buNone/>
                        <a:tabLst/>
                      </a:pPr>
                      <a:r>
                        <a:rPr kumimoji="0" lang="en-US" altLang="zh-CN" sz="2000" b="1" i="0" u="none" strike="noStrike" cap="none" normalizeH="0" baseline="0" dirty="0" smtClean="0">
                          <a:ln>
                            <a:noFill/>
                          </a:ln>
                          <a:solidFill>
                            <a:schemeClr val="tx1"/>
                          </a:solidFill>
                          <a:effectLst/>
                          <a:latin typeface="宋体" pitchFamily="2" charset="-122"/>
                          <a:ea typeface="宋体" pitchFamily="2" charset="-122"/>
                        </a:rPr>
                        <a:t>BE</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886946">
                <a:tc vMerge="1">
                  <a:txBody>
                    <a:bodyPr/>
                    <a:lstStyle/>
                    <a:p>
                      <a:endParaRPr lang="zh-CN" altLang="en-US"/>
                    </a:p>
                  </a:txBody>
                  <a:tcPr/>
                </a:tc>
                <a:tc>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我来</a:t>
                      </a:r>
                    </a:p>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评分</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得分</a:t>
                      </a:r>
                    </a:p>
                    <a:p>
                      <a:pPr marL="0" marR="0" lvl="0" indent="0" algn="l"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理由</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2000"/>
                        </a:lnSpc>
                        <a:spcBef>
                          <a:spcPct val="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5752">
                <a:tc vMerge="1">
                  <a:txBody>
                    <a:bodyPr/>
                    <a:lstStyle/>
                    <a:p>
                      <a:endParaRPr lang="zh-CN" altLang="en-US"/>
                    </a:p>
                  </a:txBody>
                  <a:tcPr/>
                </a:tc>
                <a:tc gridSpan="2">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我来答题</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l"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1206500">
                <a:tc vMerge="1">
                  <a:txBody>
                    <a:bodyPr/>
                    <a:lstStyle/>
                    <a:p>
                      <a:endParaRPr lang="zh-CN" altLang="en-US"/>
                    </a:p>
                  </a:txBody>
                  <a:tcPr/>
                </a:tc>
                <a:tc gridSpan="2">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阅卷总结</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273050" algn="l"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本题</a:t>
                      </a:r>
                      <a:r>
                        <a:rPr kumimoji="0" lang="en-US" altLang="zh-CN" sz="2000" b="1" i="0" u="none" strike="noStrike" cap="none" normalizeH="0" baseline="0" dirty="0" smtClean="0">
                          <a:ln>
                            <a:noFill/>
                          </a:ln>
                          <a:solidFill>
                            <a:schemeClr val="tx1"/>
                          </a:solidFill>
                          <a:effectLst/>
                          <a:latin typeface="宋体" pitchFamily="2" charset="-122"/>
                          <a:ea typeface="宋体" pitchFamily="2" charset="-122"/>
                        </a:rPr>
                        <a:t>A</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项的前半句是对峡谷自然环境的准确概括。概括自然环境要抓住景物特征，调动视觉、听觉、嗅觉等多种感官从形、声、色等方面来感知景物特点，在感知时重新组合画面并在脑海中再现画面，想象、品味画面的整体特色。另外，本题是选择题，必须学会根据题干要求快速锁定阅读区间，也就是快速判断问题所涉及的句段，找准对应句。另外，也要有上下文关联的意识和整体阅读的习惯，如果只一味机械地胶着于某一段落或语句，就很容易犯“一叶障目，不见泰山”的错误</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bl>
          </a:graphicData>
        </a:graphic>
      </p:graphicFrame>
      <p:sp>
        <p:nvSpPr>
          <p:cNvPr id="1619995"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赏析小说形象</a:t>
            </a:r>
          </a:p>
        </p:txBody>
      </p:sp>
      <p:grpSp>
        <p:nvGrpSpPr>
          <p:cNvPr id="2" name="Group 4"/>
          <p:cNvGrpSpPr>
            <a:grpSpLocks/>
          </p:cNvGrpSpPr>
          <p:nvPr/>
        </p:nvGrpSpPr>
        <p:grpSpPr bwMode="auto">
          <a:xfrm>
            <a:off x="1588" y="777875"/>
            <a:ext cx="609600" cy="2003425"/>
            <a:chOff x="0" y="0"/>
            <a:chExt cx="384" cy="1262"/>
          </a:xfrm>
        </p:grpSpPr>
        <p:pic>
          <p:nvPicPr>
            <p:cNvPr id="1619997"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19998"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9" name="TextBox 8"/>
          <p:cNvSpPr txBox="1"/>
          <p:nvPr/>
        </p:nvSpPr>
        <p:spPr>
          <a:xfrm>
            <a:off x="1928794" y="1578106"/>
            <a:ext cx="500066" cy="707886"/>
          </a:xfrm>
          <a:prstGeom prst="rect">
            <a:avLst/>
          </a:prstGeom>
          <a:noFill/>
        </p:spPr>
        <p:txBody>
          <a:bodyPr wrap="square" rtlCol="0">
            <a:spAutoFit/>
          </a:bodyPr>
          <a:lstStyle/>
          <a:p>
            <a:pPr indent="-1588" algn="ctr"/>
            <a:r>
              <a:rPr lang="en-US" altLang="zh-CN" sz="2000" b="1" dirty="0" smtClean="0">
                <a:solidFill>
                  <a:srgbClr val="990033"/>
                </a:solidFill>
                <a:latin typeface="Times New Roman" pitchFamily="18" charset="0"/>
                <a:cs typeface="Times New Roman" pitchFamily="18" charset="0"/>
              </a:rPr>
              <a:t>3</a:t>
            </a:r>
            <a:r>
              <a:rPr lang="zh-CN" altLang="en-US" sz="2000" b="1" dirty="0" smtClean="0">
                <a:solidFill>
                  <a:srgbClr val="990033"/>
                </a:solidFill>
                <a:latin typeface="Times New Roman" pitchFamily="18" charset="0"/>
                <a:cs typeface="Times New Roman" pitchFamily="18" charset="0"/>
              </a:rPr>
              <a:t>分</a:t>
            </a:r>
          </a:p>
        </p:txBody>
      </p:sp>
      <p:sp>
        <p:nvSpPr>
          <p:cNvPr id="10" name="TextBox 9"/>
          <p:cNvSpPr txBox="1"/>
          <p:nvPr/>
        </p:nvSpPr>
        <p:spPr>
          <a:xfrm>
            <a:off x="3357554" y="1500174"/>
            <a:ext cx="5429288" cy="707886"/>
          </a:xfrm>
          <a:prstGeom prst="rect">
            <a:avLst/>
          </a:prstGeom>
          <a:noFill/>
        </p:spPr>
        <p:txBody>
          <a:bodyPr wrap="square" rtlCol="0">
            <a:spAutoFit/>
          </a:bodyPr>
          <a:lstStyle/>
          <a:p>
            <a:pPr indent="273050"/>
            <a:r>
              <a:rPr lang="zh-CN" altLang="en-US" sz="2000" b="1" dirty="0" smtClean="0">
                <a:solidFill>
                  <a:srgbClr val="990033"/>
                </a:solidFill>
                <a:latin typeface="+mn-ea"/>
                <a:cs typeface="Times New Roman" pitchFamily="18" charset="0"/>
              </a:rPr>
              <a:t>答</a:t>
            </a:r>
            <a:r>
              <a:rPr lang="en-US" altLang="zh-CN" sz="2000" b="1" dirty="0" smtClean="0">
                <a:solidFill>
                  <a:srgbClr val="990033"/>
                </a:solidFill>
                <a:latin typeface="+mn-ea"/>
                <a:cs typeface="Times New Roman" pitchFamily="18" charset="0"/>
              </a:rPr>
              <a:t>E</a:t>
            </a:r>
            <a:r>
              <a:rPr lang="zh-CN" altLang="en-US" sz="2000" b="1" dirty="0" smtClean="0">
                <a:solidFill>
                  <a:srgbClr val="990033"/>
                </a:solidFill>
                <a:latin typeface="+mn-ea"/>
                <a:cs typeface="Times New Roman" pitchFamily="18" charset="0"/>
              </a:rPr>
              <a:t>给</a:t>
            </a:r>
            <a:r>
              <a:rPr lang="en-US" altLang="zh-CN" sz="2000" b="1" dirty="0" smtClean="0">
                <a:solidFill>
                  <a:srgbClr val="990033"/>
                </a:solidFill>
                <a:latin typeface="+mn-ea"/>
                <a:cs typeface="Times New Roman" pitchFamily="18" charset="0"/>
              </a:rPr>
              <a:t>3</a:t>
            </a:r>
            <a:r>
              <a:rPr lang="zh-CN" altLang="en-US" sz="2000" b="1" dirty="0" smtClean="0">
                <a:solidFill>
                  <a:srgbClr val="990033"/>
                </a:solidFill>
                <a:latin typeface="+mn-ea"/>
                <a:cs typeface="Times New Roman" pitchFamily="18" charset="0"/>
              </a:rPr>
              <a:t>分，答</a:t>
            </a:r>
            <a:r>
              <a:rPr lang="en-US" altLang="zh-CN" sz="2000" b="1" dirty="0" smtClean="0">
                <a:solidFill>
                  <a:srgbClr val="990033"/>
                </a:solidFill>
                <a:latin typeface="+mn-ea"/>
                <a:cs typeface="Times New Roman" pitchFamily="18" charset="0"/>
              </a:rPr>
              <a:t>C</a:t>
            </a:r>
            <a:r>
              <a:rPr lang="zh-CN" altLang="en-US" sz="2000" b="1" dirty="0" smtClean="0">
                <a:solidFill>
                  <a:srgbClr val="990033"/>
                </a:solidFill>
                <a:latin typeface="+mn-ea"/>
                <a:cs typeface="Times New Roman" pitchFamily="18" charset="0"/>
              </a:rPr>
              <a:t>给</a:t>
            </a:r>
            <a:r>
              <a:rPr lang="en-US" altLang="zh-CN" sz="2000" b="1" dirty="0" smtClean="0">
                <a:solidFill>
                  <a:srgbClr val="990033"/>
                </a:solidFill>
                <a:latin typeface="+mn-ea"/>
                <a:cs typeface="Times New Roman" pitchFamily="18" charset="0"/>
              </a:rPr>
              <a:t>2</a:t>
            </a:r>
            <a:r>
              <a:rPr lang="zh-CN" altLang="en-US" sz="2000" b="1" dirty="0" smtClean="0">
                <a:solidFill>
                  <a:srgbClr val="990033"/>
                </a:solidFill>
                <a:latin typeface="+mn-ea"/>
                <a:cs typeface="Times New Roman" pitchFamily="18" charset="0"/>
              </a:rPr>
              <a:t>分，答</a:t>
            </a:r>
            <a:r>
              <a:rPr lang="en-US" altLang="zh-CN" sz="2000" b="1" dirty="0" smtClean="0">
                <a:solidFill>
                  <a:srgbClr val="990033"/>
                </a:solidFill>
                <a:latin typeface="+mn-ea"/>
                <a:cs typeface="Times New Roman" pitchFamily="18" charset="0"/>
              </a:rPr>
              <a:t>A</a:t>
            </a:r>
            <a:r>
              <a:rPr lang="zh-CN" altLang="en-US" sz="2000" b="1" dirty="0" smtClean="0">
                <a:solidFill>
                  <a:srgbClr val="990033"/>
                </a:solidFill>
                <a:latin typeface="+mn-ea"/>
                <a:cs typeface="Times New Roman" pitchFamily="18" charset="0"/>
              </a:rPr>
              <a:t>给</a:t>
            </a:r>
            <a:r>
              <a:rPr lang="en-US" altLang="zh-CN" sz="2000" b="1" dirty="0" smtClean="0">
                <a:solidFill>
                  <a:srgbClr val="990033"/>
                </a:solidFill>
                <a:latin typeface="+mn-ea"/>
                <a:cs typeface="Times New Roman" pitchFamily="18" charset="0"/>
              </a:rPr>
              <a:t>1</a:t>
            </a:r>
            <a:r>
              <a:rPr lang="zh-CN" altLang="en-US" sz="2000" b="1" dirty="0" smtClean="0">
                <a:solidFill>
                  <a:srgbClr val="990033"/>
                </a:solidFill>
                <a:latin typeface="+mn-ea"/>
                <a:cs typeface="Times New Roman" pitchFamily="18" charset="0"/>
              </a:rPr>
              <a:t>分；答</a:t>
            </a:r>
            <a:r>
              <a:rPr lang="en-US" altLang="zh-CN" sz="2000" b="1" dirty="0" smtClean="0">
                <a:solidFill>
                  <a:srgbClr val="990033"/>
                </a:solidFill>
                <a:latin typeface="+mn-ea"/>
                <a:cs typeface="Times New Roman" pitchFamily="18" charset="0"/>
              </a:rPr>
              <a:t>B</a:t>
            </a:r>
            <a:r>
              <a:rPr lang="zh-CN" altLang="en-US" sz="2000" b="1" dirty="0" smtClean="0">
                <a:solidFill>
                  <a:srgbClr val="990033"/>
                </a:solidFill>
                <a:latin typeface="+mn-ea"/>
                <a:cs typeface="Times New Roman" pitchFamily="18" charset="0"/>
              </a:rPr>
              <a:t>、</a:t>
            </a:r>
            <a:r>
              <a:rPr lang="en-US" altLang="zh-CN" sz="2000" b="1" dirty="0" smtClean="0">
                <a:solidFill>
                  <a:srgbClr val="990033"/>
                </a:solidFill>
                <a:latin typeface="+mn-ea"/>
                <a:cs typeface="Times New Roman" pitchFamily="18" charset="0"/>
              </a:rPr>
              <a:t>D</a:t>
            </a:r>
            <a:r>
              <a:rPr lang="zh-CN" altLang="en-US" sz="2000" b="1" dirty="0" smtClean="0">
                <a:solidFill>
                  <a:srgbClr val="990033"/>
                </a:solidFill>
                <a:latin typeface="+mn-ea"/>
                <a:cs typeface="Times New Roman" pitchFamily="18" charset="0"/>
              </a:rPr>
              <a:t>不给分。</a:t>
            </a:r>
            <a:r>
              <a:rPr lang="en-US" altLang="zh-CN" sz="2000" b="1" dirty="0" smtClean="0">
                <a:solidFill>
                  <a:srgbClr val="990033"/>
                </a:solidFill>
                <a:latin typeface="+mn-ea"/>
                <a:cs typeface="Times New Roman" pitchFamily="18" charset="0"/>
              </a:rPr>
              <a:t>(</a:t>
            </a:r>
            <a:r>
              <a:rPr lang="zh-CN" altLang="en-US" sz="2000" b="1" dirty="0" smtClean="0">
                <a:solidFill>
                  <a:srgbClr val="990033"/>
                </a:solidFill>
                <a:latin typeface="+mn-ea"/>
                <a:cs typeface="Times New Roman" pitchFamily="18" charset="0"/>
              </a:rPr>
              <a:t>回答三项或三项以上，本题不给分</a:t>
            </a:r>
            <a:r>
              <a:rPr lang="en-US" altLang="zh-CN" sz="2000" b="1" dirty="0" smtClean="0">
                <a:solidFill>
                  <a:srgbClr val="990033"/>
                </a:solidFill>
                <a:latin typeface="+mn-ea"/>
                <a:cs typeface="Times New Roman" pitchFamily="18" charset="0"/>
              </a:rPr>
              <a:t>)</a:t>
            </a:r>
          </a:p>
        </p:txBody>
      </p:sp>
      <p:sp>
        <p:nvSpPr>
          <p:cNvPr id="11" name="TextBox 10"/>
          <p:cNvSpPr txBox="1"/>
          <p:nvPr/>
        </p:nvSpPr>
        <p:spPr>
          <a:xfrm>
            <a:off x="2714612" y="2285992"/>
            <a:ext cx="1143008" cy="400110"/>
          </a:xfrm>
          <a:prstGeom prst="rect">
            <a:avLst/>
          </a:prstGeom>
          <a:noFill/>
        </p:spPr>
        <p:txBody>
          <a:bodyPr wrap="square" rtlCol="0">
            <a:spAutoFit/>
          </a:bodyPr>
          <a:lstStyle/>
          <a:p>
            <a:pPr indent="-1588"/>
            <a:r>
              <a:rPr lang="en-US" altLang="zh-CN" sz="2000" b="1" dirty="0" smtClean="0">
                <a:solidFill>
                  <a:srgbClr val="990033"/>
                </a:solidFill>
                <a:latin typeface="+mn-ea"/>
                <a:cs typeface="Times New Roman" pitchFamily="18" charset="0"/>
              </a:rPr>
              <a:t>CE</a:t>
            </a:r>
            <a:endParaRPr lang="zh-CN" altLang="en-US" sz="2000" b="1" dirty="0" smtClean="0">
              <a:solidFill>
                <a:srgbClr val="990033"/>
              </a:solidFill>
              <a:latin typeface="+mn-ea"/>
              <a:cs typeface="Times New Roman"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0994" name="内容占位符 2"/>
          <p:cNvSpPr>
            <a:spLocks noGrp="1"/>
          </p:cNvSpPr>
          <p:nvPr>
            <p:ph idx="4294967295"/>
          </p:nvPr>
        </p:nvSpPr>
        <p:spPr>
          <a:xfrm>
            <a:off x="792163" y="936625"/>
            <a:ext cx="7920037" cy="5399088"/>
          </a:xfrm>
        </p:spPr>
        <p:txBody>
          <a:bodyPr/>
          <a:lstStyle/>
          <a:p>
            <a:pPr marL="0" indent="0" algn="ctr" eaLnBrk="1" hangingPunct="1">
              <a:lnSpc>
                <a:spcPts val="3500"/>
              </a:lnSpc>
              <a:spcBef>
                <a:spcPct val="0"/>
              </a:spcBef>
              <a:buFont typeface="Arial" charset="0"/>
              <a:buNone/>
            </a:pPr>
            <a:r>
              <a:rPr lang="en-US" sz="2400" b="1" dirty="0">
                <a:solidFill>
                  <a:srgbClr val="0033CC"/>
                </a:solidFill>
                <a:effectLst>
                  <a:outerShdw blurRad="38100" dist="38100" dir="2700000" algn="tl">
                    <a:srgbClr val="C0C0C0"/>
                  </a:outerShdw>
                </a:effectLst>
              </a:rPr>
              <a:t>—— </a:t>
            </a:r>
            <a:r>
              <a:rPr lang="zh-CN" altLang="en-US" sz="2400" b="1" dirty="0">
                <a:solidFill>
                  <a:srgbClr val="0033CC"/>
                </a:solidFill>
                <a:effectLst>
                  <a:outerShdw blurRad="38100" dist="38100" dir="2700000" algn="tl">
                    <a:srgbClr val="C0C0C0"/>
                  </a:outerShdw>
                </a:effectLst>
              </a:rPr>
              <a:t>考点精讲 </a:t>
            </a:r>
            <a:r>
              <a:rPr lang="en-US" sz="2400" b="1" dirty="0">
                <a:solidFill>
                  <a:srgbClr val="0033CC"/>
                </a:solidFill>
                <a:effectLst>
                  <a:outerShdw blurRad="38100" dist="38100" dir="2700000" algn="tl">
                    <a:srgbClr val="C0C0C0"/>
                  </a:outerShdw>
                </a:effectLst>
              </a:rPr>
              <a:t>——</a:t>
            </a:r>
          </a:p>
          <a:p>
            <a:pPr marL="0" indent="0" eaLnBrk="1" hangingPunct="1">
              <a:lnSpc>
                <a:spcPct val="122000"/>
              </a:lnSpc>
              <a:spcBef>
                <a:spcPct val="0"/>
              </a:spcBef>
              <a:buNone/>
            </a:pPr>
            <a:r>
              <a:rPr lang="zh-CN" altLang="en-US" sz="2400" b="1" dirty="0">
                <a:latin typeface="黑体" pitchFamily="2" charset="-122"/>
                <a:ea typeface="黑体" pitchFamily="2" charset="-122"/>
              </a:rPr>
              <a:t>►　</a:t>
            </a:r>
            <a:r>
              <a:rPr lang="zh-CN" altLang="en-US" sz="2400" b="1" dirty="0" smtClean="0">
                <a:latin typeface="黑体" pitchFamily="2" charset="-122"/>
                <a:ea typeface="黑体" pitchFamily="2" charset="-122"/>
              </a:rPr>
              <a:t>类型一　分析与概括环境特点类</a:t>
            </a:r>
            <a:endParaRPr lang="zh-CN" altLang="en-US" sz="2400" b="1" dirty="0">
              <a:latin typeface="黑体" pitchFamily="2" charset="-122"/>
              <a:ea typeface="黑体" pitchFamily="2" charset="-122"/>
            </a:endParaRPr>
          </a:p>
          <a:p>
            <a:pPr marL="0" indent="0" algn="ctr" eaLnBrk="1" hangingPunct="1">
              <a:lnSpc>
                <a:spcPct val="122000"/>
              </a:lnSpc>
              <a:spcBef>
                <a:spcPct val="0"/>
              </a:spcBef>
              <a:buFont typeface="Arial" charset="0"/>
              <a:buNone/>
            </a:pPr>
            <a:r>
              <a:rPr lang="zh-CN" altLang="en-US" sz="2400" b="1" dirty="0">
                <a:latin typeface="宋体" pitchFamily="2" charset="-122"/>
              </a:rPr>
              <a:t>知识储备</a:t>
            </a:r>
            <a:endParaRPr lang="en-US" sz="2400" b="1" dirty="0">
              <a:latin typeface="宋体" pitchFamily="2" charset="-122"/>
            </a:endParaRPr>
          </a:p>
          <a:p>
            <a:pPr marL="0" indent="627063" eaLnBrk="1" hangingPunct="1">
              <a:lnSpc>
                <a:spcPct val="122000"/>
              </a:lnSpc>
              <a:spcBef>
                <a:spcPct val="0"/>
              </a:spcBef>
              <a:buNone/>
            </a:pPr>
            <a:r>
              <a:rPr lang="zh-CN" altLang="en-US" sz="2400" b="1" dirty="0" smtClean="0">
                <a:latin typeface="宋体" pitchFamily="2" charset="-122"/>
              </a:rPr>
              <a:t>环境是指人物生存的外部世界，分为自然环境和社会环境。</a:t>
            </a:r>
          </a:p>
          <a:p>
            <a:pPr marL="0" indent="627063" eaLnBrk="1" hangingPunct="1">
              <a:lnSpc>
                <a:spcPct val="122000"/>
              </a:lnSpc>
              <a:spcBef>
                <a:spcPct val="0"/>
              </a:spcBef>
              <a:buNone/>
            </a:pPr>
            <a:r>
              <a:rPr lang="zh-CN" altLang="en-US" sz="2400" b="1" dirty="0" smtClean="0">
                <a:latin typeface="宋体" pitchFamily="2" charset="-122"/>
              </a:rPr>
              <a:t>一、自然环境</a:t>
            </a:r>
          </a:p>
          <a:p>
            <a:pPr marL="0" indent="627063" eaLnBrk="1" hangingPunct="1">
              <a:lnSpc>
                <a:spcPct val="122000"/>
              </a:lnSpc>
              <a:spcBef>
                <a:spcPct val="0"/>
              </a:spcBef>
              <a:buNone/>
            </a:pPr>
            <a:r>
              <a:rPr lang="zh-CN" altLang="en-US" sz="2400" b="1" dirty="0" smtClean="0">
                <a:latin typeface="宋体" pitchFamily="2" charset="-122"/>
              </a:rPr>
              <a:t>自然环境是指人物活动的时间地点、季节气候、山川河流、花草树木、鸟兽虫鱼以及城市村落等自然景观。</a:t>
            </a:r>
          </a:p>
          <a:p>
            <a:pPr marL="0" indent="627063"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内容</a:t>
            </a:r>
          </a:p>
          <a:p>
            <a:pPr marL="0" indent="627063" eaLnBrk="1" hangingPunct="1">
              <a:lnSpc>
                <a:spcPct val="122000"/>
              </a:lnSpc>
              <a:spcBef>
                <a:spcPct val="0"/>
              </a:spcBef>
              <a:buNone/>
            </a:pPr>
            <a:r>
              <a:rPr lang="en-US" altLang="zh-CN" sz="2400" b="1" dirty="0" smtClean="0">
                <a:latin typeface="宋体" pitchFamily="2" charset="-122"/>
              </a:rPr>
              <a:t>(1)</a:t>
            </a:r>
            <a:r>
              <a:rPr lang="zh-CN" altLang="en-US" sz="2400" b="1" dirty="0" smtClean="0">
                <a:latin typeface="宋体" pitchFamily="2" charset="-122"/>
              </a:rPr>
              <a:t>描写内容：抓住特征，进行形、声、色、味等方面的描写。</a:t>
            </a:r>
          </a:p>
        </p:txBody>
      </p:sp>
      <p:sp>
        <p:nvSpPr>
          <p:cNvPr id="1620995"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2099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2099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2099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考点</a:t>
              </a:r>
              <a:r>
                <a:rPr lang="en-US" b="1" dirty="0">
                  <a:solidFill>
                    <a:schemeClr val="bg1"/>
                  </a:solidFill>
                </a:rPr>
                <a:t>.</a:t>
              </a:r>
            </a:p>
            <a:p>
              <a:pPr>
                <a:lnSpc>
                  <a:spcPts val="2300"/>
                </a:lnSpc>
              </a:pPr>
              <a:r>
                <a:rPr lang="zh-CN" altLang="en-US" sz="2000" b="1" dirty="0">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20994">
                                            <p:txEl>
                                              <p:pRg st="0" end="0"/>
                                            </p:txEl>
                                          </p:spTgt>
                                        </p:tgtEl>
                                        <p:attrNameLst>
                                          <p:attrName>style.visibility</p:attrName>
                                        </p:attrNameLst>
                                      </p:cBhvr>
                                      <p:to>
                                        <p:strVal val="visible"/>
                                      </p:to>
                                    </p:set>
                                    <p:anim calcmode="lin" valueType="num">
                                      <p:cBhvr additive="base">
                                        <p:cTn id="13" dur="500" fill="hold"/>
                                        <p:tgtEl>
                                          <p:spTgt spid="162099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20994">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620994">
                                            <p:txEl>
                                              <p:pRg st="1" end="1"/>
                                            </p:txEl>
                                          </p:spTgt>
                                        </p:tgtEl>
                                        <p:attrNameLst>
                                          <p:attrName>style.visibility</p:attrName>
                                        </p:attrNameLst>
                                      </p:cBhvr>
                                      <p:to>
                                        <p:strVal val="visible"/>
                                      </p:to>
                                    </p:set>
                                    <p:anim calcmode="lin" valueType="num">
                                      <p:cBhvr additive="base">
                                        <p:cTn id="17" dur="500" fill="hold"/>
                                        <p:tgtEl>
                                          <p:spTgt spid="162099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620994">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20994">
                                            <p:txEl>
                                              <p:pRg st="2" end="2"/>
                                            </p:txEl>
                                          </p:spTgt>
                                        </p:tgtEl>
                                        <p:attrNameLst>
                                          <p:attrName>style.visibility</p:attrName>
                                        </p:attrNameLst>
                                      </p:cBhvr>
                                      <p:to>
                                        <p:strVal val="visible"/>
                                      </p:to>
                                    </p:set>
                                    <p:anim calcmode="lin" valueType="num">
                                      <p:cBhvr additive="base">
                                        <p:cTn id="21" dur="500" fill="hold"/>
                                        <p:tgtEl>
                                          <p:spTgt spid="1620994">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620994">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20994">
                                            <p:txEl>
                                              <p:pRg st="3" end="3"/>
                                            </p:txEl>
                                          </p:spTgt>
                                        </p:tgtEl>
                                        <p:attrNameLst>
                                          <p:attrName>style.visibility</p:attrName>
                                        </p:attrNameLst>
                                      </p:cBhvr>
                                      <p:to>
                                        <p:strVal val="visible"/>
                                      </p:to>
                                    </p:set>
                                    <p:anim calcmode="lin" valueType="num">
                                      <p:cBhvr additive="base">
                                        <p:cTn id="25" dur="500" fill="hold"/>
                                        <p:tgtEl>
                                          <p:spTgt spid="162099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20994">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620994">
                                            <p:txEl>
                                              <p:pRg st="4" end="4"/>
                                            </p:txEl>
                                          </p:spTgt>
                                        </p:tgtEl>
                                        <p:attrNameLst>
                                          <p:attrName>style.visibility</p:attrName>
                                        </p:attrNameLst>
                                      </p:cBhvr>
                                      <p:to>
                                        <p:strVal val="visible"/>
                                      </p:to>
                                    </p:set>
                                    <p:anim calcmode="lin" valueType="num">
                                      <p:cBhvr additive="base">
                                        <p:cTn id="29" dur="500" fill="hold"/>
                                        <p:tgtEl>
                                          <p:spTgt spid="162099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620994">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620994">
                                            <p:txEl>
                                              <p:pRg st="5" end="5"/>
                                            </p:txEl>
                                          </p:spTgt>
                                        </p:tgtEl>
                                        <p:attrNameLst>
                                          <p:attrName>style.visibility</p:attrName>
                                        </p:attrNameLst>
                                      </p:cBhvr>
                                      <p:to>
                                        <p:strVal val="visible"/>
                                      </p:to>
                                    </p:set>
                                    <p:anim calcmode="lin" valueType="num">
                                      <p:cBhvr additive="base">
                                        <p:cTn id="33" dur="500" fill="hold"/>
                                        <p:tgtEl>
                                          <p:spTgt spid="1620994">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20994">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620994">
                                            <p:txEl>
                                              <p:pRg st="6" end="6"/>
                                            </p:txEl>
                                          </p:spTgt>
                                        </p:tgtEl>
                                        <p:attrNameLst>
                                          <p:attrName>style.visibility</p:attrName>
                                        </p:attrNameLst>
                                      </p:cBhvr>
                                      <p:to>
                                        <p:strVal val="visible"/>
                                      </p:to>
                                    </p:set>
                                    <p:anim calcmode="lin" valueType="num">
                                      <p:cBhvr additive="base">
                                        <p:cTn id="37" dur="500" fill="hold"/>
                                        <p:tgtEl>
                                          <p:spTgt spid="162099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20994">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20994">
                                            <p:txEl>
                                              <p:pRg st="7" end="7"/>
                                            </p:txEl>
                                          </p:spTgt>
                                        </p:tgtEl>
                                        <p:attrNameLst>
                                          <p:attrName>style.visibility</p:attrName>
                                        </p:attrNameLst>
                                      </p:cBhvr>
                                      <p:to>
                                        <p:strVal val="visible"/>
                                      </p:to>
                                    </p:set>
                                    <p:anim calcmode="lin" valueType="num">
                                      <p:cBhvr additive="base">
                                        <p:cTn id="41" dur="500" fill="hold"/>
                                        <p:tgtEl>
                                          <p:spTgt spid="1620994">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62099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aphicFrame>
        <p:nvGraphicFramePr>
          <p:cNvPr id="1230852" name="Group 4"/>
          <p:cNvGraphicFramePr>
            <a:graphicFrameLocks noGrp="1"/>
          </p:cNvGraphicFramePr>
          <p:nvPr/>
        </p:nvGraphicFramePr>
        <p:xfrm>
          <a:off x="785786" y="1214422"/>
          <a:ext cx="7786742" cy="1310640"/>
        </p:xfrm>
        <a:graphic>
          <a:graphicData uri="http://schemas.openxmlformats.org/drawingml/2006/table">
            <a:tbl>
              <a:tblPr/>
              <a:tblGrid>
                <a:gridCol w="714380"/>
                <a:gridCol w="857256"/>
                <a:gridCol w="6215106"/>
              </a:tblGrid>
              <a:tr h="1285884">
                <a:tc>
                  <a:txBody>
                    <a:bodyPr/>
                    <a:lstStyle/>
                    <a:p>
                      <a:pPr marL="0" marR="0" lvl="0" indent="0" algn="ctr" defTabSz="914400" rtl="0" eaLnBrk="1" fontAlgn="base" latinLnBrk="0" hangingPunct="1">
                        <a:lnSpc>
                          <a:spcPct val="100000"/>
                        </a:lnSpc>
                        <a:spcBef>
                          <a:spcPct val="0"/>
                        </a:spcBef>
                        <a:spcAft>
                          <a:spcPct val="0"/>
                        </a:spcAft>
                        <a:buClrTx/>
                        <a:buSzTx/>
                        <a:buFont typeface="Arial" charset="0"/>
                        <a:buNone/>
                        <a:tabLst/>
                      </a:pPr>
                      <a:endParaRPr kumimoji="0" lang="en-US" altLang="zh-CN"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1" fontAlgn="base" latinLnBrk="0" hangingPunct="1">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教你</a:t>
                      </a:r>
                    </a:p>
                    <a:p>
                      <a:pPr marL="0" marR="0" lvl="0" indent="0" algn="ctr" defTabSz="914400" rtl="0" eaLnBrk="1" fontAlgn="base" latinLnBrk="0" hangingPunct="1">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答题</a:t>
                      </a:r>
                    </a:p>
                    <a:p>
                      <a:pPr marL="0" marR="0" lvl="0" indent="0" algn="ctr" defTabSz="914400" rtl="0" eaLnBrk="0" fontAlgn="base" latinLnBrk="0" hangingPunct="0">
                        <a:lnSpc>
                          <a:spcPct val="100000"/>
                        </a:lnSpc>
                        <a:spcBef>
                          <a:spcPct val="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我来答题</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endParaRPr kumimoji="0" 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4"/>
          <p:cNvGrpSpPr>
            <a:grpSpLocks/>
          </p:cNvGrpSpPr>
          <p:nvPr/>
        </p:nvGrpSpPr>
        <p:grpSpPr bwMode="auto">
          <a:xfrm>
            <a:off x="1588" y="777875"/>
            <a:ext cx="609600" cy="2003425"/>
            <a:chOff x="0" y="0"/>
            <a:chExt cx="384" cy="1262"/>
          </a:xfrm>
        </p:grpSpPr>
        <p:pic>
          <p:nvPicPr>
            <p:cNvPr id="1230866"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3086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9" name="TextBox 8"/>
          <p:cNvSpPr txBox="1"/>
          <p:nvPr/>
        </p:nvSpPr>
        <p:spPr>
          <a:xfrm>
            <a:off x="2500298" y="1571612"/>
            <a:ext cx="3357586" cy="400110"/>
          </a:xfrm>
          <a:prstGeom prst="rect">
            <a:avLst/>
          </a:prstGeom>
          <a:noFill/>
        </p:spPr>
        <p:txBody>
          <a:bodyPr wrap="square" rtlCol="0">
            <a:spAutoFit/>
          </a:bodyPr>
          <a:lstStyle/>
          <a:p>
            <a:r>
              <a:rPr lang="en-US" altLang="en-US" sz="2000" b="1" kern="0" dirty="0" smtClean="0">
                <a:solidFill>
                  <a:srgbClr val="990033"/>
                </a:solidFill>
                <a:latin typeface="Times New Roman" pitchFamily="18" charset="0"/>
                <a:cs typeface="Times New Roman" pitchFamily="18" charset="0"/>
              </a:rPr>
              <a:t>A</a:t>
            </a:r>
            <a:endParaRPr lang="zh-CN" altLang="en-US" sz="2000" b="1" dirty="0">
              <a:solidFill>
                <a:schemeClr val="accent2">
                  <a:lumMod val="50000"/>
                </a:schemeClr>
              </a:solidFill>
              <a:latin typeface="Times New Roman" pitchFamily="18" charset="0"/>
              <a:cs typeface="Times New Roman" pitchFamily="18" charset="0"/>
            </a:endParaRPr>
          </a:p>
        </p:txBody>
      </p:sp>
      <p:sp>
        <p:nvSpPr>
          <p:cNvPr id="10"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2018" name="内容占位符 2"/>
          <p:cNvSpPr>
            <a:spLocks noGrp="1"/>
          </p:cNvSpPr>
          <p:nvPr>
            <p:ph idx="4294967295"/>
          </p:nvPr>
        </p:nvSpPr>
        <p:spPr>
          <a:xfrm>
            <a:off x="792163" y="936625"/>
            <a:ext cx="7920037" cy="5399088"/>
          </a:xfrm>
        </p:spPr>
        <p:txBody>
          <a:bodyPr/>
          <a:lstStyle/>
          <a:p>
            <a:pPr marL="0" indent="622300" eaLnBrk="1" hangingPunct="1">
              <a:lnSpc>
                <a:spcPct val="122000"/>
              </a:lnSpc>
              <a:spcBef>
                <a:spcPct val="0"/>
              </a:spcBef>
              <a:buNone/>
            </a:pPr>
            <a:r>
              <a:rPr lang="en-US" altLang="zh-CN" sz="2400" b="1" dirty="0" smtClean="0">
                <a:latin typeface="宋体" pitchFamily="2" charset="-122"/>
              </a:rPr>
              <a:t>(2)</a:t>
            </a:r>
            <a:r>
              <a:rPr lang="zh-CN" altLang="en-US" sz="2400" b="1" dirty="0" smtClean="0">
                <a:latin typeface="宋体" pitchFamily="2" charset="-122"/>
              </a:rPr>
              <a:t>描写角度：调动视觉、听觉、触觉、嗅觉等多种感官进行描绘。</a:t>
            </a:r>
          </a:p>
          <a:p>
            <a:pPr marL="0" indent="622300" eaLnBrk="1" hangingPunct="1">
              <a:lnSpc>
                <a:spcPct val="122000"/>
              </a:lnSpc>
              <a:spcBef>
                <a:spcPct val="0"/>
              </a:spcBef>
              <a:buNone/>
            </a:pPr>
            <a:r>
              <a:rPr lang="en-US" altLang="zh-CN" sz="2400" b="1" dirty="0" smtClean="0">
                <a:latin typeface="宋体" pitchFamily="2" charset="-122"/>
              </a:rPr>
              <a:t>(3)</a:t>
            </a:r>
            <a:r>
              <a:rPr lang="zh-CN" altLang="en-US" sz="2400" b="1" dirty="0" smtClean="0">
                <a:latin typeface="宋体" pitchFamily="2" charset="-122"/>
              </a:rPr>
              <a:t>描写顺序：写景有层次，讲究观察角度，或定点换景，或移步换景。</a:t>
            </a:r>
          </a:p>
          <a:p>
            <a:pPr marL="0" indent="622300" eaLnBrk="1" hangingPunct="1">
              <a:lnSpc>
                <a:spcPct val="122000"/>
              </a:lnSpc>
              <a:spcBef>
                <a:spcPct val="0"/>
              </a:spcBef>
              <a:buNone/>
            </a:pPr>
            <a:r>
              <a:rPr lang="en-US" altLang="zh-CN" sz="2400" b="1" dirty="0" smtClean="0">
                <a:latin typeface="宋体" pitchFamily="2" charset="-122"/>
              </a:rPr>
              <a:t>(4)</a:t>
            </a:r>
            <a:r>
              <a:rPr lang="zh-CN" altLang="en-US" sz="2400" b="1" dirty="0" smtClean="0">
                <a:latin typeface="宋体" pitchFamily="2" charset="-122"/>
              </a:rPr>
              <a:t>常用技巧：①运用拟人、比喻等修辞，写景强调形象；②斟词炼字，写景要求准确传神；③动静结合，写景追求神韵；④点面结合，写景应该全面且突出重点；⑤虚实结合，要合理运用联想与想象。</a:t>
            </a:r>
          </a:p>
          <a:p>
            <a:pPr marL="0" indent="622300" eaLnBrk="1" hangingPunct="1">
              <a:lnSpc>
                <a:spcPct val="122000"/>
              </a:lnSpc>
              <a:spcBef>
                <a:spcPct val="0"/>
              </a:spcBef>
              <a:buNone/>
            </a:pPr>
            <a:r>
              <a:rPr lang="en-US" altLang="zh-CN" sz="2400" b="1" dirty="0" smtClean="0">
                <a:latin typeface="宋体" pitchFamily="2" charset="-122"/>
              </a:rPr>
              <a:t>2. </a:t>
            </a:r>
            <a:r>
              <a:rPr lang="zh-CN" altLang="en-US" sz="2400" b="1" dirty="0" smtClean="0">
                <a:latin typeface="宋体" pitchFamily="2" charset="-122"/>
              </a:rPr>
              <a:t>作用</a:t>
            </a:r>
          </a:p>
          <a:p>
            <a:pPr marL="0" indent="622300" eaLnBrk="1" hangingPunct="1">
              <a:lnSpc>
                <a:spcPct val="122000"/>
              </a:lnSpc>
              <a:spcBef>
                <a:spcPct val="0"/>
              </a:spcBef>
              <a:buNone/>
            </a:pPr>
            <a:r>
              <a:rPr lang="en-US" altLang="zh-CN" sz="2400" b="1" dirty="0" smtClean="0">
                <a:latin typeface="宋体" pitchFamily="2" charset="-122"/>
              </a:rPr>
              <a:t>(1)</a:t>
            </a:r>
            <a:r>
              <a:rPr lang="zh-CN" altLang="en-US" sz="2400" b="1" dirty="0" smtClean="0">
                <a:latin typeface="宋体" pitchFamily="2" charset="-122"/>
              </a:rPr>
              <a:t>环境方面的作用</a:t>
            </a:r>
          </a:p>
        </p:txBody>
      </p:sp>
      <p:sp>
        <p:nvSpPr>
          <p:cNvPr id="162201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2202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2202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2202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3042" name="内容占位符 2"/>
          <p:cNvSpPr>
            <a:spLocks noGrp="1"/>
          </p:cNvSpPr>
          <p:nvPr>
            <p:ph idx="4294967295"/>
          </p:nvPr>
        </p:nvSpPr>
        <p:spPr>
          <a:xfrm>
            <a:off x="792163" y="857232"/>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①自身的、独立的审美价值</a:t>
            </a:r>
            <a:r>
              <a:rPr lang="en-US" altLang="zh-CN" sz="2400" b="1" dirty="0" smtClean="0">
                <a:latin typeface="宋体" pitchFamily="2" charset="-122"/>
              </a:rPr>
              <a:t>——</a:t>
            </a:r>
            <a:r>
              <a:rPr lang="zh-CN" altLang="en-US" sz="2400" b="1" dirty="0" smtClean="0">
                <a:latin typeface="宋体" pitchFamily="2" charset="-122"/>
              </a:rPr>
              <a:t>表现地域风光和文化，突出环境特点，营造某种意境。如小说</a:t>
            </a:r>
            <a:r>
              <a:rPr lang="en-US" altLang="zh-CN" sz="2400" b="1" dirty="0" smtClean="0">
                <a:latin typeface="宋体" pitchFamily="2" charset="-122"/>
              </a:rPr>
              <a:t>《</a:t>
            </a:r>
            <a:r>
              <a:rPr lang="zh-CN" altLang="en-US" sz="2400" b="1" dirty="0" smtClean="0">
                <a:latin typeface="宋体" pitchFamily="2" charset="-122"/>
              </a:rPr>
              <a:t>荷花淀</a:t>
            </a:r>
            <a:r>
              <a:rPr lang="en-US" altLang="zh-CN" sz="2400" b="1" dirty="0" smtClean="0">
                <a:latin typeface="宋体" pitchFamily="2" charset="-122"/>
              </a:rPr>
              <a:t>》</a:t>
            </a:r>
            <a:r>
              <a:rPr lang="zh-CN" altLang="en-US" sz="2400" b="1" dirty="0" smtClean="0">
                <a:latin typeface="宋体" pitchFamily="2" charset="-122"/>
              </a:rPr>
              <a:t>开头一段的景物描写</a:t>
            </a:r>
            <a:r>
              <a:rPr lang="en-US" altLang="zh-CN" sz="2400" b="1" dirty="0" smtClean="0">
                <a:latin typeface="宋体" pitchFamily="2" charset="-122"/>
              </a:rPr>
              <a:t>——</a:t>
            </a:r>
            <a:r>
              <a:rPr lang="zh-CN" altLang="en-US" sz="2400" b="1" dirty="0" smtClean="0">
                <a:latin typeface="宋体" pitchFamily="2" charset="-122"/>
              </a:rPr>
              <a:t>皎洁的月光、凉爽的空气、干净整洁的院落，营造出宁静、明丽、和平的意境，展示了白洋淀美丽如画的风景。因此，对于那些具有地域文化色彩的小说，环境描写自身的、独立的审美价值不容忽视。</a:t>
            </a:r>
          </a:p>
          <a:p>
            <a:pPr marL="0" indent="627063" eaLnBrk="1" hangingPunct="1">
              <a:lnSpc>
                <a:spcPts val="3500"/>
              </a:lnSpc>
              <a:spcBef>
                <a:spcPct val="0"/>
              </a:spcBef>
              <a:buNone/>
            </a:pPr>
            <a:r>
              <a:rPr lang="zh-CN" altLang="en-US" sz="2400" b="1" dirty="0" smtClean="0">
                <a:latin typeface="宋体" pitchFamily="2" charset="-122"/>
              </a:rPr>
              <a:t>②交代故事发生的时间、地点，暗示社会环境，如背景、习俗、思想观念以及人与人之间的关系等特征。小说里的环境描写，不是无缘无故而写的空洞的文字，其往往有暗示性。如鲁迅的小说</a:t>
            </a:r>
            <a:r>
              <a:rPr lang="en-US" altLang="zh-CN" sz="2400" b="1" dirty="0" smtClean="0">
                <a:latin typeface="宋体" pitchFamily="2" charset="-122"/>
              </a:rPr>
              <a:t>《</a:t>
            </a:r>
            <a:r>
              <a:rPr lang="zh-CN" altLang="en-US" sz="2400" b="1" dirty="0" smtClean="0">
                <a:latin typeface="宋体" pitchFamily="2" charset="-122"/>
              </a:rPr>
              <a:t>祝福</a:t>
            </a:r>
            <a:r>
              <a:rPr lang="en-US" altLang="zh-CN" sz="2400" b="1" dirty="0" smtClean="0">
                <a:latin typeface="宋体" pitchFamily="2" charset="-122"/>
              </a:rPr>
              <a:t>》</a:t>
            </a:r>
            <a:r>
              <a:rPr lang="zh-CN" altLang="en-US" sz="2400" b="1" dirty="0" smtClean="0">
                <a:latin typeface="宋体" pitchFamily="2" charset="-122"/>
              </a:rPr>
              <a:t>开头的环境描写：“旧历的年底毕竟最像年底，村镇上不必说，就在天空中也显出将到新年的气象来。灰白色的沉重的晚云中间时时发出</a:t>
            </a:r>
          </a:p>
        </p:txBody>
      </p:sp>
      <p:sp>
        <p:nvSpPr>
          <p:cNvPr id="162304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2304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230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230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4066"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闪光，接着一声钝响，是送灶的爆竹；近处燃放的可就更强烈了，震耳的大音还没有息，空气里已经散满了幽微的火药香。”不仅展示了一个落后封闭的农村小镇，为情节的展开创造了一个典型环境，也向我们暗示了辛亥革命后中国广大农村的封建思想、封建秩序依然占据着统治地位的社会现实。</a:t>
            </a:r>
          </a:p>
          <a:p>
            <a:pPr marL="0" indent="622300" eaLnBrk="1" hangingPunct="1">
              <a:lnSpc>
                <a:spcPts val="3500"/>
              </a:lnSpc>
              <a:spcBef>
                <a:spcPct val="0"/>
              </a:spcBef>
              <a:buNone/>
            </a:pPr>
            <a:r>
              <a:rPr lang="zh-CN" altLang="en-US" sz="2400" b="1" dirty="0" smtClean="0">
                <a:latin typeface="宋体" pitchFamily="2" charset="-122"/>
              </a:rPr>
              <a:t>③渲染气氛，奠定基调。小说都有一种感情基调，也有一种特定的氛围，作家往往用生动的自然环境描写，来渲染故事的气氛，或喜庆，或清冷，或悲凉，用以感染读者。如鲁迅先生的小说</a:t>
            </a:r>
            <a:r>
              <a:rPr lang="en-US" altLang="zh-CN" sz="2400" b="1" dirty="0" smtClean="0">
                <a:latin typeface="宋体" pitchFamily="2" charset="-122"/>
              </a:rPr>
              <a:t>《</a:t>
            </a:r>
            <a:r>
              <a:rPr lang="zh-CN" altLang="en-US" sz="2400" b="1" dirty="0" smtClean="0">
                <a:latin typeface="宋体" pitchFamily="2" charset="-122"/>
              </a:rPr>
              <a:t>药</a:t>
            </a:r>
            <a:r>
              <a:rPr lang="en-US" altLang="zh-CN" sz="2400" b="1" dirty="0" smtClean="0">
                <a:latin typeface="宋体" pitchFamily="2" charset="-122"/>
              </a:rPr>
              <a:t>》</a:t>
            </a:r>
            <a:r>
              <a:rPr lang="zh-CN" altLang="en-US" sz="2400" b="1" dirty="0" smtClean="0">
                <a:latin typeface="宋体" pitchFamily="2" charset="-122"/>
              </a:rPr>
              <a:t>开头的环境描写</a:t>
            </a:r>
            <a:r>
              <a:rPr lang="en-US" altLang="zh-CN" sz="2400" b="1" dirty="0" smtClean="0">
                <a:latin typeface="宋体" pitchFamily="2" charset="-122"/>
              </a:rPr>
              <a:t>——“</a:t>
            </a:r>
            <a:r>
              <a:rPr lang="zh-CN" altLang="en-US" sz="2400" b="1" dirty="0" smtClean="0">
                <a:latin typeface="宋体" pitchFamily="2" charset="-122"/>
              </a:rPr>
              <a:t>秋天的后半夜，月亮下去了，太阳还没有出，只剩下一片乌蓝</a:t>
            </a:r>
            <a:endParaRPr lang="zh-CN" altLang="en-US" sz="2400" b="1" dirty="0">
              <a:latin typeface="宋体" pitchFamily="2" charset="-122"/>
            </a:endParaRPr>
          </a:p>
        </p:txBody>
      </p:sp>
      <p:sp>
        <p:nvSpPr>
          <p:cNvPr id="162406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2406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2407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2407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5090"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的天；除了夜游的东西，什么都睡着”勾勒出黎明前最黑暗时刻的突出特征</a:t>
            </a:r>
            <a:r>
              <a:rPr lang="en-US" altLang="zh-CN" sz="2400" b="1" dirty="0" smtClean="0">
                <a:latin typeface="宋体" pitchFamily="2" charset="-122"/>
              </a:rPr>
              <a:t>——</a:t>
            </a:r>
            <a:r>
              <a:rPr lang="zh-CN" altLang="en-US" sz="2400" b="1" dirty="0" smtClean="0">
                <a:latin typeface="宋体" pitchFamily="2" charset="-122"/>
              </a:rPr>
              <a:t>阴暗、凄清，还有几分恐怖，从而渲染了夏瑜就义时沉寂而肃杀的气氛。</a:t>
            </a:r>
            <a:endParaRPr lang="en-US" altLang="zh-CN" sz="2400" b="1" dirty="0" smtClean="0">
              <a:latin typeface="宋体" pitchFamily="2" charset="-122"/>
            </a:endParaRPr>
          </a:p>
          <a:p>
            <a:pPr marL="0" indent="627063" eaLnBrk="1" hangingPunct="1">
              <a:lnSpc>
                <a:spcPts val="3500"/>
              </a:lnSpc>
              <a:spcBef>
                <a:spcPct val="0"/>
              </a:spcBef>
              <a:buNone/>
            </a:pPr>
            <a:r>
              <a:rPr lang="en-US" altLang="zh-CN" sz="2400" b="1" dirty="0" smtClean="0">
                <a:latin typeface="宋体" pitchFamily="2" charset="-122"/>
              </a:rPr>
              <a:t>(2)</a:t>
            </a:r>
            <a:r>
              <a:rPr lang="zh-CN" altLang="en-US" sz="2400" b="1" dirty="0" smtClean="0">
                <a:latin typeface="宋体" pitchFamily="2" charset="-122"/>
              </a:rPr>
              <a:t>人物方面的作用</a:t>
            </a:r>
          </a:p>
          <a:p>
            <a:pPr marL="0" indent="627063" eaLnBrk="1" hangingPunct="1">
              <a:lnSpc>
                <a:spcPts val="3500"/>
              </a:lnSpc>
              <a:spcBef>
                <a:spcPct val="0"/>
              </a:spcBef>
              <a:buNone/>
            </a:pPr>
            <a:r>
              <a:rPr lang="zh-CN" altLang="en-US" sz="2400" b="1" dirty="0" smtClean="0">
                <a:latin typeface="宋体" pitchFamily="2" charset="-122"/>
              </a:rPr>
              <a:t>①表现人物的身份、地位、性格等。环境描写在一些小说中可以反映人物的个性品格和生活情趣。如</a:t>
            </a:r>
            <a:r>
              <a:rPr lang="en-US" altLang="zh-CN" sz="2400" b="1" dirty="0" smtClean="0">
                <a:latin typeface="宋体" pitchFamily="2" charset="-122"/>
              </a:rPr>
              <a:t>《</a:t>
            </a:r>
            <a:r>
              <a:rPr lang="zh-CN" altLang="en-US" sz="2400" b="1" dirty="0" smtClean="0">
                <a:latin typeface="宋体" pitchFamily="2" charset="-122"/>
              </a:rPr>
              <a:t>林黛玉进贾府</a:t>
            </a:r>
            <a:r>
              <a:rPr lang="en-US" altLang="zh-CN" sz="2400" b="1" dirty="0" smtClean="0">
                <a:latin typeface="宋体" pitchFamily="2" charset="-122"/>
              </a:rPr>
              <a:t>》</a:t>
            </a:r>
            <a:r>
              <a:rPr lang="zh-CN" altLang="en-US" sz="2400" b="1" dirty="0" smtClean="0">
                <a:latin typeface="宋体" pitchFamily="2" charset="-122"/>
              </a:rPr>
              <a:t>中贾母的住处，“挂着各色鹦鹉、画眉等鸟雀”，说明这位老祖宗地位尊贵，但又不管事，只是一味找乐的情趣。贾政的小正房内，摆放着半旧家具，桌上层叠地放着书籍茶具等，显示他保守、迂腐的个性品格。</a:t>
            </a:r>
          </a:p>
          <a:p>
            <a:pPr marL="0" indent="627063" eaLnBrk="1" hangingPunct="1">
              <a:lnSpc>
                <a:spcPts val="3500"/>
              </a:lnSpc>
              <a:spcBef>
                <a:spcPct val="0"/>
              </a:spcBef>
              <a:buNone/>
            </a:pPr>
            <a:endParaRPr lang="zh-CN" altLang="en-US" sz="2400" b="1" dirty="0" smtClean="0">
              <a:latin typeface="宋体" pitchFamily="2" charset="-122"/>
            </a:endParaRPr>
          </a:p>
          <a:p>
            <a:pPr marL="0" indent="0" eaLnBrk="1" hangingPunct="1">
              <a:lnSpc>
                <a:spcPts val="3500"/>
              </a:lnSpc>
              <a:spcBef>
                <a:spcPct val="0"/>
              </a:spcBef>
              <a:buNone/>
            </a:pPr>
            <a:endParaRPr lang="zh-CN" altLang="en-US" sz="2400" b="1" dirty="0">
              <a:latin typeface="宋体" pitchFamily="2" charset="-122"/>
            </a:endParaRPr>
          </a:p>
        </p:txBody>
      </p:sp>
      <p:sp>
        <p:nvSpPr>
          <p:cNvPr id="162509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2509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2509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250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6114"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②烘托人物的心情。小说中的环境描写能烘托人物丰富的心理，凸显人物的心理活动，起到画龙点睛的作用。如小说</a:t>
            </a:r>
            <a:r>
              <a:rPr lang="en-US" altLang="zh-CN" sz="2400" b="1" dirty="0" smtClean="0">
                <a:latin typeface="宋体" pitchFamily="2" charset="-122"/>
              </a:rPr>
              <a:t>《</a:t>
            </a:r>
            <a:r>
              <a:rPr lang="zh-CN" altLang="en-US" sz="2400" b="1" dirty="0" smtClean="0">
                <a:latin typeface="宋体" pitchFamily="2" charset="-122"/>
              </a:rPr>
              <a:t>祝福</a:t>
            </a:r>
            <a:r>
              <a:rPr lang="en-US" altLang="zh-CN" sz="2400" b="1" dirty="0" smtClean="0">
                <a:latin typeface="宋体" pitchFamily="2" charset="-122"/>
              </a:rPr>
              <a:t>》</a:t>
            </a:r>
            <a:r>
              <a:rPr lang="zh-CN" altLang="en-US" sz="2400" b="1" dirty="0" smtClean="0">
                <a:latin typeface="宋体" pitchFamily="2" charset="-122"/>
              </a:rPr>
              <a:t>里的环境描写：“天色愈阴暗了，下午竟下起雪来，雪花大的有梅花那么大，满天飞舞，夹着烟霭和忙碌的气色，将鲁镇乱成一团糟。”“满天飞舞”的大雪、“烟霭”、“忙碌的气色”搅在一起，表现了鲁镇乌烟瘴气、乱成一团的景象，同时也衬托出人物烦乱、压抑的心情。</a:t>
            </a:r>
          </a:p>
          <a:p>
            <a:pPr marL="0" indent="627063" eaLnBrk="1" hangingPunct="1">
              <a:lnSpc>
                <a:spcPts val="3500"/>
              </a:lnSpc>
              <a:spcBef>
                <a:spcPct val="0"/>
              </a:spcBef>
              <a:buNone/>
            </a:pPr>
            <a:r>
              <a:rPr lang="zh-CN" altLang="en-US" sz="2400" b="1" dirty="0" smtClean="0">
                <a:latin typeface="宋体" pitchFamily="2" charset="-122"/>
              </a:rPr>
              <a:t>③暗示人物的命运。有些小说借助环境描写来暗示人物的命运，如</a:t>
            </a:r>
            <a:r>
              <a:rPr lang="en-US" altLang="zh-CN" sz="2400" b="1" dirty="0" smtClean="0">
                <a:latin typeface="宋体" pitchFamily="2" charset="-122"/>
              </a:rPr>
              <a:t>《</a:t>
            </a:r>
            <a:r>
              <a:rPr lang="zh-CN" altLang="en-US" sz="2400" b="1" dirty="0" smtClean="0">
                <a:latin typeface="宋体" pitchFamily="2" charset="-122"/>
              </a:rPr>
              <a:t>孔乙己</a:t>
            </a:r>
            <a:r>
              <a:rPr lang="en-US" altLang="zh-CN" sz="2400" b="1" dirty="0" smtClean="0">
                <a:latin typeface="宋体" pitchFamily="2" charset="-122"/>
              </a:rPr>
              <a:t>》</a:t>
            </a:r>
            <a:r>
              <a:rPr lang="zh-CN" altLang="en-US" sz="2400" b="1" dirty="0" smtClean="0">
                <a:latin typeface="宋体" pitchFamily="2" charset="-122"/>
              </a:rPr>
              <a:t>最后的环境描写</a:t>
            </a:r>
            <a:r>
              <a:rPr lang="en-US" altLang="zh-CN" sz="2400" b="1" dirty="0" smtClean="0">
                <a:latin typeface="宋体" pitchFamily="2" charset="-122"/>
              </a:rPr>
              <a:t>——“</a:t>
            </a:r>
            <a:r>
              <a:rPr lang="zh-CN" altLang="en-US" sz="2400" b="1" dirty="0" smtClean="0">
                <a:latin typeface="宋体" pitchFamily="2" charset="-122"/>
              </a:rPr>
              <a:t>中秋过后，秋风是一天凉比一天，看看将近初冬；我整天的靠着火，也须穿上棉袄了”，暗示了孔乙己的悲惨结局。</a:t>
            </a:r>
          </a:p>
        </p:txBody>
      </p:sp>
      <p:sp>
        <p:nvSpPr>
          <p:cNvPr id="162611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2611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2611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2611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7138"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(3)</a:t>
            </a:r>
            <a:r>
              <a:rPr lang="zh-CN" altLang="en-US" sz="2400" b="1" dirty="0" smtClean="0">
                <a:latin typeface="宋体" pitchFamily="2" charset="-122"/>
              </a:rPr>
              <a:t>情节方面的作用</a:t>
            </a:r>
          </a:p>
          <a:p>
            <a:pPr marL="0" indent="627063" eaLnBrk="1" hangingPunct="1">
              <a:lnSpc>
                <a:spcPts val="3500"/>
              </a:lnSpc>
              <a:spcBef>
                <a:spcPct val="0"/>
              </a:spcBef>
              <a:buNone/>
            </a:pPr>
            <a:r>
              <a:rPr lang="zh-CN" altLang="en-US" sz="2400" b="1" dirty="0" smtClean="0">
                <a:latin typeface="宋体" pitchFamily="2" charset="-122"/>
              </a:rPr>
              <a:t>推动情节的发展。小说的情节发展与环境描写往往是相互依存、相互制约的，环境描写以情节为依托，而情节的发展又离不开环境描写。如小说</a:t>
            </a:r>
            <a:r>
              <a:rPr lang="en-US" altLang="zh-CN" sz="2400" b="1" dirty="0" smtClean="0">
                <a:latin typeface="宋体" pitchFamily="2" charset="-122"/>
              </a:rPr>
              <a:t>《</a:t>
            </a:r>
            <a:r>
              <a:rPr lang="zh-CN" altLang="en-US" sz="2400" b="1" dirty="0" smtClean="0">
                <a:latin typeface="宋体" pitchFamily="2" charset="-122"/>
              </a:rPr>
              <a:t>林教头风雪山神庙</a:t>
            </a:r>
            <a:r>
              <a:rPr lang="en-US" altLang="zh-CN" sz="2400" b="1" dirty="0" smtClean="0">
                <a:latin typeface="宋体" pitchFamily="2" charset="-122"/>
              </a:rPr>
              <a:t>》</a:t>
            </a:r>
            <a:r>
              <a:rPr lang="zh-CN" altLang="en-US" sz="2400" b="1" dirty="0" smtClean="0">
                <a:latin typeface="宋体" pitchFamily="2" charset="-122"/>
              </a:rPr>
              <a:t>里的环境描写：“正是严冬天气，彤云密布，朔风渐起，却早纷纷扬扬卷下一天大雪来。”这个环境体现出风高雪猛。正因风雪有如此之势，所以才让本已“四下里崩坏了”的草屋“又被朔风吹撼，摇振得动”。这场风雪对草屋而言可谓是雪上加霜。而草屋破败，摇摇欲坠，又促使林冲担心：“这屋如何过得一冬？待雪晴了，去城中唤个泥水匠来修理。”草屋难抵严寒，于是林冲才有“向了一回火”</a:t>
            </a:r>
          </a:p>
        </p:txBody>
      </p:sp>
      <p:sp>
        <p:nvSpPr>
          <p:cNvPr id="162713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2714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2714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271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62"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的举动，但仍“觉得身上寒冷”，又产生心理活动：“寻思却才老军所说，二里路外有那市井，何不去沽些酒来吃？”可见，小说中风雪、草屋等环境不是孤立存在的，它们先是共同带动人物的心理、行为的变化，进而推动故事情节的发展。</a:t>
            </a:r>
            <a:endParaRPr lang="en-US" altLang="zh-CN" sz="2400" b="1" dirty="0" smtClean="0">
              <a:latin typeface="宋体" pitchFamily="2" charset="-122"/>
            </a:endParaRPr>
          </a:p>
          <a:p>
            <a:pPr marL="0" indent="627063" eaLnBrk="1" hangingPunct="1">
              <a:lnSpc>
                <a:spcPts val="3500"/>
              </a:lnSpc>
              <a:spcBef>
                <a:spcPct val="0"/>
              </a:spcBef>
              <a:buNone/>
            </a:pPr>
            <a:r>
              <a:rPr lang="en-US" altLang="zh-CN" sz="2400" b="1" dirty="0" smtClean="0">
                <a:latin typeface="宋体" pitchFamily="2" charset="-122"/>
              </a:rPr>
              <a:t>(4)</a:t>
            </a:r>
            <a:r>
              <a:rPr lang="zh-CN" altLang="en-US" sz="2400" b="1" dirty="0" smtClean="0">
                <a:latin typeface="宋体" pitchFamily="2" charset="-122"/>
              </a:rPr>
              <a:t>主题方面的作用</a:t>
            </a:r>
          </a:p>
          <a:p>
            <a:pPr marL="0" indent="627063" eaLnBrk="1" hangingPunct="1">
              <a:lnSpc>
                <a:spcPts val="3500"/>
              </a:lnSpc>
              <a:spcBef>
                <a:spcPct val="0"/>
              </a:spcBef>
              <a:buNone/>
            </a:pPr>
            <a:r>
              <a:rPr lang="zh-CN" altLang="en-US" sz="2400" b="1" dirty="0" smtClean="0">
                <a:latin typeface="宋体" pitchFamily="2" charset="-122"/>
              </a:rPr>
              <a:t>深化</a:t>
            </a:r>
            <a:r>
              <a:rPr lang="en-US" altLang="zh-CN" sz="2400" b="1" dirty="0" smtClean="0">
                <a:latin typeface="宋体" pitchFamily="2" charset="-122"/>
              </a:rPr>
              <a:t>(</a:t>
            </a:r>
            <a:r>
              <a:rPr lang="zh-CN" altLang="en-US" sz="2400" b="1" dirty="0" smtClean="0">
                <a:latin typeface="宋体" pitchFamily="2" charset="-122"/>
              </a:rPr>
              <a:t>或暗示</a:t>
            </a:r>
            <a:r>
              <a:rPr lang="en-US" altLang="zh-CN" sz="2400" b="1" dirty="0" smtClean="0">
                <a:latin typeface="宋体" pitchFamily="2" charset="-122"/>
              </a:rPr>
              <a:t>)</a:t>
            </a:r>
            <a:r>
              <a:rPr lang="zh-CN" altLang="en-US" sz="2400" b="1" dirty="0" smtClean="0">
                <a:latin typeface="宋体" pitchFamily="2" charset="-122"/>
              </a:rPr>
              <a:t>作品的主题。分析小说的主题，离不开对环境的认真考虑。如</a:t>
            </a:r>
            <a:r>
              <a:rPr lang="en-US" altLang="zh-CN" sz="2400" b="1" dirty="0" smtClean="0">
                <a:latin typeface="宋体" pitchFamily="2" charset="-122"/>
              </a:rPr>
              <a:t>《</a:t>
            </a:r>
            <a:r>
              <a:rPr lang="zh-CN" altLang="en-US" sz="2400" b="1" dirty="0" smtClean="0">
                <a:latin typeface="宋体" pitchFamily="2" charset="-122"/>
              </a:rPr>
              <a:t>祝福</a:t>
            </a:r>
            <a:r>
              <a:rPr lang="en-US" altLang="zh-CN" sz="2400" b="1" dirty="0" smtClean="0">
                <a:latin typeface="宋体" pitchFamily="2" charset="-122"/>
              </a:rPr>
              <a:t>》</a:t>
            </a:r>
            <a:r>
              <a:rPr lang="zh-CN" altLang="en-US" sz="2400" b="1" dirty="0" smtClean="0">
                <a:latin typeface="宋体" pitchFamily="2" charset="-122"/>
              </a:rPr>
              <a:t>的结尾写道：“我在蒙胧中，又隐约听到远处的爆竹声联绵不断，似乎合成一天音响的浓云，夹着团团飞舞的雪花，拥抱了全市镇。”这里的环境描写具有象征和暗示作用，深化了小说的主旨。在这里，作者拿有钱人的祝福活动和祥林嫂的惨死做了一个</a:t>
            </a:r>
          </a:p>
        </p:txBody>
      </p:sp>
      <p:sp>
        <p:nvSpPr>
          <p:cNvPr id="162816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2816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2816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2816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9186"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鲜明的对比：一边是鲁四老爷之流兴高采烈地为自己来年的好运祝福，一边是被压迫者在寒冬腊月、大雪纷飞的祝福声中惨死在雪地里。二者形成了强烈的对比，增强了祥林嫂遭遇的悲剧性，加强了对旧社会吃人本质的揭露，深化了作品的主题。</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当然，一段具体的环境描写，它的作用往往是多方面的，这需要根据具体的语言环境去综合分析，切忌生硬地把它归结为某一种作用。</a:t>
            </a:r>
          </a:p>
          <a:p>
            <a:pPr marL="0" indent="627063" eaLnBrk="1" hangingPunct="1">
              <a:lnSpc>
                <a:spcPts val="3500"/>
              </a:lnSpc>
              <a:spcBef>
                <a:spcPct val="0"/>
              </a:spcBef>
              <a:buNone/>
            </a:pPr>
            <a:endParaRPr lang="zh-CN" altLang="en-US" sz="2400" b="1" dirty="0" smtClean="0">
              <a:latin typeface="宋体" pitchFamily="2" charset="-122"/>
            </a:endParaRPr>
          </a:p>
        </p:txBody>
      </p:sp>
      <p:sp>
        <p:nvSpPr>
          <p:cNvPr id="162918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2918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2919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291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0210"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二、社会环境</a:t>
            </a:r>
          </a:p>
          <a:p>
            <a:pPr marL="0" indent="627063" eaLnBrk="1" hangingPunct="1">
              <a:lnSpc>
                <a:spcPts val="3500"/>
              </a:lnSpc>
              <a:spcBef>
                <a:spcPct val="0"/>
              </a:spcBef>
              <a:buNone/>
            </a:pPr>
            <a:r>
              <a:rPr lang="zh-CN" altLang="en-US" sz="2400" b="1" dirty="0" smtClean="0">
                <a:latin typeface="宋体" pitchFamily="2" charset="-122"/>
              </a:rPr>
              <a:t>社会环境是指人物活动的具体历史背景、时代气氛、人情风俗以及人际关系等。小说的环境描写跟人物的塑造、主旨的表达和情节的推进有极其重要的关系。社会环境的作用主要是烘托人物和表现主题。</a:t>
            </a:r>
          </a:p>
          <a:p>
            <a:pPr marL="0" indent="627063" eaLnBrk="1" hangingPunct="1">
              <a:lnSpc>
                <a:spcPts val="3500"/>
              </a:lnSpc>
              <a:spcBef>
                <a:spcPct val="0"/>
              </a:spcBef>
              <a:buNone/>
            </a:pPr>
            <a:r>
              <a:rPr lang="en-US" altLang="zh-CN" sz="2400" b="1" dirty="0" smtClean="0">
                <a:latin typeface="宋体" pitchFamily="2" charset="-122"/>
              </a:rPr>
              <a:t>1. </a:t>
            </a:r>
            <a:r>
              <a:rPr lang="zh-CN" altLang="en-US" sz="2400" b="1" dirty="0" smtClean="0">
                <a:latin typeface="宋体" pitchFamily="2" charset="-122"/>
              </a:rPr>
              <a:t>人物方面的作用</a:t>
            </a:r>
          </a:p>
          <a:p>
            <a:pPr marL="0" indent="627063" eaLnBrk="1" hangingPunct="1">
              <a:lnSpc>
                <a:spcPts val="3500"/>
              </a:lnSpc>
              <a:spcBef>
                <a:spcPct val="0"/>
              </a:spcBef>
              <a:buNone/>
            </a:pPr>
            <a:r>
              <a:rPr lang="zh-CN" altLang="en-US" sz="2400" b="1" dirty="0" smtClean="0">
                <a:latin typeface="宋体" pitchFamily="2" charset="-122"/>
              </a:rPr>
              <a:t>①交代人物活动及其成长的时代背景，揭示各种复杂的社会关系。如</a:t>
            </a:r>
            <a:r>
              <a:rPr lang="en-US" altLang="zh-CN" sz="2400" b="1" dirty="0" smtClean="0">
                <a:latin typeface="宋体" pitchFamily="2" charset="-122"/>
              </a:rPr>
              <a:t>《</a:t>
            </a:r>
            <a:r>
              <a:rPr lang="zh-CN" altLang="en-US" sz="2400" b="1" dirty="0" smtClean="0">
                <a:latin typeface="宋体" pitchFamily="2" charset="-122"/>
              </a:rPr>
              <a:t>林黛玉进贾府</a:t>
            </a:r>
            <a:r>
              <a:rPr lang="en-US" altLang="zh-CN" sz="2400" b="1" dirty="0" smtClean="0">
                <a:latin typeface="宋体" pitchFamily="2" charset="-122"/>
              </a:rPr>
              <a:t>》</a:t>
            </a:r>
            <a:r>
              <a:rPr lang="zh-CN" altLang="en-US" sz="2400" b="1" dirty="0" smtClean="0">
                <a:latin typeface="宋体" pitchFamily="2" charset="-122"/>
              </a:rPr>
              <a:t>中对荣禧堂的描写就揭示了贾家与皇室的渊源，从而突出了贾府显赫的地位。</a:t>
            </a:r>
          </a:p>
          <a:p>
            <a:pPr marL="0" indent="627063" eaLnBrk="1" hangingPunct="1">
              <a:lnSpc>
                <a:spcPts val="3500"/>
              </a:lnSpc>
              <a:spcBef>
                <a:spcPct val="0"/>
              </a:spcBef>
              <a:buNone/>
            </a:pPr>
            <a:r>
              <a:rPr lang="zh-CN" altLang="en-US" sz="2400" b="1" dirty="0" smtClean="0">
                <a:latin typeface="宋体" pitchFamily="2" charset="-122"/>
              </a:rPr>
              <a:t>②交代人物身份，表现人物性格，或影响或决定人物性格。如</a:t>
            </a:r>
            <a:r>
              <a:rPr lang="en-US" altLang="zh-CN" sz="2400" b="1" dirty="0" smtClean="0">
                <a:latin typeface="宋体" pitchFamily="2" charset="-122"/>
              </a:rPr>
              <a:t>《</a:t>
            </a:r>
            <a:r>
              <a:rPr lang="zh-CN" altLang="en-US" sz="2400" b="1" dirty="0" smtClean="0">
                <a:latin typeface="宋体" pitchFamily="2" charset="-122"/>
              </a:rPr>
              <a:t>祝福</a:t>
            </a:r>
            <a:r>
              <a:rPr lang="en-US" altLang="zh-CN" sz="2400" b="1" dirty="0" smtClean="0">
                <a:latin typeface="宋体" pitchFamily="2" charset="-122"/>
              </a:rPr>
              <a:t>》</a:t>
            </a:r>
            <a:r>
              <a:rPr lang="zh-CN" altLang="en-US" sz="2400" b="1" dirty="0" smtClean="0">
                <a:latin typeface="宋体" pitchFamily="2" charset="-122"/>
              </a:rPr>
              <a:t>里对鲁四老爷书房的描写就突出表现了鲁四老爷守旧、封建的思想性格。</a:t>
            </a:r>
          </a:p>
        </p:txBody>
      </p:sp>
      <p:sp>
        <p:nvSpPr>
          <p:cNvPr id="163021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3021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3021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3021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234" name="内容占位符 2"/>
          <p:cNvSpPr>
            <a:spLocks noGrp="1"/>
          </p:cNvSpPr>
          <p:nvPr>
            <p:ph idx="4294967295"/>
          </p:nvPr>
        </p:nvSpPr>
        <p:spPr>
          <a:xfrm>
            <a:off x="792163" y="936625"/>
            <a:ext cx="7920037" cy="5399088"/>
          </a:xfrm>
        </p:spPr>
        <p:txBody>
          <a:bodyPr/>
          <a:lstStyle/>
          <a:p>
            <a:pPr marL="0" indent="622300"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主题方面的作用</a:t>
            </a:r>
          </a:p>
          <a:p>
            <a:pPr marL="0" indent="622300" eaLnBrk="1" hangingPunct="1">
              <a:lnSpc>
                <a:spcPts val="3500"/>
              </a:lnSpc>
              <a:spcBef>
                <a:spcPct val="0"/>
              </a:spcBef>
              <a:buNone/>
            </a:pPr>
            <a:r>
              <a:rPr lang="zh-CN" altLang="en-US" sz="2400" b="1" dirty="0" smtClean="0">
                <a:latin typeface="宋体" pitchFamily="2" charset="-122"/>
              </a:rPr>
              <a:t>揭示社会的本质特征，揭示主题。如在</a:t>
            </a:r>
            <a:r>
              <a:rPr lang="en-US" altLang="zh-CN" sz="2400" b="1" dirty="0" smtClean="0">
                <a:latin typeface="宋体" pitchFamily="2" charset="-122"/>
              </a:rPr>
              <a:t>《</a:t>
            </a:r>
            <a:r>
              <a:rPr lang="zh-CN" altLang="en-US" sz="2400" b="1" dirty="0" smtClean="0">
                <a:latin typeface="宋体" pitchFamily="2" charset="-122"/>
              </a:rPr>
              <a:t>林黛玉进贾府</a:t>
            </a:r>
            <a:r>
              <a:rPr lang="en-US" altLang="zh-CN" sz="2400" b="1" dirty="0" smtClean="0">
                <a:latin typeface="宋体" pitchFamily="2" charset="-122"/>
              </a:rPr>
              <a:t>》</a:t>
            </a:r>
            <a:r>
              <a:rPr lang="zh-CN" altLang="en-US" sz="2400" b="1" dirty="0" smtClean="0">
                <a:latin typeface="宋体" pitchFamily="2" charset="-122"/>
              </a:rPr>
              <a:t>的第一段中，黛玉弃舟登岸乘轿抵达荣国府。文中写道：“</a:t>
            </a:r>
            <a:r>
              <a:rPr lang="en-US" altLang="zh-CN" sz="2400" b="1" dirty="0" smtClean="0">
                <a:latin typeface="宋体" pitchFamily="2" charset="-122"/>
              </a:rPr>
              <a:t>……</a:t>
            </a:r>
            <a:r>
              <a:rPr lang="zh-CN" altLang="en-US" sz="2400" b="1" dirty="0" smtClean="0">
                <a:latin typeface="宋体" pitchFamily="2" charset="-122"/>
              </a:rPr>
              <a:t>又往西行，不多远，照样也是三间大门，方是荣国府了。却不进正门，只进了西边角门。”林黛玉是贾母的女儿贾敏的孩子，是贾母的外孙女，而其父林如海不但功名在身而且出身世禄之家，同时还是钦点的巡盐御史。然而拥有如此家世的林黛玉，却也只能从西边角门进，使贾府森严的等级制度在全文一开篇就展露了出来。</a:t>
            </a:r>
          </a:p>
        </p:txBody>
      </p:sp>
      <p:sp>
        <p:nvSpPr>
          <p:cNvPr id="163123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3123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3123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3123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874" name="内容占位符 2"/>
          <p:cNvSpPr>
            <a:spLocks noGrp="1"/>
          </p:cNvSpPr>
          <p:nvPr>
            <p:ph idx="4294967295"/>
          </p:nvPr>
        </p:nvSpPr>
        <p:spPr>
          <a:xfrm>
            <a:off x="611188" y="909638"/>
            <a:ext cx="8208962" cy="5688012"/>
          </a:xfrm>
        </p:spPr>
        <p:txBody>
          <a:bodyPr/>
          <a:lstStyle/>
          <a:p>
            <a:pPr marL="0" indent="0" algn="ctr" eaLnBrk="1" hangingPunct="1">
              <a:lnSpc>
                <a:spcPts val="3500"/>
              </a:lnSpc>
              <a:spcBef>
                <a:spcPct val="0"/>
              </a:spcBef>
              <a:buFont typeface="Arial" charset="0"/>
              <a:buNone/>
            </a:pPr>
            <a:r>
              <a:rPr lang="en-US" sz="2400" b="1" dirty="0">
                <a:solidFill>
                  <a:srgbClr val="0033CC"/>
                </a:solidFill>
                <a:effectLst>
                  <a:outerShdw blurRad="38100" dist="38100" dir="2700000" algn="tl">
                    <a:srgbClr val="C0C0C0"/>
                  </a:outerShdw>
                </a:effectLst>
              </a:rPr>
              <a:t>—— </a:t>
            </a:r>
            <a:r>
              <a:rPr lang="zh-CN" altLang="en-US" sz="2400" b="1" dirty="0">
                <a:solidFill>
                  <a:srgbClr val="0033CC"/>
                </a:solidFill>
                <a:effectLst>
                  <a:outerShdw blurRad="38100" dist="38100" dir="2700000" algn="tl">
                    <a:srgbClr val="C0C0C0"/>
                  </a:outerShdw>
                </a:effectLst>
              </a:rPr>
              <a:t>考点精讲 </a:t>
            </a:r>
            <a:r>
              <a:rPr lang="en-US" sz="2400" b="1" dirty="0">
                <a:solidFill>
                  <a:srgbClr val="0033CC"/>
                </a:solidFill>
                <a:effectLst>
                  <a:outerShdw blurRad="38100" dist="38100" dir="2700000" algn="tl">
                    <a:srgbClr val="C0C0C0"/>
                  </a:outerShdw>
                </a:effectLst>
              </a:rPr>
              <a:t>——</a:t>
            </a:r>
          </a:p>
          <a:p>
            <a:pPr marL="0" indent="0" eaLnBrk="1" hangingPunct="1">
              <a:lnSpc>
                <a:spcPct val="122000"/>
              </a:lnSpc>
              <a:spcBef>
                <a:spcPct val="0"/>
              </a:spcBef>
              <a:buNone/>
            </a:pPr>
            <a:r>
              <a:rPr lang="zh-CN" altLang="en-US" sz="2400" b="1" dirty="0" smtClean="0">
                <a:latin typeface="黑体" pitchFamily="2" charset="-122"/>
                <a:ea typeface="黑体" pitchFamily="2" charset="-122"/>
              </a:rPr>
              <a:t>►</a:t>
            </a:r>
            <a:r>
              <a:rPr lang="zh-CN" altLang="en-US" sz="2400" b="1" dirty="0">
                <a:latin typeface="黑体" pitchFamily="2" charset="-122"/>
                <a:ea typeface="黑体" pitchFamily="2" charset="-122"/>
              </a:rPr>
              <a:t>　</a:t>
            </a:r>
            <a:r>
              <a:rPr lang="zh-CN" altLang="en-US" sz="2400" b="1" dirty="0" smtClean="0">
                <a:latin typeface="黑体" pitchFamily="2" charset="-122"/>
                <a:ea typeface="黑体" pitchFamily="2" charset="-122"/>
              </a:rPr>
              <a:t>突破点一　运用“一找三比”，成为解题</a:t>
            </a:r>
            <a:endParaRPr lang="zh-CN" altLang="en-US" sz="2400" b="1" dirty="0">
              <a:latin typeface="黑体" pitchFamily="2" charset="-122"/>
              <a:ea typeface="黑体" pitchFamily="2" charset="-122"/>
            </a:endParaRPr>
          </a:p>
          <a:p>
            <a:pPr marL="0" indent="0" algn="ctr" eaLnBrk="1" hangingPunct="1">
              <a:lnSpc>
                <a:spcPct val="122000"/>
              </a:lnSpc>
              <a:spcBef>
                <a:spcPct val="0"/>
              </a:spcBef>
              <a:buFont typeface="Arial" charset="0"/>
              <a:buNone/>
            </a:pPr>
            <a:r>
              <a:rPr lang="zh-CN" altLang="en-US" sz="2400" b="1" dirty="0">
                <a:effectLst>
                  <a:outerShdw blurRad="38100" dist="38100" dir="2700000" algn="tl">
                    <a:srgbClr val="C0C0C0"/>
                  </a:outerShdw>
                </a:effectLst>
              </a:rPr>
              <a:t>知识储备</a:t>
            </a:r>
          </a:p>
          <a:p>
            <a:pPr marL="0" indent="627063" eaLnBrk="1" hangingPunct="1">
              <a:lnSpc>
                <a:spcPct val="122000"/>
              </a:lnSpc>
              <a:spcBef>
                <a:spcPct val="0"/>
              </a:spcBef>
              <a:buNone/>
            </a:pPr>
            <a:r>
              <a:rPr lang="zh-CN" altLang="en-US" sz="2400" b="1" dirty="0" smtClean="0">
                <a:latin typeface="宋体" pitchFamily="2" charset="-122"/>
              </a:rPr>
              <a:t>一、一找</a:t>
            </a:r>
          </a:p>
          <a:p>
            <a:pPr marL="0" indent="627063" eaLnBrk="1" hangingPunct="1">
              <a:lnSpc>
                <a:spcPct val="122000"/>
              </a:lnSpc>
              <a:spcBef>
                <a:spcPct val="0"/>
              </a:spcBef>
              <a:buNone/>
            </a:pPr>
            <a:r>
              <a:rPr lang="zh-CN" altLang="en-US" sz="2400" b="1" dirty="0" smtClean="0">
                <a:latin typeface="宋体" pitchFamily="2" charset="-122"/>
              </a:rPr>
              <a:t>“一找”就是找对应句。寻找的方法：在选项中选定“定位”的关键词语，依据选定的“关键词”寻找、确定选项在原文中的对应文句。</a:t>
            </a:r>
          </a:p>
          <a:p>
            <a:pPr marL="0" indent="627063" eaLnBrk="1" hangingPunct="1">
              <a:lnSpc>
                <a:spcPct val="122000"/>
              </a:lnSpc>
              <a:spcBef>
                <a:spcPct val="0"/>
              </a:spcBef>
              <a:buNone/>
            </a:pPr>
            <a:r>
              <a:rPr lang="zh-CN" altLang="en-US" sz="2400" b="1" dirty="0" smtClean="0">
                <a:latin typeface="宋体" pitchFamily="2" charset="-122"/>
              </a:rPr>
              <a:t>二、三比</a:t>
            </a:r>
          </a:p>
          <a:p>
            <a:pPr marL="0" indent="627063" eaLnBrk="1" hangingPunct="1">
              <a:lnSpc>
                <a:spcPct val="122000"/>
              </a:lnSpc>
              <a:spcBef>
                <a:spcPct val="0"/>
              </a:spcBef>
              <a:buNone/>
            </a:pPr>
            <a:r>
              <a:rPr lang="zh-CN" altLang="en-US" sz="2400" b="1" dirty="0" smtClean="0">
                <a:latin typeface="宋体" pitchFamily="2" charset="-122"/>
              </a:rPr>
              <a:t>“三比”就是三次比较。</a:t>
            </a:r>
          </a:p>
        </p:txBody>
      </p:sp>
      <p:sp>
        <p:nvSpPr>
          <p:cNvPr id="1231875"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3187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3187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dirty="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31874">
                                            <p:txEl>
                                              <p:pRg st="0" end="0"/>
                                            </p:txEl>
                                          </p:spTgt>
                                        </p:tgtEl>
                                        <p:attrNameLst>
                                          <p:attrName>style.visibility</p:attrName>
                                        </p:attrNameLst>
                                      </p:cBhvr>
                                      <p:to>
                                        <p:strVal val="visible"/>
                                      </p:to>
                                    </p:set>
                                    <p:anim calcmode="lin" valueType="num">
                                      <p:cBhvr additive="base">
                                        <p:cTn id="13" dur="500" fill="hold"/>
                                        <p:tgtEl>
                                          <p:spTgt spid="123187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31874">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31874">
                                            <p:txEl>
                                              <p:pRg st="1" end="1"/>
                                            </p:txEl>
                                          </p:spTgt>
                                        </p:tgtEl>
                                        <p:attrNameLst>
                                          <p:attrName>style.visibility</p:attrName>
                                        </p:attrNameLst>
                                      </p:cBhvr>
                                      <p:to>
                                        <p:strVal val="visible"/>
                                      </p:to>
                                    </p:set>
                                    <p:anim calcmode="lin" valueType="num">
                                      <p:cBhvr additive="base">
                                        <p:cTn id="17" dur="500" fill="hold"/>
                                        <p:tgtEl>
                                          <p:spTgt spid="123187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31874">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31874">
                                            <p:txEl>
                                              <p:pRg st="2" end="2"/>
                                            </p:txEl>
                                          </p:spTgt>
                                        </p:tgtEl>
                                        <p:attrNameLst>
                                          <p:attrName>style.visibility</p:attrName>
                                        </p:attrNameLst>
                                      </p:cBhvr>
                                      <p:to>
                                        <p:strVal val="visible"/>
                                      </p:to>
                                    </p:set>
                                    <p:anim calcmode="lin" valueType="num">
                                      <p:cBhvr additive="base">
                                        <p:cTn id="21" dur="500" fill="hold"/>
                                        <p:tgtEl>
                                          <p:spTgt spid="1231874">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31874">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31874">
                                            <p:txEl>
                                              <p:pRg st="3" end="3"/>
                                            </p:txEl>
                                          </p:spTgt>
                                        </p:tgtEl>
                                        <p:attrNameLst>
                                          <p:attrName>style.visibility</p:attrName>
                                        </p:attrNameLst>
                                      </p:cBhvr>
                                      <p:to>
                                        <p:strVal val="visible"/>
                                      </p:to>
                                    </p:set>
                                    <p:anim calcmode="lin" valueType="num">
                                      <p:cBhvr additive="base">
                                        <p:cTn id="25" dur="500" fill="hold"/>
                                        <p:tgtEl>
                                          <p:spTgt spid="123187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31874">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231874">
                                            <p:txEl>
                                              <p:pRg st="4" end="4"/>
                                            </p:txEl>
                                          </p:spTgt>
                                        </p:tgtEl>
                                        <p:attrNameLst>
                                          <p:attrName>style.visibility</p:attrName>
                                        </p:attrNameLst>
                                      </p:cBhvr>
                                      <p:to>
                                        <p:strVal val="visible"/>
                                      </p:to>
                                    </p:set>
                                    <p:anim calcmode="lin" valueType="num">
                                      <p:cBhvr additive="base">
                                        <p:cTn id="29" dur="500" fill="hold"/>
                                        <p:tgtEl>
                                          <p:spTgt spid="123187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31874">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31874">
                                            <p:txEl>
                                              <p:pRg st="5" end="5"/>
                                            </p:txEl>
                                          </p:spTgt>
                                        </p:tgtEl>
                                        <p:attrNameLst>
                                          <p:attrName>style.visibility</p:attrName>
                                        </p:attrNameLst>
                                      </p:cBhvr>
                                      <p:to>
                                        <p:strVal val="visible"/>
                                      </p:to>
                                    </p:set>
                                    <p:anim calcmode="lin" valueType="num">
                                      <p:cBhvr additive="base">
                                        <p:cTn id="33" dur="500" fill="hold"/>
                                        <p:tgtEl>
                                          <p:spTgt spid="1231874">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31874">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31874">
                                            <p:txEl>
                                              <p:pRg st="6" end="6"/>
                                            </p:txEl>
                                          </p:spTgt>
                                        </p:tgtEl>
                                        <p:attrNameLst>
                                          <p:attrName>style.visibility</p:attrName>
                                        </p:attrNameLst>
                                      </p:cBhvr>
                                      <p:to>
                                        <p:strVal val="visible"/>
                                      </p:to>
                                    </p:set>
                                    <p:anim calcmode="lin" valueType="num">
                                      <p:cBhvr additive="base">
                                        <p:cTn id="37" dur="500" fill="hold"/>
                                        <p:tgtEl>
                                          <p:spTgt spid="123187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3187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5330" name="内容占位符 2"/>
          <p:cNvSpPr>
            <a:spLocks noGrp="1"/>
          </p:cNvSpPr>
          <p:nvPr>
            <p:ph idx="4294967295"/>
          </p:nvPr>
        </p:nvSpPr>
        <p:spPr>
          <a:xfrm>
            <a:off x="792163" y="785794"/>
            <a:ext cx="7920037" cy="5399088"/>
          </a:xfrm>
        </p:spPr>
        <p:txBody>
          <a:bodyPr/>
          <a:lstStyle/>
          <a:p>
            <a:pPr marL="0" indent="0" algn="ctr" eaLnBrk="1" hangingPunct="1">
              <a:lnSpc>
                <a:spcPts val="3500"/>
              </a:lnSpc>
              <a:spcBef>
                <a:spcPct val="0"/>
              </a:spcBef>
              <a:buFont typeface="Arial" charset="0"/>
              <a:buNone/>
            </a:pPr>
            <a:r>
              <a:rPr lang="zh-CN" altLang="en-US" sz="2400" b="1" dirty="0">
                <a:latin typeface="黑体" pitchFamily="2" charset="-122"/>
                <a:ea typeface="黑体" pitchFamily="2" charset="-122"/>
              </a:rPr>
              <a:t>类题指</a:t>
            </a:r>
            <a:r>
              <a:rPr lang="zh-CN" altLang="en-US" sz="2400" b="1" dirty="0" smtClean="0">
                <a:latin typeface="黑体" pitchFamily="2" charset="-122"/>
                <a:ea typeface="黑体" pitchFamily="2" charset="-122"/>
              </a:rPr>
              <a:t>津</a:t>
            </a:r>
            <a:endParaRPr lang="en-US" altLang="zh-CN" sz="2400" b="1" dirty="0" smtClean="0">
              <a:latin typeface="黑体" pitchFamily="2" charset="-122"/>
              <a:ea typeface="黑体" pitchFamily="2" charset="-122"/>
            </a:endParaRPr>
          </a:p>
          <a:p>
            <a:pPr marL="0" indent="0" eaLnBrk="1" hangingPunct="1">
              <a:lnSpc>
                <a:spcPts val="3500"/>
              </a:lnSpc>
              <a:spcBef>
                <a:spcPct val="0"/>
              </a:spcBef>
              <a:buFont typeface="Arial" charset="0"/>
              <a:buNone/>
            </a:pPr>
            <a:r>
              <a:rPr lang="en-US" sz="2400" b="1" dirty="0" smtClean="0">
                <a:latin typeface="宋体" pitchFamily="2" charset="-122"/>
              </a:rPr>
              <a:t>【</a:t>
            </a:r>
            <a:r>
              <a:rPr lang="zh-CN" altLang="en-US" sz="2400" b="1" dirty="0">
                <a:latin typeface="宋体" pitchFamily="2" charset="-122"/>
              </a:rPr>
              <a:t>设问方式</a:t>
            </a:r>
            <a:r>
              <a:rPr lang="en-US" sz="2400" b="1" dirty="0">
                <a:latin typeface="宋体" pitchFamily="2" charset="-122"/>
              </a:rPr>
              <a:t>】</a:t>
            </a:r>
          </a:p>
          <a:p>
            <a:pPr marL="0" indent="627063" eaLnBrk="1" hangingPunct="1">
              <a:lnSpc>
                <a:spcPts val="3500"/>
              </a:lnSpc>
              <a:spcBef>
                <a:spcPct val="0"/>
              </a:spcBef>
              <a:buNone/>
            </a:pPr>
            <a:r>
              <a:rPr lang="en-US" altLang="zh-CN" sz="2400" b="1" dirty="0" smtClean="0">
                <a:latin typeface="宋体" pitchFamily="2" charset="-122"/>
              </a:rPr>
              <a:t>1. [2014·</a:t>
            </a:r>
            <a:r>
              <a:rPr lang="zh-CN" altLang="en-US" sz="2400" b="1" dirty="0" smtClean="0">
                <a:latin typeface="宋体" pitchFamily="2" charset="-122"/>
              </a:rPr>
              <a:t>重庆卷</a:t>
            </a:r>
            <a:r>
              <a:rPr lang="en-US" altLang="zh-CN" sz="2400" b="1" dirty="0" smtClean="0">
                <a:latin typeface="宋体" pitchFamily="2" charset="-122"/>
              </a:rPr>
              <a:t>]</a:t>
            </a:r>
            <a:r>
              <a:rPr lang="zh-CN" altLang="en-US" sz="2400" b="1" dirty="0" smtClean="0">
                <a:latin typeface="宋体" pitchFamily="2" charset="-122"/>
              </a:rPr>
              <a:t>文中第②段的环境描写，突出了古城怎样的特点？</a:t>
            </a:r>
          </a:p>
          <a:p>
            <a:pPr marL="0" indent="627063" eaLnBrk="1" hangingPunct="1">
              <a:lnSpc>
                <a:spcPts val="3500"/>
              </a:lnSpc>
              <a:spcBef>
                <a:spcPct val="0"/>
              </a:spcBef>
              <a:buNone/>
            </a:pPr>
            <a:r>
              <a:rPr lang="en-US" altLang="zh-CN" sz="2400" b="1" dirty="0" smtClean="0">
                <a:latin typeface="宋体" pitchFamily="2" charset="-122"/>
              </a:rPr>
              <a:t>2. [2012·</a:t>
            </a:r>
            <a:r>
              <a:rPr lang="zh-CN" altLang="en-US" sz="2400" b="1" dirty="0" smtClean="0">
                <a:latin typeface="宋体" pitchFamily="2" charset="-122"/>
              </a:rPr>
              <a:t>江苏卷</a:t>
            </a:r>
            <a:r>
              <a:rPr lang="en-US" altLang="zh-CN" sz="2400" b="1" dirty="0" smtClean="0">
                <a:latin typeface="宋体" pitchFamily="2" charset="-122"/>
              </a:rPr>
              <a:t>]</a:t>
            </a:r>
            <a:r>
              <a:rPr lang="zh-CN" altLang="en-US" sz="2400" b="1" dirty="0" smtClean="0">
                <a:latin typeface="宋体" pitchFamily="2" charset="-122"/>
              </a:rPr>
              <a:t>请简要概括这篇小说中小城生活的特点。</a:t>
            </a:r>
          </a:p>
          <a:p>
            <a:pPr marL="0" indent="627063" eaLnBrk="1" hangingPunct="1">
              <a:lnSpc>
                <a:spcPts val="3500"/>
              </a:lnSpc>
              <a:spcBef>
                <a:spcPct val="0"/>
              </a:spcBef>
              <a:buNone/>
            </a:pPr>
            <a:r>
              <a:rPr lang="en-US" altLang="zh-CN" sz="2400" b="1" dirty="0" smtClean="0">
                <a:latin typeface="宋体" pitchFamily="2" charset="-122"/>
              </a:rPr>
              <a:t>3. [2011·</a:t>
            </a:r>
            <a:r>
              <a:rPr lang="zh-CN" altLang="en-US" sz="2400" b="1" dirty="0" smtClean="0">
                <a:latin typeface="宋体" pitchFamily="2" charset="-122"/>
              </a:rPr>
              <a:t>浙江卷</a:t>
            </a:r>
            <a:r>
              <a:rPr lang="en-US" altLang="zh-CN" sz="2400" b="1" dirty="0" smtClean="0">
                <a:latin typeface="宋体" pitchFamily="2" charset="-122"/>
              </a:rPr>
              <a:t>]</a:t>
            </a:r>
            <a:r>
              <a:rPr lang="zh-CN" altLang="en-US" sz="2400" b="1" dirty="0" smtClean="0">
                <a:latin typeface="宋体" pitchFamily="2" charset="-122"/>
              </a:rPr>
              <a:t>赏析画线部分的景物描写。</a:t>
            </a:r>
          </a:p>
          <a:p>
            <a:pPr marL="0" indent="0" eaLnBrk="1" hangingPunct="1">
              <a:lnSpc>
                <a:spcPts val="3500"/>
              </a:lnSpc>
              <a:spcBef>
                <a:spcPct val="0"/>
              </a:spcBef>
              <a:buFont typeface="Arial" charset="0"/>
              <a:buNone/>
            </a:pPr>
            <a:r>
              <a:rPr lang="en-US" sz="2400" b="1" dirty="0" smtClean="0">
                <a:latin typeface="宋体" pitchFamily="2" charset="-122"/>
              </a:rPr>
              <a:t>【</a:t>
            </a:r>
            <a:r>
              <a:rPr lang="zh-CN" altLang="en-US" sz="2400" b="1" dirty="0">
                <a:latin typeface="宋体" pitchFamily="2" charset="-122"/>
              </a:rPr>
              <a:t>答题思路</a:t>
            </a:r>
            <a:r>
              <a:rPr lang="en-US" sz="2400" b="1" dirty="0">
                <a:latin typeface="宋体" pitchFamily="2" charset="-122"/>
              </a:rPr>
              <a:t>】</a:t>
            </a:r>
          </a:p>
          <a:p>
            <a:pPr marL="0" indent="627063" eaLnBrk="1" hangingPunct="1">
              <a:lnSpc>
                <a:spcPts val="3500"/>
              </a:lnSpc>
              <a:spcBef>
                <a:spcPct val="0"/>
              </a:spcBef>
              <a:buNone/>
            </a:pPr>
            <a:r>
              <a:rPr lang="zh-CN" altLang="en-US" sz="2400" b="1" dirty="0" smtClean="0">
                <a:latin typeface="宋体" pitchFamily="2" charset="-122"/>
              </a:rPr>
              <a:t>解答“环境特点”类题目四步走：</a:t>
            </a:r>
          </a:p>
          <a:p>
            <a:pPr marL="0" indent="627063" eaLnBrk="1" hangingPunct="1">
              <a:lnSpc>
                <a:spcPts val="3500"/>
              </a:lnSpc>
              <a:spcBef>
                <a:spcPct val="0"/>
              </a:spcBef>
              <a:buNone/>
            </a:pPr>
            <a:r>
              <a:rPr lang="zh-CN" altLang="en-US" sz="2400" b="1" dirty="0" smtClean="0">
                <a:latin typeface="宋体" pitchFamily="2" charset="-122"/>
              </a:rPr>
              <a:t>第一步，根据题干要求，分清环境描写的种类，是自然环境还是社会环境。</a:t>
            </a:r>
          </a:p>
        </p:txBody>
      </p:sp>
      <p:sp>
        <p:nvSpPr>
          <p:cNvPr id="163533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3533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3533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3533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5330" name="内容占位符 2"/>
          <p:cNvSpPr>
            <a:spLocks noGrp="1"/>
          </p:cNvSpPr>
          <p:nvPr>
            <p:ph idx="4294967295"/>
          </p:nvPr>
        </p:nvSpPr>
        <p:spPr>
          <a:xfrm>
            <a:off x="792163" y="785794"/>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第二步，找出环境描写的句段。描写自然环境的语句很好找；在找描写社会环境的语句时，需要关注人物活动的场所、人物与人物之间的关系、人物的身份、人物的对话、情节发展过程以及写作时间等。</a:t>
            </a:r>
          </a:p>
          <a:p>
            <a:pPr marL="0" indent="627063" eaLnBrk="1" hangingPunct="1">
              <a:lnSpc>
                <a:spcPts val="3500"/>
              </a:lnSpc>
              <a:spcBef>
                <a:spcPct val="0"/>
              </a:spcBef>
              <a:buNone/>
            </a:pPr>
            <a:r>
              <a:rPr lang="zh-CN" altLang="en-US" sz="2400" b="1" dirty="0" smtClean="0">
                <a:latin typeface="宋体" pitchFamily="2" charset="-122"/>
              </a:rPr>
              <a:t>第三步，根据句段，重新组合画面并在脑海中再现画面，想象、品味画面的整体特色。</a:t>
            </a:r>
          </a:p>
          <a:p>
            <a:pPr marL="0" indent="627063" eaLnBrk="1" hangingPunct="1">
              <a:lnSpc>
                <a:spcPts val="3500"/>
              </a:lnSpc>
              <a:spcBef>
                <a:spcPct val="0"/>
              </a:spcBef>
              <a:buNone/>
            </a:pPr>
            <a:r>
              <a:rPr lang="zh-CN" altLang="en-US" sz="2400" b="1" dirty="0" smtClean="0">
                <a:latin typeface="宋体" pitchFamily="2" charset="-122"/>
              </a:rPr>
              <a:t>第四步，具体分析所写环境的特点，用几个形容词来概括环境的特点。</a:t>
            </a:r>
          </a:p>
          <a:p>
            <a:pPr marL="0" indent="627063" eaLnBrk="1" hangingPunct="1">
              <a:lnSpc>
                <a:spcPts val="3500"/>
              </a:lnSpc>
              <a:spcBef>
                <a:spcPct val="0"/>
              </a:spcBef>
              <a:buNone/>
            </a:pPr>
            <a:r>
              <a:rPr lang="zh-CN" altLang="en-US" sz="2400" b="1" dirty="0" smtClean="0">
                <a:latin typeface="宋体" pitchFamily="2" charset="-122"/>
              </a:rPr>
              <a:t>另外，注意题干用语，“景物</a:t>
            </a:r>
            <a:r>
              <a:rPr lang="en-US" altLang="zh-CN" sz="2400" b="1" dirty="0" smtClean="0">
                <a:latin typeface="宋体" pitchFamily="2" charset="-122"/>
              </a:rPr>
              <a:t>(</a:t>
            </a:r>
            <a:r>
              <a:rPr lang="zh-CN" altLang="en-US" sz="2400" b="1" dirty="0" smtClean="0">
                <a:latin typeface="宋体" pitchFamily="2" charset="-122"/>
              </a:rPr>
              <a:t>环境</a:t>
            </a:r>
            <a:r>
              <a:rPr lang="en-US" altLang="zh-CN" sz="2400" b="1" dirty="0" smtClean="0">
                <a:latin typeface="宋体" pitchFamily="2" charset="-122"/>
              </a:rPr>
              <a:t>)</a:t>
            </a:r>
            <a:r>
              <a:rPr lang="zh-CN" altLang="en-US" sz="2400" b="1" dirty="0" smtClean="0">
                <a:latin typeface="宋体" pitchFamily="2" charset="-122"/>
              </a:rPr>
              <a:t>特点”与“景物</a:t>
            </a:r>
            <a:r>
              <a:rPr lang="en-US" altLang="zh-CN" sz="2400" b="1" dirty="0" smtClean="0">
                <a:latin typeface="宋体" pitchFamily="2" charset="-122"/>
              </a:rPr>
              <a:t>(</a:t>
            </a:r>
            <a:r>
              <a:rPr lang="zh-CN" altLang="en-US" sz="2400" b="1" dirty="0" smtClean="0">
                <a:latin typeface="宋体" pitchFamily="2" charset="-122"/>
              </a:rPr>
              <a:t>环境</a:t>
            </a:r>
            <a:r>
              <a:rPr lang="en-US" altLang="zh-CN" sz="2400" b="1" dirty="0" smtClean="0">
                <a:latin typeface="宋体" pitchFamily="2" charset="-122"/>
              </a:rPr>
              <a:t>)</a:t>
            </a:r>
            <a:r>
              <a:rPr lang="zh-CN" altLang="en-US" sz="2400" b="1" dirty="0" smtClean="0">
                <a:latin typeface="宋体" pitchFamily="2" charset="-122"/>
              </a:rPr>
              <a:t>描写特点”是两个不同的概念，“景物</a:t>
            </a:r>
            <a:r>
              <a:rPr lang="en-US" altLang="zh-CN" sz="2400" b="1" dirty="0" smtClean="0">
                <a:latin typeface="宋体" pitchFamily="2" charset="-122"/>
              </a:rPr>
              <a:t>(</a:t>
            </a:r>
            <a:r>
              <a:rPr lang="zh-CN" altLang="en-US" sz="2400" b="1" dirty="0" smtClean="0">
                <a:latin typeface="宋体" pitchFamily="2" charset="-122"/>
              </a:rPr>
              <a:t>环境</a:t>
            </a:r>
            <a:r>
              <a:rPr lang="en-US" altLang="zh-CN" sz="2400" b="1" dirty="0" smtClean="0">
                <a:latin typeface="宋体" pitchFamily="2" charset="-122"/>
              </a:rPr>
              <a:t>)</a:t>
            </a:r>
            <a:r>
              <a:rPr lang="zh-CN" altLang="en-US" sz="2400" b="1" dirty="0" smtClean="0">
                <a:latin typeface="宋体" pitchFamily="2" charset="-122"/>
              </a:rPr>
              <a:t>描写特点”是要答描写技巧的。</a:t>
            </a:r>
          </a:p>
        </p:txBody>
      </p:sp>
      <p:sp>
        <p:nvSpPr>
          <p:cNvPr id="163533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3533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3533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3533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7378"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sz="2400" b="1" dirty="0">
                <a:latin typeface="宋体" pitchFamily="2" charset="-122"/>
              </a:rPr>
              <a:t>【</a:t>
            </a:r>
            <a:r>
              <a:rPr lang="zh-CN" altLang="en-US" sz="2400" b="1" dirty="0">
                <a:latin typeface="宋体" pitchFamily="2" charset="-122"/>
              </a:rPr>
              <a:t>对点训练</a:t>
            </a:r>
            <a:r>
              <a:rPr lang="en-US" sz="2400" b="1" dirty="0">
                <a:latin typeface="宋体" pitchFamily="2" charset="-122"/>
              </a:rPr>
              <a:t>】</a:t>
            </a:r>
          </a:p>
          <a:p>
            <a:pPr marL="0" indent="0" eaLnBrk="1" hangingPunct="1">
              <a:lnSpc>
                <a:spcPts val="3500"/>
              </a:lnSpc>
              <a:spcBef>
                <a:spcPct val="0"/>
              </a:spcBef>
              <a:buFont typeface="Arial" charset="0"/>
              <a:buNone/>
            </a:pPr>
            <a:r>
              <a:rPr lang="en-US" sz="2400" b="1" dirty="0">
                <a:latin typeface="宋体" pitchFamily="2" charset="-122"/>
              </a:rPr>
              <a:t>[2012•</a:t>
            </a:r>
            <a:r>
              <a:rPr lang="zh-CN" altLang="en-US" sz="2400" b="1" dirty="0">
                <a:latin typeface="宋体" pitchFamily="2" charset="-122"/>
              </a:rPr>
              <a:t>江苏卷</a:t>
            </a:r>
            <a:r>
              <a:rPr lang="en-US" sz="2400" b="1" dirty="0">
                <a:latin typeface="宋体" pitchFamily="2" charset="-122"/>
              </a:rPr>
              <a:t>] </a:t>
            </a:r>
            <a:r>
              <a:rPr lang="zh-CN" altLang="en-US" sz="2400" b="1" dirty="0">
                <a:latin typeface="宋体" pitchFamily="2" charset="-122"/>
              </a:rPr>
              <a:t>阅读下面的作品，完成后面的题目。</a:t>
            </a:r>
          </a:p>
          <a:p>
            <a:pPr marL="0" indent="542925" algn="ctr" eaLnBrk="1" hangingPunct="1">
              <a:lnSpc>
                <a:spcPts val="3500"/>
              </a:lnSpc>
              <a:spcBef>
                <a:spcPct val="0"/>
              </a:spcBef>
              <a:buFont typeface="Arial" charset="0"/>
              <a:buNone/>
            </a:pPr>
            <a:r>
              <a:rPr lang="zh-CN" altLang="en-US" sz="2400" b="1" dirty="0">
                <a:latin typeface="宋体" pitchFamily="2" charset="-122"/>
              </a:rPr>
              <a:t>邮差先生</a:t>
            </a:r>
          </a:p>
          <a:p>
            <a:pPr marL="0" indent="542925" algn="ctr" eaLnBrk="1" hangingPunct="1">
              <a:lnSpc>
                <a:spcPts val="3500"/>
              </a:lnSpc>
              <a:spcBef>
                <a:spcPct val="0"/>
              </a:spcBef>
              <a:buFont typeface="Arial" charset="0"/>
              <a:buNone/>
            </a:pPr>
            <a:r>
              <a:rPr lang="zh-CN" altLang="en-US" sz="2400" b="1" dirty="0">
                <a:latin typeface="宋体" pitchFamily="2" charset="-122"/>
              </a:rPr>
              <a:t>师　陀</a:t>
            </a:r>
          </a:p>
          <a:p>
            <a:pPr marL="0" indent="627063" eaLnBrk="1" hangingPunct="1">
              <a:lnSpc>
                <a:spcPts val="3500"/>
              </a:lnSpc>
              <a:spcBef>
                <a:spcPct val="0"/>
              </a:spcBef>
              <a:buNone/>
            </a:pPr>
            <a:r>
              <a:rPr lang="zh-CN" altLang="en-US" sz="2400" b="1" dirty="0" smtClean="0">
                <a:latin typeface="宋体" pitchFamily="2" charset="-122"/>
              </a:rPr>
              <a:t>邮差先生走到街上来，手里拿着一大把信。在这小城里，他兼任邮务员、售票员，仍有许多剩余时间，就戴上老花眼镜，埋头在公案上剪裁花样。当邮件来到的时候，他站起来，念着将它们拣好，小心地扎成一束。</a:t>
            </a:r>
          </a:p>
        </p:txBody>
      </p:sp>
      <p:sp>
        <p:nvSpPr>
          <p:cNvPr id="163737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3738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3738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3738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02" name="内容占位符 2"/>
          <p:cNvSpPr>
            <a:spLocks noGrp="1"/>
          </p:cNvSpPr>
          <p:nvPr>
            <p:ph idx="4294967295"/>
          </p:nvPr>
        </p:nvSpPr>
        <p:spPr>
          <a:xfrm>
            <a:off x="792163" y="936625"/>
            <a:ext cx="7920037" cy="5399088"/>
          </a:xfrm>
        </p:spPr>
        <p:txBody>
          <a:bodyPr/>
          <a:lstStyle/>
          <a:p>
            <a:pPr marL="0" indent="542925" eaLnBrk="1" hangingPunct="1">
              <a:lnSpc>
                <a:spcPts val="3500"/>
              </a:lnSpc>
              <a:spcBef>
                <a:spcPct val="0"/>
              </a:spcBef>
              <a:buNone/>
            </a:pPr>
            <a:r>
              <a:rPr lang="zh-CN" altLang="en-US" sz="2400" b="1" dirty="0" smtClean="0">
                <a:latin typeface="宋体" pitchFamily="2" charset="-122"/>
              </a:rPr>
              <a:t>“这一封真远！”碰巧瞥见从云南或甘肃寄来的信，他便忍不住在心里叹息。他从来没有想到过比这更远的地方。其实他自己也弄不清云南和甘肃的方位</a:t>
            </a:r>
            <a:r>
              <a:rPr lang="en-US" altLang="zh-CN" sz="2400" b="1" dirty="0" smtClean="0">
                <a:latin typeface="宋体" pitchFamily="2" charset="-122"/>
              </a:rPr>
              <a:t>——</a:t>
            </a:r>
            <a:r>
              <a:rPr lang="zh-CN" altLang="en-US" sz="2400" b="1" dirty="0" smtClean="0">
                <a:latin typeface="宋体" pitchFamily="2" charset="-122"/>
              </a:rPr>
              <a:t>谁教它们处在那么远，远到使人一生也不想去吃它们的小米饭或大头菜呢？</a:t>
            </a:r>
          </a:p>
          <a:p>
            <a:pPr marL="0" indent="542925" eaLnBrk="1" hangingPunct="1">
              <a:lnSpc>
                <a:spcPts val="3500"/>
              </a:lnSpc>
              <a:spcBef>
                <a:spcPct val="0"/>
              </a:spcBef>
              <a:buNone/>
            </a:pPr>
            <a:r>
              <a:rPr lang="zh-CN" altLang="en-US" sz="2400" b="1" dirty="0" smtClean="0">
                <a:latin typeface="宋体" pitchFamily="2" charset="-122"/>
              </a:rPr>
              <a:t>现在，邮差先生手里拿着各种各样的信，从甘肃和云南来的邮件毕竟很少，最多的还是学生写给家长们的。</a:t>
            </a:r>
          </a:p>
          <a:p>
            <a:pPr marL="0" indent="542925" eaLnBrk="1" hangingPunct="1">
              <a:lnSpc>
                <a:spcPts val="3500"/>
              </a:lnSpc>
              <a:spcBef>
                <a:spcPct val="0"/>
              </a:spcBef>
              <a:buNone/>
            </a:pPr>
            <a:r>
              <a:rPr lang="zh-CN" altLang="en-US" sz="2400" b="1" dirty="0" smtClean="0">
                <a:latin typeface="宋体" pitchFamily="2" charset="-122"/>
              </a:rPr>
              <a:t>①“又来催饷了，”他心里说，“足够老头子忙三四天！”</a:t>
            </a:r>
          </a:p>
          <a:p>
            <a:pPr marL="0" indent="542925" eaLnBrk="1" hangingPunct="1">
              <a:lnSpc>
                <a:spcPts val="3500"/>
              </a:lnSpc>
              <a:spcBef>
                <a:spcPct val="0"/>
              </a:spcBef>
              <a:buNone/>
            </a:pPr>
            <a:r>
              <a:rPr lang="zh-CN" altLang="en-US" sz="2400" b="1" dirty="0" smtClean="0">
                <a:latin typeface="宋体" pitchFamily="2" charset="-122"/>
              </a:rPr>
              <a:t>他在空旷少人的街上走着，如果碰见母猪带领着小猪，便从旁边绕过去。小城的阳光晒着他花白了的头，晒着他穿皂布马褂的背，尘土从脚下飞起，落到他的白布袜子上、</a:t>
            </a:r>
          </a:p>
        </p:txBody>
      </p:sp>
      <p:sp>
        <p:nvSpPr>
          <p:cNvPr id="163840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3840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3840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3840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426"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他的扎腿带上。在小城里，他用不着穿号衣。一个学生的家长又将向他诉苦：“毕业，毕我的业！”他将听到他听过无数次的，一个老人对于他的爱子所发的充满善意的怨言，他于是笑了。这些写信的人自然并不全认识他，甚至没有一个会想起他，但这没有关系，他知道他们，他们每换一回地址他都知道。</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邮差先生敲门。门要是虚掩着，他走进去。</a:t>
            </a:r>
          </a:p>
          <a:p>
            <a:pPr marL="0" indent="627063" eaLnBrk="1" hangingPunct="1">
              <a:lnSpc>
                <a:spcPts val="3500"/>
              </a:lnSpc>
              <a:spcBef>
                <a:spcPct val="0"/>
              </a:spcBef>
              <a:buNone/>
            </a:pPr>
            <a:r>
              <a:rPr lang="zh-CN" altLang="en-US" sz="2400" b="1" dirty="0" smtClean="0">
                <a:latin typeface="宋体" pitchFamily="2" charset="-122"/>
              </a:rPr>
              <a:t>“家里有人吗？”他在过道里大声喊。</a:t>
            </a:r>
          </a:p>
          <a:p>
            <a:pPr marL="0" indent="627063" eaLnBrk="1" hangingPunct="1">
              <a:lnSpc>
                <a:spcPts val="3500"/>
              </a:lnSpc>
              <a:spcBef>
                <a:spcPct val="0"/>
              </a:spcBef>
              <a:buNone/>
            </a:pPr>
            <a:r>
              <a:rPr lang="zh-CN" altLang="en-US" sz="2400" b="1" dirty="0" smtClean="0">
                <a:latin typeface="宋体" pitchFamily="2" charset="-122"/>
              </a:rPr>
              <a:t>他有时候要等好久。最后从里头走出一位老太太，她的女婿在外地做生意，再不然，她的儿子在外边当兵。她出来得很仓促，两只手湿淋淋的，分明刚才还在做事。</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“干什么的？”老太太问。</a:t>
            </a:r>
          </a:p>
          <a:p>
            <a:pPr marL="0" indent="627063" eaLnBrk="1" hangingPunct="1">
              <a:lnSpc>
                <a:spcPts val="3500"/>
              </a:lnSpc>
              <a:spcBef>
                <a:spcPct val="0"/>
              </a:spcBef>
              <a:buNone/>
            </a:pPr>
            <a:endParaRPr lang="zh-CN" altLang="en-US" sz="2400" b="1" dirty="0" smtClean="0">
              <a:latin typeface="宋体" pitchFamily="2" charset="-122"/>
            </a:endParaRPr>
          </a:p>
        </p:txBody>
      </p:sp>
      <p:sp>
        <p:nvSpPr>
          <p:cNvPr id="163942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3942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3943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3943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0450" name="内容占位符 2"/>
          <p:cNvSpPr>
            <a:spLocks noGrp="1"/>
          </p:cNvSpPr>
          <p:nvPr>
            <p:ph idx="4294967295"/>
          </p:nvPr>
        </p:nvSpPr>
        <p:spPr>
          <a:xfrm>
            <a:off x="792163" y="785794"/>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邮差先生告诉她：“有一封信，挂号信，得盖图章。”</a:t>
            </a:r>
          </a:p>
          <a:p>
            <a:pPr marL="0" indent="627063" eaLnBrk="1" hangingPunct="1">
              <a:lnSpc>
                <a:spcPts val="3500"/>
              </a:lnSpc>
              <a:spcBef>
                <a:spcPct val="0"/>
              </a:spcBef>
              <a:buNone/>
            </a:pPr>
            <a:r>
              <a:rPr lang="zh-CN" altLang="en-US" sz="2400" b="1" dirty="0" smtClean="0">
                <a:latin typeface="宋体" pitchFamily="2" charset="-122"/>
              </a:rPr>
              <a:t>老太太没有图章。</a:t>
            </a:r>
          </a:p>
          <a:p>
            <a:pPr marL="0" indent="627063" eaLnBrk="1" hangingPunct="1">
              <a:lnSpc>
                <a:spcPts val="3500"/>
              </a:lnSpc>
              <a:spcBef>
                <a:spcPct val="0"/>
              </a:spcBef>
              <a:buNone/>
            </a:pPr>
            <a:r>
              <a:rPr lang="zh-CN" altLang="en-US" sz="2400" b="1" dirty="0" smtClean="0">
                <a:latin typeface="宋体" pitchFamily="2" charset="-122"/>
              </a:rPr>
              <a:t>“那你打个铺保，晚半天到局子里来领。这里头也许有钱。”</a:t>
            </a:r>
          </a:p>
          <a:p>
            <a:pPr marL="0" indent="627063" eaLnBrk="1" hangingPunct="1">
              <a:lnSpc>
                <a:spcPts val="3500"/>
              </a:lnSpc>
              <a:spcBef>
                <a:spcPct val="0"/>
              </a:spcBef>
              <a:buNone/>
            </a:pPr>
            <a:r>
              <a:rPr lang="zh-CN" altLang="en-US" sz="2400" b="1" dirty="0" smtClean="0">
                <a:latin typeface="宋体" pitchFamily="2" charset="-122"/>
              </a:rPr>
              <a:t>“有多少？”</a:t>
            </a:r>
          </a:p>
          <a:p>
            <a:pPr marL="0" indent="627063" eaLnBrk="1" hangingPunct="1">
              <a:lnSpc>
                <a:spcPts val="3500"/>
              </a:lnSpc>
              <a:spcBef>
                <a:spcPct val="0"/>
              </a:spcBef>
              <a:buNone/>
            </a:pPr>
            <a:r>
              <a:rPr lang="zh-CN" altLang="en-US" sz="2400" b="1" dirty="0" smtClean="0">
                <a:latin typeface="宋体" pitchFamily="2" charset="-122"/>
              </a:rPr>
              <a:t>“我说也许有，不一定有。”</a:t>
            </a:r>
          </a:p>
          <a:p>
            <a:pPr marL="0" indent="627063" eaLnBrk="1" hangingPunct="1">
              <a:lnSpc>
                <a:spcPts val="3500"/>
              </a:lnSpc>
              <a:spcBef>
                <a:spcPct val="0"/>
              </a:spcBef>
              <a:buNone/>
            </a:pPr>
            <a:r>
              <a:rPr lang="zh-CN" altLang="en-US" sz="2400" b="1" dirty="0" smtClean="0">
                <a:latin typeface="宋体" pitchFamily="2" charset="-122"/>
              </a:rPr>
              <a:t>你能怎么办呢？ 对于这个好老太太。邮差先生费了半天唇舌，终于又走到街上来了。小城的阳光照在他的花白头顶上，他的模样既尊贵又从容，并有一种特别风韵，看见他你会当他是趁便出来散步的。说实话，他又何必紧张，手里的信反正总有时间送到，又没有另外的什么事等候着他。②虽然有时候他是这样抱歉，因他为小城送来</a:t>
            </a:r>
            <a:endParaRPr lang="en-US" altLang="zh-CN" sz="2400" b="1" dirty="0" smtClean="0">
              <a:latin typeface="宋体" pitchFamily="2" charset="-122"/>
            </a:endParaRPr>
          </a:p>
          <a:p>
            <a:pPr marL="0" indent="627063" eaLnBrk="1" hangingPunct="1">
              <a:lnSpc>
                <a:spcPts val="3500"/>
              </a:lnSpc>
              <a:spcBef>
                <a:spcPct val="0"/>
              </a:spcBef>
              <a:buNone/>
            </a:pPr>
            <a:endParaRPr lang="zh-CN" altLang="en-US" sz="2400" b="1" dirty="0" smtClean="0">
              <a:latin typeface="宋体" pitchFamily="2" charset="-122"/>
            </a:endParaRPr>
          </a:p>
        </p:txBody>
      </p:sp>
      <p:sp>
        <p:nvSpPr>
          <p:cNvPr id="164045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4045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4045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4045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1474" name="内容占位符 2"/>
          <p:cNvSpPr>
            <a:spLocks noGrp="1"/>
          </p:cNvSpPr>
          <p:nvPr>
            <p:ph idx="4294967295"/>
          </p:nvPr>
        </p:nvSpPr>
        <p:spPr>
          <a:xfrm>
            <a:off x="792163" y="785794"/>
            <a:ext cx="7920037" cy="5399088"/>
          </a:xfrm>
        </p:spPr>
        <p:txBody>
          <a:bodyPr/>
          <a:lstStyle/>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不，这种事是很少有的，但愿它不常有。</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“送信的，有我的信吗？”正走间，一个爱开玩笑的小子忽然拦住他的去路。</a:t>
            </a:r>
          </a:p>
          <a:p>
            <a:pPr marL="0" indent="627063" eaLnBrk="1" hangingPunct="1">
              <a:lnSpc>
                <a:spcPts val="3500"/>
              </a:lnSpc>
              <a:spcBef>
                <a:spcPct val="0"/>
              </a:spcBef>
              <a:buNone/>
            </a:pPr>
            <a:r>
              <a:rPr lang="zh-CN" altLang="en-US" sz="2400" b="1" dirty="0" smtClean="0">
                <a:latin typeface="宋体" pitchFamily="2" charset="-122"/>
              </a:rPr>
              <a:t>“你的信吗？”邮差先生笑了，“你的信还没有来，这会儿正在路上睡觉呢。”</a:t>
            </a:r>
          </a:p>
          <a:p>
            <a:pPr marL="0" indent="627063" eaLnBrk="1" hangingPunct="1">
              <a:lnSpc>
                <a:spcPts val="3500"/>
              </a:lnSpc>
              <a:spcBef>
                <a:spcPct val="0"/>
              </a:spcBef>
              <a:buNone/>
            </a:pPr>
            <a:r>
              <a:rPr lang="zh-CN" altLang="en-US" sz="2400" b="1" dirty="0" smtClean="0">
                <a:latin typeface="宋体" pitchFamily="2" charset="-122"/>
              </a:rPr>
              <a:t>邮差先生拿着信，顺着街道走下去，没有一辆车子阻碍他，没有一种声音教他分心。阳光充足地照到街道上、屋脊上和墙壁上，整个小城都在寂静的光耀中。他身上要出汗，他心里</a:t>
            </a:r>
            <a:r>
              <a:rPr lang="en-US" altLang="zh-CN" sz="2400" b="1" dirty="0" smtClean="0">
                <a:latin typeface="宋体" pitchFamily="2" charset="-122"/>
              </a:rPr>
              <a:t>——</a:t>
            </a:r>
            <a:r>
              <a:rPr lang="zh-CN" altLang="en-US" sz="2400" b="1" dirty="0" smtClean="0">
                <a:latin typeface="宋体" pitchFamily="2" charset="-122"/>
              </a:rPr>
              <a:t>假使不为尊重自己的一把年纪跟好胡子，他真想大声哼唱小曲。</a:t>
            </a:r>
          </a:p>
          <a:p>
            <a:pPr marL="0" indent="627063" eaLnBrk="1" hangingPunct="1">
              <a:lnSpc>
                <a:spcPts val="3500"/>
              </a:lnSpc>
              <a:spcBef>
                <a:spcPct val="0"/>
              </a:spcBef>
              <a:buNone/>
            </a:pPr>
            <a:r>
              <a:rPr lang="zh-CN" altLang="en-US" sz="2400" b="1" dirty="0" smtClean="0">
                <a:latin typeface="宋体" pitchFamily="2" charset="-122"/>
              </a:rPr>
              <a:t>为此，他深深赞叹：这个小城的天气多好！</a:t>
            </a:r>
          </a:p>
          <a:p>
            <a:pPr marL="0" indent="627063" algn="r" eaLnBrk="1" hangingPunct="1">
              <a:lnSpc>
                <a:spcPts val="3500"/>
              </a:lnSpc>
              <a:spcBef>
                <a:spcPct val="0"/>
              </a:spcBef>
              <a:buNone/>
            </a:pPr>
            <a:r>
              <a:rPr lang="zh-CN" altLang="en-US" sz="2400" b="1" dirty="0" smtClean="0">
                <a:latin typeface="宋体" pitchFamily="2" charset="-122"/>
              </a:rPr>
              <a:t>一九四二年二月</a:t>
            </a:r>
          </a:p>
          <a:p>
            <a:pPr marL="0" indent="627063" eaLnBrk="1" hangingPunct="1">
              <a:lnSpc>
                <a:spcPts val="3500"/>
              </a:lnSpc>
              <a:spcBef>
                <a:spcPct val="0"/>
              </a:spcBef>
              <a:buNone/>
            </a:pPr>
            <a:endParaRPr lang="zh-CN" altLang="en-US" sz="2400" b="1" dirty="0" smtClean="0">
              <a:latin typeface="宋体" pitchFamily="2" charset="-122"/>
            </a:endParaRPr>
          </a:p>
        </p:txBody>
      </p:sp>
      <p:sp>
        <p:nvSpPr>
          <p:cNvPr id="164147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4147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4147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4147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3522" name="内容占位符 2"/>
          <p:cNvSpPr>
            <a:spLocks noGrp="1"/>
          </p:cNvSpPr>
          <p:nvPr>
            <p:ph idx="4294967295"/>
          </p:nvPr>
        </p:nvSpPr>
        <p:spPr>
          <a:xfrm>
            <a:off x="792163" y="936625"/>
            <a:ext cx="7923241" cy="5399088"/>
          </a:xfrm>
        </p:spPr>
        <p:txBody>
          <a:bodyPr/>
          <a:lstStyle/>
          <a:p>
            <a:pPr marL="0" indent="0" eaLnBrk="1" hangingPunct="1">
              <a:lnSpc>
                <a:spcPts val="3500"/>
              </a:lnSpc>
              <a:spcBef>
                <a:spcPct val="0"/>
              </a:spcBef>
              <a:buFont typeface="Arial" charset="0"/>
              <a:buNone/>
            </a:pPr>
            <a:r>
              <a:rPr lang="en-US" sz="2400" b="1" dirty="0">
                <a:latin typeface="宋体" pitchFamily="2" charset="-122"/>
              </a:rPr>
              <a:t>1</a:t>
            </a:r>
            <a:r>
              <a:rPr lang="zh-CN" altLang="en-US" sz="2400" b="1" dirty="0">
                <a:latin typeface="宋体" pitchFamily="2" charset="-122"/>
              </a:rPr>
              <a:t>．请简要概括这篇小说中小城生活的特点。</a:t>
            </a:r>
            <a:r>
              <a:rPr lang="en-US" sz="2400" b="1" dirty="0">
                <a:latin typeface="宋体" pitchFamily="2" charset="-122"/>
              </a:rPr>
              <a:t>(4</a:t>
            </a:r>
            <a:r>
              <a:rPr lang="zh-CN" altLang="en-US" sz="2400" b="1" dirty="0">
                <a:latin typeface="宋体" pitchFamily="2" charset="-122"/>
              </a:rPr>
              <a:t>分</a:t>
            </a:r>
            <a:r>
              <a:rPr lang="en-US" sz="2400" b="1" dirty="0">
                <a:latin typeface="宋体" pitchFamily="2" charset="-122"/>
              </a:rPr>
              <a:t>)</a:t>
            </a:r>
          </a:p>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平静、恬淡、人际关系友善、生活节奏舒缓。</a:t>
            </a:r>
            <a:r>
              <a:rPr lang="en-US" altLang="zh-CN" sz="2400" b="1" dirty="0" smtClean="0">
                <a:solidFill>
                  <a:srgbClr val="990033"/>
                </a:solidFill>
                <a:latin typeface="宋体" pitchFamily="2" charset="-122"/>
              </a:rPr>
              <a:t>(4</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p>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根据题干要求，可知本题实际是考查概括社会环境的特点。可以按以下三步来解答：第一步，阅读全文，找寻人物活动的所有场所。如“在空旷少人的街上”“小城的阳光晒着他花白了的头”“阳光充足地照到街道上、屋脊上和墙壁上，整个小城都在寂静的光耀中”等语句，这些语句涵盖了小城生活的特点。第二步，通过人物活动的场所，理清人物之间的关系。如：邮差先生与学生家长的友好关系、邮差先生给一位老太太送信时费劲而亲切的对话、邮差先生对递送坏消息的歉意及忌讳、邮差先生跟</a:t>
            </a:r>
          </a:p>
        </p:txBody>
      </p:sp>
      <p:sp>
        <p:nvSpPr>
          <p:cNvPr id="164352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4352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4352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4352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43522">
                                            <p:txEl>
                                              <p:pRg st="1" end="1"/>
                                            </p:txEl>
                                          </p:spTgt>
                                        </p:tgtEl>
                                        <p:attrNameLst>
                                          <p:attrName>style.visibility</p:attrName>
                                        </p:attrNameLst>
                                      </p:cBhvr>
                                      <p:to>
                                        <p:strVal val="visible"/>
                                      </p:to>
                                    </p:set>
                                    <p:anim calcmode="lin" valueType="num">
                                      <p:cBhvr additive="base">
                                        <p:cTn id="7" dur="500" fill="hold"/>
                                        <p:tgtEl>
                                          <p:spTgt spid="164352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43522">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43522">
                                            <p:txEl>
                                              <p:pRg st="2" end="2"/>
                                            </p:txEl>
                                          </p:spTgt>
                                        </p:tgtEl>
                                        <p:attrNameLst>
                                          <p:attrName>style.visibility</p:attrName>
                                        </p:attrNameLst>
                                      </p:cBhvr>
                                      <p:to>
                                        <p:strVal val="visible"/>
                                      </p:to>
                                    </p:set>
                                    <p:anim calcmode="lin" valueType="num">
                                      <p:cBhvr additive="base">
                                        <p:cTn id="11" dur="500" fill="hold"/>
                                        <p:tgtEl>
                                          <p:spTgt spid="164352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4352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4546"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solidFill>
                  <a:srgbClr val="990033"/>
                </a:solidFill>
                <a:latin typeface="宋体" pitchFamily="2" charset="-122"/>
              </a:rPr>
              <a:t>一个小子的友好玩笑等，从这些地方可以看出人物之间的社会关系，进而概括出小城的特点。第三步，从事件发生、情节展开等方面概括小城生活的特点。如：从邮差先生平静的工作状态、邮差先生对远方来信的感叹、邮差先生对小城生活的满意及其恬淡的心境等，可以感知小城生活的特点。</a:t>
            </a:r>
          </a:p>
          <a:p>
            <a:pPr marL="0" indent="542925" eaLnBrk="1" hangingPunct="1">
              <a:lnSpc>
                <a:spcPts val="3500"/>
              </a:lnSpc>
              <a:spcBef>
                <a:spcPct val="0"/>
              </a:spcBef>
              <a:buNone/>
            </a:pPr>
            <a:r>
              <a:rPr lang="zh-CN" altLang="en-US" sz="2400" b="1" dirty="0" smtClean="0">
                <a:solidFill>
                  <a:srgbClr val="990033"/>
                </a:solidFill>
                <a:latin typeface="宋体" pitchFamily="2" charset="-122"/>
              </a:rPr>
              <a:t>综合以上方面，总结概括即可。</a:t>
            </a:r>
          </a:p>
          <a:p>
            <a:pPr marL="0" indent="0" eaLnBrk="1" hangingPunct="1">
              <a:lnSpc>
                <a:spcPts val="3500"/>
              </a:lnSpc>
              <a:spcBef>
                <a:spcPct val="0"/>
              </a:spcBef>
              <a:buFont typeface="Arial" charset="0"/>
              <a:buNone/>
            </a:pPr>
            <a:endParaRPr lang="zh-CN" altLang="en-US" sz="2400" b="1" dirty="0">
              <a:solidFill>
                <a:srgbClr val="990033"/>
              </a:solidFill>
              <a:latin typeface="宋体" pitchFamily="2" charset="-122"/>
            </a:endParaRPr>
          </a:p>
        </p:txBody>
      </p:sp>
      <p:sp>
        <p:nvSpPr>
          <p:cNvPr id="164454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4454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4455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4455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5570"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黑体" pitchFamily="2" charset="-122"/>
                <a:ea typeface="黑体" pitchFamily="2" charset="-122"/>
              </a:rPr>
              <a:t>►</a:t>
            </a:r>
            <a:r>
              <a:rPr lang="zh-CN" altLang="en-US" sz="2400" b="1" dirty="0">
                <a:latin typeface="黑体" pitchFamily="2" charset="-122"/>
                <a:ea typeface="黑体" pitchFamily="2" charset="-122"/>
              </a:rPr>
              <a:t>　</a:t>
            </a:r>
            <a:r>
              <a:rPr lang="zh-CN" altLang="en-US" sz="2400" b="1" dirty="0" smtClean="0">
                <a:latin typeface="黑体" pitchFamily="2" charset="-122"/>
                <a:ea typeface="黑体" pitchFamily="2" charset="-122"/>
              </a:rPr>
              <a:t>类型二　分析环境作用类</a:t>
            </a:r>
            <a:endParaRPr lang="zh-CN" altLang="en-US" sz="2400" b="1" dirty="0">
              <a:latin typeface="黑体" pitchFamily="2" charset="-122"/>
              <a:ea typeface="黑体" pitchFamily="2" charset="-122"/>
            </a:endParaRPr>
          </a:p>
          <a:p>
            <a:pPr marL="0" indent="0" algn="ctr" eaLnBrk="1" hangingPunct="1">
              <a:lnSpc>
                <a:spcPts val="3500"/>
              </a:lnSpc>
              <a:spcBef>
                <a:spcPct val="0"/>
              </a:spcBef>
              <a:buFont typeface="Arial" charset="0"/>
              <a:buNone/>
            </a:pPr>
            <a:r>
              <a:rPr lang="zh-CN" altLang="en-US" sz="2400" b="1" dirty="0">
                <a:latin typeface="黑体" pitchFamily="2" charset="-122"/>
                <a:ea typeface="黑体" pitchFamily="2" charset="-122"/>
              </a:rPr>
              <a:t>知识储备</a:t>
            </a:r>
          </a:p>
          <a:p>
            <a:pPr marL="0" indent="627063" eaLnBrk="1" hangingPunct="1">
              <a:lnSpc>
                <a:spcPts val="3500"/>
              </a:lnSpc>
              <a:spcBef>
                <a:spcPct val="0"/>
              </a:spcBef>
              <a:buNone/>
            </a:pPr>
            <a:r>
              <a:rPr lang="zh-CN" altLang="en-US" sz="2400" b="1" dirty="0" smtClean="0">
                <a:latin typeface="宋体" pitchFamily="2" charset="-122"/>
              </a:rPr>
              <a:t>小说往往有大段的具体场景描写，其作用有：</a:t>
            </a:r>
          </a:p>
          <a:p>
            <a:pPr marL="0" indent="627063" eaLnBrk="1" hangingPunct="1">
              <a:lnSpc>
                <a:spcPts val="3500"/>
              </a:lnSpc>
              <a:spcBef>
                <a:spcPct val="0"/>
              </a:spcBef>
              <a:buNone/>
            </a:pPr>
            <a:r>
              <a:rPr lang="en-US" altLang="zh-CN" sz="2400" b="1" dirty="0" smtClean="0">
                <a:latin typeface="宋体" pitchFamily="2" charset="-122"/>
              </a:rPr>
              <a:t>1. </a:t>
            </a:r>
            <a:r>
              <a:rPr lang="zh-CN" altLang="en-US" sz="2400" b="1" dirty="0" smtClean="0">
                <a:latin typeface="宋体" pitchFamily="2" charset="-122"/>
              </a:rPr>
              <a:t>如果场景描写在小说开头，那么其功能是给全篇“定调”。或者定下情感基调，或者定下叙述基调，使得叙述更舒缓自然、顺理成章。</a:t>
            </a:r>
          </a:p>
          <a:p>
            <a:pPr marL="0" indent="627063"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如果场景描写出现在人物出场前，那么其功能便是导引人物出场。如果置于小说的某个情节中，其作用可能是推动情节发展。</a:t>
            </a:r>
          </a:p>
          <a:p>
            <a:pPr marL="0" indent="627063" eaLnBrk="1" hangingPunct="1">
              <a:lnSpc>
                <a:spcPts val="3500"/>
              </a:lnSpc>
              <a:spcBef>
                <a:spcPct val="0"/>
              </a:spcBef>
              <a:buNone/>
            </a:pPr>
            <a:r>
              <a:rPr lang="en-US" altLang="zh-CN" sz="2400" b="1" dirty="0" smtClean="0">
                <a:latin typeface="宋体" pitchFamily="2" charset="-122"/>
              </a:rPr>
              <a:t>3. </a:t>
            </a:r>
            <a:r>
              <a:rPr lang="zh-CN" altLang="en-US" sz="2400" b="1" dirty="0" smtClean="0">
                <a:latin typeface="宋体" pitchFamily="2" charset="-122"/>
              </a:rPr>
              <a:t>如果场景描写置于对人物的描写之中，那么其功能是揭示人物的性格，表现人物心理。</a:t>
            </a:r>
          </a:p>
        </p:txBody>
      </p:sp>
      <p:sp>
        <p:nvSpPr>
          <p:cNvPr id="1645571"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4557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4557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4557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第一比：题干与选项进行比较。看题干问的是什么，选项回答的是什么；看看考查的是不是答非所问的试题。如果题干中出现“不属于”“不能说明”这类词语，考查的就是这类题；如果题干中仅出现“不符合原文意思</a:t>
            </a:r>
            <a:r>
              <a:rPr lang="en-US" altLang="zh-CN" sz="2400" b="1" dirty="0" smtClean="0">
                <a:latin typeface="宋体" pitchFamily="2" charset="-122"/>
              </a:rPr>
              <a:t>(</a:t>
            </a:r>
            <a:r>
              <a:rPr lang="zh-CN" altLang="en-US" sz="2400" b="1" dirty="0" smtClean="0">
                <a:latin typeface="宋体" pitchFamily="2" charset="-122"/>
              </a:rPr>
              <a:t>理解不正确</a:t>
            </a:r>
            <a:r>
              <a:rPr lang="en-US" altLang="zh-CN" sz="2400" b="1" dirty="0" smtClean="0">
                <a:latin typeface="宋体" pitchFamily="2" charset="-122"/>
              </a:rPr>
              <a:t>)</a:t>
            </a:r>
            <a:r>
              <a:rPr lang="zh-CN" altLang="en-US" sz="2400" b="1" dirty="0" smtClean="0">
                <a:latin typeface="宋体" pitchFamily="2" charset="-122"/>
              </a:rPr>
              <a:t>的一项是”，则可以不考虑此步骤。</a:t>
            </a:r>
          </a:p>
          <a:p>
            <a:pPr marL="0" indent="627063" eaLnBrk="1" hangingPunct="1">
              <a:lnSpc>
                <a:spcPts val="3500"/>
              </a:lnSpc>
              <a:spcBef>
                <a:spcPct val="0"/>
              </a:spcBef>
              <a:buNone/>
            </a:pPr>
            <a:r>
              <a:rPr lang="zh-CN" altLang="en-US" sz="2400" b="1" dirty="0" smtClean="0">
                <a:latin typeface="宋体" pitchFamily="2" charset="-122"/>
              </a:rPr>
              <a:t>第二比：选项与对应句进行比较。比较选项和对应句时，应找到二者有差异的表述相对照，符合原文意思的是正确选项，否则是错误选项。</a:t>
            </a:r>
          </a:p>
          <a:p>
            <a:pPr marL="0" indent="627063" eaLnBrk="1" hangingPunct="1">
              <a:lnSpc>
                <a:spcPts val="3500"/>
              </a:lnSpc>
              <a:spcBef>
                <a:spcPct val="0"/>
              </a:spcBef>
              <a:buNone/>
            </a:pPr>
            <a:r>
              <a:rPr lang="zh-CN" altLang="en-US" sz="2400" b="1" dirty="0" smtClean="0">
                <a:latin typeface="宋体" pitchFamily="2" charset="-122"/>
              </a:rPr>
              <a:t>第三比：选项与选项进行比较，选出错误或者最恰当的一项。</a:t>
            </a:r>
          </a:p>
        </p:txBody>
      </p:sp>
      <p:sp>
        <p:nvSpPr>
          <p:cNvPr id="123289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3290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3290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594"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4. </a:t>
            </a:r>
            <a:r>
              <a:rPr lang="zh-CN" altLang="en-US" sz="2400" b="1" dirty="0" smtClean="0">
                <a:latin typeface="宋体" pitchFamily="2" charset="-122"/>
              </a:rPr>
              <a:t>如果某个场景作为小说的主背景，那么其作用很可能是作为一种象征。如海明威</a:t>
            </a:r>
            <a:r>
              <a:rPr lang="en-US" altLang="zh-CN" sz="2400" b="1" dirty="0" smtClean="0">
                <a:latin typeface="宋体" pitchFamily="2" charset="-122"/>
              </a:rPr>
              <a:t>《</a:t>
            </a:r>
            <a:r>
              <a:rPr lang="zh-CN" altLang="en-US" sz="2400" b="1" dirty="0" smtClean="0">
                <a:latin typeface="宋体" pitchFamily="2" charset="-122"/>
              </a:rPr>
              <a:t>老人与海</a:t>
            </a:r>
            <a:r>
              <a:rPr lang="en-US" altLang="zh-CN" sz="2400" b="1" dirty="0" smtClean="0">
                <a:latin typeface="宋体" pitchFamily="2" charset="-122"/>
              </a:rPr>
              <a:t>》</a:t>
            </a:r>
            <a:r>
              <a:rPr lang="zh-CN" altLang="en-US" sz="2400" b="1" dirty="0" smtClean="0">
                <a:latin typeface="宋体" pitchFamily="2" charset="-122"/>
              </a:rPr>
              <a:t>中的大海，便是人生的象征；老人与海的斗争，是人与自己命运的斗争。小说中某个场景的功能不是单一的，而是综合的，这要结合具体的小说文本进行具体分析。</a:t>
            </a:r>
          </a:p>
          <a:p>
            <a:pPr marL="0" indent="627063" eaLnBrk="1" hangingPunct="1">
              <a:lnSpc>
                <a:spcPts val="3500"/>
              </a:lnSpc>
              <a:spcBef>
                <a:spcPct val="0"/>
              </a:spcBef>
              <a:buNone/>
            </a:pPr>
            <a:r>
              <a:rPr lang="en-US" altLang="zh-CN" sz="2400" b="1" dirty="0" smtClean="0">
                <a:latin typeface="宋体" pitchFamily="2" charset="-122"/>
              </a:rPr>
              <a:t>5. </a:t>
            </a:r>
            <a:r>
              <a:rPr lang="zh-CN" altLang="en-US" sz="2400" b="1" dirty="0" smtClean="0">
                <a:latin typeface="宋体" pitchFamily="2" charset="-122"/>
              </a:rPr>
              <a:t>营造特定的意境与渲染特定的气氛，以感染读者。</a:t>
            </a:r>
          </a:p>
        </p:txBody>
      </p:sp>
      <p:sp>
        <p:nvSpPr>
          <p:cNvPr id="1646595"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4659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4659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4659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7618" name="内容占位符 2"/>
          <p:cNvSpPr>
            <a:spLocks noGrp="1"/>
          </p:cNvSpPr>
          <p:nvPr>
            <p:ph idx="4294967295"/>
          </p:nvPr>
        </p:nvSpPr>
        <p:spPr>
          <a:xfrm>
            <a:off x="792163" y="936625"/>
            <a:ext cx="7920037" cy="5399088"/>
          </a:xfrm>
        </p:spPr>
        <p:txBody>
          <a:bodyPr/>
          <a:lstStyle/>
          <a:p>
            <a:pPr marL="0" indent="0" algn="ctr" eaLnBrk="1" hangingPunct="1">
              <a:lnSpc>
                <a:spcPts val="3500"/>
              </a:lnSpc>
              <a:spcBef>
                <a:spcPct val="0"/>
              </a:spcBef>
              <a:buFont typeface="Arial" charset="0"/>
              <a:buNone/>
            </a:pPr>
            <a:r>
              <a:rPr lang="zh-CN" altLang="en-US" sz="2400" b="1" dirty="0">
                <a:latin typeface="黑体" pitchFamily="2" charset="-122"/>
                <a:ea typeface="黑体" pitchFamily="2" charset="-122"/>
              </a:rPr>
              <a:t>    类题指津</a:t>
            </a:r>
          </a:p>
          <a:p>
            <a:pPr marL="0" indent="0" eaLnBrk="1" hangingPunct="1">
              <a:lnSpc>
                <a:spcPts val="3500"/>
              </a:lnSpc>
              <a:spcBef>
                <a:spcPct val="0"/>
              </a:spcBef>
              <a:buFont typeface="Arial" charset="0"/>
              <a:buNone/>
            </a:pPr>
            <a:r>
              <a:rPr lang="en-US" sz="2400" b="1" dirty="0" smtClean="0">
                <a:latin typeface="宋体" pitchFamily="2" charset="-122"/>
              </a:rPr>
              <a:t>【</a:t>
            </a:r>
            <a:r>
              <a:rPr lang="zh-CN" altLang="en-US" sz="2400" b="1" dirty="0">
                <a:latin typeface="宋体" pitchFamily="2" charset="-122"/>
              </a:rPr>
              <a:t>设问方式</a:t>
            </a:r>
            <a:r>
              <a:rPr lang="en-US" sz="2400" b="1" dirty="0">
                <a:latin typeface="宋体" pitchFamily="2" charset="-122"/>
              </a:rPr>
              <a:t>】</a:t>
            </a:r>
          </a:p>
          <a:p>
            <a:pPr marL="0" indent="627063" eaLnBrk="1" hangingPunct="1">
              <a:lnSpc>
                <a:spcPts val="3500"/>
              </a:lnSpc>
              <a:spcBef>
                <a:spcPct val="0"/>
              </a:spcBef>
              <a:buNone/>
            </a:pPr>
            <a:r>
              <a:rPr lang="en-US" altLang="zh-CN" sz="2400" b="1" dirty="0" smtClean="0">
                <a:latin typeface="宋体" pitchFamily="2" charset="-122"/>
              </a:rPr>
              <a:t>1. [2014·</a:t>
            </a:r>
            <a:r>
              <a:rPr lang="zh-CN" altLang="en-US" sz="2400" b="1" dirty="0" smtClean="0">
                <a:latin typeface="宋体" pitchFamily="2" charset="-122"/>
              </a:rPr>
              <a:t>重庆卷</a:t>
            </a:r>
            <a:r>
              <a:rPr lang="en-US" altLang="zh-CN" sz="2400" b="1" dirty="0" smtClean="0">
                <a:latin typeface="宋体" pitchFamily="2" charset="-122"/>
              </a:rPr>
              <a:t>]</a:t>
            </a:r>
            <a:r>
              <a:rPr lang="zh-CN" altLang="en-US" sz="2400" b="1" dirty="0" smtClean="0">
                <a:latin typeface="宋体" pitchFamily="2" charset="-122"/>
              </a:rPr>
              <a:t>文中第②段的环境描写，突出了古城怎样的特点？这对塑造陈皮匠的形象有何作用？</a:t>
            </a:r>
          </a:p>
          <a:p>
            <a:pPr marL="0" indent="627063" eaLnBrk="1" hangingPunct="1">
              <a:lnSpc>
                <a:spcPts val="3500"/>
              </a:lnSpc>
              <a:spcBef>
                <a:spcPct val="0"/>
              </a:spcBef>
              <a:buNone/>
            </a:pPr>
            <a:r>
              <a:rPr lang="en-US" altLang="zh-CN" sz="2400" b="1" dirty="0" smtClean="0">
                <a:latin typeface="宋体" pitchFamily="2" charset="-122"/>
              </a:rPr>
              <a:t>2. [2013·</a:t>
            </a:r>
            <a:r>
              <a:rPr lang="zh-CN" altLang="en-US" sz="2400" b="1" dirty="0" smtClean="0">
                <a:latin typeface="宋体" pitchFamily="2" charset="-122"/>
              </a:rPr>
              <a:t>山东卷</a:t>
            </a:r>
            <a:r>
              <a:rPr lang="en-US" altLang="zh-CN" sz="2400" b="1" dirty="0" smtClean="0">
                <a:latin typeface="宋体" pitchFamily="2" charset="-122"/>
              </a:rPr>
              <a:t>]</a:t>
            </a:r>
            <a:r>
              <a:rPr lang="zh-CN" altLang="en-US" sz="2400" b="1" dirty="0" smtClean="0">
                <a:latin typeface="宋体" pitchFamily="2" charset="-122"/>
              </a:rPr>
              <a:t>请简要分析小说最后一段景物描写的作用。 </a:t>
            </a:r>
          </a:p>
          <a:p>
            <a:pPr marL="0" indent="627063" eaLnBrk="1" hangingPunct="1">
              <a:lnSpc>
                <a:spcPts val="3500"/>
              </a:lnSpc>
              <a:spcBef>
                <a:spcPct val="0"/>
              </a:spcBef>
              <a:buNone/>
            </a:pPr>
            <a:r>
              <a:rPr lang="en-US" altLang="zh-CN" sz="2400" b="1" dirty="0" smtClean="0">
                <a:latin typeface="宋体" pitchFamily="2" charset="-122"/>
              </a:rPr>
              <a:t>3. [2011·</a:t>
            </a:r>
            <a:r>
              <a:rPr lang="zh-CN" altLang="en-US" sz="2400" b="1" dirty="0" smtClean="0">
                <a:latin typeface="宋体" pitchFamily="2" charset="-122"/>
              </a:rPr>
              <a:t>江西卷</a:t>
            </a:r>
            <a:r>
              <a:rPr lang="en-US" altLang="zh-CN" sz="2400" b="1" dirty="0" smtClean="0">
                <a:latin typeface="宋体" pitchFamily="2" charset="-122"/>
              </a:rPr>
              <a:t>]</a:t>
            </a:r>
            <a:r>
              <a:rPr lang="zh-CN" altLang="en-US" sz="2400" b="1" dirty="0" smtClean="0">
                <a:latin typeface="宋体" pitchFamily="2" charset="-122"/>
              </a:rPr>
              <a:t>请指出小说开头画线部分景物描写的主要作用。 </a:t>
            </a:r>
          </a:p>
        </p:txBody>
      </p:sp>
      <p:sp>
        <p:nvSpPr>
          <p:cNvPr id="1647619"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4762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4762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4762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42" name="内容占位符 2"/>
          <p:cNvSpPr>
            <a:spLocks noGrp="1"/>
          </p:cNvSpPr>
          <p:nvPr>
            <p:ph idx="4294967295"/>
          </p:nvPr>
        </p:nvSpPr>
        <p:spPr>
          <a:xfrm>
            <a:off x="792163" y="936625"/>
            <a:ext cx="7780365" cy="5399088"/>
          </a:xfrm>
        </p:spPr>
        <p:txBody>
          <a:bodyPr/>
          <a:lstStyle/>
          <a:p>
            <a:pPr marL="0" indent="0" eaLnBrk="1" hangingPunct="1">
              <a:lnSpc>
                <a:spcPts val="3500"/>
              </a:lnSpc>
              <a:spcBef>
                <a:spcPct val="0"/>
              </a:spcBef>
              <a:buFont typeface="Arial" charset="0"/>
              <a:buNone/>
            </a:pPr>
            <a:r>
              <a:rPr lang="en-US" sz="2400" b="1" dirty="0" smtClean="0">
                <a:latin typeface="宋体" pitchFamily="2" charset="-122"/>
              </a:rPr>
              <a:t>【</a:t>
            </a:r>
            <a:r>
              <a:rPr lang="zh-CN" altLang="en-US" sz="2400" b="1" dirty="0">
                <a:latin typeface="宋体" pitchFamily="2" charset="-122"/>
              </a:rPr>
              <a:t>答题思路</a:t>
            </a:r>
            <a:r>
              <a:rPr lang="en-US" sz="2400" b="1" dirty="0">
                <a:latin typeface="宋体" pitchFamily="2" charset="-122"/>
              </a:rPr>
              <a:t>】</a:t>
            </a:r>
          </a:p>
          <a:p>
            <a:pPr marL="0" indent="627063" eaLnBrk="1" hangingPunct="1">
              <a:lnSpc>
                <a:spcPts val="3500"/>
              </a:lnSpc>
              <a:spcBef>
                <a:spcPct val="0"/>
              </a:spcBef>
              <a:buNone/>
            </a:pPr>
            <a:r>
              <a:rPr lang="en-US" altLang="zh-CN" sz="2400" b="1" dirty="0" smtClean="0">
                <a:latin typeface="宋体" pitchFamily="2" charset="-122"/>
              </a:rPr>
              <a:t>1. </a:t>
            </a:r>
            <a:r>
              <a:rPr lang="zh-CN" altLang="en-US" sz="2400" b="1" dirty="0" smtClean="0">
                <a:latin typeface="宋体" pitchFamily="2" charset="-122"/>
              </a:rPr>
              <a:t>解答“自然环境描写的作用”需要“三步走”：</a:t>
            </a:r>
          </a:p>
          <a:p>
            <a:pPr marL="0" indent="627063" eaLnBrk="1" hangingPunct="1">
              <a:lnSpc>
                <a:spcPts val="3500"/>
              </a:lnSpc>
              <a:spcBef>
                <a:spcPct val="0"/>
              </a:spcBef>
              <a:buNone/>
            </a:pPr>
            <a:r>
              <a:rPr lang="zh-CN" altLang="en-US" sz="2400" b="1" dirty="0" smtClean="0">
                <a:latin typeface="宋体" pitchFamily="2" charset="-122"/>
              </a:rPr>
              <a:t>第一步，找到环境描写的具体语句，分析环境的特点。因为环境的特点与作者写此环境的作用是相对应的。</a:t>
            </a:r>
          </a:p>
          <a:p>
            <a:pPr marL="0" indent="627063" eaLnBrk="1" hangingPunct="1">
              <a:lnSpc>
                <a:spcPts val="3500"/>
              </a:lnSpc>
              <a:spcBef>
                <a:spcPct val="0"/>
              </a:spcBef>
              <a:buNone/>
            </a:pPr>
            <a:r>
              <a:rPr lang="zh-CN" altLang="en-US" sz="2400" b="1" dirty="0" smtClean="0">
                <a:latin typeface="宋体" pitchFamily="2" charset="-122"/>
              </a:rPr>
              <a:t>第二步，找到分析环境描写作用的思维角度。分析环境描写的作用可以从人物、情节、主题以及环境本身等多个角度去考虑。</a:t>
            </a:r>
          </a:p>
          <a:p>
            <a:pPr marL="0" indent="627063" eaLnBrk="1" hangingPunct="1">
              <a:lnSpc>
                <a:spcPts val="3500"/>
              </a:lnSpc>
              <a:spcBef>
                <a:spcPct val="0"/>
              </a:spcBef>
              <a:buNone/>
            </a:pPr>
            <a:r>
              <a:rPr lang="zh-CN" altLang="en-US" sz="2400" b="1" dirty="0" smtClean="0">
                <a:latin typeface="宋体" pitchFamily="2" charset="-122"/>
              </a:rPr>
              <a:t>第三步，组织语言，规范答案。</a:t>
            </a:r>
          </a:p>
        </p:txBody>
      </p:sp>
      <p:sp>
        <p:nvSpPr>
          <p:cNvPr id="1648643"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4864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486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486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9666"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en-US" altLang="zh-CN" sz="2400" b="1" dirty="0" smtClean="0">
                <a:latin typeface="宋体" pitchFamily="2" charset="-122"/>
              </a:rPr>
              <a:t>【</a:t>
            </a:r>
            <a:r>
              <a:rPr lang="zh-CN" altLang="en-US" sz="2400" b="1" dirty="0" smtClean="0">
                <a:latin typeface="宋体" pitchFamily="2" charset="-122"/>
              </a:rPr>
              <a:t>答题模板</a:t>
            </a:r>
            <a:r>
              <a:rPr lang="en-US" altLang="zh-CN" sz="2400" b="1" dirty="0" smtClean="0">
                <a:latin typeface="宋体" pitchFamily="2" charset="-122"/>
              </a:rPr>
              <a:t>】</a:t>
            </a:r>
          </a:p>
          <a:p>
            <a:pPr marL="0" indent="627063" eaLnBrk="1" hangingPunct="1">
              <a:lnSpc>
                <a:spcPct val="122000"/>
              </a:lnSpc>
              <a:spcBef>
                <a:spcPct val="0"/>
              </a:spcBef>
              <a:buNone/>
            </a:pPr>
            <a:r>
              <a:rPr lang="en-US" altLang="zh-CN" sz="2400" b="1" dirty="0" smtClean="0">
                <a:latin typeface="宋体" pitchFamily="2" charset="-122"/>
              </a:rPr>
              <a:t>(1)</a:t>
            </a:r>
            <a:r>
              <a:rPr lang="zh-CN" altLang="en-US" sz="2400" b="1" dirty="0" smtClean="0">
                <a:latin typeface="宋体" pitchFamily="2" charset="-122"/>
              </a:rPr>
              <a:t>突出</a:t>
            </a:r>
            <a:r>
              <a:rPr lang="en-US" altLang="zh-CN" sz="2400" b="1" dirty="0" smtClean="0">
                <a:latin typeface="宋体" pitchFamily="2" charset="-122"/>
              </a:rPr>
              <a:t>(</a:t>
            </a:r>
            <a:r>
              <a:rPr lang="zh-CN" altLang="en-US" sz="2400" b="1" dirty="0" smtClean="0">
                <a:latin typeface="宋体" pitchFamily="2" charset="-122"/>
              </a:rPr>
              <a:t>烘托、描写、交代</a:t>
            </a:r>
            <a:r>
              <a:rPr lang="en-US" altLang="zh-CN" sz="2400" b="1" dirty="0" smtClean="0">
                <a:latin typeface="宋体" pitchFamily="2" charset="-122"/>
              </a:rPr>
              <a:t>)</a:t>
            </a:r>
            <a:r>
              <a:rPr lang="zh-CN" altLang="en-US" sz="2400" b="1" dirty="0" smtClean="0">
                <a:latin typeface="宋体" pitchFamily="2" charset="-122"/>
              </a:rPr>
              <a:t>了</a:t>
            </a:r>
            <a:r>
              <a:rPr lang="en-US" altLang="zh-CN" sz="2400" b="1" dirty="0" smtClean="0">
                <a:latin typeface="宋体" pitchFamily="2" charset="-122"/>
              </a:rPr>
              <a:t>……</a:t>
            </a:r>
            <a:r>
              <a:rPr lang="zh-CN" altLang="en-US" sz="2400" b="1" dirty="0" smtClean="0">
                <a:latin typeface="宋体" pitchFamily="2" charset="-122"/>
              </a:rPr>
              <a:t>，为</a:t>
            </a:r>
            <a:r>
              <a:rPr lang="en-US" altLang="zh-CN" sz="2400" b="1" dirty="0" smtClean="0">
                <a:latin typeface="宋体" pitchFamily="2" charset="-122"/>
              </a:rPr>
              <a:t>……</a:t>
            </a:r>
            <a:r>
              <a:rPr lang="zh-CN" altLang="en-US" sz="2400" b="1" dirty="0" smtClean="0">
                <a:latin typeface="宋体" pitchFamily="2" charset="-122"/>
              </a:rPr>
              <a:t>活动提供了背景，与</a:t>
            </a:r>
            <a:r>
              <a:rPr lang="en-US" altLang="zh-CN" sz="2400" b="1" dirty="0" smtClean="0">
                <a:latin typeface="宋体" pitchFamily="2" charset="-122"/>
              </a:rPr>
              <a:t>……(</a:t>
            </a:r>
            <a:r>
              <a:rPr lang="zh-CN" altLang="en-US" sz="2400" b="1" dirty="0" smtClean="0">
                <a:latin typeface="宋体" pitchFamily="2" charset="-122"/>
              </a:rPr>
              <a:t>情节</a:t>
            </a:r>
            <a:r>
              <a:rPr lang="en-US" altLang="zh-CN" sz="2400" b="1" dirty="0" smtClean="0">
                <a:latin typeface="宋体" pitchFamily="2" charset="-122"/>
              </a:rPr>
              <a:t>)</a:t>
            </a:r>
            <a:r>
              <a:rPr lang="zh-CN" altLang="en-US" sz="2400" b="1" dirty="0" smtClean="0">
                <a:latin typeface="宋体" pitchFamily="2" charset="-122"/>
              </a:rPr>
              <a:t>形成对比。</a:t>
            </a:r>
          </a:p>
          <a:p>
            <a:pPr marL="0" indent="627063" eaLnBrk="1" hangingPunct="1">
              <a:lnSpc>
                <a:spcPct val="122000"/>
              </a:lnSpc>
              <a:spcBef>
                <a:spcPct val="0"/>
              </a:spcBef>
              <a:buNone/>
            </a:pPr>
            <a:r>
              <a:rPr lang="en-US" altLang="zh-CN" sz="2400" b="1" dirty="0" smtClean="0">
                <a:latin typeface="宋体" pitchFamily="2" charset="-122"/>
              </a:rPr>
              <a:t>(2)</a:t>
            </a:r>
            <a:r>
              <a:rPr lang="zh-CN" altLang="en-US" sz="2400" b="1" dirty="0" smtClean="0">
                <a:latin typeface="宋体" pitchFamily="2" charset="-122"/>
              </a:rPr>
              <a:t>烘托</a:t>
            </a:r>
            <a:r>
              <a:rPr lang="en-US" altLang="zh-CN" sz="2400" b="1" dirty="0" smtClean="0">
                <a:latin typeface="宋体" pitchFamily="2" charset="-122"/>
              </a:rPr>
              <a:t>(</a:t>
            </a:r>
            <a:r>
              <a:rPr lang="zh-CN" altLang="en-US" sz="2400" b="1" dirty="0" smtClean="0">
                <a:latin typeface="宋体" pitchFamily="2" charset="-122"/>
              </a:rPr>
              <a:t>衬托、映衬</a:t>
            </a:r>
            <a:r>
              <a:rPr lang="en-US" altLang="zh-CN" sz="2400" b="1" dirty="0" smtClean="0">
                <a:latin typeface="宋体" pitchFamily="2" charset="-122"/>
              </a:rPr>
              <a:t>)</a:t>
            </a:r>
            <a:r>
              <a:rPr lang="zh-CN" altLang="en-US" sz="2400" b="1" dirty="0" smtClean="0">
                <a:latin typeface="宋体" pitchFamily="2" charset="-122"/>
              </a:rPr>
              <a:t>了</a:t>
            </a:r>
            <a:r>
              <a:rPr lang="en-US" altLang="zh-CN" sz="2400" b="1" dirty="0" smtClean="0">
                <a:latin typeface="宋体" pitchFamily="2" charset="-122"/>
              </a:rPr>
              <a:t>……(</a:t>
            </a:r>
            <a:r>
              <a:rPr lang="zh-CN" altLang="en-US" sz="2400" b="1" dirty="0" smtClean="0">
                <a:latin typeface="宋体" pitchFamily="2" charset="-122"/>
              </a:rPr>
              <a:t>思想品质、精神世界</a:t>
            </a:r>
            <a:r>
              <a:rPr lang="en-US" altLang="zh-CN" sz="2400" b="1" dirty="0" smtClean="0">
                <a:latin typeface="宋体" pitchFamily="2" charset="-122"/>
              </a:rPr>
              <a:t>)</a:t>
            </a:r>
            <a:r>
              <a:rPr lang="zh-CN" altLang="en-US" sz="2400" b="1" dirty="0" smtClean="0">
                <a:latin typeface="宋体" pitchFamily="2" charset="-122"/>
              </a:rPr>
              <a:t>，有助于塑造</a:t>
            </a:r>
            <a:r>
              <a:rPr lang="en-US" altLang="zh-CN" sz="2400" b="1" dirty="0" smtClean="0">
                <a:latin typeface="宋体" pitchFamily="2" charset="-122"/>
              </a:rPr>
              <a:t>……</a:t>
            </a:r>
            <a:r>
              <a:rPr lang="zh-CN" altLang="en-US" sz="2400" b="1" dirty="0" smtClean="0">
                <a:latin typeface="宋体" pitchFamily="2" charset="-122"/>
              </a:rPr>
              <a:t>的形象。</a:t>
            </a:r>
          </a:p>
          <a:p>
            <a:pPr marL="0" indent="627063" eaLnBrk="1" hangingPunct="1">
              <a:lnSpc>
                <a:spcPct val="122000"/>
              </a:lnSpc>
              <a:spcBef>
                <a:spcPct val="0"/>
              </a:spcBef>
              <a:buNone/>
            </a:pPr>
            <a:r>
              <a:rPr lang="en-US" altLang="zh-CN" sz="2400" b="1" dirty="0" smtClean="0">
                <a:latin typeface="宋体" pitchFamily="2" charset="-122"/>
              </a:rPr>
              <a:t>(3)</a:t>
            </a:r>
            <a:r>
              <a:rPr lang="zh-CN" altLang="en-US" sz="2400" b="1" dirty="0" smtClean="0">
                <a:latin typeface="宋体" pitchFamily="2" charset="-122"/>
              </a:rPr>
              <a:t>触发</a:t>
            </a:r>
            <a:r>
              <a:rPr lang="en-US" altLang="zh-CN" sz="2400" b="1" dirty="0" smtClean="0">
                <a:latin typeface="宋体" pitchFamily="2" charset="-122"/>
              </a:rPr>
              <a:t>……</a:t>
            </a:r>
            <a:r>
              <a:rPr lang="zh-CN" altLang="en-US" sz="2400" b="1" dirty="0" smtClean="0">
                <a:latin typeface="宋体" pitchFamily="2" charset="-122"/>
              </a:rPr>
              <a:t>思想</a:t>
            </a:r>
            <a:r>
              <a:rPr lang="en-US" altLang="zh-CN" sz="2400" b="1" dirty="0" smtClean="0">
                <a:latin typeface="宋体" pitchFamily="2" charset="-122"/>
              </a:rPr>
              <a:t>(</a:t>
            </a:r>
            <a:r>
              <a:rPr lang="zh-CN" altLang="en-US" sz="2400" b="1" dirty="0" smtClean="0">
                <a:latin typeface="宋体" pitchFamily="2" charset="-122"/>
              </a:rPr>
              <a:t>情感</a:t>
            </a:r>
            <a:r>
              <a:rPr lang="en-US" altLang="zh-CN" sz="2400" b="1" dirty="0" smtClean="0">
                <a:latin typeface="宋体" pitchFamily="2" charset="-122"/>
              </a:rPr>
              <a:t>)</a:t>
            </a:r>
            <a:r>
              <a:rPr lang="zh-CN" altLang="en-US" sz="2400" b="1" dirty="0" smtClean="0">
                <a:latin typeface="宋体" pitchFamily="2" charset="-122"/>
              </a:rPr>
              <a:t>转变，推动了情节的发展。</a:t>
            </a:r>
          </a:p>
          <a:p>
            <a:pPr marL="0" indent="452438" eaLnBrk="1" hangingPunct="1">
              <a:lnSpc>
                <a:spcPct val="122000"/>
              </a:lnSpc>
              <a:spcBef>
                <a:spcPct val="0"/>
              </a:spcBef>
              <a:buFont typeface="Arial" charset="0"/>
              <a:buNone/>
            </a:pPr>
            <a:endParaRPr lang="zh-CN" altLang="en-US" sz="2400" b="1" dirty="0">
              <a:latin typeface="宋体" pitchFamily="2" charset="-122"/>
            </a:endParaRPr>
          </a:p>
        </p:txBody>
      </p:sp>
      <p:sp>
        <p:nvSpPr>
          <p:cNvPr id="164966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4966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4967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4967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1714"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sz="2400" b="1" dirty="0">
                <a:latin typeface="宋体" pitchFamily="2" charset="-122"/>
              </a:rPr>
              <a:t>【</a:t>
            </a:r>
            <a:r>
              <a:rPr lang="zh-CN" altLang="en-US" sz="2400" b="1" dirty="0">
                <a:latin typeface="宋体" pitchFamily="2" charset="-122"/>
              </a:rPr>
              <a:t>对点训练</a:t>
            </a:r>
            <a:r>
              <a:rPr lang="en-US" sz="2400" b="1" dirty="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[2014·</a:t>
            </a:r>
            <a:r>
              <a:rPr lang="zh-CN" altLang="en-US" sz="2400" b="1" dirty="0" smtClean="0">
                <a:latin typeface="宋体" pitchFamily="2" charset="-122"/>
              </a:rPr>
              <a:t>重庆卷</a:t>
            </a:r>
            <a:r>
              <a:rPr lang="en-US" altLang="zh-CN" sz="2400" b="1" dirty="0" smtClean="0">
                <a:latin typeface="宋体" pitchFamily="2" charset="-122"/>
              </a:rPr>
              <a:t>]</a:t>
            </a:r>
            <a:r>
              <a:rPr lang="zh-CN" altLang="en-US" sz="2400" b="1" dirty="0" smtClean="0">
                <a:latin typeface="宋体" pitchFamily="2" charset="-122"/>
              </a:rPr>
              <a:t>阅读下文，完成题目。</a:t>
            </a:r>
          </a:p>
          <a:p>
            <a:pPr marL="0" indent="452438" algn="ctr" eaLnBrk="1" hangingPunct="1">
              <a:lnSpc>
                <a:spcPts val="3500"/>
              </a:lnSpc>
              <a:spcBef>
                <a:spcPct val="0"/>
              </a:spcBef>
              <a:buNone/>
            </a:pPr>
            <a:r>
              <a:rPr lang="zh-CN" altLang="en-US" sz="2400" b="1" dirty="0" smtClean="0">
                <a:latin typeface="宋体" pitchFamily="2" charset="-122"/>
              </a:rPr>
              <a:t>东坛井的陈皮匠</a:t>
            </a:r>
          </a:p>
          <a:p>
            <a:pPr marL="0" indent="452438" algn="ctr" eaLnBrk="1" hangingPunct="1">
              <a:lnSpc>
                <a:spcPts val="3500"/>
              </a:lnSpc>
              <a:spcBef>
                <a:spcPct val="0"/>
              </a:spcBef>
              <a:buNone/>
            </a:pPr>
            <a:r>
              <a:rPr lang="zh-CN" altLang="en-US" sz="2400" b="1" dirty="0" smtClean="0">
                <a:latin typeface="宋体" pitchFamily="2" charset="-122"/>
              </a:rPr>
              <a:t>何　晓</a:t>
            </a:r>
          </a:p>
          <a:p>
            <a:pPr marL="0" indent="627063" eaLnBrk="1" hangingPunct="1">
              <a:lnSpc>
                <a:spcPts val="3500"/>
              </a:lnSpc>
              <a:spcBef>
                <a:spcPct val="0"/>
              </a:spcBef>
              <a:buNone/>
            </a:pPr>
            <a:r>
              <a:rPr lang="zh-CN" altLang="en-US" sz="2400" b="1" dirty="0" smtClean="0">
                <a:latin typeface="宋体" pitchFamily="2" charset="-122"/>
              </a:rPr>
              <a:t>①一个地方只要历史长了，就会产生些离奇的故事。</a:t>
            </a:r>
          </a:p>
          <a:p>
            <a:pPr marL="0" indent="627063" eaLnBrk="1" hangingPunct="1">
              <a:lnSpc>
                <a:spcPts val="3500"/>
              </a:lnSpc>
              <a:spcBef>
                <a:spcPct val="0"/>
              </a:spcBef>
              <a:buNone/>
            </a:pPr>
            <a:r>
              <a:rPr lang="zh-CN" altLang="en-US" sz="2400" b="1" dirty="0" smtClean="0">
                <a:latin typeface="宋体" pitchFamily="2" charset="-122"/>
              </a:rPr>
              <a:t>②古城就是这样一个地方。当你花费了比去欧洲还要多的时间，从大城市曲里拐弯地来到这里时，疲惫的身心会猛然因眼前远离现代文明的古奥而震颤：唐宋格局、明清街院，这化石一样的小城里，似乎每一扇刻着秦琼尉迟恭的老木门后面，都有一个传承了五千年的大家族在繁衍生息</a:t>
            </a:r>
            <a:r>
              <a:rPr lang="en-US" altLang="zh-CN" sz="2400" b="1" dirty="0" smtClean="0">
                <a:latin typeface="宋体" pitchFamily="2" charset="-122"/>
              </a:rPr>
              <a:t>……</a:t>
            </a:r>
            <a:r>
              <a:rPr lang="zh-CN" altLang="en-US" sz="2400" b="1" dirty="0" smtClean="0">
                <a:latin typeface="宋体" pitchFamily="2" charset="-122"/>
              </a:rPr>
              <a:t>而每一个迎面过来的人，他穿得越是普通，你越是不敢小瞧他，因为他的身上自然地洋溢着只有在这样的</a:t>
            </a:r>
          </a:p>
        </p:txBody>
      </p:sp>
      <p:sp>
        <p:nvSpPr>
          <p:cNvPr id="165171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5171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5171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5171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2738"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古城里生长的人才有的恬静和自信，哪怕他只是一个绱鞋掌钉的小皮匠。</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③沿袭着“食不过午”老规矩的，似乎只有传统小吃。但古城里曾经严格遵守另一种做生意“时不过午”老规矩的，却还有一个人，那就是东坛井的陈皮匠。</a:t>
            </a:r>
          </a:p>
          <a:p>
            <a:pPr marL="0" indent="627063" eaLnBrk="1" hangingPunct="1">
              <a:lnSpc>
                <a:spcPts val="3500"/>
              </a:lnSpc>
              <a:spcBef>
                <a:spcPct val="0"/>
              </a:spcBef>
              <a:buNone/>
            </a:pPr>
            <a:r>
              <a:rPr lang="zh-CN" altLang="en-US" sz="2400" b="1" dirty="0" smtClean="0">
                <a:latin typeface="宋体" pitchFamily="2" charset="-122"/>
              </a:rPr>
              <a:t>④东坛井是一条老街，街头有一口叫东坛井的千年老井。老井现在是文物，周围砌了台子，被重点保护了。陈皮匠的家就是陈家大院子，在老井东边，大院有两套天井一个后花园，一栋小巧的绣楼，后面一套天井是皮匠的藏书室。陈家大院子的正门在与街面丁对着的巷子里， 除了家人进出，平时总关着。隔了街道，皮匠的摊子在老井</a:t>
            </a:r>
          </a:p>
          <a:p>
            <a:pPr marL="0" indent="627063" eaLnBrk="1" hangingPunct="1">
              <a:lnSpc>
                <a:spcPts val="3500"/>
              </a:lnSpc>
              <a:spcBef>
                <a:spcPct val="0"/>
              </a:spcBef>
              <a:buNone/>
            </a:pPr>
            <a:endParaRPr lang="zh-CN" altLang="en-US" sz="2400" b="1" dirty="0">
              <a:latin typeface="宋体" pitchFamily="2" charset="-122"/>
            </a:endParaRPr>
          </a:p>
        </p:txBody>
      </p:sp>
      <p:sp>
        <p:nvSpPr>
          <p:cNvPr id="165273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5274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5274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527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3762"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西面的醋吧街沿上。皮匠从十九岁开始就在那里摆摊，没人说他不能在那里摆摊，他是这条街上最正宗的土著。</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⑤皮匠的手艺好，补的鞋既巴适又牢实。了解他的人都说：可惜哟，一个老高中生，灵巧得能绣花，随便做啥也能成气候嘛，去当皮匠。皮匠才不这样想，他悠闲自在地守在摊子上，不管生意好坏，中午十二点都要准时收摊。他上午挣了多少钱，下午就要买多少钱的书。古城收售旧书和收藏旧书的人，都认得他，晓得他在意哪一类书，只要看到他来了，立马抱一摞出来任他选。钱不够，也没关系，第二天拿来就是了。古城的人都爱老书，或者自己读，或者倒来倒去当古董卖。</a:t>
            </a:r>
          </a:p>
          <a:p>
            <a:pPr marL="0" indent="627063" eaLnBrk="1" hangingPunct="1">
              <a:lnSpc>
                <a:spcPts val="3500"/>
              </a:lnSpc>
              <a:spcBef>
                <a:spcPct val="0"/>
              </a:spcBef>
              <a:buNone/>
            </a:pPr>
            <a:endParaRPr lang="zh-CN" altLang="en-US" sz="2400" b="1" dirty="0">
              <a:latin typeface="宋体" pitchFamily="2" charset="-122"/>
            </a:endParaRPr>
          </a:p>
        </p:txBody>
      </p:sp>
      <p:sp>
        <p:nvSpPr>
          <p:cNvPr id="165376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5376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5376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5376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4786" name="内容占位符 2"/>
          <p:cNvSpPr>
            <a:spLocks noGrp="1"/>
          </p:cNvSpPr>
          <p:nvPr>
            <p:ph idx="4294967295"/>
          </p:nvPr>
        </p:nvSpPr>
        <p:spPr>
          <a:xfrm>
            <a:off x="714348" y="958870"/>
            <a:ext cx="8001056"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⑥晚上，皮匠一般都待在他的藏书室里。至于他在里面干些啥，皮匠娘子从不过问。要休息的时候，只是在外面喊：老汉，等你哈。皮匠听了，先咳嗽一声，然后才出来。</a:t>
            </a:r>
          </a:p>
          <a:p>
            <a:pPr marL="0" indent="627063" eaLnBrk="1" hangingPunct="1">
              <a:lnSpc>
                <a:spcPts val="3500"/>
              </a:lnSpc>
              <a:spcBef>
                <a:spcPct val="0"/>
              </a:spcBef>
              <a:buNone/>
            </a:pPr>
            <a:r>
              <a:rPr lang="zh-CN" altLang="en-US" sz="2400" b="1" dirty="0" smtClean="0">
                <a:latin typeface="宋体" pitchFamily="2" charset="-122"/>
              </a:rPr>
              <a:t>⑦皮匠的生活一直都像这样，很平静。古城其他人的生活也很平静</a:t>
            </a:r>
            <a:r>
              <a:rPr lang="en-US" altLang="zh-CN" sz="2400" b="1" dirty="0" smtClean="0">
                <a:latin typeface="宋体" pitchFamily="2" charset="-122"/>
              </a:rPr>
              <a:t>——</a:t>
            </a:r>
            <a:r>
              <a:rPr lang="zh-CN" altLang="en-US" sz="2400" b="1" dirty="0" smtClean="0">
                <a:latin typeface="宋体" pitchFamily="2" charset="-122"/>
              </a:rPr>
              <a:t>直到上个月皮匠的女儿回来。</a:t>
            </a:r>
          </a:p>
          <a:p>
            <a:pPr marL="0" indent="627063" eaLnBrk="1" hangingPunct="1">
              <a:lnSpc>
                <a:spcPts val="3500"/>
              </a:lnSpc>
              <a:spcBef>
                <a:spcPct val="0"/>
              </a:spcBef>
              <a:buNone/>
            </a:pPr>
            <a:r>
              <a:rPr lang="zh-CN" altLang="en-US" sz="2400" b="1" dirty="0" smtClean="0">
                <a:latin typeface="宋体" pitchFamily="2" charset="-122"/>
              </a:rPr>
              <a:t>⑧女儿是在上飞机的时候才打电话说要回来的。黄昏时，女儿回来了，后面还跟了一个干巴老头。女儿一进屋就介绍说：这是我的导师，历史学家牟汉达教授。爸爸，老教授想看看我们的族谱。</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 ⑨皮匠一听来人是历史专家，心里就已经有数了。</a:t>
            </a:r>
          </a:p>
        </p:txBody>
      </p:sp>
      <p:sp>
        <p:nvSpPr>
          <p:cNvPr id="165478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5478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5479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547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5810" name="内容占位符 2"/>
          <p:cNvSpPr>
            <a:spLocks noGrp="1"/>
          </p:cNvSpPr>
          <p:nvPr>
            <p:ph idx="4294967295"/>
          </p:nvPr>
        </p:nvSpPr>
        <p:spPr>
          <a:xfrm>
            <a:off x="792163" y="785794"/>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第二天，皮匠和女儿陪着教授在藏书室里整整待了六个小时。这六个小时里，从</a:t>
            </a:r>
            <a:r>
              <a:rPr lang="en-US" altLang="zh-CN" sz="2400" b="1" dirty="0" smtClean="0">
                <a:latin typeface="宋体" pitchFamily="2" charset="-122"/>
              </a:rPr>
              <a:t>《</a:t>
            </a:r>
            <a:r>
              <a:rPr lang="zh-CN" altLang="en-US" sz="2400" b="1" dirty="0" smtClean="0">
                <a:latin typeface="宋体" pitchFamily="2" charset="-122"/>
              </a:rPr>
              <a:t>续</a:t>
            </a:r>
            <a:r>
              <a:rPr lang="en-US" altLang="zh-CN" sz="2400" b="1" dirty="0" smtClean="0">
                <a:latin typeface="宋体" pitchFamily="2" charset="-122"/>
              </a:rPr>
              <a:t>〈</a:t>
            </a:r>
            <a:r>
              <a:rPr lang="zh-CN" altLang="en-US" sz="2400" b="1" dirty="0" smtClean="0">
                <a:latin typeface="宋体" pitchFamily="2" charset="-122"/>
              </a:rPr>
              <a:t>资治通鉴</a:t>
            </a:r>
            <a:r>
              <a:rPr lang="en-US" altLang="zh-CN" sz="2400" b="1" dirty="0" smtClean="0">
                <a:latin typeface="宋体" pitchFamily="2" charset="-122"/>
              </a:rPr>
              <a:t>〉</a:t>
            </a:r>
            <a:r>
              <a:rPr lang="zh-CN" altLang="en-US" sz="2400" b="1" dirty="0" smtClean="0">
                <a:latin typeface="宋体" pitchFamily="2" charset="-122"/>
              </a:rPr>
              <a:t>长编</a:t>
            </a:r>
            <a:r>
              <a:rPr lang="en-US" altLang="zh-CN" sz="2400" b="1" dirty="0" smtClean="0">
                <a:latin typeface="宋体" pitchFamily="2" charset="-122"/>
              </a:rPr>
              <a:t>》《</a:t>
            </a:r>
            <a:r>
              <a:rPr lang="zh-CN" altLang="en-US" sz="2400" b="1" dirty="0" smtClean="0">
                <a:latin typeface="宋体" pitchFamily="2" charset="-122"/>
              </a:rPr>
              <a:t>宋人轶事汇编</a:t>
            </a:r>
            <a:r>
              <a:rPr lang="en-US" altLang="zh-CN" sz="2400" b="1" dirty="0" smtClean="0">
                <a:latin typeface="宋体" pitchFamily="2" charset="-122"/>
              </a:rPr>
              <a:t>》《</a:t>
            </a:r>
            <a:r>
              <a:rPr lang="zh-CN" altLang="en-US" sz="2400" b="1" dirty="0" smtClean="0">
                <a:latin typeface="宋体" pitchFamily="2" charset="-122"/>
              </a:rPr>
              <a:t>宋史选举志</a:t>
            </a:r>
            <a:r>
              <a:rPr lang="en-US" altLang="zh-CN" sz="2400" b="1" dirty="0" smtClean="0">
                <a:latin typeface="宋体" pitchFamily="2" charset="-122"/>
              </a:rPr>
              <a:t>》</a:t>
            </a:r>
            <a:r>
              <a:rPr lang="zh-CN" altLang="en-US" sz="2400" b="1" dirty="0" smtClean="0">
                <a:latin typeface="宋体" pitchFamily="2" charset="-122"/>
              </a:rPr>
              <a:t>到</a:t>
            </a:r>
            <a:r>
              <a:rPr lang="en-US" altLang="zh-CN" sz="2400" b="1" dirty="0" smtClean="0">
                <a:latin typeface="宋体" pitchFamily="2" charset="-122"/>
              </a:rPr>
              <a:t>《</a:t>
            </a:r>
            <a:r>
              <a:rPr lang="zh-CN" altLang="en-US" sz="2400" b="1" dirty="0" smtClean="0">
                <a:latin typeface="宋体" pitchFamily="2" charset="-122"/>
              </a:rPr>
              <a:t>南充史志</a:t>
            </a:r>
            <a:r>
              <a:rPr lang="en-US" altLang="zh-CN" sz="2400" b="1" dirty="0" smtClean="0">
                <a:latin typeface="宋体" pitchFamily="2" charset="-122"/>
              </a:rPr>
              <a:t>》《</a:t>
            </a:r>
            <a:r>
              <a:rPr lang="zh-CN" altLang="en-US" sz="2400" b="1" dirty="0" smtClean="0">
                <a:latin typeface="宋体" pitchFamily="2" charset="-122"/>
              </a:rPr>
              <a:t>保宁府志</a:t>
            </a:r>
            <a:r>
              <a:rPr lang="en-US" altLang="zh-CN" sz="2400" b="1" dirty="0" smtClean="0">
                <a:latin typeface="宋体" pitchFamily="2" charset="-122"/>
              </a:rPr>
              <a:t>》《</a:t>
            </a:r>
            <a:r>
              <a:rPr lang="zh-CN" altLang="en-US" sz="2400" b="1" dirty="0" smtClean="0">
                <a:latin typeface="宋体" pitchFamily="2" charset="-122"/>
              </a:rPr>
              <a:t>将相堂记</a:t>
            </a:r>
            <a:r>
              <a:rPr lang="en-US" altLang="zh-CN" sz="2400" b="1" dirty="0" smtClean="0">
                <a:latin typeface="宋体" pitchFamily="2" charset="-122"/>
              </a:rPr>
              <a:t>》《</a:t>
            </a:r>
            <a:r>
              <a:rPr lang="zh-CN" altLang="en-US" sz="2400" b="1" dirty="0" smtClean="0">
                <a:latin typeface="宋体" pitchFamily="2" charset="-122"/>
              </a:rPr>
              <a:t>重修三陈书院记</a:t>
            </a:r>
            <a:r>
              <a:rPr lang="en-US" altLang="zh-CN" sz="2400" b="1" dirty="0" smtClean="0">
                <a:latin typeface="宋体" pitchFamily="2" charset="-122"/>
              </a:rPr>
              <a:t>》《</a:t>
            </a:r>
            <a:r>
              <a:rPr lang="zh-CN" altLang="en-US" sz="2400" b="1" dirty="0" smtClean="0">
                <a:latin typeface="宋体" pitchFamily="2" charset="-122"/>
              </a:rPr>
              <a:t>陈氏家谱</a:t>
            </a:r>
            <a:r>
              <a:rPr lang="en-US" altLang="zh-CN" sz="2400" b="1" dirty="0" smtClean="0">
                <a:latin typeface="宋体" pitchFamily="2" charset="-122"/>
              </a:rPr>
              <a:t>》……</a:t>
            </a:r>
            <a:r>
              <a:rPr lang="zh-CN" altLang="en-US" sz="2400" b="1" dirty="0" smtClean="0">
                <a:latin typeface="宋体" pitchFamily="2" charset="-122"/>
              </a:rPr>
              <a:t>教授一直在翻书，皮匠女儿一直在拍照，皮匠一直在回答教授的提问。</a:t>
            </a:r>
          </a:p>
          <a:p>
            <a:pPr marL="0" indent="627063" eaLnBrk="1" hangingPunct="1">
              <a:lnSpc>
                <a:spcPts val="3500"/>
              </a:lnSpc>
              <a:spcBef>
                <a:spcPct val="0"/>
              </a:spcBef>
              <a:buNone/>
            </a:pPr>
            <a:r>
              <a:rPr lang="zh-CN" altLang="en-US" sz="2400" b="1" dirty="0" smtClean="0">
                <a:latin typeface="宋体" pitchFamily="2" charset="-122"/>
              </a:rPr>
              <a:t>⑩他们终于从藏书室里出来时，教授说：你已经有了我想有的一切。</a:t>
            </a:r>
          </a:p>
          <a:p>
            <a:pPr marL="0" indent="627063" eaLnBrk="1" hangingPunct="1">
              <a:lnSpc>
                <a:spcPts val="3500"/>
              </a:lnSpc>
              <a:spcBef>
                <a:spcPct val="0"/>
              </a:spcBef>
              <a:buNone/>
            </a:pPr>
            <a:r>
              <a:rPr lang="zh-CN" altLang="en-US" sz="2400" b="1" dirty="0" smtClean="0">
                <a:latin typeface="宋体" pitchFamily="2" charset="-122"/>
              </a:rPr>
              <a:t>⑪皮匠回应说：我这一辈子，就等这一天哩。</a:t>
            </a:r>
          </a:p>
          <a:p>
            <a:pPr marL="0" indent="627063" eaLnBrk="1" hangingPunct="1">
              <a:lnSpc>
                <a:spcPts val="3500"/>
              </a:lnSpc>
              <a:spcBef>
                <a:spcPct val="0"/>
              </a:spcBef>
              <a:buNone/>
            </a:pPr>
            <a:r>
              <a:rPr lang="zh-CN" altLang="en-US" sz="2400" b="1" dirty="0" smtClean="0">
                <a:latin typeface="宋体" pitchFamily="2" charset="-122"/>
              </a:rPr>
              <a:t>⑫数月后，一篇学术论文震惊了整个历史学界：</a:t>
            </a:r>
            <a:r>
              <a:rPr lang="en-US" altLang="zh-CN" sz="2400" b="1" dirty="0" smtClean="0">
                <a:latin typeface="宋体" pitchFamily="2" charset="-122"/>
              </a:rPr>
              <a:t>《</a:t>
            </a:r>
            <a:r>
              <a:rPr lang="zh-CN" altLang="en-US" sz="2400" b="1" dirty="0" smtClean="0">
                <a:latin typeface="宋体" pitchFamily="2" charset="-122"/>
              </a:rPr>
              <a:t>南宋三陈故里之重考</a:t>
            </a:r>
            <a:r>
              <a:rPr lang="en-US" altLang="zh-CN" sz="2400" b="1" dirty="0" smtClean="0">
                <a:latin typeface="宋体" pitchFamily="2" charset="-122"/>
              </a:rPr>
              <a:t>》</a:t>
            </a:r>
            <a:r>
              <a:rPr lang="zh-CN" altLang="en-US" sz="2400" b="1" dirty="0" smtClean="0">
                <a:latin typeface="宋体" pitchFamily="2" charset="-122"/>
              </a:rPr>
              <a:t>。而同时被震惊的还有古城的官员、文人和实业家：那么著名的历史人物原来是古城人啊！</a:t>
            </a:r>
            <a:endParaRPr lang="en-US" altLang="zh-CN" sz="2400" b="1" dirty="0" smtClean="0">
              <a:latin typeface="宋体" pitchFamily="2" charset="-122"/>
            </a:endParaRPr>
          </a:p>
        </p:txBody>
      </p:sp>
      <p:sp>
        <p:nvSpPr>
          <p:cNvPr id="165581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5581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5581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5581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6834" name="内容占位符 2"/>
          <p:cNvSpPr>
            <a:spLocks noGrp="1"/>
          </p:cNvSpPr>
          <p:nvPr>
            <p:ph idx="4294967295"/>
          </p:nvPr>
        </p:nvSpPr>
        <p:spPr>
          <a:xfrm>
            <a:off x="792163" y="785794"/>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于是，古城迅速掀起了一股宣传、发现、挖掘的热浪，无限的商机突然摆在了眼前，安静的古城人一下子变得疯狂了！一批又一批的游客被导游带来参观陈家大院，一批又一批的说客拥来劝皮匠合伙开发陈家大院</a:t>
            </a:r>
            <a:r>
              <a:rPr lang="en-US" altLang="zh-CN" sz="2400" b="1" dirty="0" smtClean="0">
                <a:latin typeface="宋体" pitchFamily="2" charset="-122"/>
              </a:rPr>
              <a:t>……</a:t>
            </a:r>
            <a:r>
              <a:rPr lang="zh-CN" altLang="en-US" sz="2400" b="1" dirty="0" smtClean="0">
                <a:latin typeface="宋体" pitchFamily="2" charset="-122"/>
              </a:rPr>
              <a:t>皮匠想：这东坛井陈家大院的大门，怕是再也关不上了。</a:t>
            </a:r>
          </a:p>
          <a:p>
            <a:pPr marL="0" indent="627063" eaLnBrk="1" hangingPunct="1">
              <a:lnSpc>
                <a:spcPts val="3500"/>
              </a:lnSpc>
              <a:spcBef>
                <a:spcPct val="0"/>
              </a:spcBef>
              <a:buNone/>
            </a:pPr>
            <a:r>
              <a:rPr lang="zh-CN" altLang="en-US" sz="2400" b="1" dirty="0" smtClean="0">
                <a:latin typeface="宋体" pitchFamily="2" charset="-122"/>
              </a:rPr>
              <a:t>⑬收到女儿寄回的报纸、杂志，皮匠认认真真地把老教授的论文和与论文相关的评论文章，读了一遍又一遍。然后他歇了十多天业，把家里的藏书整理出来，重新造册，一一核对之后，全部送给了牟汉达教授。</a:t>
            </a:r>
          </a:p>
          <a:p>
            <a:pPr marL="0" indent="627063" eaLnBrk="1" hangingPunct="1">
              <a:lnSpc>
                <a:spcPts val="3500"/>
              </a:lnSpc>
              <a:spcBef>
                <a:spcPct val="0"/>
              </a:spcBef>
              <a:buNone/>
            </a:pPr>
            <a:r>
              <a:rPr lang="zh-CN" altLang="en-US" sz="2400" b="1" dirty="0" smtClean="0">
                <a:latin typeface="宋体" pitchFamily="2" charset="-122"/>
              </a:rPr>
              <a:t>⑭从此，陈皮匠和古城的其他皮匠一样，下午也要补鞋了。</a:t>
            </a:r>
          </a:p>
          <a:p>
            <a:pPr marL="0" indent="627063"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有删改</a:t>
            </a:r>
            <a:r>
              <a:rPr lang="en-US" altLang="zh-CN" sz="2400" b="1" dirty="0" smtClean="0">
                <a:latin typeface="宋体" pitchFamily="2" charset="-122"/>
              </a:rPr>
              <a:t>)</a:t>
            </a:r>
          </a:p>
        </p:txBody>
      </p:sp>
      <p:sp>
        <p:nvSpPr>
          <p:cNvPr id="1656835"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5683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5683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5683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4"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sz="2400" b="1" dirty="0" smtClean="0">
                <a:latin typeface="宋体" pitchFamily="2" charset="-122"/>
              </a:rPr>
              <a:t>【</a:t>
            </a:r>
            <a:r>
              <a:rPr lang="zh-CN" altLang="en-US" sz="2400" b="1" dirty="0">
                <a:latin typeface="宋体" pitchFamily="2" charset="-122"/>
              </a:rPr>
              <a:t>对点训练</a:t>
            </a:r>
            <a:r>
              <a:rPr lang="en-US" sz="2400" b="1" dirty="0">
                <a:latin typeface="宋体" pitchFamily="2" charset="-122"/>
              </a:rPr>
              <a:t>】</a:t>
            </a:r>
          </a:p>
          <a:p>
            <a:pPr marL="0" indent="0" eaLnBrk="1" hangingPunct="1">
              <a:lnSpc>
                <a:spcPts val="3500"/>
              </a:lnSpc>
              <a:spcBef>
                <a:spcPct val="0"/>
              </a:spcBef>
              <a:buNone/>
            </a:pPr>
            <a:r>
              <a:rPr lang="zh-CN" altLang="en-US" sz="2400" b="1" dirty="0" smtClean="0">
                <a:latin typeface="宋体" pitchFamily="2" charset="-122"/>
              </a:rPr>
              <a:t>阅读下面的文字，完成题目。</a:t>
            </a:r>
          </a:p>
          <a:p>
            <a:pPr marL="0" indent="0" algn="ctr" eaLnBrk="1" hangingPunct="1">
              <a:lnSpc>
                <a:spcPts val="3500"/>
              </a:lnSpc>
              <a:spcBef>
                <a:spcPct val="0"/>
              </a:spcBef>
              <a:buNone/>
            </a:pPr>
            <a:r>
              <a:rPr lang="zh-CN" altLang="en-US" sz="2400" b="1" dirty="0" smtClean="0">
                <a:latin typeface="宋体" pitchFamily="2" charset="-122"/>
              </a:rPr>
              <a:t>晒　客</a:t>
            </a:r>
          </a:p>
          <a:p>
            <a:pPr marL="0" indent="627063" eaLnBrk="1" hangingPunct="1">
              <a:lnSpc>
                <a:spcPts val="3500"/>
              </a:lnSpc>
              <a:spcBef>
                <a:spcPct val="0"/>
              </a:spcBef>
              <a:buNone/>
            </a:pPr>
            <a:r>
              <a:rPr lang="zh-CN" altLang="en-US" sz="2400" b="1" dirty="0" smtClean="0">
                <a:latin typeface="宋体" pitchFamily="2" charset="-122"/>
              </a:rPr>
              <a:t>随处可见的</a:t>
            </a:r>
            <a:r>
              <a:rPr lang="en-US" altLang="zh-CN" sz="2400" b="1" dirty="0" err="1" smtClean="0">
                <a:latin typeface="宋体" pitchFamily="2" charset="-122"/>
              </a:rPr>
              <a:t>Wi­Fi</a:t>
            </a:r>
            <a:r>
              <a:rPr lang="zh-CN" altLang="en-US" sz="2400" b="1" dirty="0" smtClean="0">
                <a:latin typeface="宋体" pitchFamily="2" charset="-122"/>
              </a:rPr>
              <a:t>无线网络、电脑和智能手机，使人们更方便地进入网络生活。继闪客、博客、播客、换客之后，如今网上流行“晒客”。“晒”来源于英文单词“</a:t>
            </a:r>
            <a:r>
              <a:rPr lang="en-US" altLang="zh-CN" sz="2400" b="1" dirty="0" smtClean="0">
                <a:latin typeface="宋体" pitchFamily="2" charset="-122"/>
              </a:rPr>
              <a:t>share”</a:t>
            </a:r>
            <a:r>
              <a:rPr lang="zh-CN" altLang="en-US" sz="2400" b="1" dirty="0" smtClean="0">
                <a:latin typeface="宋体" pitchFamily="2" charset="-122"/>
              </a:rPr>
              <a:t>或“</a:t>
            </a:r>
            <a:r>
              <a:rPr lang="en-US" altLang="zh-CN" sz="2400" b="1" dirty="0" smtClean="0">
                <a:latin typeface="宋体" pitchFamily="2" charset="-122"/>
              </a:rPr>
              <a:t>show”</a:t>
            </a:r>
            <a:r>
              <a:rPr lang="zh-CN" altLang="en-US" sz="2400" b="1" dirty="0" smtClean="0">
                <a:latin typeface="宋体" pitchFamily="2" charset="-122"/>
              </a:rPr>
              <a:t>，即分享。所谓晒客，就是热衷于用文字和照片的方式将私人物件以及隐私生活放在网上曝光的网友。他们通过晒心情、晒隐私来认识自己，与人交流，听取意见并获得认同。中国的“晒客”起初只是晒股票、晒基金、晒收藏、晒衣饰、晒孩子、晒厨艺，继而发展到晒经历、晒情感、晒心情、晒隐私等。借着网络的便</a:t>
            </a:r>
          </a:p>
        </p:txBody>
      </p:sp>
      <p:sp>
        <p:nvSpPr>
          <p:cNvPr id="123699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3699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3699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9906"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sz="2400" b="1" dirty="0">
                <a:latin typeface="宋体" pitchFamily="2" charset="-122"/>
              </a:rPr>
              <a:t>2</a:t>
            </a:r>
            <a:r>
              <a:rPr lang="en-US" sz="2400" b="1" dirty="0" smtClean="0">
                <a:latin typeface="宋体" pitchFamily="2" charset="-122"/>
              </a:rPr>
              <a:t>.</a:t>
            </a:r>
            <a:r>
              <a:rPr lang="zh-CN" altLang="en-US" sz="2400" b="1" dirty="0" smtClean="0">
                <a:latin typeface="宋体" pitchFamily="2" charset="-122"/>
              </a:rPr>
              <a:t>文中第②段的环境描写，突出了古城怎样的特点？这对塑造陈皮匠的形象有何作用？</a:t>
            </a:r>
            <a:r>
              <a:rPr lang="en-US" altLang="zh-CN" sz="2400" b="1" dirty="0" smtClean="0">
                <a:latin typeface="宋体" pitchFamily="2" charset="-122"/>
              </a:rPr>
              <a:t>(5</a:t>
            </a:r>
            <a:r>
              <a:rPr lang="zh-CN" altLang="en-US" sz="2400" b="1" dirty="0" smtClean="0">
                <a:latin typeface="宋体" pitchFamily="2" charset="-122"/>
              </a:rPr>
              <a:t>分</a:t>
            </a:r>
            <a:r>
              <a:rPr lang="en-US" altLang="zh-CN" sz="2400" b="1" dirty="0" smtClean="0">
                <a:latin typeface="宋体" pitchFamily="2" charset="-122"/>
              </a:rPr>
              <a:t>)</a:t>
            </a:r>
            <a:endParaRPr lang="en-US" sz="2400" b="1" dirty="0">
              <a:latin typeface="宋体" pitchFamily="2" charset="-122"/>
            </a:endParaRPr>
          </a:p>
          <a:p>
            <a:pPr marL="0" indent="542925" eaLnBrk="1" hangingPunct="1">
              <a:lnSpc>
                <a:spcPts val="3500"/>
              </a:lnSpc>
              <a:spcBef>
                <a:spcPct val="0"/>
              </a:spcBef>
              <a:buFont typeface="Arial" charset="0"/>
              <a:buNone/>
            </a:pPr>
            <a:endParaRPr lang="en-US" sz="2400" b="1" dirty="0">
              <a:latin typeface="宋体" pitchFamily="2" charset="-122"/>
            </a:endParaRPr>
          </a:p>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(1)</a:t>
            </a:r>
            <a:r>
              <a:rPr lang="zh-CN" altLang="en-US" sz="2400" b="1" dirty="0" smtClean="0">
                <a:solidFill>
                  <a:srgbClr val="990033"/>
                </a:solidFill>
                <a:latin typeface="宋体" pitchFamily="2" charset="-122"/>
              </a:rPr>
              <a:t>突出了古城鲜明的中国传统文化色彩和丰厚的历史底蕴。</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为陈皮匠鲜明的性格特征的形成，提供了环境依据。</a:t>
            </a:r>
          </a:p>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环境描写的特点和作用。从第②段中的有关句子可概括出古城“古奥”“有传统文化色彩”“历史丰厚”等特点。对塑造陈皮匠的形象的作用，第②段中最后一句点出了哪怕是绱鞋掌钉的小皮匠也有古城人的恬静与自信，由此可以得出古城为人物性格的形成提供了特定的环境依据这一要点。</a:t>
            </a:r>
          </a:p>
          <a:p>
            <a:pPr marL="0" indent="542925" eaLnBrk="1" hangingPunct="1">
              <a:lnSpc>
                <a:spcPts val="3500"/>
              </a:lnSpc>
              <a:spcBef>
                <a:spcPct val="0"/>
              </a:spcBef>
              <a:buFont typeface="Arial" charset="0"/>
              <a:buNone/>
            </a:pPr>
            <a:endParaRPr lang="en-US" sz="2400" b="1" dirty="0">
              <a:solidFill>
                <a:srgbClr val="990033"/>
              </a:solidFill>
              <a:latin typeface="宋体" pitchFamily="2" charset="-122"/>
            </a:endParaRPr>
          </a:p>
        </p:txBody>
      </p:sp>
      <p:sp>
        <p:nvSpPr>
          <p:cNvPr id="1659907"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5990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5991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5991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59906">
                                            <p:txEl>
                                              <p:pRg st="2" end="2"/>
                                            </p:txEl>
                                          </p:spTgt>
                                        </p:tgtEl>
                                        <p:attrNameLst>
                                          <p:attrName>style.visibility</p:attrName>
                                        </p:attrNameLst>
                                      </p:cBhvr>
                                      <p:to>
                                        <p:strVal val="visible"/>
                                      </p:to>
                                    </p:set>
                                    <p:anim calcmode="lin" valueType="num">
                                      <p:cBhvr additive="base">
                                        <p:cTn id="7" dur="500" fill="hold"/>
                                        <p:tgtEl>
                                          <p:spTgt spid="165990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59906">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59906">
                                            <p:txEl>
                                              <p:pRg st="3" end="3"/>
                                            </p:txEl>
                                          </p:spTgt>
                                        </p:tgtEl>
                                        <p:attrNameLst>
                                          <p:attrName>style.visibility</p:attrName>
                                        </p:attrNameLst>
                                      </p:cBhvr>
                                      <p:to>
                                        <p:strVal val="visible"/>
                                      </p:to>
                                    </p:set>
                                    <p:anim calcmode="lin" valueType="num">
                                      <p:cBhvr additive="base">
                                        <p:cTn id="11" dur="500" fill="hold"/>
                                        <p:tgtEl>
                                          <p:spTgt spid="1659906">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5990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内容占位符 2"/>
          <p:cNvSpPr>
            <a:spLocks noGrp="1"/>
          </p:cNvSpPr>
          <p:nvPr>
            <p:ph idx="4294967295"/>
          </p:nvPr>
        </p:nvSpPr>
        <p:spPr>
          <a:xfrm>
            <a:off x="792163" y="936625"/>
            <a:ext cx="7920037" cy="5399088"/>
          </a:xfrm>
        </p:spPr>
        <p:txBody>
          <a:bodyPr/>
          <a:lstStyle/>
          <a:p>
            <a:pPr marL="0" indent="0" algn="ctr" eaLnBrk="1" hangingPunct="1">
              <a:lnSpc>
                <a:spcPts val="3500"/>
              </a:lnSpc>
              <a:spcBef>
                <a:spcPct val="0"/>
              </a:spcBef>
              <a:buFont typeface="Arial" charset="0"/>
              <a:buNone/>
            </a:pPr>
            <a:r>
              <a:rPr lang="en-US" sz="2400" b="1" dirty="0">
                <a:solidFill>
                  <a:srgbClr val="0033CC"/>
                </a:solidFill>
                <a:effectLst>
                  <a:outerShdw blurRad="38100" dist="38100" dir="2700000" algn="tl">
                    <a:srgbClr val="C0C0C0"/>
                  </a:outerShdw>
                </a:effectLst>
              </a:rPr>
              <a:t>—— </a:t>
            </a:r>
            <a:r>
              <a:rPr lang="zh-CN" altLang="en-US" sz="2400" b="1" dirty="0">
                <a:solidFill>
                  <a:srgbClr val="0033CC"/>
                </a:solidFill>
                <a:effectLst>
                  <a:outerShdw blurRad="38100" dist="38100" dir="2700000" algn="tl">
                    <a:srgbClr val="C0C0C0"/>
                  </a:outerShdw>
                </a:effectLst>
              </a:rPr>
              <a:t>技法点拨 </a:t>
            </a:r>
            <a:r>
              <a:rPr lang="en-US" sz="2400" b="1" dirty="0">
                <a:solidFill>
                  <a:srgbClr val="0033CC"/>
                </a:solidFill>
                <a:effectLst>
                  <a:outerShdw blurRad="38100" dist="38100" dir="2700000" algn="tl">
                    <a:srgbClr val="C0C0C0"/>
                  </a:outerShdw>
                </a:effectLst>
              </a:rPr>
              <a:t>——</a:t>
            </a:r>
          </a:p>
          <a:p>
            <a:pPr marL="0" indent="0" eaLnBrk="1" hangingPunct="1">
              <a:lnSpc>
                <a:spcPct val="122000"/>
              </a:lnSpc>
              <a:spcBef>
                <a:spcPct val="0"/>
              </a:spcBef>
              <a:buNone/>
            </a:pPr>
            <a:r>
              <a:rPr lang="zh-CN" altLang="en-US" sz="2400" b="1" dirty="0">
                <a:latin typeface="黑体" pitchFamily="2" charset="-122"/>
                <a:ea typeface="黑体" pitchFamily="2" charset="-122"/>
              </a:rPr>
              <a:t>　</a:t>
            </a:r>
            <a:r>
              <a:rPr lang="zh-CN" altLang="en-US" sz="2400" b="1" dirty="0" smtClean="0">
                <a:latin typeface="黑体" pitchFamily="2" charset="-122"/>
                <a:ea typeface="黑体" pitchFamily="2" charset="-122"/>
              </a:rPr>
              <a:t>技法</a:t>
            </a:r>
            <a:r>
              <a:rPr lang="en-US" altLang="zh-CN" sz="2400" b="1" dirty="0" smtClean="0">
                <a:latin typeface="黑体" pitchFamily="2" charset="-122"/>
                <a:ea typeface="黑体" pitchFamily="2" charset="-122"/>
              </a:rPr>
              <a:t>23</a:t>
            </a:r>
            <a:r>
              <a:rPr lang="zh-CN" altLang="en-US" sz="2400" b="1" dirty="0" smtClean="0">
                <a:latin typeface="黑体" pitchFamily="2" charset="-122"/>
                <a:ea typeface="黑体" pitchFamily="2" charset="-122"/>
              </a:rPr>
              <a:t>　　“四循环”的思维模式助力解答环境题</a:t>
            </a:r>
            <a:r>
              <a:rPr lang="zh-CN" altLang="en-US" sz="2400" b="1" dirty="0">
                <a:latin typeface="宋体" pitchFamily="2" charset="-122"/>
              </a:rPr>
              <a:t>　</a:t>
            </a:r>
          </a:p>
          <a:p>
            <a:pPr marL="0" indent="627063" eaLnBrk="1" hangingPunct="1">
              <a:lnSpc>
                <a:spcPct val="122000"/>
              </a:lnSpc>
              <a:spcBef>
                <a:spcPct val="0"/>
              </a:spcBef>
              <a:buNone/>
            </a:pPr>
            <a:r>
              <a:rPr lang="zh-CN" altLang="en-US" sz="2400" b="1" dirty="0" smtClean="0">
                <a:latin typeface="宋体" pitchFamily="2" charset="-122"/>
              </a:rPr>
              <a:t>要解决环境描写问题，需要平时养成“四循环”的思维模式。就是说答“环境描写的作用”题时，既要从环境描写对环境本身的作用来考虑，又要从环境描写对情节、人物、主题这三方面的作用来考虑。推而广之，要回答“情节作用”类题时，既要从对情节本身的作用来考虑，又要综合考虑其对环境、人物、主题的作用。循环此类思维模式，便能解决答案要点不全的问题。</a:t>
            </a:r>
            <a:endParaRPr lang="zh-CN" altLang="en-US" sz="2400" b="1" dirty="0">
              <a:latin typeface="宋体" pitchFamily="2" charset="-122"/>
            </a:endParaRPr>
          </a:p>
        </p:txBody>
      </p:sp>
      <p:sp>
        <p:nvSpPr>
          <p:cNvPr id="1660931"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6093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grpSp>
        <p:nvGrpSpPr>
          <p:cNvPr id="2" name="Group 7"/>
          <p:cNvGrpSpPr>
            <a:grpSpLocks/>
          </p:cNvGrpSpPr>
          <p:nvPr/>
        </p:nvGrpSpPr>
        <p:grpSpPr bwMode="auto">
          <a:xfrm>
            <a:off x="1588" y="2674938"/>
            <a:ext cx="609600" cy="1978025"/>
            <a:chOff x="0" y="0"/>
            <a:chExt cx="384" cy="1246"/>
          </a:xfrm>
        </p:grpSpPr>
        <p:pic>
          <p:nvPicPr>
            <p:cNvPr id="166093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6093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61955"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第</a:t>
            </a:r>
            <a:r>
              <a:rPr lang="en-US" sz="2200" b="1" dirty="0">
                <a:solidFill>
                  <a:srgbClr val="C00000"/>
                </a:solidFill>
                <a:latin typeface="幼圆" pitchFamily="49" charset="-122"/>
                <a:ea typeface="幼圆" pitchFamily="49" charset="-122"/>
              </a:rPr>
              <a:t>3</a:t>
            </a:r>
            <a:r>
              <a:rPr lang="zh-CN" altLang="en-US" sz="2200" b="1" dirty="0">
                <a:solidFill>
                  <a:srgbClr val="C00000"/>
                </a:solidFill>
                <a:latin typeface="幼圆" pitchFamily="49" charset="-122"/>
                <a:ea typeface="幼圆" pitchFamily="49" charset="-122"/>
              </a:rPr>
              <a:t>讲　鉴赏小说环境</a:t>
            </a:r>
          </a:p>
        </p:txBody>
      </p:sp>
      <p:sp>
        <p:nvSpPr>
          <p:cNvPr id="1661956"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a:latin typeface="宋体" pitchFamily="2" charset="-122"/>
              </a:rPr>
              <a:t>阅读下面的文字，完成后面的题目。</a:t>
            </a:r>
            <a:r>
              <a:rPr lang="en-US" sz="2400" b="1" dirty="0">
                <a:latin typeface="宋体" pitchFamily="2" charset="-122"/>
              </a:rPr>
              <a:t>(25</a:t>
            </a:r>
            <a:r>
              <a:rPr lang="zh-CN" altLang="en-US" sz="2400" b="1" dirty="0">
                <a:latin typeface="宋体" pitchFamily="2" charset="-122"/>
              </a:rPr>
              <a:t>分</a:t>
            </a:r>
            <a:r>
              <a:rPr lang="en-US" sz="2400" b="1" dirty="0">
                <a:latin typeface="宋体" pitchFamily="2" charset="-122"/>
              </a:rPr>
              <a:t>)</a:t>
            </a:r>
          </a:p>
          <a:p>
            <a:pPr indent="622300" algn="ctr">
              <a:lnSpc>
                <a:spcPts val="3500"/>
              </a:lnSpc>
            </a:pPr>
            <a:r>
              <a:rPr lang="zh-CN" altLang="en-US" sz="2400" b="1" dirty="0">
                <a:latin typeface="宋体" pitchFamily="2" charset="-122"/>
              </a:rPr>
              <a:t>年猪肥了</a:t>
            </a:r>
          </a:p>
          <a:p>
            <a:pPr indent="622300" algn="ctr">
              <a:lnSpc>
                <a:spcPts val="3500"/>
              </a:lnSpc>
            </a:pPr>
            <a:r>
              <a:rPr lang="zh-CN" altLang="en-US" sz="2400" b="1" dirty="0">
                <a:latin typeface="宋体" pitchFamily="2" charset="-122"/>
              </a:rPr>
              <a:t>骆　驼</a:t>
            </a:r>
          </a:p>
          <a:p>
            <a:pPr indent="622300">
              <a:lnSpc>
                <a:spcPts val="3500"/>
              </a:lnSpc>
            </a:pPr>
            <a:r>
              <a:rPr lang="zh-CN" altLang="en-US" sz="2400" b="1" dirty="0" smtClean="0">
                <a:latin typeface="宋体" pitchFamily="2" charset="-122"/>
              </a:rPr>
              <a:t>①这日子咋说呢，真的是转瞬即逝。当各色的菊花纷纷退去，各色的梅花绽放枝头时，杀年猪的时节就到了。</a:t>
            </a:r>
          </a:p>
          <a:p>
            <a:pPr indent="622300">
              <a:lnSpc>
                <a:spcPts val="3500"/>
              </a:lnSpc>
            </a:pPr>
            <a:r>
              <a:rPr lang="zh-CN" altLang="en-US" sz="2400" b="1" dirty="0" smtClean="0">
                <a:latin typeface="宋体" pitchFamily="2" charset="-122"/>
              </a:rPr>
              <a:t>②前几天，母亲在电话里告诉了我杀年猪的具体时间，并嘱咐我一定要回去，我没有推辞，当即应下了。除了父母兄嫂的生日必须回故乡外，杀年猪的日子也是我必须回去的，因为年猪一杀，离春节就不远了。</a:t>
            </a:r>
          </a:p>
        </p:txBody>
      </p:sp>
      <p:grpSp>
        <p:nvGrpSpPr>
          <p:cNvPr id="2" name="Group 10"/>
          <p:cNvGrpSpPr>
            <a:grpSpLocks/>
          </p:cNvGrpSpPr>
          <p:nvPr/>
        </p:nvGrpSpPr>
        <p:grpSpPr bwMode="auto">
          <a:xfrm>
            <a:off x="1588" y="4581525"/>
            <a:ext cx="609600" cy="2028825"/>
            <a:chOff x="0" y="0"/>
            <a:chExt cx="384" cy="1278"/>
          </a:xfrm>
        </p:grpSpPr>
        <p:pic>
          <p:nvPicPr>
            <p:cNvPr id="1661958"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6195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61956"/>
                                        </p:tgtEl>
                                        <p:attrNameLst>
                                          <p:attrName>style.visibility</p:attrName>
                                        </p:attrNameLst>
                                      </p:cBhvr>
                                      <p:to>
                                        <p:strVal val="visible"/>
                                      </p:to>
                                    </p:set>
                                    <p:anim calcmode="lin" valueType="num">
                                      <p:cBhvr additive="base">
                                        <p:cTn id="13" dur="500" fill="hold"/>
                                        <p:tgtEl>
                                          <p:spTgt spid="1661956"/>
                                        </p:tgtEl>
                                        <p:attrNameLst>
                                          <p:attrName>ppt_x</p:attrName>
                                        </p:attrNameLst>
                                      </p:cBhvr>
                                      <p:tavLst>
                                        <p:tav tm="0">
                                          <p:val>
                                            <p:strVal val="#ppt_x"/>
                                          </p:val>
                                        </p:tav>
                                        <p:tav tm="100000">
                                          <p:val>
                                            <p:strVal val="#ppt_x"/>
                                          </p:val>
                                        </p:tav>
                                      </p:tavLst>
                                    </p:anim>
                                    <p:anim calcmode="lin" valueType="num">
                                      <p:cBhvr additive="base">
                                        <p:cTn id="14" dur="500" fill="hold"/>
                                        <p:tgtEl>
                                          <p:spTgt spid="16619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1956" grpId="0"/>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2978"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62979"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sp>
        <p:nvSpPr>
          <p:cNvPr id="1662980"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622300">
              <a:lnSpc>
                <a:spcPts val="3500"/>
              </a:lnSpc>
            </a:pPr>
            <a:r>
              <a:rPr lang="zh-CN" altLang="en-US" sz="2400" b="1" dirty="0" smtClean="0">
                <a:latin typeface="宋体" pitchFamily="2" charset="-122"/>
              </a:rPr>
              <a:t>③我的故乡在川北九龙山区，杀年猪时，邻近的乡亲会一起定下日子，在地坡上垒一台大灶，架一口大锅，挑水、劈柴、生火、过秤打号、协助宰杀等工序有明确的分工，大家领了各自的差事，一早就忙开了。“刀儿匠”这时节成了俏货，需提前约下日子，当日清早派一个人去他家背上杀猪用的家什，送上一包烟。“刀儿匠”就点上香烟，悠然地随后跟来，好像是去赶一个什么闲会。</a:t>
            </a:r>
          </a:p>
          <a:p>
            <a:pPr indent="622300">
              <a:lnSpc>
                <a:spcPts val="3500"/>
              </a:lnSpc>
            </a:pPr>
            <a:r>
              <a:rPr lang="zh-CN" altLang="en-US" sz="2400" b="1" dirty="0" smtClean="0">
                <a:latin typeface="宋体" pitchFamily="2" charset="-122"/>
              </a:rPr>
              <a:t>④我回去那天，冬日少有的暖阳挂在天上，人们的心情比以往更好了，精神也更足了。我几次想插手帮忙，乡亲们都婉谢了，他们戏说道，这么笨的活路，哪是你这文弱书生干的，一边看热闹去吧！</a:t>
            </a:r>
          </a:p>
        </p:txBody>
      </p:sp>
      <p:grpSp>
        <p:nvGrpSpPr>
          <p:cNvPr id="2" name="Group 10"/>
          <p:cNvGrpSpPr>
            <a:grpSpLocks/>
          </p:cNvGrpSpPr>
          <p:nvPr/>
        </p:nvGrpSpPr>
        <p:grpSpPr bwMode="auto">
          <a:xfrm>
            <a:off x="1588" y="4581525"/>
            <a:ext cx="609600" cy="2028825"/>
            <a:chOff x="0" y="0"/>
            <a:chExt cx="384" cy="1278"/>
          </a:xfrm>
        </p:grpSpPr>
        <p:pic>
          <p:nvPicPr>
            <p:cNvPr id="1662982"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6298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4002"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64003"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sp>
        <p:nvSpPr>
          <p:cNvPr id="1664004"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622300">
              <a:lnSpc>
                <a:spcPts val="3500"/>
              </a:lnSpc>
            </a:pPr>
            <a:r>
              <a:rPr lang="zh-CN" altLang="en-US" sz="2400" b="1" dirty="0" smtClean="0">
                <a:latin typeface="宋体" pitchFamily="2" charset="-122"/>
              </a:rPr>
              <a:t>⑤这杀猪的场面的确壮观。猪们从圈内一出来，便一路嚎叫，等到了场上，又都缩在一堆，像真的很懂将会发生的事。报重量的看了秤杆后，高声报上猪的重量，猪的主人便会露出欣喜的神色，自豪极了。等下一家时，若重量高过了上家或低过了上家，主人便会显出更加欣喜或极为沮丧的神色。终于轮到我家了，当母亲听完了报重量的声音后，脸上的笑容十分灿烂，因为我家的猪的重量，比前面最重的要重二十多斤，这说明，母亲一年的辛劳没有白费！她依然保持着“养猪能人”的称号</a:t>
            </a:r>
            <a:r>
              <a:rPr lang="en-US" altLang="zh-CN" sz="2400" b="1" dirty="0" smtClean="0">
                <a:latin typeface="宋体" pitchFamily="2" charset="-122"/>
              </a:rPr>
              <a:t>(</a:t>
            </a:r>
            <a:r>
              <a:rPr lang="zh-CN" altLang="en-US" sz="2400" b="1" dirty="0" smtClean="0">
                <a:latin typeface="宋体" pitchFamily="2" charset="-122"/>
              </a:rPr>
              <a:t>老家有个规矩，谁家的猪最重，谁家的女主人就是“养猪能人”，受到乡人的敬佩</a:t>
            </a:r>
            <a:r>
              <a:rPr lang="en-US" altLang="zh-CN" sz="2400" b="1" dirty="0" smtClean="0">
                <a:latin typeface="宋体" pitchFamily="2" charset="-122"/>
              </a:rPr>
              <a:t>)</a:t>
            </a:r>
            <a:r>
              <a:rPr lang="zh-CN" altLang="en-US" sz="2400" b="1" dirty="0" smtClean="0">
                <a:latin typeface="宋体" pitchFamily="2" charset="-122"/>
              </a:rPr>
              <a:t>。</a:t>
            </a:r>
          </a:p>
        </p:txBody>
      </p:sp>
      <p:grpSp>
        <p:nvGrpSpPr>
          <p:cNvPr id="2" name="Group 10"/>
          <p:cNvGrpSpPr>
            <a:grpSpLocks/>
          </p:cNvGrpSpPr>
          <p:nvPr/>
        </p:nvGrpSpPr>
        <p:grpSpPr bwMode="auto">
          <a:xfrm>
            <a:off x="1588" y="4581525"/>
            <a:ext cx="609600" cy="2028825"/>
            <a:chOff x="0" y="0"/>
            <a:chExt cx="384" cy="1278"/>
          </a:xfrm>
        </p:grpSpPr>
        <p:pic>
          <p:nvPicPr>
            <p:cNvPr id="1664006"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6400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5026"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65027"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sp>
        <p:nvSpPr>
          <p:cNvPr id="1665028"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622300">
              <a:lnSpc>
                <a:spcPts val="3500"/>
              </a:lnSpc>
            </a:pPr>
            <a:r>
              <a:rPr lang="zh-CN" altLang="en-US" sz="2400" b="1" dirty="0" smtClean="0">
                <a:latin typeface="宋体" pitchFamily="2" charset="-122"/>
              </a:rPr>
              <a:t>⑥接下来发生的事，就令人不太愉快了。当母亲将第二头猪赶到秤架上时，全场的人就哄笑开了。因为那头猪虽然架子大，但十分瘦，那重量，肯定是今年的倒数第一了。我看见母亲的脸绯红，头埋得很低，她还不时地瞟着挂在横木上的猪和乡人们的脸。母亲看我时，脸上笑了笑，尔后迅速转到别处去了。</a:t>
            </a:r>
          </a:p>
          <a:p>
            <a:pPr indent="622300">
              <a:lnSpc>
                <a:spcPts val="3500"/>
              </a:lnSpc>
            </a:pPr>
            <a:r>
              <a:rPr lang="zh-CN" altLang="en-US" sz="2400" b="1" dirty="0" smtClean="0">
                <a:latin typeface="宋体" pitchFamily="2" charset="-122"/>
              </a:rPr>
              <a:t>⑦然后就是开膛剖肚，将猪肉分成大小不一的许多块，各自背回家去。</a:t>
            </a:r>
          </a:p>
        </p:txBody>
      </p:sp>
      <p:grpSp>
        <p:nvGrpSpPr>
          <p:cNvPr id="2" name="Group 10"/>
          <p:cNvGrpSpPr>
            <a:grpSpLocks/>
          </p:cNvGrpSpPr>
          <p:nvPr/>
        </p:nvGrpSpPr>
        <p:grpSpPr bwMode="auto">
          <a:xfrm>
            <a:off x="1588" y="4581525"/>
            <a:ext cx="609600" cy="2028825"/>
            <a:chOff x="0" y="0"/>
            <a:chExt cx="384" cy="1278"/>
          </a:xfrm>
        </p:grpSpPr>
        <p:pic>
          <p:nvPicPr>
            <p:cNvPr id="1665030"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6503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05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66051"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sp>
        <p:nvSpPr>
          <p:cNvPr id="1666052"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622300">
              <a:lnSpc>
                <a:spcPts val="3500"/>
              </a:lnSpc>
            </a:pPr>
            <a:r>
              <a:rPr lang="zh-CN" altLang="en-US" sz="2400" b="1" dirty="0" smtClean="0">
                <a:latin typeface="宋体" pitchFamily="2" charset="-122"/>
              </a:rPr>
              <a:t>⑧晚上，自然是好好地款待“刀儿匠”了。因为父亲曾是多年的乡干部，母亲做得一手好菜，也因了我回去了，“刀儿匠”和几个主要的男人便依然在我家吃饭喝酒了。大家一个劲儿地夸母亲的手艺好，一个劲儿地夸母亲今年又是“养猪能人”，但母亲只是礼节性地笑笑，除了默默地做菜上菜，没有说一句话。</a:t>
            </a:r>
          </a:p>
          <a:p>
            <a:pPr indent="622300">
              <a:lnSpc>
                <a:spcPts val="3500"/>
              </a:lnSpc>
            </a:pPr>
            <a:r>
              <a:rPr lang="zh-CN" altLang="en-US" sz="2400" b="1" dirty="0" smtClean="0">
                <a:latin typeface="宋体" pitchFamily="2" charset="-122"/>
              </a:rPr>
              <a:t>⑨我们围坐在火塘边烤火，高声摆谈，母亲在屋内将猪肉抹上盐、花椒面和辣椒，用力揉搓，然后将猪肉分装在两个大木桶里，盖上了。我知道，隔上几天，母亲会将这些肉拿出来，挂在火堂上方，用烟熏上数日，就做成可口的腊肉了。</a:t>
            </a:r>
          </a:p>
        </p:txBody>
      </p:sp>
      <p:grpSp>
        <p:nvGrpSpPr>
          <p:cNvPr id="2" name="Group 10"/>
          <p:cNvGrpSpPr>
            <a:grpSpLocks/>
          </p:cNvGrpSpPr>
          <p:nvPr/>
        </p:nvGrpSpPr>
        <p:grpSpPr bwMode="auto">
          <a:xfrm>
            <a:off x="1588" y="4581525"/>
            <a:ext cx="609600" cy="2028825"/>
            <a:chOff x="0" y="0"/>
            <a:chExt cx="384" cy="1278"/>
          </a:xfrm>
        </p:grpSpPr>
        <p:pic>
          <p:nvPicPr>
            <p:cNvPr id="1666054"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6605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7074"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67075"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sp>
        <p:nvSpPr>
          <p:cNvPr id="1667076"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622300">
              <a:lnSpc>
                <a:spcPts val="3500"/>
              </a:lnSpc>
            </a:pPr>
            <a:r>
              <a:rPr lang="zh-CN" altLang="en-US" sz="2400" b="1" dirty="0" smtClean="0">
                <a:latin typeface="宋体" pitchFamily="2" charset="-122"/>
              </a:rPr>
              <a:t>⑩第二天，母亲拿出事先留下的没有腌制的肉，叫父亲送我，我一看，就知道是那条瘦猪的，因为那肉上瘦的太多，肥的太少。我向母亲道别时，母亲始终躲着我的目光，她只说，去吧，等腊肉做好了，让你爹给你送去。</a:t>
            </a:r>
          </a:p>
          <a:p>
            <a:pPr indent="622300">
              <a:lnSpc>
                <a:spcPts val="3500"/>
              </a:lnSpc>
            </a:pPr>
            <a:r>
              <a:rPr lang="zh-CN" altLang="en-US" sz="2400" b="1" dirty="0" smtClean="0">
                <a:latin typeface="宋体" pitchFamily="2" charset="-122"/>
              </a:rPr>
              <a:t>⑪我怀着喜悦的心情在前面走，父亲则一路无语。临上车时，父亲叫住了我，说，这头瘦猪，可是按你的意思给你养的，你妈每天上山扯猪草，加上米糠、苞谷喂猪。为了到杀猪场上不被人笑话，我叫她给猪喂点饲料，长点膘，你妈就是不同意。她说，你喜欢吃瘦肉，不想吃饲料喂的猪，只要娃儿高兴，杀猪场上被人笑话又能咋的？父亲说，你妈昨晚上可是一夜没合眼啊！这几十年，她从来没养过这么小的猪！</a:t>
            </a:r>
          </a:p>
        </p:txBody>
      </p:sp>
      <p:grpSp>
        <p:nvGrpSpPr>
          <p:cNvPr id="2" name="Group 10"/>
          <p:cNvGrpSpPr>
            <a:grpSpLocks/>
          </p:cNvGrpSpPr>
          <p:nvPr/>
        </p:nvGrpSpPr>
        <p:grpSpPr bwMode="auto">
          <a:xfrm>
            <a:off x="1588" y="4581525"/>
            <a:ext cx="609600" cy="2028825"/>
            <a:chOff x="0" y="0"/>
            <a:chExt cx="384" cy="1278"/>
          </a:xfrm>
        </p:grpSpPr>
        <p:pic>
          <p:nvPicPr>
            <p:cNvPr id="1667078"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6707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22"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69123"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sp>
        <p:nvSpPr>
          <p:cNvPr id="1669124"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1.</a:t>
            </a:r>
            <a:r>
              <a:rPr lang="zh-CN" altLang="en-US" sz="2400" b="1" dirty="0" smtClean="0">
                <a:latin typeface="宋体" pitchFamily="2" charset="-122"/>
              </a:rPr>
              <a:t>下列对小说有关内容的分析和概括，最恰当的两项是</a:t>
            </a:r>
            <a:r>
              <a:rPr lang="en-US" altLang="zh-CN" sz="2400" b="1" dirty="0" smtClean="0">
                <a:latin typeface="宋体" pitchFamily="2" charset="-122"/>
              </a:rPr>
              <a:t>(5</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a:lnSpc>
                <a:spcPts val="3500"/>
              </a:lnSpc>
            </a:pPr>
            <a:r>
              <a:rPr lang="en-US" altLang="zh-CN" sz="2400" b="1" dirty="0" smtClean="0">
                <a:latin typeface="宋体" pitchFamily="2" charset="-122"/>
              </a:rPr>
              <a:t>A. “</a:t>
            </a:r>
            <a:r>
              <a:rPr lang="zh-CN" altLang="en-US" sz="2400" b="1" dirty="0" smtClean="0">
                <a:latin typeface="宋体" pitchFamily="2" charset="-122"/>
              </a:rPr>
              <a:t>各色的菊花纷纷退去，各色的梅花绽放枝头”，这些描写，目的是表达韶光易逝、青春不再的感慨。</a:t>
            </a:r>
          </a:p>
          <a:p>
            <a:pPr>
              <a:lnSpc>
                <a:spcPts val="3500"/>
              </a:lnSpc>
            </a:pPr>
            <a:r>
              <a:rPr lang="en-US" altLang="zh-CN" sz="2400" b="1" dirty="0" smtClean="0">
                <a:latin typeface="宋体" pitchFamily="2" charset="-122"/>
              </a:rPr>
              <a:t>B. </a:t>
            </a:r>
            <a:r>
              <a:rPr lang="zh-CN" altLang="en-US" sz="2400" b="1" dirty="0" smtClean="0">
                <a:latin typeface="宋体" pitchFamily="2" charset="-122"/>
              </a:rPr>
              <a:t>小说插入对故乡杀年猪习俗的叙述，既为后文写杀年猪做铺垫，也使小说透出一股浓郁的乡土气息。</a:t>
            </a:r>
          </a:p>
          <a:p>
            <a:pPr>
              <a:lnSpc>
                <a:spcPts val="3500"/>
              </a:lnSpc>
            </a:pPr>
            <a:r>
              <a:rPr lang="en-US" altLang="zh-CN" sz="2400" b="1" dirty="0" smtClean="0">
                <a:latin typeface="宋体" pitchFamily="2" charset="-122"/>
              </a:rPr>
              <a:t>C. “</a:t>
            </a:r>
            <a:r>
              <a:rPr lang="zh-CN" altLang="en-US" sz="2400" b="1" dirty="0" smtClean="0">
                <a:latin typeface="宋体" pitchFamily="2" charset="-122"/>
              </a:rPr>
              <a:t>不时地瞟着挂在横木上的猪和乡人们的脸”，这个细节描写生动地表现出母亲急切而又无可奈何的心理。</a:t>
            </a:r>
          </a:p>
          <a:p>
            <a:pPr>
              <a:lnSpc>
                <a:spcPts val="3500"/>
              </a:lnSpc>
            </a:pPr>
            <a:r>
              <a:rPr lang="en-US" altLang="zh-CN" sz="2400" b="1" dirty="0" smtClean="0">
                <a:latin typeface="宋体" pitchFamily="2" charset="-122"/>
              </a:rPr>
              <a:t>D. “</a:t>
            </a:r>
            <a:r>
              <a:rPr lang="zh-CN" altLang="en-US" sz="2400" b="1" dirty="0" smtClean="0">
                <a:latin typeface="宋体" pitchFamily="2" charset="-122"/>
              </a:rPr>
              <a:t>礼节性地笑笑”“始终躲着我的目光”，这些描写说明母亲对养出“这么小的猪”一直难以释怀。</a:t>
            </a:r>
          </a:p>
        </p:txBody>
      </p:sp>
      <p:grpSp>
        <p:nvGrpSpPr>
          <p:cNvPr id="2" name="Group 10"/>
          <p:cNvGrpSpPr>
            <a:grpSpLocks/>
          </p:cNvGrpSpPr>
          <p:nvPr/>
        </p:nvGrpSpPr>
        <p:grpSpPr bwMode="auto">
          <a:xfrm>
            <a:off x="1588" y="4581525"/>
            <a:ext cx="609600" cy="2028825"/>
            <a:chOff x="0" y="0"/>
            <a:chExt cx="384" cy="1278"/>
          </a:xfrm>
        </p:grpSpPr>
        <p:pic>
          <p:nvPicPr>
            <p:cNvPr id="1669126"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6912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146"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70147"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sp>
        <p:nvSpPr>
          <p:cNvPr id="1670148"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E. </a:t>
            </a:r>
            <a:r>
              <a:rPr lang="zh-CN" altLang="en-US" sz="2400" b="1" dirty="0" smtClean="0">
                <a:latin typeface="宋体" pitchFamily="2" charset="-122"/>
              </a:rPr>
              <a:t>这篇小说的精彩之处不在于曲折离奇的情节与丰富的社会内涵，而在于母亲这个人物身上所体现出的自然而复杂的人性。</a:t>
            </a:r>
          </a:p>
          <a:p>
            <a:pPr indent="452438">
              <a:lnSpc>
                <a:spcPts val="3500"/>
              </a:lnSpc>
            </a:pPr>
            <a:endParaRPr lang="en-US" sz="2400" b="1" dirty="0">
              <a:solidFill>
                <a:srgbClr val="990033"/>
              </a:solidFill>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答</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不给分。</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 </a:t>
            </a:r>
            <a:r>
              <a:rPr lang="zh-CN" altLang="en-US" sz="2400" b="1" dirty="0" smtClean="0">
                <a:solidFill>
                  <a:srgbClr val="990033"/>
                </a:solidFill>
                <a:latin typeface="宋体" pitchFamily="2" charset="-122"/>
              </a:rPr>
              <a:t>目的是表达杀年猪的日子很快就要到了。</a:t>
            </a:r>
            <a:r>
              <a:rPr lang="en-US" altLang="zh-CN" sz="2400" b="1" dirty="0" smtClean="0">
                <a:solidFill>
                  <a:srgbClr val="990033"/>
                </a:solidFill>
                <a:latin typeface="宋体" pitchFamily="2" charset="-122"/>
              </a:rPr>
              <a:t>C. “</a:t>
            </a:r>
            <a:r>
              <a:rPr lang="zh-CN" altLang="en-US" sz="2400" b="1" dirty="0" smtClean="0">
                <a:solidFill>
                  <a:srgbClr val="990033"/>
                </a:solidFill>
                <a:latin typeface="宋体" pitchFamily="2" charset="-122"/>
              </a:rPr>
              <a:t>急切而又无可奈何”错，应为“尴尬而又羞愧”。 </a:t>
            </a:r>
            <a:r>
              <a:rPr lang="en-US" altLang="zh-CN" sz="2400" b="1" dirty="0" smtClean="0">
                <a:solidFill>
                  <a:srgbClr val="990033"/>
                </a:solidFill>
                <a:latin typeface="宋体" pitchFamily="2" charset="-122"/>
              </a:rPr>
              <a:t>E. “</a:t>
            </a:r>
            <a:r>
              <a:rPr lang="zh-CN" altLang="en-US" sz="2400" b="1" dirty="0" smtClean="0">
                <a:solidFill>
                  <a:srgbClr val="990033"/>
                </a:solidFill>
                <a:latin typeface="宋体" pitchFamily="2" charset="-122"/>
              </a:rPr>
              <a:t>复杂”不妥，应改成“真实”。</a:t>
            </a:r>
          </a:p>
        </p:txBody>
      </p:sp>
      <p:grpSp>
        <p:nvGrpSpPr>
          <p:cNvPr id="2" name="Group 10"/>
          <p:cNvGrpSpPr>
            <a:grpSpLocks/>
          </p:cNvGrpSpPr>
          <p:nvPr/>
        </p:nvGrpSpPr>
        <p:grpSpPr bwMode="auto">
          <a:xfrm>
            <a:off x="1588" y="4581525"/>
            <a:ext cx="609600" cy="2028825"/>
            <a:chOff x="0" y="0"/>
            <a:chExt cx="384" cy="1278"/>
          </a:xfrm>
        </p:grpSpPr>
        <p:pic>
          <p:nvPicPr>
            <p:cNvPr id="1670150"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7015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70148">
                                            <p:txEl>
                                              <p:pRg st="2" end="2"/>
                                            </p:txEl>
                                          </p:spTgt>
                                        </p:tgtEl>
                                        <p:attrNameLst>
                                          <p:attrName>style.visibility</p:attrName>
                                        </p:attrNameLst>
                                      </p:cBhvr>
                                      <p:to>
                                        <p:strVal val="visible"/>
                                      </p:to>
                                    </p:set>
                                    <p:anim calcmode="lin" valueType="num">
                                      <p:cBhvr additive="base">
                                        <p:cTn id="7" dur="500" fill="hold"/>
                                        <p:tgtEl>
                                          <p:spTgt spid="167014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70148">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70148">
                                            <p:txEl>
                                              <p:pRg st="3" end="3"/>
                                            </p:txEl>
                                          </p:spTgt>
                                        </p:tgtEl>
                                        <p:attrNameLst>
                                          <p:attrName>style.visibility</p:attrName>
                                        </p:attrNameLst>
                                      </p:cBhvr>
                                      <p:to>
                                        <p:strVal val="visible"/>
                                      </p:to>
                                    </p:set>
                                    <p:anim calcmode="lin" valueType="num">
                                      <p:cBhvr additive="base">
                                        <p:cTn id="11" dur="500" fill="hold"/>
                                        <p:tgtEl>
                                          <p:spTgt spid="1670148">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7014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捷，“晒客”们把自己心里郁闷困惑又不便让亲人朋友知道的话题放在“晒客”平台上，与网友相互交流、传递情感，这种做法不仅让自己压抑的情绪得到舒缓和宣泄，还能得到许多网友的帮助和鼓励，借以获得心理满足。</a:t>
            </a:r>
            <a:endParaRPr lang="en-US" altLang="zh-CN" sz="2400" b="1" dirty="0" smtClean="0">
              <a:latin typeface="宋体" pitchFamily="2" charset="-122"/>
            </a:endParaRPr>
          </a:p>
          <a:p>
            <a:pPr marL="0" indent="0" eaLnBrk="1" hangingPunct="1">
              <a:lnSpc>
                <a:spcPts val="3500"/>
              </a:lnSpc>
              <a:spcBef>
                <a:spcPct val="0"/>
              </a:spcBef>
              <a:buNone/>
            </a:pPr>
            <a:r>
              <a:rPr lang="en-US" altLang="zh-CN" sz="2400" b="1" dirty="0" smtClean="0">
                <a:latin typeface="宋体" pitchFamily="2" charset="-122"/>
              </a:rPr>
              <a:t>1.</a:t>
            </a:r>
            <a:r>
              <a:rPr lang="zh-CN" altLang="en-US" sz="2400" b="1" dirty="0" smtClean="0">
                <a:latin typeface="宋体" pitchFamily="2" charset="-122"/>
              </a:rPr>
              <a:t>下列不属于“晒客”流行的原因的一项是 </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A. </a:t>
            </a:r>
            <a:r>
              <a:rPr lang="en-US" altLang="zh-CN" sz="2400" b="1" dirty="0" err="1" smtClean="0">
                <a:latin typeface="宋体" pitchFamily="2" charset="-122"/>
              </a:rPr>
              <a:t>Wi­Fi</a:t>
            </a:r>
            <a:r>
              <a:rPr lang="zh-CN" altLang="en-US" sz="2400" b="1" dirty="0" smtClean="0">
                <a:latin typeface="宋体" pitchFamily="2" charset="-122"/>
              </a:rPr>
              <a:t>无线网络、电脑和智能手机随处可见，人们能更加方便快捷地进入网络生活，为乐意让他人分享自己生活和心情的网友提供了便利。</a:t>
            </a:r>
          </a:p>
          <a:p>
            <a:pPr marL="0" indent="0" eaLnBrk="1" hangingPunct="1">
              <a:lnSpc>
                <a:spcPts val="3500"/>
              </a:lnSpc>
              <a:spcBef>
                <a:spcPct val="0"/>
              </a:spcBef>
              <a:buNone/>
            </a:pPr>
            <a:r>
              <a:rPr lang="en-US" altLang="zh-CN" sz="2400" b="1" dirty="0" smtClean="0">
                <a:latin typeface="宋体" pitchFamily="2" charset="-122"/>
              </a:rPr>
              <a:t>B. </a:t>
            </a:r>
            <a:r>
              <a:rPr lang="zh-CN" altLang="en-US" sz="2400" b="1" dirty="0" smtClean="0">
                <a:latin typeface="宋体" pitchFamily="2" charset="-122"/>
              </a:rPr>
              <a:t>在网络上把自己的心情、隐私等晒出来，可以使人更加全面地认识自己，更加广泛地与人交流，从而听取他人的意见并获得一种认同感。</a:t>
            </a:r>
          </a:p>
          <a:p>
            <a:pPr marL="0" indent="0" eaLnBrk="1" hangingPunct="1">
              <a:lnSpc>
                <a:spcPts val="3500"/>
              </a:lnSpc>
              <a:spcBef>
                <a:spcPct val="0"/>
              </a:spcBef>
              <a:buNone/>
            </a:pPr>
            <a:endParaRPr lang="zh-CN" altLang="en-US" sz="2400" b="1" dirty="0">
              <a:latin typeface="宋体" pitchFamily="2" charset="-122"/>
            </a:endParaRPr>
          </a:p>
        </p:txBody>
      </p:sp>
      <p:sp>
        <p:nvSpPr>
          <p:cNvPr id="123801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3802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3802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117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71171"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sp>
        <p:nvSpPr>
          <p:cNvPr id="1671172"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a:t>
            </a:r>
            <a:r>
              <a:rPr lang="en-US" altLang="zh-CN" sz="2400" b="1" dirty="0" smtClean="0">
                <a:latin typeface="宋体" pitchFamily="2" charset="-122"/>
              </a:rPr>
              <a:t>2.</a:t>
            </a:r>
            <a:r>
              <a:rPr lang="zh-CN" altLang="en-US" sz="2400" b="1" dirty="0" smtClean="0">
                <a:latin typeface="宋体" pitchFamily="2" charset="-122"/>
              </a:rPr>
              <a:t>小说第⑤自然段写的杀猪场面有何特点？这样写有什么作用？</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特点：壮观、热闹。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作用：①渲染欢乐祥和的气氛；②为后文写母亲对自己养的猪不满意做铺垫。</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回答第一问时，要用形容词来高度概括杀猪的场面。回答第二问的作用类试题时，一般从内容和结构两个方面来考虑：内容上写了热闹、壮观的杀猪场面，表明了杀年猪的喜悦之情，因为年猪一杀，离春节就不远了，所以说它渲染了欢乐祥和的气氛；从结构上说，是为了和下文称我家的第二头猪时的情景构成对比，为后文写母亲对自己养的猪不满意做铺垫。</a:t>
            </a:r>
          </a:p>
          <a:p>
            <a:pPr indent="452438">
              <a:lnSpc>
                <a:spcPts val="3500"/>
              </a:lnSpc>
            </a:pPr>
            <a:endParaRPr lang="zh-CN" altLang="en-US" sz="2400" b="1" dirty="0">
              <a:latin typeface="宋体" pitchFamily="2" charset="-122"/>
            </a:endParaRPr>
          </a:p>
          <a:p>
            <a:pPr indent="452438">
              <a:lnSpc>
                <a:spcPts val="3500"/>
              </a:lnSpc>
            </a:pPr>
            <a:endParaRPr lang="zh-CN" altLang="en-US" sz="2400" b="1" dirty="0">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671174"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7117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71172">
                                            <p:txEl>
                                              <p:pRg st="1" end="1"/>
                                            </p:txEl>
                                          </p:spTgt>
                                        </p:tgtEl>
                                        <p:attrNameLst>
                                          <p:attrName>style.visibility</p:attrName>
                                        </p:attrNameLst>
                                      </p:cBhvr>
                                      <p:to>
                                        <p:strVal val="visible"/>
                                      </p:to>
                                    </p:set>
                                    <p:anim calcmode="lin" valueType="num">
                                      <p:cBhvr additive="base">
                                        <p:cTn id="7" dur="500" fill="hold"/>
                                        <p:tgtEl>
                                          <p:spTgt spid="167117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71172">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71172">
                                            <p:txEl>
                                              <p:pRg st="2" end="2"/>
                                            </p:txEl>
                                          </p:spTgt>
                                        </p:tgtEl>
                                        <p:attrNameLst>
                                          <p:attrName>style.visibility</p:attrName>
                                        </p:attrNameLst>
                                      </p:cBhvr>
                                      <p:to>
                                        <p:strVal val="visible"/>
                                      </p:to>
                                    </p:set>
                                    <p:anim calcmode="lin" valueType="num">
                                      <p:cBhvr additive="base">
                                        <p:cTn id="11" dur="500" fill="hold"/>
                                        <p:tgtEl>
                                          <p:spTgt spid="167117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7117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2194"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72195"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sp>
        <p:nvSpPr>
          <p:cNvPr id="1672196"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3.</a:t>
            </a:r>
            <a:r>
              <a:rPr lang="zh-CN" altLang="en-US" sz="2400" b="1" dirty="0" smtClean="0">
                <a:latin typeface="宋体" pitchFamily="2" charset="-122"/>
              </a:rPr>
              <a:t>小说中的母亲具有怎样的性格？请简要说明。</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勤劳朴实。多年保持着“养猪能人”的称号。②心灵手巧。做得一手好菜，做的腊肉很可口。③要强能干。养出重量倒数第一的猪，笑容不自然，一夜没合眼。④疼爱孩子。为孩子养出瘦肉猪。</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答出三点即可，每点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把握人物性格特征可以从文章中与人物相关的情节或事件入手。母亲多年保持着“养猪能人”的称号，说明母亲勤劳能干。为孩子养出瘦肉猪，不怕别人笑话，说明母亲疼爱孩子。“你妈昨晚上可是一夜没合眼啊！这几十年，她从来没养过这么小的猪”；说明母亲要强。母亲做得一手好菜，做的腊肉很可口，说明她手巧能干。</a:t>
            </a:r>
          </a:p>
        </p:txBody>
      </p:sp>
      <p:grpSp>
        <p:nvGrpSpPr>
          <p:cNvPr id="2" name="Group 10"/>
          <p:cNvGrpSpPr>
            <a:grpSpLocks/>
          </p:cNvGrpSpPr>
          <p:nvPr/>
        </p:nvGrpSpPr>
        <p:grpSpPr bwMode="auto">
          <a:xfrm>
            <a:off x="1588" y="4581525"/>
            <a:ext cx="609600" cy="2028825"/>
            <a:chOff x="0" y="0"/>
            <a:chExt cx="384" cy="1278"/>
          </a:xfrm>
        </p:grpSpPr>
        <p:pic>
          <p:nvPicPr>
            <p:cNvPr id="1672198"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7219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72196">
                                            <p:txEl>
                                              <p:pRg st="1" end="1"/>
                                            </p:txEl>
                                          </p:spTgt>
                                        </p:tgtEl>
                                        <p:attrNameLst>
                                          <p:attrName>style.visibility</p:attrName>
                                        </p:attrNameLst>
                                      </p:cBhvr>
                                      <p:to>
                                        <p:strVal val="visible"/>
                                      </p:to>
                                    </p:set>
                                    <p:anim calcmode="lin" valueType="num">
                                      <p:cBhvr additive="base">
                                        <p:cTn id="7" dur="500" fill="hold"/>
                                        <p:tgtEl>
                                          <p:spTgt spid="167219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7219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72196">
                                            <p:txEl>
                                              <p:pRg st="2" end="2"/>
                                            </p:txEl>
                                          </p:spTgt>
                                        </p:tgtEl>
                                        <p:attrNameLst>
                                          <p:attrName>style.visibility</p:attrName>
                                        </p:attrNameLst>
                                      </p:cBhvr>
                                      <p:to>
                                        <p:strVal val="visible"/>
                                      </p:to>
                                    </p:set>
                                    <p:anim calcmode="lin" valueType="num">
                                      <p:cBhvr additive="base">
                                        <p:cTn id="11" dur="500" fill="hold"/>
                                        <p:tgtEl>
                                          <p:spTgt spid="167219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7219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4242"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74243"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鉴赏小说环境</a:t>
            </a:r>
          </a:p>
        </p:txBody>
      </p:sp>
      <p:sp>
        <p:nvSpPr>
          <p:cNvPr id="1674244"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4.</a:t>
            </a:r>
            <a:r>
              <a:rPr lang="zh-CN" altLang="en-US" sz="2400" b="1" dirty="0" smtClean="0">
                <a:latin typeface="宋体" pitchFamily="2" charset="-122"/>
              </a:rPr>
              <a:t>小说安排“我”这个人物有什么用意？请结合全文，谈谈你的看法。</a:t>
            </a:r>
            <a:r>
              <a:rPr lang="en-US" altLang="zh-CN" sz="2400" b="1" dirty="0" smtClean="0">
                <a:latin typeface="宋体" pitchFamily="2" charset="-122"/>
              </a:rPr>
              <a:t>(8</a:t>
            </a:r>
            <a:r>
              <a:rPr lang="zh-CN" altLang="en-US" sz="2400" b="1" dirty="0" smtClean="0">
                <a:latin typeface="宋体" pitchFamily="2" charset="-122"/>
              </a:rPr>
              <a:t>分</a:t>
            </a:r>
            <a:r>
              <a:rPr lang="en-US" altLang="zh-CN" sz="2400" b="1" dirty="0" smtClean="0">
                <a:latin typeface="宋体" pitchFamily="2" charset="-122"/>
              </a:rPr>
              <a:t>)</a:t>
            </a:r>
            <a:endParaRPr lang="zh-CN" altLang="en-US" sz="2400" b="1" dirty="0">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我”是整篇小说的线索，贯串始终，串联人物与事件。②作为亲历者，增加小说的真实性。③作为儿子，为表现母爱提供对象。④作为家庭的一员，可以使故事亲切温馨。</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我”这个人物贯串始终，串联人物与事件，所以起到了线索的作用。“我”是第一人称，增加了小说的真实性，使故事内容更加真实可信。“我”这个人物以儿子的身份出现在文中，为表现母爱提供了对象，体现了文章的主题。</a:t>
            </a:r>
          </a:p>
          <a:p>
            <a:pPr indent="452438">
              <a:lnSpc>
                <a:spcPts val="3500"/>
              </a:lnSpc>
            </a:pPr>
            <a:endParaRPr lang="zh-CN" altLang="en-US" sz="2400" b="1" dirty="0">
              <a:solidFill>
                <a:srgbClr val="990033"/>
              </a:solidFill>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674246"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7424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74244">
                                            <p:txEl>
                                              <p:pRg st="1" end="1"/>
                                            </p:txEl>
                                          </p:spTgt>
                                        </p:tgtEl>
                                        <p:attrNameLst>
                                          <p:attrName>style.visibility</p:attrName>
                                        </p:attrNameLst>
                                      </p:cBhvr>
                                      <p:to>
                                        <p:strVal val="visible"/>
                                      </p:to>
                                    </p:set>
                                    <p:anim calcmode="lin" valueType="num">
                                      <p:cBhvr additive="base">
                                        <p:cTn id="7" dur="500" fill="hold"/>
                                        <p:tgtEl>
                                          <p:spTgt spid="167424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7424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74244">
                                            <p:txEl>
                                              <p:pRg st="2" end="2"/>
                                            </p:txEl>
                                          </p:spTgt>
                                        </p:tgtEl>
                                        <p:attrNameLst>
                                          <p:attrName>style.visibility</p:attrName>
                                        </p:attrNameLst>
                                      </p:cBhvr>
                                      <p:to>
                                        <p:strVal val="visible"/>
                                      </p:to>
                                    </p:set>
                                    <p:anim calcmode="lin" valueType="num">
                                      <p:cBhvr additive="base">
                                        <p:cTn id="11" dur="500" fill="hold"/>
                                        <p:tgtEl>
                                          <p:spTgt spid="167424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7424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5266" name="Text Box 6"/>
          <p:cNvSpPr txBox="1">
            <a:spLocks noChangeArrowheads="1"/>
          </p:cNvSpPr>
          <p:nvPr/>
        </p:nvSpPr>
        <p:spPr bwMode="auto">
          <a:xfrm>
            <a:off x="900113" y="2708275"/>
            <a:ext cx="7920037" cy="762000"/>
          </a:xfrm>
          <a:prstGeom prst="rect">
            <a:avLst/>
          </a:prstGeom>
          <a:noFill/>
          <a:ln w="9525">
            <a:noFill/>
            <a:miter lim="800000"/>
            <a:headEnd/>
            <a:tailEnd/>
          </a:ln>
        </p:spPr>
        <p:txBody>
          <a:bodyPr>
            <a:spAutoFit/>
          </a:bodyPr>
          <a:lstStyle/>
          <a:p>
            <a:pPr algn="ctr"/>
            <a:r>
              <a:rPr lang="zh-CN" altLang="en-US" sz="4400">
                <a:solidFill>
                  <a:srgbClr val="FF6600"/>
                </a:solidFill>
                <a:latin typeface="黑体" pitchFamily="2" charset="-122"/>
                <a:ea typeface="黑体" pitchFamily="2" charset="-122"/>
              </a:rPr>
              <a:t>第</a:t>
            </a:r>
            <a:r>
              <a:rPr lang="en-US" sz="4400">
                <a:solidFill>
                  <a:srgbClr val="FF6600"/>
                </a:solidFill>
                <a:latin typeface="黑体" pitchFamily="2" charset="-122"/>
                <a:ea typeface="黑体" pitchFamily="2" charset="-122"/>
              </a:rPr>
              <a:t>4</a:t>
            </a:r>
            <a:r>
              <a:rPr lang="zh-CN" altLang="en-US" sz="4400">
                <a:solidFill>
                  <a:srgbClr val="FF6600"/>
                </a:solidFill>
                <a:latin typeface="黑体" pitchFamily="2" charset="-122"/>
                <a:ea typeface="黑体" pitchFamily="2" charset="-122"/>
              </a:rPr>
              <a:t>讲　概括小说主题</a:t>
            </a:r>
          </a:p>
        </p:txBody>
      </p:sp>
      <p:sp>
        <p:nvSpPr>
          <p:cNvPr id="1675267" name="动作按钮: 自定义 8">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10"/>
          <p:cNvGrpSpPr>
            <a:grpSpLocks/>
          </p:cNvGrpSpPr>
          <p:nvPr/>
        </p:nvGrpSpPr>
        <p:grpSpPr bwMode="auto">
          <a:xfrm>
            <a:off x="1588" y="4581525"/>
            <a:ext cx="609600" cy="2028825"/>
            <a:chOff x="0" y="0"/>
            <a:chExt cx="384" cy="1278"/>
          </a:xfrm>
        </p:grpSpPr>
        <p:pic>
          <p:nvPicPr>
            <p:cNvPr id="1675269"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75270" name="内容占位符 2">
              <a:hlinkClick r:id="rId4" action="ppaction://hlinksldjump"/>
            </p:cNvPr>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训练</a:t>
              </a:r>
              <a:r>
                <a:rPr lang="en-US" b="1" dirty="0">
                  <a:solidFill>
                    <a:schemeClr val="bg1"/>
                  </a:solidFill>
                </a:rPr>
                <a:t>.</a:t>
              </a:r>
            </a:p>
            <a:p>
              <a:pPr>
                <a:lnSpc>
                  <a:spcPts val="2300"/>
                </a:lnSpc>
              </a:pPr>
              <a:r>
                <a:rPr lang="zh-CN" altLang="en-US" sz="2000" b="1" dirty="0">
                  <a:solidFill>
                    <a:schemeClr val="bg1"/>
                  </a:solidFill>
                  <a:ea typeface="幼圆" pitchFamily="49" charset="-122"/>
                </a:rPr>
                <a:t>检测</a:t>
              </a:r>
            </a:p>
          </p:txBody>
        </p:sp>
      </p:grpSp>
      <p:grpSp>
        <p:nvGrpSpPr>
          <p:cNvPr id="3" name="Group 7"/>
          <p:cNvGrpSpPr>
            <a:grpSpLocks/>
          </p:cNvGrpSpPr>
          <p:nvPr/>
        </p:nvGrpSpPr>
        <p:grpSpPr bwMode="auto">
          <a:xfrm>
            <a:off x="1588" y="2674938"/>
            <a:ext cx="609600" cy="1978025"/>
            <a:chOff x="0" y="0"/>
            <a:chExt cx="384" cy="1246"/>
          </a:xfrm>
        </p:grpSpPr>
        <p:pic>
          <p:nvPicPr>
            <p:cNvPr id="1675272" name="Picture 8">
              <a:hlinkClick r:id="rId5" action="ppaction://hlinksldjump"/>
            </p:cNvPr>
            <p:cNvPicPr>
              <a:picLocks noChangeAspect="1" noChangeArrowheads="1"/>
            </p:cNvPicPr>
            <p:nvPr/>
          </p:nvPicPr>
          <p:blipFill>
            <a:blip r:embed="rId6"/>
            <a:srcRect/>
            <a:stretch>
              <a:fillRect/>
            </a:stretch>
          </p:blipFill>
          <p:spPr bwMode="auto">
            <a:xfrm>
              <a:off x="0" y="0"/>
              <a:ext cx="384" cy="1171"/>
            </a:xfrm>
            <a:prstGeom prst="rect">
              <a:avLst/>
            </a:prstGeom>
            <a:noFill/>
            <a:ln w="9525">
              <a:noFill/>
              <a:miter lim="800000"/>
              <a:headEnd/>
              <a:tailEnd/>
            </a:ln>
          </p:spPr>
        </p:pic>
        <p:sp>
          <p:nvSpPr>
            <p:cNvPr id="1675273" name="内容占位符 2">
              <a:hlinkClick r:id="rId7" action="ppaction://hlinksldjump"/>
            </p:cNvPr>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考点</a:t>
              </a:r>
              <a:r>
                <a:rPr lang="en-US" b="1" dirty="0">
                  <a:solidFill>
                    <a:schemeClr val="bg1"/>
                  </a:solidFill>
                </a:rPr>
                <a:t>.</a:t>
              </a:r>
            </a:p>
            <a:p>
              <a:pPr>
                <a:lnSpc>
                  <a:spcPts val="2300"/>
                </a:lnSpc>
              </a:pPr>
              <a:r>
                <a:rPr lang="zh-CN" altLang="en-US" sz="2000" b="1" dirty="0">
                  <a:solidFill>
                    <a:schemeClr val="bg1"/>
                  </a:solidFill>
                  <a:ea typeface="幼圆" pitchFamily="49" charset="-122"/>
                </a:rPr>
                <a:t>技法</a:t>
              </a:r>
            </a:p>
          </p:txBody>
        </p:sp>
      </p:grpSp>
      <p:grpSp>
        <p:nvGrpSpPr>
          <p:cNvPr id="4" name="Group 4"/>
          <p:cNvGrpSpPr>
            <a:grpSpLocks/>
          </p:cNvGrpSpPr>
          <p:nvPr/>
        </p:nvGrpSpPr>
        <p:grpSpPr bwMode="auto">
          <a:xfrm>
            <a:off x="1588" y="777875"/>
            <a:ext cx="609600" cy="2003425"/>
            <a:chOff x="0" y="0"/>
            <a:chExt cx="384" cy="1262"/>
          </a:xfrm>
        </p:grpSpPr>
        <p:pic>
          <p:nvPicPr>
            <p:cNvPr id="1675275" name="Picture 5"/>
            <p:cNvPicPr>
              <a:picLocks noChangeAspect="1" noChangeArrowheads="1"/>
            </p:cNvPicPr>
            <p:nvPr/>
          </p:nvPicPr>
          <p:blipFill>
            <a:blip r:embed="rId8"/>
            <a:srcRect/>
            <a:stretch>
              <a:fillRect/>
            </a:stretch>
          </p:blipFill>
          <p:spPr bwMode="auto">
            <a:xfrm>
              <a:off x="0" y="0"/>
              <a:ext cx="384" cy="1171"/>
            </a:xfrm>
            <a:prstGeom prst="rect">
              <a:avLst/>
            </a:prstGeom>
            <a:noFill/>
            <a:ln w="9525">
              <a:noFill/>
              <a:miter lim="800000"/>
              <a:headEnd/>
              <a:tailEnd/>
            </a:ln>
          </p:spPr>
        </p:pic>
        <p:sp>
          <p:nvSpPr>
            <p:cNvPr id="1675276" name="内容占位符 2">
              <a:hlinkClick r:id="rId9" action="ppaction://hlinksldjump"/>
            </p:cNvPr>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675266"/>
                                        </p:tgtEl>
                                        <p:attrNameLst>
                                          <p:attrName>style.visibility</p:attrName>
                                        </p:attrNameLst>
                                      </p:cBhvr>
                                      <p:to>
                                        <p:strVal val="visible"/>
                                      </p:to>
                                    </p:set>
                                    <p:anim calcmode="lin" valueType="num">
                                      <p:cBhvr>
                                        <p:cTn id="7" dur="500" fill="hold"/>
                                        <p:tgtEl>
                                          <p:spTgt spid="1675266"/>
                                        </p:tgtEl>
                                        <p:attrNameLst>
                                          <p:attrName>ppt_w</p:attrName>
                                        </p:attrNameLst>
                                      </p:cBhvr>
                                      <p:tavLst>
                                        <p:tav tm="0">
                                          <p:val>
                                            <p:fltVal val="0"/>
                                          </p:val>
                                        </p:tav>
                                        <p:tav tm="100000">
                                          <p:val>
                                            <p:strVal val="#ppt_w"/>
                                          </p:val>
                                        </p:tav>
                                      </p:tavLst>
                                    </p:anim>
                                    <p:anim calcmode="lin" valueType="num">
                                      <p:cBhvr>
                                        <p:cTn id="8" dur="500" fill="hold"/>
                                        <p:tgtEl>
                                          <p:spTgt spid="1675266"/>
                                        </p:tgtEl>
                                        <p:attrNameLst>
                                          <p:attrName>ppt_h</p:attrName>
                                        </p:attrNameLst>
                                      </p:cBhvr>
                                      <p:tavLst>
                                        <p:tav tm="0">
                                          <p:val>
                                            <p:fltVal val="0"/>
                                          </p:val>
                                        </p:tav>
                                        <p:tav tm="100000">
                                          <p:val>
                                            <p:strVal val="#ppt_h"/>
                                          </p:val>
                                        </p:tav>
                                      </p:tavLst>
                                    </p:anim>
                                    <p:animEffect transition="in" filter="fade">
                                      <p:cBhvr>
                                        <p:cTn id="9" dur="500"/>
                                        <p:tgtEl>
                                          <p:spTgt spid="1675266"/>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3"/>
                                        </p:tgtEl>
                                      </p:cBhvr>
                                    </p:animEffect>
                                    <p:animScale>
                                      <p:cBhvr>
                                        <p:cTn id="17" dur="250" autoRev="1" fill="hold"/>
                                        <p:tgtEl>
                                          <p:spTgt spid="3"/>
                                        </p:tgtEl>
                                      </p:cBhvr>
                                      <p:by x="105000" y="105000"/>
                                    </p:animScale>
                                  </p:childTnLst>
                                </p:cTn>
                              </p:par>
                            </p:childTnLst>
                          </p:cTn>
                        </p:par>
                        <p:par>
                          <p:cTn id="18" fill="hold">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2"/>
                                        </p:tgtEl>
                                      </p:cBhvr>
                                    </p:animEffect>
                                    <p:animScale>
                                      <p:cBhvr>
                                        <p:cTn id="21"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5266" grpId="0" autoUpdateAnimBg="0"/>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0" y="692150"/>
            <a:ext cx="9144000" cy="6165850"/>
            <a:chOff x="0" y="0"/>
            <a:chExt cx="9144000" cy="6165304"/>
          </a:xfrm>
        </p:grpSpPr>
        <p:sp>
          <p:nvSpPr>
            <p:cNvPr id="1676291" name="矩形 4"/>
            <p:cNvSpPr>
              <a:spLocks noChangeArrowheads="1"/>
            </p:cNvSpPr>
            <p:nvPr/>
          </p:nvSpPr>
          <p:spPr bwMode="auto">
            <a:xfrm>
              <a:off x="0" y="0"/>
              <a:ext cx="9144000" cy="6165304"/>
            </a:xfrm>
            <a:prstGeom prst="rect">
              <a:avLst/>
            </a:prstGeom>
            <a:solidFill>
              <a:schemeClr val="bg1"/>
            </a:solidFill>
            <a:ln w="9525">
              <a:noFill/>
              <a:miter lim="800000"/>
              <a:headEnd/>
              <a:tailEnd/>
            </a:ln>
          </p:spPr>
          <p:txBody>
            <a:bodyPr anchor="ctr"/>
            <a:lstStyle/>
            <a:p>
              <a:pPr algn="ctr"/>
              <a:endParaRPr lang="zh-CN" altLang="en-US" baseline="-25000">
                <a:solidFill>
                  <a:srgbClr val="FFFFFF"/>
                </a:solidFill>
              </a:endParaRPr>
            </a:p>
          </p:txBody>
        </p:sp>
        <p:grpSp>
          <p:nvGrpSpPr>
            <p:cNvPr id="3" name="矩形 5"/>
            <p:cNvGrpSpPr>
              <a:grpSpLocks/>
            </p:cNvGrpSpPr>
            <p:nvPr/>
          </p:nvGrpSpPr>
          <p:grpSpPr bwMode="auto">
            <a:xfrm>
              <a:off x="347472" y="8889"/>
              <a:ext cx="8503920" cy="5924787"/>
              <a:chOff x="0" y="0"/>
              <a:chExt cx="8503920" cy="5925312"/>
            </a:xfrm>
          </p:grpSpPr>
          <p:pic>
            <p:nvPicPr>
              <p:cNvPr id="1676293" name="矩形 5"/>
              <p:cNvPicPr>
                <a:picLocks noChangeArrowheads="1"/>
              </p:cNvPicPr>
              <p:nvPr/>
            </p:nvPicPr>
            <p:blipFill>
              <a:blip r:embed="rId2"/>
              <a:srcRect/>
              <a:stretch>
                <a:fillRect/>
              </a:stretch>
            </p:blipFill>
            <p:spPr bwMode="auto">
              <a:xfrm>
                <a:off x="0" y="0"/>
                <a:ext cx="8503920" cy="5925312"/>
              </a:xfrm>
              <a:prstGeom prst="rect">
                <a:avLst/>
              </a:prstGeom>
              <a:noFill/>
              <a:ln w="9525">
                <a:noFill/>
                <a:miter lim="800000"/>
                <a:headEnd/>
                <a:tailEnd/>
              </a:ln>
            </p:spPr>
          </p:pic>
          <p:sp>
            <p:nvSpPr>
              <p:cNvPr id="1676294" name="Text Box 6"/>
              <p:cNvSpPr txBox="1">
                <a:spLocks noChangeArrowheads="1"/>
              </p:cNvSpPr>
              <p:nvPr/>
            </p:nvSpPr>
            <p:spPr bwMode="auto">
              <a:xfrm>
                <a:off x="120072" y="49883"/>
                <a:ext cx="8266406" cy="5702377"/>
              </a:xfrm>
              <a:prstGeom prst="rect">
                <a:avLst/>
              </a:prstGeom>
              <a:noFill/>
              <a:ln w="9525">
                <a:noFill/>
                <a:miter lim="800000"/>
                <a:headEnd/>
                <a:tailEnd/>
              </a:ln>
            </p:spPr>
            <p:txBody>
              <a:bodyPr anchor="ctr"/>
              <a:lstStyle/>
              <a:p>
                <a:pPr algn="ctr"/>
                <a:endParaRPr lang="zh-CN" altLang="en-US" baseline="-25000">
                  <a:solidFill>
                    <a:srgbClr val="FFFFFF"/>
                  </a:solidFill>
                </a:endParaRPr>
              </a:p>
            </p:txBody>
          </p:sp>
        </p:grpSp>
      </p:grpSp>
      <p:sp>
        <p:nvSpPr>
          <p:cNvPr id="1676295" name="动作按钮: 自定义 8">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76296"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indent="627063">
              <a:lnSpc>
                <a:spcPts val="3500"/>
              </a:lnSpc>
            </a:pPr>
            <a:r>
              <a:rPr lang="zh-CN" altLang="en-US" sz="2400" b="1" dirty="0" smtClean="0">
                <a:latin typeface="宋体" pitchFamily="2" charset="-122"/>
              </a:rPr>
              <a:t>本考点对应的</a:t>
            </a:r>
            <a:r>
              <a:rPr lang="en-US" altLang="zh-CN" sz="2400" b="1" dirty="0" smtClean="0">
                <a:latin typeface="宋体" pitchFamily="2" charset="-122"/>
              </a:rPr>
              <a:t>《</a:t>
            </a:r>
            <a:r>
              <a:rPr lang="zh-CN" altLang="en-US" sz="2400" b="1" dirty="0" smtClean="0">
                <a:latin typeface="宋体" pitchFamily="2" charset="-122"/>
              </a:rPr>
              <a:t>考试说明</a:t>
            </a:r>
            <a:r>
              <a:rPr lang="en-US" altLang="zh-CN" sz="2400" b="1" dirty="0" smtClean="0">
                <a:latin typeface="宋体" pitchFamily="2" charset="-122"/>
              </a:rPr>
              <a:t>》</a:t>
            </a:r>
            <a:r>
              <a:rPr lang="zh-CN" altLang="en-US" sz="2400" b="1" dirty="0" smtClean="0">
                <a:latin typeface="宋体" pitchFamily="2" charset="-122"/>
              </a:rPr>
              <a:t>中的要求是“概括作品主题”“赏析作品的内涵”。前者考查分析综合能力，能力层级为</a:t>
            </a:r>
            <a:r>
              <a:rPr lang="en-US" altLang="zh-CN" sz="2400" b="1" dirty="0" smtClean="0">
                <a:latin typeface="宋体" pitchFamily="2" charset="-122"/>
              </a:rPr>
              <a:t>C</a:t>
            </a:r>
            <a:r>
              <a:rPr lang="zh-CN" altLang="en-US" sz="2400" b="1" dirty="0" smtClean="0">
                <a:latin typeface="宋体" pitchFamily="2" charset="-122"/>
              </a:rPr>
              <a:t>级；后者考查鉴赏评价能力，能力层级为</a:t>
            </a:r>
            <a:r>
              <a:rPr lang="en-US" altLang="zh-CN" sz="2400" b="1" dirty="0" smtClean="0">
                <a:latin typeface="宋体" pitchFamily="2" charset="-122"/>
              </a:rPr>
              <a:t>D</a:t>
            </a:r>
            <a:r>
              <a:rPr lang="zh-CN" altLang="en-US" sz="2400" b="1" dirty="0" smtClean="0">
                <a:latin typeface="宋体" pitchFamily="2" charset="-122"/>
              </a:rPr>
              <a:t>级。对小说主题的考查常常通过赏析作品的内涵予以体现。</a:t>
            </a:r>
          </a:p>
        </p:txBody>
      </p:sp>
      <p:sp>
        <p:nvSpPr>
          <p:cNvPr id="1676297" name="同侧圆角矩形 11"/>
          <p:cNvSpPr>
            <a:spLocks noChangeArrowheads="1"/>
          </p:cNvSpPr>
          <p:nvPr/>
        </p:nvSpPr>
        <p:spPr bwMode="auto">
          <a:xfrm>
            <a:off x="3314700" y="508000"/>
            <a:ext cx="2484438" cy="473075"/>
          </a:xfrm>
          <a:custGeom>
            <a:avLst/>
            <a:gdLst>
              <a:gd name="T0" fmla="*/ 2484438 w 2484438"/>
              <a:gd name="T1" fmla="*/ 236538 h 473075"/>
              <a:gd name="T2" fmla="*/ 1242219 w 2484438"/>
              <a:gd name="T3" fmla="*/ 473075 h 473075"/>
              <a:gd name="T4" fmla="*/ 0 w 2484438"/>
              <a:gd name="T5" fmla="*/ 236538 h 473075"/>
              <a:gd name="T6" fmla="*/ 1242219 w 2484438"/>
              <a:gd name="T7" fmla="*/ 0 h 473075"/>
              <a:gd name="T8" fmla="*/ 0 60000 65536"/>
              <a:gd name="T9" fmla="*/ 5898240 60000 65536"/>
              <a:gd name="T10" fmla="*/ 11796480 60000 65536"/>
              <a:gd name="T11" fmla="*/ 17694720 60000 65536"/>
              <a:gd name="T12" fmla="*/ 23094 w 2484438"/>
              <a:gd name="T13" fmla="*/ 23094 h 473075"/>
              <a:gd name="T14" fmla="*/ 2461344 w 2484438"/>
              <a:gd name="T15" fmla="*/ 473075 h 473075"/>
            </a:gdLst>
            <a:ahLst/>
            <a:cxnLst>
              <a:cxn ang="T8">
                <a:pos x="T0" y="T1"/>
              </a:cxn>
              <a:cxn ang="T9">
                <a:pos x="T2" y="T3"/>
              </a:cxn>
              <a:cxn ang="T10">
                <a:pos x="T4" y="T5"/>
              </a:cxn>
              <a:cxn ang="T11">
                <a:pos x="T6" y="T7"/>
              </a:cxn>
            </a:cxnLst>
            <a:rect l="T12" t="T13" r="T14" b="T15"/>
            <a:pathLst>
              <a:path w="2484438" h="473075">
                <a:moveTo>
                  <a:pt x="78847" y="0"/>
                </a:moveTo>
                <a:lnTo>
                  <a:pt x="2405591" y="0"/>
                </a:lnTo>
                <a:lnTo>
                  <a:pt x="2405590" y="0"/>
                </a:lnTo>
                <a:cubicBezTo>
                  <a:pt x="2449136" y="0"/>
                  <a:pt x="2484438" y="35301"/>
                  <a:pt x="2484438" y="78847"/>
                </a:cubicBezTo>
                <a:lnTo>
                  <a:pt x="2484438" y="473075"/>
                </a:lnTo>
                <a:lnTo>
                  <a:pt x="0" y="473075"/>
                </a:lnTo>
                <a:lnTo>
                  <a:pt x="0" y="78847"/>
                </a:lnTo>
                <a:cubicBezTo>
                  <a:pt x="0" y="35301"/>
                  <a:pt x="35301" y="0"/>
                  <a:pt x="78846" y="0"/>
                </a:cubicBezTo>
                <a:close/>
              </a:path>
            </a:pathLst>
          </a:custGeom>
          <a:gradFill rotWithShape="0">
            <a:gsLst>
              <a:gs pos="0">
                <a:srgbClr val="00B0DA"/>
              </a:gs>
              <a:gs pos="59000">
                <a:srgbClr val="1EB4FF"/>
              </a:gs>
              <a:gs pos="100000">
                <a:srgbClr val="005782"/>
              </a:gs>
            </a:gsLst>
            <a:lin ang="5400000"/>
          </a:gradFill>
          <a:ln w="9525">
            <a:noFill/>
            <a:miter lim="800000"/>
            <a:headEnd/>
            <a:tailEnd/>
          </a:ln>
        </p:spPr>
        <p:txBody>
          <a:bodyPr anchor="ctr"/>
          <a:lstStyle/>
          <a:p>
            <a:pPr algn="ctr">
              <a:lnSpc>
                <a:spcPts val="2200"/>
              </a:lnSpc>
            </a:pPr>
            <a:r>
              <a:rPr lang="zh-CN" altLang="en-US" sz="2600" b="1">
                <a:solidFill>
                  <a:schemeClr val="bg1"/>
                </a:solidFill>
                <a:latin typeface="幼圆" pitchFamily="49" charset="-122"/>
                <a:ea typeface="幼圆" pitchFamily="49" charset="-122"/>
              </a:rPr>
              <a:t>考纲在线</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withEffect">
                                  <p:stCondLst>
                                    <p:cond delay="0"/>
                                  </p:stCondLst>
                                  <p:childTnLst>
                                    <p:set>
                                      <p:cBhvr>
                                        <p:cTn id="6" dur="1" fill="hold">
                                          <p:stCondLst>
                                            <p:cond delay="0"/>
                                          </p:stCondLst>
                                        </p:cTn>
                                        <p:tgtEl>
                                          <p:spTgt spid="1676297"/>
                                        </p:tgtEl>
                                        <p:attrNameLst>
                                          <p:attrName>style.visibility</p:attrName>
                                        </p:attrNameLst>
                                      </p:cBhvr>
                                      <p:to>
                                        <p:strVal val="visible"/>
                                      </p:to>
                                    </p:set>
                                    <p:animEffect transition="in" filter="wheel(4)">
                                      <p:cBhvr>
                                        <p:cTn id="7" dur="500"/>
                                        <p:tgtEl>
                                          <p:spTgt spid="167629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76296"/>
                                        </p:tgtEl>
                                        <p:attrNameLst>
                                          <p:attrName>style.visibility</p:attrName>
                                        </p:attrNameLst>
                                      </p:cBhvr>
                                      <p:to>
                                        <p:strVal val="visible"/>
                                      </p:to>
                                    </p:set>
                                    <p:animEffect transition="in" filter="blinds(horizontal)">
                                      <p:cBhvr>
                                        <p:cTn id="12" dur="500"/>
                                        <p:tgtEl>
                                          <p:spTgt spid="1676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6296" grpId="0" autoUpdateAnimBg="0"/>
      <p:bldP spid="1676297" grpId="0" animBg="1" autoUpdateAnimBg="0"/>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0" y="692150"/>
            <a:ext cx="9144000" cy="6165850"/>
            <a:chOff x="0" y="0"/>
            <a:chExt cx="9144000" cy="6165304"/>
          </a:xfrm>
        </p:grpSpPr>
        <p:sp>
          <p:nvSpPr>
            <p:cNvPr id="1677315" name="矩形 4"/>
            <p:cNvSpPr>
              <a:spLocks noChangeArrowheads="1"/>
            </p:cNvSpPr>
            <p:nvPr/>
          </p:nvSpPr>
          <p:spPr bwMode="auto">
            <a:xfrm>
              <a:off x="0" y="0"/>
              <a:ext cx="9144000" cy="6165304"/>
            </a:xfrm>
            <a:prstGeom prst="rect">
              <a:avLst/>
            </a:prstGeom>
            <a:solidFill>
              <a:schemeClr val="bg1"/>
            </a:solidFill>
            <a:ln w="9525">
              <a:noFill/>
              <a:miter lim="800000"/>
              <a:headEnd/>
              <a:tailEnd/>
            </a:ln>
          </p:spPr>
          <p:txBody>
            <a:bodyPr anchor="ctr"/>
            <a:lstStyle/>
            <a:p>
              <a:pPr algn="ctr"/>
              <a:endParaRPr lang="zh-CN" altLang="en-US" baseline="-25000">
                <a:solidFill>
                  <a:srgbClr val="FFFFFF"/>
                </a:solidFill>
              </a:endParaRPr>
            </a:p>
          </p:txBody>
        </p:sp>
        <p:grpSp>
          <p:nvGrpSpPr>
            <p:cNvPr id="3" name="矩形 5"/>
            <p:cNvGrpSpPr>
              <a:grpSpLocks/>
            </p:cNvGrpSpPr>
            <p:nvPr/>
          </p:nvGrpSpPr>
          <p:grpSpPr bwMode="auto">
            <a:xfrm>
              <a:off x="347472" y="8889"/>
              <a:ext cx="8503920" cy="5924787"/>
              <a:chOff x="0" y="0"/>
              <a:chExt cx="8503920" cy="5925312"/>
            </a:xfrm>
          </p:grpSpPr>
          <p:pic>
            <p:nvPicPr>
              <p:cNvPr id="1677317" name="矩形 5"/>
              <p:cNvPicPr>
                <a:picLocks noChangeArrowheads="1"/>
              </p:cNvPicPr>
              <p:nvPr/>
            </p:nvPicPr>
            <p:blipFill>
              <a:blip r:embed="rId2"/>
              <a:srcRect/>
              <a:stretch>
                <a:fillRect/>
              </a:stretch>
            </p:blipFill>
            <p:spPr bwMode="auto">
              <a:xfrm>
                <a:off x="0" y="0"/>
                <a:ext cx="8503920" cy="5925312"/>
              </a:xfrm>
              <a:prstGeom prst="rect">
                <a:avLst/>
              </a:prstGeom>
              <a:noFill/>
              <a:ln w="9525">
                <a:noFill/>
                <a:miter lim="800000"/>
                <a:headEnd/>
                <a:tailEnd/>
              </a:ln>
            </p:spPr>
          </p:pic>
          <p:sp>
            <p:nvSpPr>
              <p:cNvPr id="1677318" name="Text Box 6"/>
              <p:cNvSpPr txBox="1">
                <a:spLocks noChangeArrowheads="1"/>
              </p:cNvSpPr>
              <p:nvPr/>
            </p:nvSpPr>
            <p:spPr bwMode="auto">
              <a:xfrm>
                <a:off x="120072" y="49883"/>
                <a:ext cx="8266406" cy="5702377"/>
              </a:xfrm>
              <a:prstGeom prst="rect">
                <a:avLst/>
              </a:prstGeom>
              <a:noFill/>
              <a:ln w="9525">
                <a:noFill/>
                <a:miter lim="800000"/>
                <a:headEnd/>
                <a:tailEnd/>
              </a:ln>
            </p:spPr>
            <p:txBody>
              <a:bodyPr anchor="ctr"/>
              <a:lstStyle/>
              <a:p>
                <a:pPr algn="ctr"/>
                <a:endParaRPr lang="zh-CN" altLang="en-US" baseline="-25000">
                  <a:solidFill>
                    <a:srgbClr val="FFFFFF"/>
                  </a:solidFill>
                </a:endParaRPr>
              </a:p>
            </p:txBody>
          </p:sp>
        </p:grpSp>
      </p:grpSp>
      <p:sp>
        <p:nvSpPr>
          <p:cNvPr id="1677319" name="动作按钮: 自定义 8">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77320"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indent="627063">
              <a:lnSpc>
                <a:spcPts val="3500"/>
              </a:lnSpc>
            </a:pPr>
            <a:r>
              <a:rPr lang="zh-CN" altLang="en-US" sz="2400" b="1" dirty="0" smtClean="0">
                <a:latin typeface="宋体" pitchFamily="2" charset="-122"/>
              </a:rPr>
              <a:t>近年来，高考中对小说主题考查的题型主要有以下两种：</a:t>
            </a:r>
          </a:p>
          <a:p>
            <a:pPr indent="627063">
              <a:lnSpc>
                <a:spcPts val="3500"/>
              </a:lnSpc>
            </a:pPr>
            <a:r>
              <a:rPr lang="zh-CN" altLang="en-US" sz="2400" b="1" dirty="0" smtClean="0">
                <a:latin typeface="宋体" pitchFamily="2" charset="-122"/>
              </a:rPr>
              <a:t>①分析概括主题。对主题比较单一的文本，往往以概括的形式考查，如</a:t>
            </a:r>
            <a:r>
              <a:rPr lang="en-US" altLang="zh-CN" sz="2400" b="1" dirty="0" smtClean="0">
                <a:latin typeface="宋体" pitchFamily="2" charset="-122"/>
              </a:rPr>
              <a:t>2014</a:t>
            </a:r>
            <a:r>
              <a:rPr lang="zh-CN" altLang="en-US" sz="2400" b="1" dirty="0" smtClean="0">
                <a:latin typeface="宋体" pitchFamily="2" charset="-122"/>
              </a:rPr>
              <a:t>年浙江卷要求结合人物形象分析作品主题。</a:t>
            </a:r>
          </a:p>
          <a:p>
            <a:pPr indent="627063">
              <a:lnSpc>
                <a:spcPts val="3500"/>
              </a:lnSpc>
            </a:pPr>
            <a:r>
              <a:rPr lang="zh-CN" altLang="en-US" sz="2400" b="1" dirty="0" smtClean="0">
                <a:latin typeface="宋体" pitchFamily="2" charset="-122"/>
              </a:rPr>
              <a:t>②原因概括题。这是小说主题考查的一种变体，如</a:t>
            </a:r>
            <a:r>
              <a:rPr lang="en-US" altLang="zh-CN" sz="2400" b="1" dirty="0" smtClean="0">
                <a:latin typeface="宋体" pitchFamily="2" charset="-122"/>
              </a:rPr>
              <a:t>2014</a:t>
            </a:r>
            <a:r>
              <a:rPr lang="zh-CN" altLang="en-US" sz="2400" b="1" dirty="0" smtClean="0">
                <a:latin typeface="宋体" pitchFamily="2" charset="-122"/>
              </a:rPr>
              <a:t>年辽宁卷要求分析数学家得失爱情的原因。</a:t>
            </a:r>
          </a:p>
          <a:p>
            <a:pPr indent="627063">
              <a:lnSpc>
                <a:spcPts val="3500"/>
              </a:lnSpc>
            </a:pPr>
            <a:r>
              <a:rPr lang="zh-CN" altLang="en-US" sz="2400" b="1" dirty="0" smtClean="0">
                <a:latin typeface="宋体" pitchFamily="2" charset="-122"/>
              </a:rPr>
              <a:t>此外，对可以从不同角度挖掘主题的文本，往往以探究的形式考查，把主题同人物、情节、内涵、读者感受等结合起来考查。如</a:t>
            </a:r>
            <a:r>
              <a:rPr lang="en-US" altLang="zh-CN" sz="2400" b="1" dirty="0" smtClean="0">
                <a:latin typeface="宋体" pitchFamily="2" charset="-122"/>
              </a:rPr>
              <a:t>2014</a:t>
            </a:r>
            <a:r>
              <a:rPr lang="zh-CN" altLang="en-US" sz="2400" b="1" dirty="0" smtClean="0">
                <a:latin typeface="宋体" pitchFamily="2" charset="-122"/>
              </a:rPr>
              <a:t>年辽宁卷要求谈谈从人物身上得到的启示；</a:t>
            </a:r>
            <a:r>
              <a:rPr lang="en-US" altLang="zh-CN" sz="2400" b="1" dirty="0" smtClean="0">
                <a:latin typeface="宋体" pitchFamily="2" charset="-122"/>
              </a:rPr>
              <a:t>2012</a:t>
            </a:r>
            <a:r>
              <a:rPr lang="zh-CN" altLang="en-US" sz="2400" b="1" dirty="0" smtClean="0">
                <a:latin typeface="宋体" pitchFamily="2" charset="-122"/>
              </a:rPr>
              <a:t>年福建卷要求探析作品蕴含的情感。此内容放在第</a:t>
            </a:r>
            <a:r>
              <a:rPr lang="en-US" altLang="zh-CN" sz="2400" b="1" dirty="0" smtClean="0">
                <a:latin typeface="宋体" pitchFamily="2" charset="-122"/>
              </a:rPr>
              <a:t>6</a:t>
            </a:r>
            <a:r>
              <a:rPr lang="zh-CN" altLang="en-US" sz="2400" b="1" dirty="0" smtClean="0">
                <a:latin typeface="宋体" pitchFamily="2" charset="-122"/>
              </a:rPr>
              <a:t>讲详细讲解。</a:t>
            </a:r>
          </a:p>
        </p:txBody>
      </p:sp>
      <p:sp>
        <p:nvSpPr>
          <p:cNvPr id="1677321" name="同侧圆角矩形 11"/>
          <p:cNvSpPr>
            <a:spLocks noChangeArrowheads="1"/>
          </p:cNvSpPr>
          <p:nvPr/>
        </p:nvSpPr>
        <p:spPr bwMode="auto">
          <a:xfrm>
            <a:off x="3314700" y="508000"/>
            <a:ext cx="2484438" cy="473075"/>
          </a:xfrm>
          <a:custGeom>
            <a:avLst/>
            <a:gdLst>
              <a:gd name="T0" fmla="*/ 2484438 w 2484438"/>
              <a:gd name="T1" fmla="*/ 236538 h 473075"/>
              <a:gd name="T2" fmla="*/ 1242219 w 2484438"/>
              <a:gd name="T3" fmla="*/ 473075 h 473075"/>
              <a:gd name="T4" fmla="*/ 0 w 2484438"/>
              <a:gd name="T5" fmla="*/ 236538 h 473075"/>
              <a:gd name="T6" fmla="*/ 1242219 w 2484438"/>
              <a:gd name="T7" fmla="*/ 0 h 473075"/>
              <a:gd name="T8" fmla="*/ 0 60000 65536"/>
              <a:gd name="T9" fmla="*/ 5898240 60000 65536"/>
              <a:gd name="T10" fmla="*/ 11796480 60000 65536"/>
              <a:gd name="T11" fmla="*/ 17694720 60000 65536"/>
              <a:gd name="T12" fmla="*/ 23094 w 2484438"/>
              <a:gd name="T13" fmla="*/ 23094 h 473075"/>
              <a:gd name="T14" fmla="*/ 2461344 w 2484438"/>
              <a:gd name="T15" fmla="*/ 473075 h 473075"/>
            </a:gdLst>
            <a:ahLst/>
            <a:cxnLst>
              <a:cxn ang="T8">
                <a:pos x="T0" y="T1"/>
              </a:cxn>
              <a:cxn ang="T9">
                <a:pos x="T2" y="T3"/>
              </a:cxn>
              <a:cxn ang="T10">
                <a:pos x="T4" y="T5"/>
              </a:cxn>
              <a:cxn ang="T11">
                <a:pos x="T6" y="T7"/>
              </a:cxn>
            </a:cxnLst>
            <a:rect l="T12" t="T13" r="T14" b="T15"/>
            <a:pathLst>
              <a:path w="2484438" h="473075">
                <a:moveTo>
                  <a:pt x="78847" y="0"/>
                </a:moveTo>
                <a:lnTo>
                  <a:pt x="2405591" y="0"/>
                </a:lnTo>
                <a:lnTo>
                  <a:pt x="2405590" y="0"/>
                </a:lnTo>
                <a:cubicBezTo>
                  <a:pt x="2449136" y="0"/>
                  <a:pt x="2484438" y="35301"/>
                  <a:pt x="2484438" y="78847"/>
                </a:cubicBezTo>
                <a:lnTo>
                  <a:pt x="2484438" y="473075"/>
                </a:lnTo>
                <a:lnTo>
                  <a:pt x="0" y="473075"/>
                </a:lnTo>
                <a:lnTo>
                  <a:pt x="0" y="78847"/>
                </a:lnTo>
                <a:cubicBezTo>
                  <a:pt x="0" y="35301"/>
                  <a:pt x="35301" y="0"/>
                  <a:pt x="78846" y="0"/>
                </a:cubicBezTo>
                <a:close/>
              </a:path>
            </a:pathLst>
          </a:custGeom>
          <a:gradFill rotWithShape="0">
            <a:gsLst>
              <a:gs pos="0">
                <a:srgbClr val="00B0DA"/>
              </a:gs>
              <a:gs pos="59000">
                <a:srgbClr val="1EB4FF"/>
              </a:gs>
              <a:gs pos="100000">
                <a:srgbClr val="005782"/>
              </a:gs>
            </a:gsLst>
            <a:lin ang="5400000"/>
          </a:gradFill>
          <a:ln w="9525">
            <a:noFill/>
            <a:miter lim="800000"/>
            <a:headEnd/>
            <a:tailEnd/>
          </a:ln>
        </p:spPr>
        <p:txBody>
          <a:bodyPr anchor="ctr"/>
          <a:lstStyle/>
          <a:p>
            <a:pPr algn="ctr">
              <a:lnSpc>
                <a:spcPts val="2200"/>
              </a:lnSpc>
            </a:pPr>
            <a:r>
              <a:rPr lang="zh-CN" altLang="en-US" sz="2600" b="1">
                <a:solidFill>
                  <a:schemeClr val="bg1"/>
                </a:solidFill>
                <a:latin typeface="幼圆" pitchFamily="49" charset="-122"/>
                <a:ea typeface="幼圆" pitchFamily="49" charset="-122"/>
              </a:rPr>
              <a:t>考情透析</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withEffect">
                                  <p:stCondLst>
                                    <p:cond delay="0"/>
                                  </p:stCondLst>
                                  <p:childTnLst>
                                    <p:set>
                                      <p:cBhvr>
                                        <p:cTn id="6" dur="1" fill="hold">
                                          <p:stCondLst>
                                            <p:cond delay="0"/>
                                          </p:stCondLst>
                                        </p:cTn>
                                        <p:tgtEl>
                                          <p:spTgt spid="1677321"/>
                                        </p:tgtEl>
                                        <p:attrNameLst>
                                          <p:attrName>style.visibility</p:attrName>
                                        </p:attrNameLst>
                                      </p:cBhvr>
                                      <p:to>
                                        <p:strVal val="visible"/>
                                      </p:to>
                                    </p:set>
                                    <p:animEffect transition="in" filter="wheel(4)">
                                      <p:cBhvr>
                                        <p:cTn id="7" dur="500"/>
                                        <p:tgtEl>
                                          <p:spTgt spid="1677321"/>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677320"/>
                                        </p:tgtEl>
                                        <p:attrNameLst>
                                          <p:attrName>style.visibility</p:attrName>
                                        </p:attrNameLst>
                                      </p:cBhvr>
                                      <p:to>
                                        <p:strVal val="visible"/>
                                      </p:to>
                                    </p:set>
                                    <p:animEffect transition="in" filter="diamond(in)">
                                      <p:cBhvr>
                                        <p:cTn id="12" dur="500"/>
                                        <p:tgtEl>
                                          <p:spTgt spid="1677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7320" grpId="0" autoUpdateAnimBg="0"/>
      <p:bldP spid="1677321" grpId="0" animBg="1" autoUpdateAnimBg="0"/>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62" name="标题 1"/>
          <p:cNvSpPr>
            <a:spLocks noGrp="1"/>
          </p:cNvSpPr>
          <p:nvPr>
            <p:ph type="title" idx="4294967295"/>
          </p:nvPr>
        </p:nvSpPr>
        <p:spPr>
          <a:xfrm>
            <a:off x="611188" y="166688"/>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a:t>
            </a:r>
            <a:r>
              <a:rPr lang="en-US" altLang="zh-CN" sz="2200" b="1">
                <a:solidFill>
                  <a:srgbClr val="C00000"/>
                </a:solidFill>
                <a:latin typeface="幼圆" pitchFamily="49" charset="-122"/>
                <a:ea typeface="幼圆" pitchFamily="49" charset="-122"/>
              </a:rPr>
              <a:t>概</a:t>
            </a:r>
            <a:r>
              <a:rPr lang="zh-CN" altLang="en-US" sz="2200" b="1">
                <a:solidFill>
                  <a:srgbClr val="C00000"/>
                </a:solidFill>
                <a:latin typeface="幼圆" pitchFamily="49" charset="-122"/>
                <a:ea typeface="幼圆" pitchFamily="49" charset="-122"/>
              </a:rPr>
              <a:t>括小说主题</a:t>
            </a:r>
          </a:p>
        </p:txBody>
      </p:sp>
      <p:sp>
        <p:nvSpPr>
          <p:cNvPr id="1679363" name="内容占位符 2"/>
          <p:cNvSpPr>
            <a:spLocks noGrp="1"/>
          </p:cNvSpPr>
          <p:nvPr>
            <p:ph idx="4294967295"/>
          </p:nvPr>
        </p:nvSpPr>
        <p:spPr>
          <a:xfrm>
            <a:off x="792163" y="936625"/>
            <a:ext cx="7920037" cy="5399088"/>
          </a:xfrm>
        </p:spPr>
        <p:txBody>
          <a:bodyPr/>
          <a:lstStyle/>
          <a:p>
            <a:pPr marL="0" indent="542925" algn="ctr" eaLnBrk="1" hangingPunct="1">
              <a:lnSpc>
                <a:spcPts val="3500"/>
              </a:lnSpc>
              <a:spcBef>
                <a:spcPct val="0"/>
              </a:spcBef>
              <a:buFont typeface="Arial" charset="0"/>
              <a:buNone/>
            </a:pPr>
            <a:r>
              <a:rPr lang="en-US" sz="2400" b="1" dirty="0">
                <a:solidFill>
                  <a:srgbClr val="0033CC"/>
                </a:solidFill>
                <a:effectLst>
                  <a:outerShdw blurRad="38100" dist="38100" dir="2700000" algn="tl">
                    <a:srgbClr val="C0C0C0"/>
                  </a:outerShdw>
                </a:effectLst>
                <a:latin typeface="宋体" pitchFamily="2" charset="-122"/>
              </a:rPr>
              <a:t>—— </a:t>
            </a:r>
            <a:r>
              <a:rPr lang="zh-CN" altLang="en-US" sz="2400" b="1" dirty="0">
                <a:solidFill>
                  <a:srgbClr val="0033CC"/>
                </a:solidFill>
                <a:effectLst>
                  <a:outerShdw blurRad="38100" dist="38100" dir="2700000" algn="tl">
                    <a:srgbClr val="C0C0C0"/>
                  </a:outerShdw>
                </a:effectLst>
                <a:latin typeface="宋体" pitchFamily="2" charset="-122"/>
              </a:rPr>
              <a:t>真题体验 </a:t>
            </a:r>
            <a:r>
              <a:rPr lang="en-US" sz="2400" b="1" dirty="0">
                <a:solidFill>
                  <a:srgbClr val="0033CC"/>
                </a:solidFill>
                <a:effectLst>
                  <a:outerShdw blurRad="38100" dist="38100" dir="2700000" algn="tl">
                    <a:srgbClr val="C0C0C0"/>
                  </a:outerShdw>
                </a:effectLst>
                <a:latin typeface="宋体" pitchFamily="2" charset="-122"/>
              </a:rPr>
              <a:t>——</a:t>
            </a:r>
            <a:r>
              <a:rPr lang="zh-CN" altLang="en-US" sz="2400" b="1" dirty="0">
                <a:latin typeface="宋体" pitchFamily="2" charset="-122"/>
              </a:rPr>
              <a:t>　</a:t>
            </a:r>
          </a:p>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加“*”的为本考点题。</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[2014·</a:t>
            </a:r>
            <a:r>
              <a:rPr lang="zh-CN" altLang="en-US" sz="2400" b="1" dirty="0" smtClean="0">
                <a:latin typeface="宋体" pitchFamily="2" charset="-122"/>
              </a:rPr>
              <a:t>新课标全国卷</a:t>
            </a:r>
            <a:r>
              <a:rPr lang="en-US" altLang="zh-CN" sz="2400" b="1" dirty="0" smtClean="0">
                <a:latin typeface="宋体" pitchFamily="2" charset="-122"/>
              </a:rPr>
              <a:t>Ⅰ]</a:t>
            </a:r>
            <a:r>
              <a:rPr lang="zh-CN" altLang="en-US" sz="2400" b="1" dirty="0" smtClean="0">
                <a:latin typeface="宋体" pitchFamily="2" charset="-122"/>
              </a:rPr>
              <a:t>阅读下面的文字，完成</a:t>
            </a:r>
            <a:r>
              <a:rPr lang="en-US" altLang="zh-CN" sz="2400" b="1" dirty="0" smtClean="0">
                <a:latin typeface="宋体" pitchFamily="2" charset="-122"/>
              </a:rPr>
              <a:t>1</a:t>
            </a:r>
            <a:r>
              <a:rPr lang="zh-CN" altLang="en-US" sz="2400" b="1" dirty="0" smtClean="0">
                <a:latin typeface="宋体" pitchFamily="2" charset="-122"/>
              </a:rPr>
              <a:t>～</a:t>
            </a:r>
            <a:r>
              <a:rPr lang="en-US" altLang="zh-CN" sz="2400" b="1" dirty="0" smtClean="0">
                <a:latin typeface="宋体" pitchFamily="2" charset="-122"/>
              </a:rPr>
              <a:t>4</a:t>
            </a:r>
            <a:r>
              <a:rPr lang="zh-CN" altLang="en-US" sz="2400" b="1" dirty="0" smtClean="0">
                <a:latin typeface="宋体" pitchFamily="2" charset="-122"/>
              </a:rPr>
              <a:t>题。</a:t>
            </a:r>
            <a:r>
              <a:rPr lang="en-US" altLang="zh-CN" sz="2400" b="1" dirty="0" smtClean="0">
                <a:latin typeface="宋体" pitchFamily="2" charset="-122"/>
              </a:rPr>
              <a:t>(25</a:t>
            </a:r>
            <a:r>
              <a:rPr lang="zh-CN" altLang="en-US" sz="2400" b="1" dirty="0" smtClean="0">
                <a:latin typeface="宋体" pitchFamily="2" charset="-122"/>
              </a:rPr>
              <a:t>分</a:t>
            </a:r>
            <a:r>
              <a:rPr lang="en-US" altLang="zh-CN" sz="2400" b="1" dirty="0" smtClean="0">
                <a:latin typeface="宋体" pitchFamily="2" charset="-122"/>
              </a:rPr>
              <a:t>)</a:t>
            </a:r>
          </a:p>
          <a:p>
            <a:pPr marL="0" indent="542925" algn="ctr" eaLnBrk="1" hangingPunct="1">
              <a:lnSpc>
                <a:spcPts val="3500"/>
              </a:lnSpc>
              <a:spcBef>
                <a:spcPct val="0"/>
              </a:spcBef>
              <a:buFont typeface="Arial" charset="0"/>
              <a:buNone/>
            </a:pPr>
            <a:r>
              <a:rPr lang="zh-CN" altLang="en-US" sz="2400" b="1" dirty="0" smtClean="0">
                <a:latin typeface="宋体" pitchFamily="2" charset="-122"/>
              </a:rPr>
              <a:t>古</a:t>
            </a:r>
            <a:r>
              <a:rPr lang="zh-CN" altLang="en-US" sz="2400" b="1" dirty="0">
                <a:latin typeface="宋体" pitchFamily="2" charset="-122"/>
              </a:rPr>
              <a:t>渡头</a:t>
            </a:r>
          </a:p>
          <a:p>
            <a:pPr marL="0" indent="542925" algn="ctr" eaLnBrk="1" hangingPunct="1">
              <a:lnSpc>
                <a:spcPts val="3500"/>
              </a:lnSpc>
              <a:spcBef>
                <a:spcPct val="0"/>
              </a:spcBef>
              <a:buFont typeface="Arial" charset="0"/>
              <a:buNone/>
            </a:pPr>
            <a:r>
              <a:rPr lang="zh-CN" altLang="en-US" sz="2400" b="1" dirty="0">
                <a:latin typeface="宋体" pitchFamily="2" charset="-122"/>
              </a:rPr>
              <a:t>叶　紫</a:t>
            </a:r>
          </a:p>
          <a:p>
            <a:pPr marL="0" indent="542925" eaLnBrk="1" hangingPunct="1">
              <a:lnSpc>
                <a:spcPts val="3500"/>
              </a:lnSpc>
              <a:spcBef>
                <a:spcPct val="0"/>
              </a:spcBef>
              <a:buNone/>
            </a:pPr>
            <a:r>
              <a:rPr lang="zh-CN" altLang="en-US" sz="2400" b="1" dirty="0" smtClean="0">
                <a:latin typeface="宋体" pitchFamily="2" charset="-122"/>
              </a:rPr>
              <a:t>太阳渐渐地隐没到树林中去了，晚霞散射着一片凌乱的光辉，映到茫无际涯的淡绿的湖上，现出各种各样的色彩来。微风波动着皱纹似的浪头，轻轻地吻着沙岸。</a:t>
            </a:r>
          </a:p>
          <a:p>
            <a:pPr marL="0" indent="542925" eaLnBrk="1" hangingPunct="1">
              <a:lnSpc>
                <a:spcPts val="3500"/>
              </a:lnSpc>
              <a:spcBef>
                <a:spcPct val="0"/>
              </a:spcBef>
              <a:buNone/>
            </a:pPr>
            <a:r>
              <a:rPr lang="zh-CN" altLang="en-US" sz="2400" b="1" dirty="0" smtClean="0">
                <a:latin typeface="宋体" pitchFamily="2" charset="-122"/>
              </a:rPr>
              <a:t>破烂不堪的老渡船，横在枯杨的下面。渡夫戴着一顶尖头的斗笠，弯着腰，在那里洗刷一叶断片的船篷。</a:t>
            </a:r>
          </a:p>
          <a:p>
            <a:pPr marL="0" indent="542925" eaLnBrk="1" hangingPunct="1">
              <a:lnSpc>
                <a:spcPts val="3500"/>
              </a:lnSpc>
              <a:spcBef>
                <a:spcPct val="0"/>
              </a:spcBef>
              <a:buNone/>
            </a:pPr>
            <a:r>
              <a:rPr lang="zh-CN" altLang="en-US" sz="2400" b="1" dirty="0" smtClean="0">
                <a:latin typeface="宋体" pitchFamily="2" charset="-122"/>
              </a:rPr>
              <a:t>我轻轻地踏到他的船上，他抬起头来，带血色的昏花</a:t>
            </a:r>
          </a:p>
        </p:txBody>
      </p:sp>
      <p:sp>
        <p:nvSpPr>
          <p:cNvPr id="1679364"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679366"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7936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79362"/>
                                        </p:tgtEl>
                                        <p:attrNameLst>
                                          <p:attrName>style.visibility</p:attrName>
                                        </p:attrNameLst>
                                      </p:cBhvr>
                                      <p:to>
                                        <p:strVal val="visible"/>
                                      </p:to>
                                    </p:set>
                                    <p:anim calcmode="lin" valueType="num">
                                      <p:cBhvr additive="base">
                                        <p:cTn id="7" dur="500" fill="hold"/>
                                        <p:tgtEl>
                                          <p:spTgt spid="1679362"/>
                                        </p:tgtEl>
                                        <p:attrNameLst>
                                          <p:attrName>ppt_x</p:attrName>
                                        </p:attrNameLst>
                                      </p:cBhvr>
                                      <p:tavLst>
                                        <p:tav tm="0">
                                          <p:val>
                                            <p:strVal val="0-#ppt_w/2"/>
                                          </p:val>
                                        </p:tav>
                                        <p:tav tm="100000">
                                          <p:val>
                                            <p:strVal val="#ppt_x"/>
                                          </p:val>
                                        </p:tav>
                                      </p:tavLst>
                                    </p:anim>
                                    <p:anim calcmode="lin" valueType="num">
                                      <p:cBhvr additive="base">
                                        <p:cTn id="8" dur="500" fill="hold"/>
                                        <p:tgtEl>
                                          <p:spTgt spid="167936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679363">
                                            <p:txEl>
                                              <p:pRg st="0" end="0"/>
                                            </p:txEl>
                                          </p:spTgt>
                                        </p:tgtEl>
                                        <p:attrNameLst>
                                          <p:attrName>style.visibility</p:attrName>
                                        </p:attrNameLst>
                                      </p:cBhvr>
                                      <p:to>
                                        <p:strVal val="visible"/>
                                      </p:to>
                                    </p:set>
                                    <p:anim calcmode="lin" valueType="num">
                                      <p:cBhvr additive="base">
                                        <p:cTn id="18" dur="500" fill="hold"/>
                                        <p:tgtEl>
                                          <p:spTgt spid="1679363">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679363">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679363">
                                            <p:txEl>
                                              <p:pRg st="1" end="1"/>
                                            </p:txEl>
                                          </p:spTgt>
                                        </p:tgtEl>
                                        <p:attrNameLst>
                                          <p:attrName>style.visibility</p:attrName>
                                        </p:attrNameLst>
                                      </p:cBhvr>
                                      <p:to>
                                        <p:strVal val="visible"/>
                                      </p:to>
                                    </p:set>
                                    <p:anim calcmode="lin" valueType="num">
                                      <p:cBhvr additive="base">
                                        <p:cTn id="22" dur="500" fill="hold"/>
                                        <p:tgtEl>
                                          <p:spTgt spid="167936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679363">
                                            <p:txEl>
                                              <p:pRg st="1" end="1"/>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679363">
                                            <p:txEl>
                                              <p:pRg st="2" end="2"/>
                                            </p:txEl>
                                          </p:spTgt>
                                        </p:tgtEl>
                                        <p:attrNameLst>
                                          <p:attrName>style.visibility</p:attrName>
                                        </p:attrNameLst>
                                      </p:cBhvr>
                                      <p:to>
                                        <p:strVal val="visible"/>
                                      </p:to>
                                    </p:set>
                                    <p:anim calcmode="lin" valueType="num">
                                      <p:cBhvr additive="base">
                                        <p:cTn id="26" dur="500" fill="hold"/>
                                        <p:tgtEl>
                                          <p:spTgt spid="167936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679363">
                                            <p:txEl>
                                              <p:pRg st="2" end="2"/>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679363">
                                            <p:txEl>
                                              <p:pRg st="3" end="3"/>
                                            </p:txEl>
                                          </p:spTgt>
                                        </p:tgtEl>
                                        <p:attrNameLst>
                                          <p:attrName>style.visibility</p:attrName>
                                        </p:attrNameLst>
                                      </p:cBhvr>
                                      <p:to>
                                        <p:strVal val="visible"/>
                                      </p:to>
                                    </p:set>
                                    <p:anim calcmode="lin" valueType="num">
                                      <p:cBhvr additive="base">
                                        <p:cTn id="30" dur="500" fill="hold"/>
                                        <p:tgtEl>
                                          <p:spTgt spid="167936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679363">
                                            <p:txEl>
                                              <p:pRg st="3" end="3"/>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679363">
                                            <p:txEl>
                                              <p:pRg st="4" end="4"/>
                                            </p:txEl>
                                          </p:spTgt>
                                        </p:tgtEl>
                                        <p:attrNameLst>
                                          <p:attrName>style.visibility</p:attrName>
                                        </p:attrNameLst>
                                      </p:cBhvr>
                                      <p:to>
                                        <p:strVal val="visible"/>
                                      </p:to>
                                    </p:set>
                                    <p:anim calcmode="lin" valueType="num">
                                      <p:cBhvr additive="base">
                                        <p:cTn id="34" dur="500" fill="hold"/>
                                        <p:tgtEl>
                                          <p:spTgt spid="1679363">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679363">
                                            <p:txEl>
                                              <p:pRg st="4" end="4"/>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679363">
                                            <p:txEl>
                                              <p:pRg st="5" end="5"/>
                                            </p:txEl>
                                          </p:spTgt>
                                        </p:tgtEl>
                                        <p:attrNameLst>
                                          <p:attrName>style.visibility</p:attrName>
                                        </p:attrNameLst>
                                      </p:cBhvr>
                                      <p:to>
                                        <p:strVal val="visible"/>
                                      </p:to>
                                    </p:set>
                                    <p:anim calcmode="lin" valueType="num">
                                      <p:cBhvr additive="base">
                                        <p:cTn id="38" dur="500" fill="hold"/>
                                        <p:tgtEl>
                                          <p:spTgt spid="1679363">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679363">
                                            <p:txEl>
                                              <p:pRg st="5" end="5"/>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679363">
                                            <p:txEl>
                                              <p:pRg st="6" end="6"/>
                                            </p:txEl>
                                          </p:spTgt>
                                        </p:tgtEl>
                                        <p:attrNameLst>
                                          <p:attrName>style.visibility</p:attrName>
                                        </p:attrNameLst>
                                      </p:cBhvr>
                                      <p:to>
                                        <p:strVal val="visible"/>
                                      </p:to>
                                    </p:set>
                                    <p:anim calcmode="lin" valueType="num">
                                      <p:cBhvr additive="base">
                                        <p:cTn id="42" dur="500" fill="hold"/>
                                        <p:tgtEl>
                                          <p:spTgt spid="1679363">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679363">
                                            <p:txEl>
                                              <p:pRg st="6" end="6"/>
                                            </p:txEl>
                                          </p:spTgt>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679363">
                                            <p:txEl>
                                              <p:pRg st="7" end="7"/>
                                            </p:txEl>
                                          </p:spTgt>
                                        </p:tgtEl>
                                        <p:attrNameLst>
                                          <p:attrName>style.visibility</p:attrName>
                                        </p:attrNameLst>
                                      </p:cBhvr>
                                      <p:to>
                                        <p:strVal val="visible"/>
                                      </p:to>
                                    </p:set>
                                    <p:anim calcmode="lin" valueType="num">
                                      <p:cBhvr additive="base">
                                        <p:cTn id="46" dur="500" fill="hold"/>
                                        <p:tgtEl>
                                          <p:spTgt spid="1679363">
                                            <p:txEl>
                                              <p:pRg st="7" end="7"/>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167936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62" grpId="0" autoUpdateAnimBg="0"/>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0386" name="标题 1"/>
          <p:cNvSpPr>
            <a:spLocks noGrp="1"/>
          </p:cNvSpPr>
          <p:nvPr>
            <p:ph type="title" idx="4294967295"/>
          </p:nvPr>
        </p:nvSpPr>
        <p:spPr>
          <a:xfrm>
            <a:off x="611188" y="166688"/>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第4讲　概括小说主题</a:t>
            </a:r>
          </a:p>
        </p:txBody>
      </p:sp>
      <p:sp>
        <p:nvSpPr>
          <p:cNvPr id="1680387"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的眼睛，望着我大声说道：</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“过湖吗，小伙子？”</a:t>
            </a:r>
          </a:p>
          <a:p>
            <a:pPr marL="0" indent="627063" eaLnBrk="1" hangingPunct="1">
              <a:lnSpc>
                <a:spcPts val="3500"/>
              </a:lnSpc>
              <a:spcBef>
                <a:spcPct val="0"/>
              </a:spcBef>
              <a:buNone/>
            </a:pPr>
            <a:r>
              <a:rPr lang="zh-CN" altLang="en-US" sz="2400" b="1" dirty="0" smtClean="0">
                <a:latin typeface="宋体" pitchFamily="2" charset="-122"/>
              </a:rPr>
              <a:t>“唔，”我放下包袱，“是的。”</a:t>
            </a:r>
          </a:p>
          <a:p>
            <a:pPr marL="0" indent="627063" eaLnBrk="1" hangingPunct="1">
              <a:lnSpc>
                <a:spcPts val="3500"/>
              </a:lnSpc>
              <a:spcBef>
                <a:spcPct val="0"/>
              </a:spcBef>
              <a:buNone/>
            </a:pPr>
            <a:r>
              <a:rPr lang="zh-CN" altLang="en-US" sz="2400" b="1" dirty="0" smtClean="0">
                <a:latin typeface="宋体" pitchFamily="2" charset="-122"/>
              </a:rPr>
              <a:t>“那么，要等到明天啰。”他又弯腰做事去了。</a:t>
            </a:r>
          </a:p>
          <a:p>
            <a:pPr marL="0" indent="627063" eaLnBrk="1" hangingPunct="1">
              <a:lnSpc>
                <a:spcPts val="3500"/>
              </a:lnSpc>
              <a:spcBef>
                <a:spcPct val="0"/>
              </a:spcBef>
              <a:buNone/>
            </a:pPr>
            <a:r>
              <a:rPr lang="zh-CN" altLang="en-US" sz="2400" b="1" dirty="0" smtClean="0">
                <a:latin typeface="宋体" pitchFamily="2" charset="-122"/>
              </a:rPr>
              <a:t>“为什么呢？”我茫然地，“我多给你些钱不能吗？”</a:t>
            </a:r>
          </a:p>
          <a:p>
            <a:pPr marL="0" indent="627063" eaLnBrk="1" hangingPunct="1">
              <a:lnSpc>
                <a:spcPts val="3500"/>
              </a:lnSpc>
              <a:spcBef>
                <a:spcPct val="0"/>
              </a:spcBef>
              <a:buNone/>
            </a:pPr>
            <a:r>
              <a:rPr lang="zh-CN" altLang="en-US" sz="2400" b="1" dirty="0" smtClean="0">
                <a:latin typeface="宋体" pitchFamily="2" charset="-122"/>
              </a:rPr>
              <a:t>“钱？你有多少钱呢？”他的声音来得更加响亮了，教训似的。他重新站起来，抛掉破篷子，把斗笠脱在手中，立时现出了白雪般的头发，“年纪轻轻，开口就是‘钱’，有钱就命都不要了吗？”</a:t>
            </a:r>
          </a:p>
        </p:txBody>
      </p:sp>
      <p:sp>
        <p:nvSpPr>
          <p:cNvPr id="1680388"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680390"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8039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1411"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我不由得暗自吃了一惊。</a:t>
            </a:r>
          </a:p>
          <a:p>
            <a:pPr marL="0" indent="627063" eaLnBrk="1" hangingPunct="1">
              <a:lnSpc>
                <a:spcPts val="3500"/>
              </a:lnSpc>
              <a:spcBef>
                <a:spcPct val="0"/>
              </a:spcBef>
              <a:buNone/>
            </a:pPr>
            <a:r>
              <a:rPr lang="zh-CN" altLang="en-US" sz="2400" b="1" dirty="0" smtClean="0">
                <a:latin typeface="宋体" pitchFamily="2" charset="-122"/>
              </a:rPr>
              <a:t>他从舱里拿出一根烟管，饱饱地吸足了一口，接着说：“看你的样子也不是一个老出门的。哪里来的呀？”</a:t>
            </a:r>
          </a:p>
          <a:p>
            <a:pPr marL="0" indent="627063" eaLnBrk="1" hangingPunct="1">
              <a:lnSpc>
                <a:spcPts val="3500"/>
              </a:lnSpc>
              <a:spcBef>
                <a:spcPct val="0"/>
              </a:spcBef>
              <a:buNone/>
            </a:pPr>
            <a:r>
              <a:rPr lang="zh-CN" altLang="en-US" sz="2400" b="1" dirty="0" smtClean="0">
                <a:latin typeface="宋体" pitchFamily="2" charset="-122"/>
              </a:rPr>
              <a:t>“从军队里回来。”</a:t>
            </a:r>
          </a:p>
          <a:p>
            <a:pPr marL="0" indent="627063" eaLnBrk="1" hangingPunct="1">
              <a:lnSpc>
                <a:spcPts val="3500"/>
              </a:lnSpc>
              <a:spcBef>
                <a:spcPct val="0"/>
              </a:spcBef>
              <a:buNone/>
            </a:pPr>
            <a:r>
              <a:rPr lang="zh-CN" altLang="en-US" sz="2400" b="1" dirty="0" smtClean="0">
                <a:latin typeface="宋体" pitchFamily="2" charset="-122"/>
              </a:rPr>
              <a:t>“军队里？</a:t>
            </a:r>
            <a:r>
              <a:rPr lang="en-US" altLang="zh-CN" sz="2400" b="1" dirty="0" smtClean="0">
                <a:latin typeface="宋体" pitchFamily="2" charset="-122"/>
              </a:rPr>
              <a:t>……”</a:t>
            </a:r>
            <a:r>
              <a:rPr lang="zh-CN" altLang="en-US" sz="2400" b="1" dirty="0" smtClean="0">
                <a:latin typeface="宋体" pitchFamily="2" charset="-122"/>
              </a:rPr>
              <a:t>他又停了一停，“是当兵的吧，为什么又跑开来呢？”</a:t>
            </a:r>
          </a:p>
          <a:p>
            <a:pPr marL="0" indent="627063" eaLnBrk="1" hangingPunct="1">
              <a:lnSpc>
                <a:spcPts val="3500"/>
              </a:lnSpc>
              <a:spcBef>
                <a:spcPct val="0"/>
              </a:spcBef>
              <a:buNone/>
            </a:pPr>
            <a:r>
              <a:rPr lang="zh-CN" altLang="en-US" sz="2400" b="1" dirty="0" smtClean="0">
                <a:latin typeface="宋体" pitchFamily="2" charset="-122"/>
              </a:rPr>
              <a:t>“我是请长假的，我妈病了。”</a:t>
            </a:r>
          </a:p>
          <a:p>
            <a:pPr marL="0" indent="627063" eaLnBrk="1" hangingPunct="1">
              <a:lnSpc>
                <a:spcPts val="3500"/>
              </a:lnSpc>
              <a:spcBef>
                <a:spcPct val="0"/>
              </a:spcBef>
              <a:buNone/>
            </a:pPr>
            <a:r>
              <a:rPr lang="zh-CN" altLang="en-US" sz="2400" b="1" dirty="0" smtClean="0">
                <a:latin typeface="宋体" pitchFamily="2" charset="-122"/>
              </a:rPr>
              <a:t>“唔！</a:t>
            </a:r>
            <a:r>
              <a:rPr lang="en-US" altLang="zh-CN" sz="2400" b="1" dirty="0" smtClean="0">
                <a:latin typeface="宋体" pitchFamily="2" charset="-122"/>
              </a:rPr>
              <a:t>……”</a:t>
            </a:r>
          </a:p>
          <a:p>
            <a:pPr marL="0" indent="627063" eaLnBrk="1" hangingPunct="1">
              <a:lnSpc>
                <a:spcPts val="3500"/>
              </a:lnSpc>
              <a:spcBef>
                <a:spcPct val="0"/>
              </a:spcBef>
              <a:buNone/>
            </a:pPr>
            <a:r>
              <a:rPr lang="zh-CN" altLang="en-US" sz="2400" b="1" dirty="0" smtClean="0">
                <a:latin typeface="宋体" pitchFamily="2" charset="-122"/>
              </a:rPr>
              <a:t>两个人都沉默了一会儿，他把烟管在船头上磕了两磕，接着又燃第二口。</a:t>
            </a:r>
          </a:p>
        </p:txBody>
      </p:sp>
      <p:sp>
        <p:nvSpPr>
          <p:cNvPr id="1681412"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681414"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8141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68141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spTree>
  </p:cSld>
  <p:clrMapOvr>
    <a:masterClrMapping/>
  </p:clrMapOvr>
  <p:transition spd="med">
    <p:fade/>
  </p:transition>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2435"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夜色苍茫地侵袭着我们的周围，浪头荡出了微微的合拍的呼啸。我的心里偷偷地发急，不知道这老头子到底要玩什么花头。于是，我说：</a:t>
            </a:r>
          </a:p>
          <a:p>
            <a:pPr marL="0" indent="627063" eaLnBrk="1" hangingPunct="1">
              <a:lnSpc>
                <a:spcPts val="3500"/>
              </a:lnSpc>
              <a:spcBef>
                <a:spcPct val="0"/>
              </a:spcBef>
              <a:buNone/>
            </a:pPr>
            <a:r>
              <a:rPr lang="zh-CN" altLang="en-US" sz="2400" b="1" dirty="0" smtClean="0">
                <a:latin typeface="宋体" pitchFamily="2" charset="-122"/>
              </a:rPr>
              <a:t>“既然不开船，老人家，就让我回到岸上去找店家吧！”</a:t>
            </a:r>
          </a:p>
          <a:p>
            <a:pPr marL="0" indent="627063" eaLnBrk="1" hangingPunct="1">
              <a:lnSpc>
                <a:spcPts val="3500"/>
              </a:lnSpc>
              <a:spcBef>
                <a:spcPct val="0"/>
              </a:spcBef>
              <a:buNone/>
            </a:pPr>
            <a:r>
              <a:rPr lang="zh-CN" altLang="en-US" sz="2400" b="1" dirty="0" smtClean="0">
                <a:latin typeface="宋体" pitchFamily="2" charset="-122"/>
              </a:rPr>
              <a:t>“店家，”老头子用鼻子哼着，“年轻人到底不知事，回到岸上去还不同过湖一样的危险吗？到连头镇去还要退回七里路。唉！年轻人</a:t>
            </a:r>
            <a:r>
              <a:rPr lang="en-US" altLang="zh-CN" sz="2400" b="1" dirty="0" smtClean="0">
                <a:latin typeface="宋体" pitchFamily="2" charset="-122"/>
              </a:rPr>
              <a:t>……</a:t>
            </a:r>
            <a:r>
              <a:rPr lang="zh-CN" altLang="en-US" sz="2400" b="1" dirty="0" smtClean="0">
                <a:latin typeface="宋体" pitchFamily="2" charset="-122"/>
              </a:rPr>
              <a:t>就在我这船中过一宵吧。”</a:t>
            </a:r>
          </a:p>
          <a:p>
            <a:pPr marL="0" indent="627063" eaLnBrk="1" hangingPunct="1">
              <a:lnSpc>
                <a:spcPts val="3500"/>
              </a:lnSpc>
              <a:spcBef>
                <a:spcPct val="0"/>
              </a:spcBef>
              <a:buNone/>
            </a:pPr>
            <a:r>
              <a:rPr lang="zh-CN" altLang="en-US" sz="2400" b="1" dirty="0" smtClean="0">
                <a:latin typeface="宋体" pitchFamily="2" charset="-122"/>
              </a:rPr>
              <a:t>他擦着一根火柴把我引到船艘后头，给了我一个两尺多宽的地方。好在天气和暖，还不至于十分受冻。</a:t>
            </a:r>
          </a:p>
          <a:p>
            <a:pPr marL="0" indent="627063" eaLnBrk="1" hangingPunct="1">
              <a:lnSpc>
                <a:spcPts val="3500"/>
              </a:lnSpc>
              <a:spcBef>
                <a:spcPct val="0"/>
              </a:spcBef>
              <a:buFont typeface="Arial" charset="0"/>
              <a:buNone/>
            </a:pPr>
            <a:endParaRPr lang="zh-CN" altLang="en-US" sz="2400" b="1" dirty="0">
              <a:latin typeface="宋体" pitchFamily="2" charset="-122"/>
            </a:endParaRPr>
          </a:p>
          <a:p>
            <a:pPr marL="0" indent="627063" eaLnBrk="1" hangingPunct="1">
              <a:lnSpc>
                <a:spcPts val="3500"/>
              </a:lnSpc>
              <a:spcBef>
                <a:spcPct val="0"/>
              </a:spcBef>
              <a:buFont typeface="Arial" charset="0"/>
              <a:buNone/>
            </a:pPr>
            <a:endParaRPr lang="en-US" sz="2400" b="1" dirty="0">
              <a:latin typeface="宋体" pitchFamily="2" charset="-122"/>
            </a:endParaRPr>
          </a:p>
        </p:txBody>
      </p:sp>
      <p:sp>
        <p:nvSpPr>
          <p:cNvPr id="1682436"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682438"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8243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68244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spTree>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内容占位符 2"/>
          <p:cNvSpPr>
            <a:spLocks noGrp="1"/>
          </p:cNvSpPr>
          <p:nvPr>
            <p:ph idx="4294967295"/>
          </p:nvPr>
        </p:nvSpPr>
        <p:spPr>
          <a:xfrm>
            <a:off x="754065" y="882673"/>
            <a:ext cx="8104215" cy="5832475"/>
          </a:xfrm>
        </p:spPr>
        <p:txBody>
          <a:bodyPr/>
          <a:lstStyle/>
          <a:p>
            <a:pPr marL="0" indent="0" eaLnBrk="1" hangingPunct="1">
              <a:lnSpc>
                <a:spcPts val="3500"/>
              </a:lnSpc>
              <a:spcBef>
                <a:spcPct val="0"/>
              </a:spcBef>
              <a:buNone/>
            </a:pPr>
            <a:r>
              <a:rPr lang="en-US" altLang="zh-CN" sz="2400" b="1" dirty="0" smtClean="0">
                <a:latin typeface="宋体" pitchFamily="2" charset="-122"/>
              </a:rPr>
              <a:t>C. </a:t>
            </a:r>
            <a:r>
              <a:rPr lang="zh-CN" altLang="en-US" sz="2400" b="1" dirty="0" smtClean="0">
                <a:latin typeface="宋体" pitchFamily="2" charset="-122"/>
              </a:rPr>
              <a:t>利用网络的便捷与网友相互交流、传递情感，可以使自己压抑的情绪得到舒缓和宣泄，还可以得到许多网友的帮助和鼓励，借以获得心理满足。</a:t>
            </a:r>
          </a:p>
          <a:p>
            <a:pPr marL="0" indent="0" eaLnBrk="1" hangingPunct="1">
              <a:lnSpc>
                <a:spcPts val="3500"/>
              </a:lnSpc>
              <a:spcBef>
                <a:spcPct val="0"/>
              </a:spcBef>
              <a:buNone/>
            </a:pPr>
            <a:r>
              <a:rPr lang="en-US" altLang="zh-CN" sz="2400" b="1" dirty="0" smtClean="0">
                <a:latin typeface="宋体" pitchFamily="2" charset="-122"/>
              </a:rPr>
              <a:t>D. </a:t>
            </a:r>
            <a:r>
              <a:rPr lang="zh-CN" altLang="en-US" sz="2400" b="1" dirty="0" smtClean="0">
                <a:latin typeface="宋体" pitchFamily="2" charset="-122"/>
              </a:rPr>
              <a:t>英文中的单词“</a:t>
            </a:r>
            <a:r>
              <a:rPr lang="en-US" altLang="zh-CN" sz="2400" b="1" dirty="0" smtClean="0">
                <a:latin typeface="宋体" pitchFamily="2" charset="-122"/>
              </a:rPr>
              <a:t>share”</a:t>
            </a:r>
            <a:r>
              <a:rPr lang="zh-CN" altLang="en-US" sz="2400" b="1" dirty="0" smtClean="0">
                <a:latin typeface="宋体" pitchFamily="2" charset="-122"/>
              </a:rPr>
              <a:t>或“</a:t>
            </a:r>
            <a:r>
              <a:rPr lang="en-US" altLang="zh-CN" sz="2400" b="1" dirty="0" smtClean="0">
                <a:latin typeface="宋体" pitchFamily="2" charset="-122"/>
              </a:rPr>
              <a:t>show”</a:t>
            </a:r>
            <a:r>
              <a:rPr lang="zh-CN" altLang="en-US" sz="2400" b="1" dirty="0" smtClean="0">
                <a:latin typeface="宋体" pitchFamily="2" charset="-122"/>
              </a:rPr>
              <a:t>，是“分享”的意思，“晒客”就来源于此。现代人渴望交流和分享，在网上“晒”可以满足这种愿望。</a:t>
            </a:r>
          </a:p>
        </p:txBody>
      </p:sp>
      <p:sp>
        <p:nvSpPr>
          <p:cNvPr id="123904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390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390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3459"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当他再擦火柴吸上了第三口烟的时候，他的声音已经和缓多了。我躺着，一面细细地听着孤雁唳过寂静的长空，一面又留心他和我谈的一些江湖上的情形，和出门人的秘诀。</a:t>
            </a:r>
          </a:p>
          <a:p>
            <a:pPr marL="0" indent="627063" eaLnBrk="1" hangingPunct="1">
              <a:lnSpc>
                <a:spcPts val="3500"/>
              </a:lnSpc>
              <a:spcBef>
                <a:spcPct val="0"/>
              </a:spcBef>
              <a:buNone/>
            </a:pPr>
            <a:r>
              <a:rPr lang="zh-CN" altLang="en-US" sz="2400" b="1" dirty="0" smtClean="0">
                <a:latin typeface="宋体" pitchFamily="2" charset="-122"/>
              </a:rPr>
              <a:t>“</a:t>
            </a:r>
            <a:r>
              <a:rPr lang="en-US" altLang="zh-CN" sz="2400" b="1" dirty="0" smtClean="0">
                <a:latin typeface="宋体" pitchFamily="2" charset="-122"/>
              </a:rPr>
              <a:t>……</a:t>
            </a:r>
            <a:r>
              <a:rPr lang="zh-CN" altLang="en-US" sz="2400" b="1" dirty="0" smtClean="0">
                <a:latin typeface="宋体" pitchFamily="2" charset="-122"/>
              </a:rPr>
              <a:t>就算你有钱吧，小伙子，你也不应当说出来的，这湖上有多少歹人啊！</a:t>
            </a:r>
            <a:r>
              <a:rPr lang="en-US" altLang="zh-CN" sz="2400" b="1" dirty="0" smtClean="0">
                <a:latin typeface="宋体" pitchFamily="2" charset="-122"/>
              </a:rPr>
              <a:t>……</a:t>
            </a:r>
            <a:r>
              <a:rPr lang="zh-CN" altLang="en-US" sz="2400" b="1" dirty="0" smtClean="0">
                <a:latin typeface="宋体" pitchFamily="2" charset="-122"/>
              </a:rPr>
              <a:t>我欢喜你这样的孝顺孩子。是的，你的妈妈一定比我还欢喜你，要是在病中看见你这样远跑回去。只是，我呢？</a:t>
            </a:r>
            <a:r>
              <a:rPr lang="en-US" altLang="zh-CN" sz="2400" b="1" dirty="0" smtClean="0">
                <a:latin typeface="宋体" pitchFamily="2" charset="-122"/>
              </a:rPr>
              <a:t>……</a:t>
            </a:r>
            <a:r>
              <a:rPr lang="zh-CN" altLang="en-US" sz="2400" b="1" dirty="0" smtClean="0">
                <a:latin typeface="宋体" pitchFamily="2" charset="-122"/>
              </a:rPr>
              <a:t>我，我有一个桂儿。你知道吗？我的桂儿，他比你大得多呀！你怕不认识他吧？外乡人</a:t>
            </a:r>
            <a:r>
              <a:rPr lang="en-US" altLang="zh-CN" sz="2400" b="1" dirty="0" smtClean="0">
                <a:latin typeface="宋体" pitchFamily="2" charset="-122"/>
              </a:rPr>
              <a:t>……</a:t>
            </a:r>
            <a:r>
              <a:rPr lang="zh-CN" altLang="en-US" sz="2400" b="1" dirty="0" smtClean="0">
                <a:latin typeface="宋体" pitchFamily="2" charset="-122"/>
              </a:rPr>
              <a:t>那个时候，我们爷儿俩同驾着这条船，我给他收了个媳妇</a:t>
            </a:r>
            <a:r>
              <a:rPr lang="en-US" altLang="zh-CN" sz="2400" b="1" dirty="0" smtClean="0">
                <a:latin typeface="宋体" pitchFamily="2" charset="-122"/>
              </a:rPr>
              <a:t>……”</a:t>
            </a:r>
          </a:p>
        </p:txBody>
      </p:sp>
      <p:sp>
        <p:nvSpPr>
          <p:cNvPr id="1683460"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683462"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8346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68346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spTree>
  </p:cSld>
  <p:clrMapOvr>
    <a:masterClrMapping/>
  </p:clrMapOvr>
  <p:transition spd="med">
    <p:fade/>
  </p:transition>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4483"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“他们呢？”</a:t>
            </a:r>
          </a:p>
          <a:p>
            <a:pPr marL="0" indent="627063" eaLnBrk="1" hangingPunct="1">
              <a:lnSpc>
                <a:spcPts val="3500"/>
              </a:lnSpc>
              <a:spcBef>
                <a:spcPct val="0"/>
              </a:spcBef>
              <a:buNone/>
            </a:pPr>
            <a:r>
              <a:rPr lang="zh-CN" altLang="en-US" sz="2400" b="1" dirty="0" smtClean="0">
                <a:latin typeface="宋体" pitchFamily="2" charset="-122"/>
              </a:rPr>
              <a:t>“他们？那一年，北佬来，你知道了吗？北佬打了败仗，从我们这里过，我的桂儿给北佬兵拉着，要他做伕子。桂儿，他不肯，脸上一拳！我，我不肯，脸上一拳！</a:t>
            </a:r>
            <a:r>
              <a:rPr lang="en-US" altLang="zh-CN" sz="2400" b="1" dirty="0" smtClean="0">
                <a:latin typeface="宋体" pitchFamily="2" charset="-122"/>
              </a:rPr>
              <a:t>……</a:t>
            </a:r>
            <a:r>
              <a:rPr lang="zh-CN" altLang="en-US" sz="2400" b="1" dirty="0" smtClean="0">
                <a:latin typeface="宋体" pitchFamily="2" charset="-122"/>
              </a:rPr>
              <a:t>小伙子，你做过这些个丧天良的事情吗？</a:t>
            </a:r>
            <a:r>
              <a:rPr lang="en-US" altLang="zh-CN" sz="2400" b="1" dirty="0" smtClean="0">
                <a:latin typeface="宋体" pitchFamily="2" charset="-122"/>
              </a:rPr>
              <a:t>……</a:t>
            </a:r>
          </a:p>
          <a:p>
            <a:pPr marL="0" indent="627063"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小伙子！你看，我等了一年，我又等了两年，三年</a:t>
            </a:r>
            <a:r>
              <a:rPr lang="en-US" altLang="zh-CN" sz="2400" b="1" dirty="0" smtClean="0">
                <a:latin typeface="宋体" pitchFamily="2" charset="-122"/>
              </a:rPr>
              <a:t>……</a:t>
            </a:r>
            <a:r>
              <a:rPr lang="zh-CN" altLang="en-US" sz="2400" b="1" dirty="0" smtClean="0">
                <a:latin typeface="宋体" pitchFamily="2" charset="-122"/>
              </a:rPr>
              <a:t>我的儿媳妇改嫁给卖肉的朱胡子了，我的孙子长大了。可是，我看不见我的桂儿，我的孙子他们不肯给我</a:t>
            </a:r>
            <a:r>
              <a:rPr lang="en-US" altLang="zh-CN" sz="2400" b="1" dirty="0" smtClean="0">
                <a:latin typeface="宋体" pitchFamily="2" charset="-122"/>
              </a:rPr>
              <a:t>……</a:t>
            </a:r>
            <a:r>
              <a:rPr lang="zh-CN" altLang="en-US" sz="2400" b="1" dirty="0" smtClean="0">
                <a:latin typeface="宋体" pitchFamily="2" charset="-122"/>
              </a:rPr>
              <a:t>他们说：‘等你有了钱，我们一定将孙子给你送回来。’可是，小伙子，我得有钱呀！</a:t>
            </a:r>
          </a:p>
          <a:p>
            <a:pPr marL="0" indent="627063" eaLnBrk="1" hangingPunct="1">
              <a:lnSpc>
                <a:spcPts val="3500"/>
              </a:lnSpc>
              <a:spcBef>
                <a:spcPct val="0"/>
              </a:spcBef>
              <a:buNone/>
            </a:pPr>
            <a:r>
              <a:rPr lang="zh-CN" altLang="en-US" sz="2400" b="1" dirty="0" smtClean="0">
                <a:latin typeface="宋体" pitchFamily="2" charset="-122"/>
              </a:rPr>
              <a:t>“结冰，落雪，我得过湖；刮风，落雨，我得过湖</a:t>
            </a:r>
            <a:r>
              <a:rPr lang="en-US" altLang="zh-CN" sz="2400" b="1" dirty="0" smtClean="0">
                <a:latin typeface="宋体" pitchFamily="2" charset="-122"/>
              </a:rPr>
              <a:t>……</a:t>
            </a:r>
          </a:p>
        </p:txBody>
      </p:sp>
      <p:sp>
        <p:nvSpPr>
          <p:cNvPr id="1684484"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684486"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8448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68448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spTree>
  </p:cSld>
  <p:clrMapOvr>
    <a:masterClrMapping/>
  </p:clrMapOvr>
  <p:transition spd="med">
    <p:fade/>
  </p:transition>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5507" name="内容占位符 2"/>
          <p:cNvSpPr>
            <a:spLocks noGrp="1"/>
          </p:cNvSpPr>
          <p:nvPr>
            <p:ph idx="4294967295"/>
          </p:nvPr>
        </p:nvSpPr>
        <p:spPr>
          <a:xfrm>
            <a:off x="611188" y="692150"/>
            <a:ext cx="8281987" cy="5616575"/>
          </a:xfrm>
        </p:spPr>
        <p:txBody>
          <a:bodyPr/>
          <a:lstStyle/>
          <a:p>
            <a:pPr marL="0" indent="627063" eaLnBrk="1" hangingPunct="1">
              <a:lnSpc>
                <a:spcPts val="3500"/>
              </a:lnSpc>
              <a:spcBef>
                <a:spcPct val="0"/>
              </a:spcBef>
              <a:buNone/>
            </a:pPr>
            <a:r>
              <a:rPr lang="zh-CN" altLang="en-US" sz="2400" b="1" dirty="0">
                <a:latin typeface="宋体" pitchFamily="2" charset="-122"/>
              </a:rPr>
              <a:t> </a:t>
            </a:r>
            <a:r>
              <a:rPr lang="zh-CN" altLang="en-US" sz="2400" b="1" dirty="0" smtClean="0">
                <a:latin typeface="宋体" pitchFamily="2" charset="-122"/>
              </a:rPr>
              <a:t>“年成荒，捐重，湖里的匪多，过湖的人少，但是，我得找钱</a:t>
            </a:r>
            <a:r>
              <a:rPr lang="en-US" altLang="zh-CN" sz="2400" b="1" dirty="0" smtClean="0">
                <a:latin typeface="宋体" pitchFamily="2" charset="-122"/>
              </a:rPr>
              <a:t>……</a:t>
            </a:r>
          </a:p>
          <a:p>
            <a:pPr marL="0" indent="627063"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小伙子，你是有爹妈的人，你将来也得做爹妈的。我欢喜你，要是你真的有孝心，你是有好处的，像我，我一定得死在这湖中。我没有钱，我寻不到我的桂儿，我的孙子不认识我，没有人替我做坟，没有人给我烧纸钱</a:t>
            </a:r>
            <a:r>
              <a:rPr lang="en-US" altLang="zh-CN" sz="2400" b="1" dirty="0" smtClean="0">
                <a:latin typeface="宋体" pitchFamily="2" charset="-122"/>
              </a:rPr>
              <a:t>……</a:t>
            </a:r>
            <a:r>
              <a:rPr lang="zh-CN" altLang="en-US" sz="2400" b="1" dirty="0" smtClean="0">
                <a:latin typeface="宋体" pitchFamily="2" charset="-122"/>
              </a:rPr>
              <a:t>我说，我没有丧过天良，可是天老爷他不向我睁开眼睛</a:t>
            </a:r>
            <a:r>
              <a:rPr lang="en-US" altLang="zh-CN" sz="2400" b="1" dirty="0" smtClean="0">
                <a:latin typeface="宋体" pitchFamily="2" charset="-122"/>
              </a:rPr>
              <a:t>……”</a:t>
            </a:r>
          </a:p>
          <a:p>
            <a:pPr marL="0" indent="627063" eaLnBrk="1" hangingPunct="1">
              <a:lnSpc>
                <a:spcPts val="3500"/>
              </a:lnSpc>
              <a:spcBef>
                <a:spcPct val="0"/>
              </a:spcBef>
              <a:buNone/>
            </a:pPr>
            <a:r>
              <a:rPr lang="zh-CN" altLang="en-US" sz="2400" b="1" dirty="0" smtClean="0">
                <a:latin typeface="宋体" pitchFamily="2" charset="-122"/>
              </a:rPr>
              <a:t>他逐渐地说得悲哀起来，终于哭了，不住地把船篷弄得呱啦呱啦地响；他的脚在船舱边下力地蹬着。可是，我寻不出来一句能够劝慰他的话，心头像给什么东西塞得紧紧的。</a:t>
            </a:r>
          </a:p>
          <a:p>
            <a:pPr marL="0" indent="627063" eaLnBrk="1" hangingPunct="1">
              <a:lnSpc>
                <a:spcPts val="3500"/>
              </a:lnSpc>
              <a:spcBef>
                <a:spcPct val="0"/>
              </a:spcBef>
              <a:buNone/>
            </a:pPr>
            <a:r>
              <a:rPr lang="zh-CN" altLang="en-US" sz="2400" b="1" dirty="0" smtClean="0">
                <a:latin typeface="宋体" pitchFamily="2" charset="-122"/>
              </a:rPr>
              <a:t>外面风浪渐渐地大了起来，我翻来覆去地睡不着，他也翻来覆去地睡不着。</a:t>
            </a:r>
          </a:p>
        </p:txBody>
      </p:sp>
      <p:sp>
        <p:nvSpPr>
          <p:cNvPr id="1685508"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685510"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8551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68551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spTree>
  </p:cSld>
  <p:clrMapOvr>
    <a:masterClrMapping/>
  </p:clrMapOvr>
  <p:transition spd="med">
    <p:fade/>
  </p:transition>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531"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可是，第二天，又是一般的微风，细雨，太阳还没有出来，他就把我叫起了。他的脸上丝毫看不出一点异样的表情来，好像昨夜间的事情，全都忘记了。</a:t>
            </a:r>
          </a:p>
          <a:p>
            <a:pPr marL="0" indent="627063" eaLnBrk="1" hangingPunct="1">
              <a:lnSpc>
                <a:spcPts val="3500"/>
              </a:lnSpc>
              <a:spcBef>
                <a:spcPct val="0"/>
              </a:spcBef>
              <a:buNone/>
            </a:pPr>
            <a:r>
              <a:rPr lang="zh-CN" altLang="en-US" sz="2400" b="1" dirty="0" smtClean="0">
                <a:latin typeface="宋体" pitchFamily="2" charset="-122"/>
              </a:rPr>
              <a:t>我目不转睛地瞧着他。</a:t>
            </a:r>
          </a:p>
          <a:p>
            <a:pPr marL="0" indent="627063" eaLnBrk="1" hangingPunct="1">
              <a:lnSpc>
                <a:spcPts val="3500"/>
              </a:lnSpc>
              <a:spcBef>
                <a:spcPct val="0"/>
              </a:spcBef>
              <a:buNone/>
            </a:pPr>
            <a:r>
              <a:rPr lang="zh-CN" altLang="en-US" sz="2400" b="1" dirty="0" smtClean="0">
                <a:latin typeface="宋体" pitchFamily="2" charset="-122"/>
              </a:rPr>
              <a:t>“有什么好瞧呢？小伙子！过了湖，你还要赶你的路程呀！”</a:t>
            </a:r>
          </a:p>
          <a:p>
            <a:pPr marL="0" indent="627063" eaLnBrk="1" hangingPunct="1">
              <a:lnSpc>
                <a:spcPts val="3500"/>
              </a:lnSpc>
              <a:spcBef>
                <a:spcPct val="0"/>
              </a:spcBef>
              <a:buNone/>
            </a:pPr>
            <a:r>
              <a:rPr lang="zh-CN" altLang="en-US" sz="2400" b="1" dirty="0" smtClean="0">
                <a:latin typeface="宋体" pitchFamily="2" charset="-122"/>
              </a:rPr>
              <a:t>离开渡口，因为是走顺风，他就搭上橹，扯起破碎风篷来。他独自坐在船艘上，毫无表情地捋着雪白的胡子，任情地高声朗唱着：</a:t>
            </a:r>
          </a:p>
          <a:p>
            <a:pPr marL="0" indent="627063" eaLnBrk="1" hangingPunct="1">
              <a:lnSpc>
                <a:spcPts val="3500"/>
              </a:lnSpc>
              <a:spcBef>
                <a:spcPct val="0"/>
              </a:spcBef>
              <a:buNone/>
            </a:pPr>
            <a:r>
              <a:rPr lang="zh-CN" altLang="en-US" sz="2400" b="1" dirty="0" smtClean="0">
                <a:latin typeface="宋体" pitchFamily="2" charset="-122"/>
              </a:rPr>
              <a:t>我住在这古渡前头六十年。</a:t>
            </a:r>
          </a:p>
          <a:p>
            <a:pPr marL="0" indent="627063" eaLnBrk="1" hangingPunct="1">
              <a:lnSpc>
                <a:spcPts val="3500"/>
              </a:lnSpc>
              <a:spcBef>
                <a:spcPct val="0"/>
              </a:spcBef>
              <a:buNone/>
            </a:pPr>
            <a:r>
              <a:rPr lang="zh-CN" altLang="en-US" sz="2400" b="1" dirty="0" smtClean="0">
                <a:latin typeface="宋体" pitchFamily="2" charset="-122"/>
              </a:rPr>
              <a:t>我不管地，也不管天，</a:t>
            </a:r>
          </a:p>
        </p:txBody>
      </p:sp>
      <p:sp>
        <p:nvSpPr>
          <p:cNvPr id="1686532"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686534"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8653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68653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spTree>
  </p:cSld>
  <p:clrMapOvr>
    <a:masterClrMapping/>
  </p:clrMapOvr>
  <p:transition spd="med">
    <p:fade/>
  </p:transition>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7555"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我凭良心吃饭，我靠气力赚钱！</a:t>
            </a:r>
          </a:p>
          <a:p>
            <a:pPr marL="0" indent="627063" eaLnBrk="1" hangingPunct="1">
              <a:lnSpc>
                <a:spcPts val="3500"/>
              </a:lnSpc>
              <a:spcBef>
                <a:spcPct val="0"/>
              </a:spcBef>
              <a:buNone/>
            </a:pPr>
            <a:r>
              <a:rPr lang="zh-CN" altLang="en-US" sz="2400" b="1" dirty="0" smtClean="0">
                <a:latin typeface="宋体" pitchFamily="2" charset="-122"/>
              </a:rPr>
              <a:t>有钱的人我不爱，无钱的人我不怜！</a:t>
            </a:r>
          </a:p>
          <a:p>
            <a:pPr marL="0" indent="627063" eaLnBrk="1" hangingPunct="1">
              <a:lnSpc>
                <a:spcPts val="3500"/>
              </a:lnSpc>
              <a:spcBef>
                <a:spcPct val="0"/>
              </a:spcBef>
              <a:buNone/>
            </a:pPr>
            <a:r>
              <a:rPr lang="en-US" altLang="zh-CN" sz="2400" b="1" dirty="0" smtClean="0">
                <a:latin typeface="宋体" pitchFamily="2" charset="-122"/>
              </a:rPr>
              <a:t>…………</a:t>
            </a:r>
          </a:p>
          <a:p>
            <a:pPr marL="0" indent="627063"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有删改</a:t>
            </a:r>
            <a:r>
              <a:rPr lang="en-US" altLang="zh-CN" sz="2400" b="1" dirty="0" smtClean="0">
                <a:latin typeface="宋体" pitchFamily="2" charset="-122"/>
              </a:rPr>
              <a:t>)</a:t>
            </a:r>
          </a:p>
        </p:txBody>
      </p:sp>
      <p:sp>
        <p:nvSpPr>
          <p:cNvPr id="1687556"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687558"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8755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68756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spTree>
  </p:cSld>
  <p:clrMapOvr>
    <a:masterClrMapping/>
  </p:clrMapOvr>
  <p:transition spd="med">
    <p:fade/>
  </p:transition>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8579"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zh-CN" altLang="en-US" sz="2400" b="1" dirty="0">
                <a:latin typeface="宋体" pitchFamily="2" charset="-122"/>
              </a:rPr>
              <a:t>*</a:t>
            </a:r>
            <a:r>
              <a:rPr lang="en-US" sz="2400" b="1" dirty="0">
                <a:latin typeface="宋体" pitchFamily="2" charset="-122"/>
              </a:rPr>
              <a:t> 1.</a:t>
            </a:r>
            <a:r>
              <a:rPr lang="zh-CN" altLang="en-US" sz="2400" b="1" dirty="0">
                <a:latin typeface="宋体" pitchFamily="2" charset="-122"/>
              </a:rPr>
              <a:t>下列对作品有关内容的分析和概括，最恰当的两项是</a:t>
            </a:r>
            <a:r>
              <a:rPr lang="en-US" sz="2400" b="1" dirty="0">
                <a:latin typeface="宋体" pitchFamily="2" charset="-122"/>
              </a:rPr>
              <a:t>(5</a:t>
            </a:r>
            <a:r>
              <a:rPr lang="zh-CN" altLang="en-US" sz="2400" b="1" dirty="0">
                <a:latin typeface="宋体" pitchFamily="2" charset="-122"/>
              </a:rPr>
              <a:t>分</a:t>
            </a:r>
            <a:r>
              <a:rPr lang="en-US" sz="2400" b="1" dirty="0">
                <a:latin typeface="宋体" pitchFamily="2" charset="-122"/>
              </a:rPr>
              <a:t>)(</a:t>
            </a:r>
            <a:r>
              <a:rPr lang="zh-CN" altLang="en-US" sz="2400" b="1" dirty="0">
                <a:latin typeface="宋体" pitchFamily="2" charset="-122"/>
              </a:rPr>
              <a:t>　　</a:t>
            </a:r>
            <a:r>
              <a:rPr lang="en-US" sz="2400" b="1" dirty="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A</a:t>
            </a:r>
            <a:r>
              <a:rPr lang="zh-CN" altLang="en-US" sz="2400" b="1" dirty="0" smtClean="0">
                <a:latin typeface="宋体" pitchFamily="2" charset="-122"/>
              </a:rPr>
              <a:t>．作品以抒情的笔调叙述了渡夫的人生遭遇和心灵世界，反映了动荡不安的现实，表达了作者对底层劳动人民的同情和对当时社会的不满。</a:t>
            </a:r>
          </a:p>
          <a:p>
            <a:pPr marL="0" indent="0" eaLnBrk="1" hangingPunct="1">
              <a:lnSpc>
                <a:spcPts val="3500"/>
              </a:lnSpc>
              <a:spcBef>
                <a:spcPct val="0"/>
              </a:spcBef>
              <a:buNone/>
            </a:pPr>
            <a:r>
              <a:rPr lang="en-US" altLang="zh-CN" sz="2400" b="1" dirty="0" smtClean="0">
                <a:latin typeface="宋体" pitchFamily="2" charset="-122"/>
              </a:rPr>
              <a:t>B</a:t>
            </a:r>
            <a:r>
              <a:rPr lang="zh-CN" altLang="en-US" sz="2400" b="1" dirty="0" smtClean="0">
                <a:latin typeface="宋体" pitchFamily="2" charset="-122"/>
              </a:rPr>
              <a:t>．渡夫不愿马上开船送“我”过湖，还教训“我”：“年纪轻轻，开口就是‘钱’，有钱就命都不要了吗？”这让“我”暗自吃惊，因为“我”担心他谋财害命。</a:t>
            </a:r>
          </a:p>
          <a:p>
            <a:pPr marL="0" indent="0" eaLnBrk="1" hangingPunct="1">
              <a:lnSpc>
                <a:spcPts val="3500"/>
              </a:lnSpc>
              <a:spcBef>
                <a:spcPct val="0"/>
              </a:spcBef>
              <a:buNone/>
            </a:pPr>
            <a:r>
              <a:rPr lang="en-US" altLang="zh-CN" sz="2400" b="1" dirty="0" smtClean="0">
                <a:latin typeface="宋体" pitchFamily="2" charset="-122"/>
              </a:rPr>
              <a:t>C</a:t>
            </a:r>
            <a:r>
              <a:rPr lang="zh-CN" altLang="en-US" sz="2400" b="1" dirty="0" smtClean="0">
                <a:latin typeface="宋体" pitchFamily="2" charset="-122"/>
              </a:rPr>
              <a:t>．渡夫没有让“我”回到岸上去，而是让“我”在他船里过一宵，因为他看“我”太年轻，怕“我”遇到不测，想告诉“我”一些江湖上的情形和出门在外的经验。</a:t>
            </a:r>
          </a:p>
        </p:txBody>
      </p:sp>
      <p:sp>
        <p:nvSpPr>
          <p:cNvPr id="1688580"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688582"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8858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68858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spTree>
  </p:cSld>
  <p:clrMapOvr>
    <a:masterClrMapping/>
  </p:clrMapOvr>
  <p:transition spd="med">
    <p:fade/>
  </p:transition>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03"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latin typeface="宋体" pitchFamily="2" charset="-122"/>
              </a:rPr>
              <a:t>D</a:t>
            </a:r>
            <a:r>
              <a:rPr lang="zh-CN" altLang="en-US" sz="2400" b="1" dirty="0" smtClean="0">
                <a:latin typeface="宋体" pitchFamily="2" charset="-122"/>
              </a:rPr>
              <a:t>．渡夫在船里把他儿子桂儿被北佬抓做伕子的事情告诉“我”，这一方面表达他对“我”孝顺母亲的赞赏和羡慕之情，一方面表达他失子之后的孤独和忧虑。</a:t>
            </a:r>
          </a:p>
          <a:p>
            <a:pPr marL="0" indent="0" eaLnBrk="1" hangingPunct="1">
              <a:lnSpc>
                <a:spcPts val="3500"/>
              </a:lnSpc>
              <a:spcBef>
                <a:spcPct val="0"/>
              </a:spcBef>
              <a:buNone/>
            </a:pPr>
            <a:r>
              <a:rPr lang="en-US" altLang="zh-CN" sz="2400" b="1" dirty="0" smtClean="0">
                <a:latin typeface="宋体" pitchFamily="2" charset="-122"/>
              </a:rPr>
              <a:t>E</a:t>
            </a:r>
            <a:r>
              <a:rPr lang="zh-CN" altLang="en-US" sz="2400" b="1" dirty="0" smtClean="0">
                <a:latin typeface="宋体" pitchFamily="2" charset="-122"/>
              </a:rPr>
              <a:t>．第二天一早，“我”被渡夫叫起来之后，目不转睛地瞧着他，发现他的脸上没有什么异样的表情，想知道他为什么把昨夜的事情全都忘记了。</a:t>
            </a:r>
          </a:p>
          <a:p>
            <a:pPr marL="0" indent="542925" eaLnBrk="1" hangingPunct="1">
              <a:lnSpc>
                <a:spcPts val="3500"/>
              </a:lnSpc>
              <a:spcBef>
                <a:spcPct val="0"/>
              </a:spcBef>
              <a:buFont typeface="Arial" charset="0"/>
              <a:buNone/>
            </a:pPr>
            <a:endParaRPr lang="en-US" sz="2400" b="1" dirty="0">
              <a:solidFill>
                <a:srgbClr val="990033"/>
              </a:solidFill>
              <a:latin typeface="宋体" pitchFamily="2" charset="-122"/>
            </a:endParaRPr>
          </a:p>
          <a:p>
            <a:pPr marL="0" indent="0" eaLnBrk="1" hangingPunct="1">
              <a:lnSpc>
                <a:spcPts val="3500"/>
              </a:lnSpc>
              <a:spcBef>
                <a:spcPct val="0"/>
              </a:spcBef>
              <a:buNone/>
            </a:pPr>
            <a:r>
              <a:rPr lang="zh-CN" altLang="en-US" sz="2400" b="1" dirty="0" smtClean="0">
                <a:solidFill>
                  <a:srgbClr val="990033"/>
                </a:solidFill>
                <a:latin typeface="宋体" pitchFamily="2" charset="-122"/>
              </a:rPr>
              <a:t>“答案”及“解析”见本讲“现场指导”。</a:t>
            </a:r>
          </a:p>
        </p:txBody>
      </p:sp>
      <p:sp>
        <p:nvSpPr>
          <p:cNvPr id="1689604"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689606"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8960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68960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89603">
                                            <p:txEl>
                                              <p:pRg st="3" end="3"/>
                                            </p:txEl>
                                          </p:spTgt>
                                        </p:tgtEl>
                                        <p:attrNameLst>
                                          <p:attrName>style.visibility</p:attrName>
                                        </p:attrNameLst>
                                      </p:cBhvr>
                                      <p:to>
                                        <p:strVal val="visible"/>
                                      </p:to>
                                    </p:set>
                                    <p:anim calcmode="lin" valueType="num">
                                      <p:cBhvr additive="base">
                                        <p:cTn id="7" dur="500" fill="hold"/>
                                        <p:tgtEl>
                                          <p:spTgt spid="168960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8960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0627" name="内容占位符 2"/>
          <p:cNvSpPr>
            <a:spLocks noGrp="1"/>
          </p:cNvSpPr>
          <p:nvPr>
            <p:ph idx="4294967295"/>
          </p:nvPr>
        </p:nvSpPr>
        <p:spPr>
          <a:xfrm>
            <a:off x="792163" y="958870"/>
            <a:ext cx="7920037" cy="5399088"/>
          </a:xfrm>
        </p:spPr>
        <p:txBody>
          <a:bodyPr/>
          <a:lstStyle/>
          <a:p>
            <a:pPr marL="0" indent="0" eaLnBrk="1" hangingPunct="1">
              <a:lnSpc>
                <a:spcPts val="3500"/>
              </a:lnSpc>
              <a:spcBef>
                <a:spcPct val="0"/>
              </a:spcBef>
              <a:buNone/>
            </a:pPr>
            <a:r>
              <a:rPr lang="en-US" sz="2400" b="1" dirty="0">
                <a:latin typeface="宋体" pitchFamily="2" charset="-122"/>
              </a:rPr>
              <a:t>2</a:t>
            </a:r>
            <a:r>
              <a:rPr lang="en-US" sz="2400" b="1" dirty="0" smtClean="0">
                <a:latin typeface="宋体" pitchFamily="2" charset="-122"/>
              </a:rPr>
              <a:t>.</a:t>
            </a:r>
            <a:r>
              <a:rPr lang="zh-CN" altLang="en-US" sz="2400" b="1" dirty="0" smtClean="0">
                <a:latin typeface="宋体" pitchFamily="2" charset="-122"/>
              </a:rPr>
              <a:t>作品中的渡夫有哪些性格特点？请简要分析。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endParaRPr lang="en-US" sz="2400" b="1" dirty="0">
              <a:latin typeface="宋体" pitchFamily="2" charset="-122"/>
            </a:endParaRPr>
          </a:p>
          <a:p>
            <a:pPr marL="0" indent="0" eaLnBrk="1" hangingPunct="1">
              <a:lnSpc>
                <a:spcPts val="3500"/>
              </a:lnSpc>
              <a:spcBef>
                <a:spcPct val="0"/>
              </a:spcBef>
              <a:buNone/>
            </a:pPr>
            <a:endParaRPr lang="en-US" altLang="zh-CN" sz="2400" b="1" dirty="0" smtClean="0">
              <a:solidFill>
                <a:srgbClr val="990033"/>
              </a:solidFill>
              <a:latin typeface="宋体" pitchFamily="2" charset="-122"/>
            </a:endParaRPr>
          </a:p>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热情坦诚，乐于助人，喜欢孝顺父母的子女；②刚强不屈，不畏身心劳苦，靠自己的气力赚钱；③坚韧不拔，不向命运低头，坚持自由自在的生活信念。</a:t>
            </a:r>
          </a:p>
        </p:txBody>
      </p:sp>
      <p:sp>
        <p:nvSpPr>
          <p:cNvPr id="1690628"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690630"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9063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69063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90627">
                                            <p:txEl>
                                              <p:pRg st="2" end="2"/>
                                            </p:txEl>
                                          </p:spTgt>
                                        </p:tgtEl>
                                        <p:attrNameLst>
                                          <p:attrName>style.visibility</p:attrName>
                                        </p:attrNameLst>
                                      </p:cBhvr>
                                      <p:to>
                                        <p:strVal val="visible"/>
                                      </p:to>
                                    </p:set>
                                    <p:anim calcmode="lin" valueType="num">
                                      <p:cBhvr additive="base">
                                        <p:cTn id="7" dur="500" fill="hold"/>
                                        <p:tgtEl>
                                          <p:spTgt spid="169062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9062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1650"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spcBef>
                <a:spcPct val="0"/>
              </a:spcBef>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的是欣赏作品的形象的能力。首先，从渡夫与“我”之间直率的对话，以及渡夫主动留“我”在船上住一宿，可看出他的热情坦诚和乐于助人；对话中，他直接表达了“欢喜你这样的孝顺孩子”，可见他喜欢孝顺父母的子女。其次，从他不愿给北佬兵当苦力以及在风霜雨雪中坚持渡船等可以看出，他坚强不屈、不畏辛苦、自食其力的性格特征。再次，从他尽管抱怨老天不公，但始终没有向命运屈服，可以看出他的坚韧不拔的品质，从他唱的歌声中可以看出他自由自在的生活信念。</a:t>
            </a:r>
          </a:p>
          <a:p>
            <a:pPr indent="542925">
              <a:lnSpc>
                <a:spcPts val="3500"/>
              </a:lnSpc>
            </a:pPr>
            <a:endParaRPr lang="en-US" sz="2400" b="1" dirty="0">
              <a:solidFill>
                <a:srgbClr val="990033"/>
              </a:solidFill>
              <a:latin typeface="宋体" pitchFamily="2" charset="-122"/>
            </a:endParaRPr>
          </a:p>
          <a:p>
            <a:pPr indent="542925">
              <a:lnSpc>
                <a:spcPts val="3500"/>
              </a:lnSpc>
            </a:pPr>
            <a:endParaRPr lang="zh-CN" altLang="en-US" sz="2400" b="1" dirty="0">
              <a:solidFill>
                <a:srgbClr val="990033"/>
              </a:solidFill>
              <a:latin typeface="宋体" pitchFamily="2" charset="-122"/>
            </a:endParaRPr>
          </a:p>
        </p:txBody>
      </p:sp>
      <p:sp>
        <p:nvSpPr>
          <p:cNvPr id="1691651"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9165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4"/>
          <p:cNvGrpSpPr>
            <a:grpSpLocks/>
          </p:cNvGrpSpPr>
          <p:nvPr/>
        </p:nvGrpSpPr>
        <p:grpSpPr bwMode="auto">
          <a:xfrm>
            <a:off x="1588" y="777875"/>
            <a:ext cx="609600" cy="2003425"/>
            <a:chOff x="0" y="0"/>
            <a:chExt cx="384" cy="1262"/>
          </a:xfrm>
        </p:grpSpPr>
        <p:pic>
          <p:nvPicPr>
            <p:cNvPr id="1691654"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9165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674"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sz="2400" b="1" dirty="0" smtClean="0">
                <a:latin typeface="宋体" pitchFamily="2" charset="-122"/>
              </a:rPr>
              <a:t>3.</a:t>
            </a:r>
            <a:r>
              <a:rPr lang="zh-CN" altLang="en-US" sz="2400" b="1" dirty="0" smtClean="0">
                <a:latin typeface="宋体" pitchFamily="2" charset="-122"/>
              </a:rPr>
              <a:t>作品是怎样叙述渡夫的故事的？这样写有什么好处？请简要分析。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endParaRPr lang="en-US" sz="2400" b="1" dirty="0">
              <a:latin typeface="宋体" pitchFamily="2" charset="-122"/>
            </a:endParaRPr>
          </a:p>
          <a:p>
            <a:pPr>
              <a:lnSpc>
                <a:spcPts val="3500"/>
              </a:lnSpc>
            </a:pPr>
            <a:endParaRPr lang="en-US" altLang="zh-CN" sz="2400" b="1" dirty="0" smtClean="0">
              <a:solidFill>
                <a:srgbClr val="990033"/>
              </a:solidFill>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以“我”的视角来叙事，使事件显得真实可信；②以“钱”为话题，引入渡夫的故事，唤起读者的阅读兴趣；③多用对话形式，以渡夫之口自述他的经历，使叙事更加集中；④情景描写与渡夫讲述相结合，赋予渡夫的故事哀而不伤的诗意美。</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每答出一点给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分，给满</a:t>
            </a:r>
            <a:r>
              <a:rPr lang="en-US" altLang="zh-CN" sz="2400" b="1" dirty="0" smtClean="0">
                <a:solidFill>
                  <a:srgbClr val="990033"/>
                </a:solidFill>
                <a:latin typeface="宋体" pitchFamily="2" charset="-122"/>
              </a:rPr>
              <a:t>6</a:t>
            </a:r>
            <a:r>
              <a:rPr lang="zh-CN" altLang="en-US" sz="2400" b="1" dirty="0" smtClean="0">
                <a:solidFill>
                  <a:srgbClr val="990033"/>
                </a:solidFill>
                <a:latin typeface="宋体" pitchFamily="2" charset="-122"/>
              </a:rPr>
              <a:t>分为止</a:t>
            </a:r>
            <a:r>
              <a:rPr lang="en-US" altLang="zh-CN" sz="2400" b="1" dirty="0" smtClean="0">
                <a:solidFill>
                  <a:srgbClr val="990033"/>
                </a:solidFill>
                <a:latin typeface="宋体" pitchFamily="2" charset="-122"/>
              </a:rPr>
              <a:t>)</a:t>
            </a:r>
          </a:p>
        </p:txBody>
      </p:sp>
      <p:sp>
        <p:nvSpPr>
          <p:cNvPr id="1692675"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9267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4"/>
          <p:cNvGrpSpPr>
            <a:grpSpLocks/>
          </p:cNvGrpSpPr>
          <p:nvPr/>
        </p:nvGrpSpPr>
        <p:grpSpPr bwMode="auto">
          <a:xfrm>
            <a:off x="1588" y="777875"/>
            <a:ext cx="609600" cy="2003425"/>
            <a:chOff x="0" y="0"/>
            <a:chExt cx="384" cy="1262"/>
          </a:xfrm>
        </p:grpSpPr>
        <p:pic>
          <p:nvPicPr>
            <p:cNvPr id="1692678"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9267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92674">
                                            <p:txEl>
                                              <p:pRg st="2" end="2"/>
                                            </p:txEl>
                                          </p:spTgt>
                                        </p:tgtEl>
                                        <p:attrNameLst>
                                          <p:attrName>style.visibility</p:attrName>
                                        </p:attrNameLst>
                                      </p:cBhvr>
                                      <p:to>
                                        <p:strVal val="visible"/>
                                      </p:to>
                                    </p:set>
                                    <p:anim calcmode="lin" valueType="num">
                                      <p:cBhvr additive="base">
                                        <p:cTn id="7" dur="500" fill="hold"/>
                                        <p:tgtEl>
                                          <p:spTgt spid="169267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9267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390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390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内容占位符 2"/>
          <p:cNvSpPr txBox="1">
            <a:spLocks/>
          </p:cNvSpPr>
          <p:nvPr/>
        </p:nvSpPr>
        <p:spPr bwMode="auto">
          <a:xfrm>
            <a:off x="857224" y="1000108"/>
            <a:ext cx="7920038" cy="28575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just" eaLnBrk="0" fontAlgn="base" hangingPunct="0">
              <a:lnSpc>
                <a:spcPct val="122000"/>
              </a:lnSpc>
            </a:pPr>
            <a:r>
              <a:rPr lang="en-US" altLang="zh-CN" sz="2400" b="1" kern="0" dirty="0" smtClean="0">
                <a:solidFill>
                  <a:srgbClr val="990033"/>
                </a:solidFill>
                <a:latin typeface="宋体" pitchFamily="2" charset="-122"/>
              </a:rPr>
              <a:t>D</a:t>
            </a:r>
            <a:r>
              <a:rPr lang="zh-CN" altLang="en-US" sz="2400" b="1" kern="0" dirty="0" smtClean="0">
                <a:solidFill>
                  <a:srgbClr val="990033"/>
                </a:solidFill>
                <a:latin typeface="宋体" pitchFamily="2" charset="-122"/>
              </a:rPr>
              <a:t>　</a:t>
            </a:r>
            <a:r>
              <a:rPr lang="en-US" altLang="zh-CN" sz="2400" b="1" kern="0" dirty="0" smtClean="0">
                <a:solidFill>
                  <a:srgbClr val="990033"/>
                </a:solidFill>
                <a:latin typeface="宋体" pitchFamily="2" charset="-122"/>
              </a:rPr>
              <a:t>[</a:t>
            </a:r>
            <a:r>
              <a:rPr lang="zh-CN" altLang="en-US" sz="2400" b="1" kern="0" dirty="0" smtClean="0">
                <a:solidFill>
                  <a:srgbClr val="990033"/>
                </a:solidFill>
                <a:latin typeface="黑体" pitchFamily="2" charset="-122"/>
                <a:ea typeface="黑体" pitchFamily="2" charset="-122"/>
              </a:rPr>
              <a:t>解析</a:t>
            </a:r>
            <a:r>
              <a:rPr lang="en-US" altLang="zh-CN" sz="2400" b="1" kern="0" dirty="0" smtClean="0">
                <a:solidFill>
                  <a:srgbClr val="990033"/>
                </a:solidFill>
                <a:latin typeface="宋体" pitchFamily="2" charset="-122"/>
              </a:rPr>
              <a:t>] “</a:t>
            </a:r>
            <a:r>
              <a:rPr lang="zh-CN" altLang="en-US" sz="2400" b="1" kern="0" dirty="0" smtClean="0">
                <a:solidFill>
                  <a:srgbClr val="990033"/>
                </a:solidFill>
                <a:latin typeface="宋体" pitchFamily="2" charset="-122"/>
              </a:rPr>
              <a:t>晒客”流行的原因，是本文段论述的主要内容。该项前半部分的表述对应文段第三、四行“‘晒’来源于</a:t>
            </a:r>
            <a:r>
              <a:rPr lang="en-US" altLang="zh-CN" sz="2400" b="1" kern="0" dirty="0" smtClean="0">
                <a:solidFill>
                  <a:srgbClr val="990033"/>
                </a:solidFill>
                <a:latin typeface="宋体" pitchFamily="2" charset="-122"/>
              </a:rPr>
              <a:t>……</a:t>
            </a:r>
            <a:r>
              <a:rPr lang="zh-CN" altLang="en-US" sz="2400" b="1" kern="0" dirty="0" smtClean="0">
                <a:solidFill>
                  <a:srgbClr val="990033"/>
                </a:solidFill>
                <a:latin typeface="宋体" pitchFamily="2" charset="-122"/>
              </a:rPr>
              <a:t>即分享”，是对“晒客”名称来源和含义的解释，而不是其流行的原因。后半部分的表述过于绝对，并不是所有的“现代人”都想当“晒客”，都“渴望交流和分享”；这种说法与文段第四、五行“热衷于</a:t>
            </a:r>
            <a:r>
              <a:rPr lang="en-US" altLang="zh-CN" sz="2400" b="1" kern="0" dirty="0" smtClean="0">
                <a:solidFill>
                  <a:srgbClr val="990033"/>
                </a:solidFill>
                <a:latin typeface="宋体" pitchFamily="2" charset="-122"/>
              </a:rPr>
              <a:t>……</a:t>
            </a:r>
            <a:r>
              <a:rPr lang="zh-CN" altLang="en-US" sz="2400" b="1" kern="0" dirty="0" smtClean="0">
                <a:solidFill>
                  <a:srgbClr val="990033"/>
                </a:solidFill>
                <a:latin typeface="宋体" pitchFamily="2" charset="-122"/>
              </a:rPr>
              <a:t>在网上曝光的网友”不符。</a:t>
            </a:r>
            <a:endParaRPr kumimoji="0" lang="zh-CN" altLang="en-US" sz="2400" b="1" i="0" u="none" strike="noStrike" kern="0" cap="none" spc="0" normalizeH="0" baseline="0" noProof="0" dirty="0" smtClean="0">
              <a:ln>
                <a:noFill/>
              </a:ln>
              <a:solidFill>
                <a:srgbClr val="990033"/>
              </a:solidFill>
              <a:effectLst/>
              <a:uLnTx/>
              <a:uFillTx/>
              <a:latin typeface="宋体" pitchFamily="2" charset="-122"/>
              <a:ea typeface="+mn-ea"/>
              <a:cs typeface="+mn-cs"/>
            </a:endParaRPr>
          </a:p>
        </p:txBody>
      </p:sp>
      <p:sp>
        <p:nvSpPr>
          <p:cNvPr id="9"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3698"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的是分析概括小说情节及其作用的能力。小说对渡夫故事的叙述主要从与“我”的对话、“钱”的话题的引入以及他自身的叙述等角度来展开。“我”的介入，使得渡夫的故事更加真实可信；“我”与渡夫之间关于“钱”的话题的引入，引起了读者的兴趣；对话和自述相结合的形式使渡夫的故事简练而集中。</a:t>
            </a:r>
          </a:p>
        </p:txBody>
      </p:sp>
      <p:sp>
        <p:nvSpPr>
          <p:cNvPr id="1693699"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9370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4"/>
          <p:cNvGrpSpPr>
            <a:grpSpLocks/>
          </p:cNvGrpSpPr>
          <p:nvPr/>
        </p:nvGrpSpPr>
        <p:grpSpPr bwMode="auto">
          <a:xfrm>
            <a:off x="1588" y="777875"/>
            <a:ext cx="609600" cy="2003425"/>
            <a:chOff x="0" y="0"/>
            <a:chExt cx="384" cy="1262"/>
          </a:xfrm>
        </p:grpSpPr>
        <p:pic>
          <p:nvPicPr>
            <p:cNvPr id="1693702"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9370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4722"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sz="2400" b="1" dirty="0">
                <a:latin typeface="宋体" pitchFamily="2" charset="-122"/>
              </a:rPr>
              <a:t>4</a:t>
            </a:r>
            <a:r>
              <a:rPr lang="en-US" sz="2400" b="1" dirty="0" smtClean="0">
                <a:latin typeface="宋体" pitchFamily="2" charset="-122"/>
              </a:rPr>
              <a:t>.</a:t>
            </a:r>
            <a:r>
              <a:rPr lang="zh-CN" altLang="en-US" sz="2400" b="1" dirty="0" smtClean="0">
                <a:latin typeface="宋体" pitchFamily="2" charset="-122"/>
              </a:rPr>
              <a:t>作品为什么以渡夫的任情高歌为结尾？结合全文，谈谈你的看法。</a:t>
            </a:r>
            <a:r>
              <a:rPr lang="en-US" altLang="zh-CN" sz="2400" b="1" dirty="0" smtClean="0">
                <a:latin typeface="宋体" pitchFamily="2" charset="-122"/>
              </a:rPr>
              <a:t>(8</a:t>
            </a:r>
            <a:r>
              <a:rPr lang="zh-CN" altLang="en-US" sz="2400" b="1" dirty="0" smtClean="0">
                <a:latin typeface="宋体" pitchFamily="2" charset="-122"/>
              </a:rPr>
              <a:t>分</a:t>
            </a:r>
            <a:r>
              <a:rPr lang="en-US" altLang="zh-CN" sz="2400" b="1" dirty="0" smtClean="0">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艺术结构上，通过突转产生戏剧性效果，最后以歌声结尾，余韵悠长，耐人寻味；②情感表现上，以渡夫的无表情代替哭泣，以任情高歌代替诉苦，强化了表现苦难的力度；③人物形象上，既表现了渡夫的洒脱豪放，也反衬他的现实痛苦之深，使渡夫的形象更加丰满；④思想内容上，从批判社会现实的黑暗到表现渡夫追求自由生活的信念，深化了作品的主题。</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答出一点给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分，答出两点给</a:t>
            </a:r>
            <a:r>
              <a:rPr lang="en-US" altLang="zh-CN" sz="2400" b="1" dirty="0" smtClean="0">
                <a:solidFill>
                  <a:srgbClr val="990033"/>
                </a:solidFill>
                <a:latin typeface="宋体" pitchFamily="2" charset="-122"/>
              </a:rPr>
              <a:t>5</a:t>
            </a:r>
            <a:r>
              <a:rPr lang="zh-CN" altLang="en-US" sz="2400" b="1" dirty="0" smtClean="0">
                <a:solidFill>
                  <a:srgbClr val="990033"/>
                </a:solidFill>
                <a:latin typeface="宋体" pitchFamily="2" charset="-122"/>
              </a:rPr>
              <a:t>分，答出三点给</a:t>
            </a:r>
            <a:r>
              <a:rPr lang="en-US" altLang="zh-CN" sz="2400" b="1" dirty="0" smtClean="0">
                <a:solidFill>
                  <a:srgbClr val="990033"/>
                </a:solidFill>
                <a:latin typeface="宋体" pitchFamily="2" charset="-122"/>
              </a:rPr>
              <a:t>8</a:t>
            </a:r>
            <a:r>
              <a:rPr lang="zh-CN" altLang="en-US" sz="2400" b="1" dirty="0" smtClean="0">
                <a:solidFill>
                  <a:srgbClr val="990033"/>
                </a:solidFill>
                <a:latin typeface="宋体" pitchFamily="2" charset="-122"/>
              </a:rPr>
              <a:t>分；给满</a:t>
            </a:r>
            <a:r>
              <a:rPr lang="en-US" altLang="zh-CN" sz="2400" b="1" dirty="0" smtClean="0">
                <a:solidFill>
                  <a:srgbClr val="990033"/>
                </a:solidFill>
                <a:latin typeface="宋体" pitchFamily="2" charset="-122"/>
              </a:rPr>
              <a:t>8</a:t>
            </a:r>
            <a:r>
              <a:rPr lang="zh-CN" altLang="en-US" sz="2400" b="1" dirty="0" smtClean="0">
                <a:solidFill>
                  <a:srgbClr val="990033"/>
                </a:solidFill>
                <a:latin typeface="宋体" pitchFamily="2" charset="-122"/>
              </a:rPr>
              <a:t>分为止</a:t>
            </a:r>
            <a:r>
              <a:rPr lang="en-US" altLang="zh-CN" sz="2400" b="1" dirty="0" smtClean="0">
                <a:solidFill>
                  <a:srgbClr val="990033"/>
                </a:solidFill>
                <a:latin typeface="宋体" pitchFamily="2" charset="-122"/>
              </a:rPr>
              <a:t>)</a:t>
            </a:r>
          </a:p>
        </p:txBody>
      </p:sp>
      <p:sp>
        <p:nvSpPr>
          <p:cNvPr id="1694723"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9472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4"/>
          <p:cNvGrpSpPr>
            <a:grpSpLocks/>
          </p:cNvGrpSpPr>
          <p:nvPr/>
        </p:nvGrpSpPr>
        <p:grpSpPr bwMode="auto">
          <a:xfrm>
            <a:off x="1588" y="777875"/>
            <a:ext cx="609600" cy="2003425"/>
            <a:chOff x="0" y="0"/>
            <a:chExt cx="384" cy="1262"/>
          </a:xfrm>
        </p:grpSpPr>
        <p:pic>
          <p:nvPicPr>
            <p:cNvPr id="1694726"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9472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94722">
                                            <p:txEl>
                                              <p:pRg st="1" end="1"/>
                                            </p:txEl>
                                          </p:spTgt>
                                        </p:tgtEl>
                                        <p:attrNameLst>
                                          <p:attrName>style.visibility</p:attrName>
                                        </p:attrNameLst>
                                      </p:cBhvr>
                                      <p:to>
                                        <p:strVal val="visible"/>
                                      </p:to>
                                    </p:set>
                                    <p:anim calcmode="lin" valueType="num">
                                      <p:cBhvr additive="base">
                                        <p:cTn id="7" dur="500" fill="hold"/>
                                        <p:tgtEl>
                                          <p:spTgt spid="169472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9472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5746" name="Rectangle 2"/>
          <p:cNvSpPr>
            <a:spLocks noChangeArrowheads="1"/>
          </p:cNvSpPr>
          <p:nvPr/>
        </p:nvSpPr>
        <p:spPr bwMode="auto">
          <a:xfrm>
            <a:off x="755650" y="908050"/>
            <a:ext cx="7920038" cy="5473700"/>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本题考查探究小说结构安排的能力。小说以渡夫任情高歌为结尾，主要从小说的情节结构、人物形象、小说主题等角度进行分析。以歌声作结，在结构上引发了读者的无限想象；使得小说人物</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渡夫的形象更加丰满，充分体现了他洒脱的一面；从小说主题上来看，表达了渡夫对自由美好生活的追求与向往。</a:t>
            </a:r>
          </a:p>
        </p:txBody>
      </p:sp>
      <p:sp>
        <p:nvSpPr>
          <p:cNvPr id="1695747"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9574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sp>
        <p:nvSpPr>
          <p:cNvPr id="1695749" name="Rectangle 9"/>
          <p:cNvSpPr>
            <a:spLocks noChangeArrowheads="1"/>
          </p:cNvSpPr>
          <p:nvPr/>
        </p:nvSpPr>
        <p:spPr bwMode="auto">
          <a:xfrm>
            <a:off x="0" y="3081338"/>
            <a:ext cx="184150" cy="366712"/>
          </a:xfrm>
          <a:prstGeom prst="rect">
            <a:avLst/>
          </a:prstGeom>
          <a:noFill/>
          <a:ln w="9525">
            <a:noFill/>
            <a:miter lim="800000"/>
            <a:headEnd/>
            <a:tailEnd/>
          </a:ln>
        </p:spPr>
        <p:txBody>
          <a:bodyPr wrap="none" anchor="ctr">
            <a:spAutoFit/>
          </a:bodyPr>
          <a:lstStyle/>
          <a:p>
            <a:endParaRPr lang="zh-CN" altLang="en-US"/>
          </a:p>
        </p:txBody>
      </p:sp>
      <p:grpSp>
        <p:nvGrpSpPr>
          <p:cNvPr id="2" name="Group 4"/>
          <p:cNvGrpSpPr>
            <a:grpSpLocks/>
          </p:cNvGrpSpPr>
          <p:nvPr/>
        </p:nvGrpSpPr>
        <p:grpSpPr bwMode="auto">
          <a:xfrm>
            <a:off x="1588" y="777875"/>
            <a:ext cx="609600" cy="2003425"/>
            <a:chOff x="0" y="0"/>
            <a:chExt cx="384" cy="1262"/>
          </a:xfrm>
        </p:grpSpPr>
        <p:pic>
          <p:nvPicPr>
            <p:cNvPr id="1695751"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95752"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6770" name="Rectangle 2"/>
          <p:cNvSpPr>
            <a:spLocks noChangeArrowheads="1"/>
          </p:cNvSpPr>
          <p:nvPr/>
        </p:nvSpPr>
        <p:spPr bwMode="auto">
          <a:xfrm>
            <a:off x="684213" y="838200"/>
            <a:ext cx="8135937" cy="5399088"/>
          </a:xfrm>
          <a:prstGeom prst="rect">
            <a:avLst/>
          </a:prstGeom>
          <a:noFill/>
          <a:ln w="9525">
            <a:noFill/>
            <a:miter lim="800000"/>
            <a:headEnd/>
            <a:tailEnd/>
          </a:ln>
        </p:spPr>
        <p:txBody>
          <a:bodyPr/>
          <a:lstStyle/>
          <a:p>
            <a:pPr algn="ctr">
              <a:lnSpc>
                <a:spcPts val="3500"/>
              </a:lnSpc>
            </a:pPr>
            <a:r>
              <a:rPr lang="en-US" sz="2400" b="1" dirty="0">
                <a:solidFill>
                  <a:srgbClr val="0033CC"/>
                </a:solidFill>
                <a:effectLst>
                  <a:outerShdw blurRad="38100" dist="38100" dir="2700000" algn="tl">
                    <a:srgbClr val="C0C0C0"/>
                  </a:outerShdw>
                </a:effectLst>
                <a:latin typeface="宋体" pitchFamily="2" charset="-122"/>
                <a:ea typeface="黑体" pitchFamily="2" charset="-122"/>
              </a:rPr>
              <a:t>——</a:t>
            </a:r>
            <a:r>
              <a:rPr lang="en-US" sz="2400" b="1" dirty="0">
                <a:solidFill>
                  <a:srgbClr val="0033CC"/>
                </a:solidFill>
                <a:effectLst>
                  <a:outerShdw blurRad="38100" dist="38100" dir="2700000" algn="tl">
                    <a:srgbClr val="C0C0C0"/>
                  </a:outerShdw>
                </a:effectLst>
                <a:latin typeface="黑体" pitchFamily="2" charset="-122"/>
                <a:ea typeface="黑体" pitchFamily="2" charset="-122"/>
              </a:rPr>
              <a:t> </a:t>
            </a:r>
            <a:r>
              <a:rPr lang="zh-CN" altLang="en-US" sz="2400" b="1" dirty="0">
                <a:solidFill>
                  <a:srgbClr val="0033CC"/>
                </a:solidFill>
                <a:effectLst>
                  <a:outerShdw blurRad="38100" dist="38100" dir="2700000" algn="tl">
                    <a:srgbClr val="C0C0C0"/>
                  </a:outerShdw>
                </a:effectLst>
                <a:latin typeface="黑体" pitchFamily="2" charset="-122"/>
                <a:ea typeface="黑体" pitchFamily="2" charset="-122"/>
              </a:rPr>
              <a:t>现场指导 </a:t>
            </a:r>
            <a:r>
              <a:rPr lang="en-US" sz="2400" b="1" dirty="0">
                <a:solidFill>
                  <a:srgbClr val="0033CC"/>
                </a:solidFill>
                <a:effectLst>
                  <a:outerShdw blurRad="38100" dist="38100" dir="2700000" algn="tl">
                    <a:srgbClr val="C0C0C0"/>
                  </a:outerShdw>
                </a:effectLst>
                <a:latin typeface="宋体" pitchFamily="2" charset="-122"/>
                <a:ea typeface="黑体" pitchFamily="2" charset="-122"/>
              </a:rPr>
              <a:t>——</a:t>
            </a:r>
            <a:endParaRPr lang="en-US" sz="2400" b="1" dirty="0">
              <a:solidFill>
                <a:srgbClr val="0033CC"/>
              </a:solidFill>
              <a:effectLst>
                <a:outerShdw blurRad="38100" dist="38100" dir="2700000" algn="tl">
                  <a:srgbClr val="C0C0C0"/>
                </a:outerShdw>
              </a:effectLst>
              <a:latin typeface="黑体" pitchFamily="2" charset="-122"/>
              <a:ea typeface="黑体" pitchFamily="2" charset="-122"/>
            </a:endParaRPr>
          </a:p>
          <a:p>
            <a:pPr>
              <a:lnSpc>
                <a:spcPts val="3500"/>
              </a:lnSpc>
            </a:pPr>
            <a:r>
              <a:rPr lang="en-US" altLang="zh-CN" sz="2400" b="1" dirty="0" smtClean="0">
                <a:latin typeface="宋体" pitchFamily="2" charset="-122"/>
              </a:rPr>
              <a:t>[2014·</a:t>
            </a:r>
            <a:r>
              <a:rPr lang="zh-CN" altLang="en-US" sz="2400" b="1" dirty="0" smtClean="0">
                <a:latin typeface="宋体" pitchFamily="2" charset="-122"/>
              </a:rPr>
              <a:t>新课标全国卷</a:t>
            </a:r>
            <a:r>
              <a:rPr lang="en-US" altLang="zh-CN" sz="2400" b="1" dirty="0" smtClean="0">
                <a:latin typeface="宋体" pitchFamily="2" charset="-122"/>
              </a:rPr>
              <a:t>Ⅰ]</a:t>
            </a:r>
            <a:r>
              <a:rPr lang="zh-CN" altLang="en-US" sz="2400" b="1" dirty="0" smtClean="0">
                <a:latin typeface="宋体" pitchFamily="2" charset="-122"/>
              </a:rPr>
              <a:t>下列对作品有关内容的分析和概括，最恰当的两项是</a:t>
            </a:r>
            <a:r>
              <a:rPr lang="en-US" altLang="zh-CN" sz="2400" b="1" dirty="0" smtClean="0">
                <a:latin typeface="宋体" pitchFamily="2" charset="-122"/>
              </a:rPr>
              <a:t>(5</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r>
              <a:rPr lang="zh-CN" altLang="en-US" sz="2400" b="1" dirty="0" smtClean="0">
                <a:latin typeface="宋体" pitchFamily="2" charset="-122"/>
              </a:rPr>
              <a:t>原文、原题见本讲“真题体验”</a:t>
            </a:r>
            <a:r>
              <a:rPr lang="en-US" altLang="zh-CN" sz="2400" b="1" dirty="0" smtClean="0">
                <a:latin typeface="宋体" pitchFamily="2" charset="-122"/>
              </a:rPr>
              <a:t>)</a:t>
            </a:r>
            <a:endParaRPr lang="en-US" sz="2400" b="1" dirty="0">
              <a:latin typeface="宋体" pitchFamily="2" charset="-122"/>
            </a:endParaRPr>
          </a:p>
        </p:txBody>
      </p:sp>
      <p:sp>
        <p:nvSpPr>
          <p:cNvPr id="1696771"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9677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aphicFrame>
        <p:nvGraphicFramePr>
          <p:cNvPr id="1696773" name="Group 5"/>
          <p:cNvGraphicFramePr>
            <a:graphicFrameLocks noGrp="1"/>
          </p:cNvGraphicFramePr>
          <p:nvPr/>
        </p:nvGraphicFramePr>
        <p:xfrm>
          <a:off x="684213" y="2714620"/>
          <a:ext cx="8064500" cy="3571900"/>
        </p:xfrm>
        <a:graphic>
          <a:graphicData uri="http://schemas.openxmlformats.org/drawingml/2006/table">
            <a:tbl>
              <a:tblPr/>
              <a:tblGrid>
                <a:gridCol w="458763"/>
                <a:gridCol w="714380"/>
                <a:gridCol w="6891357"/>
              </a:tblGrid>
              <a:tr h="967390">
                <a:tc rowSpan="2">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黑体" pitchFamily="2" charset="-122"/>
                          <a:ea typeface="宋体" pitchFamily="2" charset="-122"/>
                          <a:cs typeface="Times New Roman" pitchFamily="18" charset="0"/>
                        </a:rPr>
                        <a:t>教你审题</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审题要点</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3050" algn="l"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题干要求选择“最恰当的两项”，不要选择不符合题意的选项</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04510">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思路分析</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4"/>
          <p:cNvGrpSpPr>
            <a:grpSpLocks/>
          </p:cNvGrpSpPr>
          <p:nvPr/>
        </p:nvGrpSpPr>
        <p:grpSpPr bwMode="auto">
          <a:xfrm>
            <a:off x="1588" y="777875"/>
            <a:ext cx="609600" cy="2003425"/>
            <a:chOff x="0" y="0"/>
            <a:chExt cx="384" cy="1262"/>
          </a:xfrm>
        </p:grpSpPr>
        <p:pic>
          <p:nvPicPr>
            <p:cNvPr id="1696787"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96788"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9" name="Text Box 32"/>
          <p:cNvSpPr txBox="1">
            <a:spLocks noChangeArrowheads="1"/>
          </p:cNvSpPr>
          <p:nvPr/>
        </p:nvSpPr>
        <p:spPr bwMode="auto">
          <a:xfrm>
            <a:off x="1928794" y="3723391"/>
            <a:ext cx="6715172" cy="2634567"/>
          </a:xfrm>
          <a:prstGeom prst="rect">
            <a:avLst/>
          </a:prstGeom>
          <a:noFill/>
          <a:ln w="9525">
            <a:noFill/>
            <a:miter lim="800000"/>
            <a:headEnd/>
            <a:tailEnd/>
          </a:ln>
          <a:effectLst/>
        </p:spPr>
        <p:txBody>
          <a:bodyPr wrap="square">
            <a:spAutoFit/>
          </a:bodyPr>
          <a:lstStyle/>
          <a:p>
            <a:pPr indent="273050">
              <a:lnSpc>
                <a:spcPct val="118000"/>
              </a:lnSpc>
              <a:spcBef>
                <a:spcPct val="50000"/>
              </a:spcBef>
            </a:pPr>
            <a:r>
              <a:rPr lang="en-US" altLang="zh-CN" sz="2000" b="1" dirty="0" smtClean="0">
                <a:solidFill>
                  <a:srgbClr val="990033"/>
                </a:solidFill>
                <a:latin typeface="宋体" pitchFamily="2" charset="-122"/>
              </a:rPr>
              <a:t>B</a:t>
            </a:r>
            <a:r>
              <a:rPr lang="zh-CN" altLang="en-US" sz="2000" b="1" dirty="0" smtClean="0">
                <a:solidFill>
                  <a:srgbClr val="990033"/>
                </a:solidFill>
                <a:latin typeface="宋体" pitchFamily="2" charset="-122"/>
              </a:rPr>
              <a:t>项，“这让‘我’暗自吃惊，因为‘我’担心他谋财害命”分析不当，更多的是“我”为渡夫说出那样的话而震惊。</a:t>
            </a:r>
            <a:r>
              <a:rPr lang="en-US" altLang="zh-CN" sz="2000" b="1" dirty="0" smtClean="0">
                <a:solidFill>
                  <a:srgbClr val="990033"/>
                </a:solidFill>
                <a:latin typeface="宋体" pitchFamily="2" charset="-122"/>
              </a:rPr>
              <a:t>C</a:t>
            </a:r>
            <a:r>
              <a:rPr lang="zh-CN" altLang="en-US" sz="2000" b="1" dirty="0" smtClean="0">
                <a:solidFill>
                  <a:srgbClr val="990033"/>
                </a:solidFill>
                <a:latin typeface="宋体" pitchFamily="2" charset="-122"/>
              </a:rPr>
              <a:t>项，“想告诉‘我’一些江湖上的情形和出门在外的经验”错误。</a:t>
            </a:r>
            <a:r>
              <a:rPr lang="en-US" altLang="zh-CN" sz="2000" b="1" dirty="0" smtClean="0">
                <a:solidFill>
                  <a:srgbClr val="990033"/>
                </a:solidFill>
                <a:latin typeface="宋体" pitchFamily="2" charset="-122"/>
              </a:rPr>
              <a:t>E</a:t>
            </a:r>
            <a:r>
              <a:rPr lang="zh-CN" altLang="en-US" sz="2000" b="1" dirty="0" smtClean="0">
                <a:solidFill>
                  <a:srgbClr val="990033"/>
                </a:solidFill>
                <a:latin typeface="宋体" pitchFamily="2" charset="-122"/>
              </a:rPr>
              <a:t>项，“目不转睛地瞧着他，发现他的脸上没有什么异样的表情，想知道他为什么把昨夜的事情全都忘记了”错误；渡夫并没忘记昨夜的事情，“我”看他主要是被他洒脱淡定的表情打动。</a:t>
            </a:r>
            <a:endParaRPr lang="zh-CN" altLang="en-US" sz="2000" b="1" dirty="0">
              <a:solidFill>
                <a:srgbClr val="990033"/>
              </a:solidFill>
              <a:latin typeface="宋体"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ChangeArrowheads="1"/>
          </p:cNvSpPr>
          <p:nvPr/>
        </p:nvSpPr>
        <p:spPr bwMode="auto">
          <a:xfrm>
            <a:off x="790575" y="936625"/>
            <a:ext cx="7920038" cy="5399088"/>
          </a:xfrm>
          <a:prstGeom prst="rect">
            <a:avLst/>
          </a:prstGeom>
          <a:noFill/>
          <a:ln w="9525">
            <a:noFill/>
            <a:miter lim="800000"/>
            <a:headEnd/>
            <a:tailEnd/>
          </a:ln>
        </p:spPr>
        <p:txBody>
          <a:bodyPr/>
          <a:lstStyle/>
          <a:p>
            <a:pPr algn="ctr">
              <a:lnSpc>
                <a:spcPts val="3500"/>
              </a:lnSpc>
            </a:pPr>
            <a:endParaRPr lang="en-US" sz="2400" b="1">
              <a:latin typeface="宋体" pitchFamily="2" charset="-122"/>
            </a:endParaRPr>
          </a:p>
        </p:txBody>
      </p:sp>
      <p:sp>
        <p:nvSpPr>
          <p:cNvPr id="1697795" name="动作按钮: 自定义 5">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aphicFrame>
        <p:nvGraphicFramePr>
          <p:cNvPr id="1697826" name="Group 34"/>
          <p:cNvGraphicFramePr>
            <a:graphicFrameLocks noGrp="1"/>
          </p:cNvGraphicFramePr>
          <p:nvPr/>
        </p:nvGraphicFramePr>
        <p:xfrm>
          <a:off x="755650" y="836613"/>
          <a:ext cx="7848600" cy="4742688"/>
        </p:xfrm>
        <a:graphic>
          <a:graphicData uri="http://schemas.openxmlformats.org/drawingml/2006/table">
            <a:tbl>
              <a:tblPr/>
              <a:tblGrid>
                <a:gridCol w="495300"/>
                <a:gridCol w="873125"/>
                <a:gridCol w="469900"/>
                <a:gridCol w="763579"/>
                <a:gridCol w="5246696"/>
              </a:tblGrid>
              <a:tr h="377809">
                <a:tc rowSpan="4">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答题</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现场答案</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l"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 </a:t>
                      </a:r>
                      <a:r>
                        <a:rPr kumimoji="0" lang="en-US" sz="2000" b="1" i="0" u="none" strike="noStrike" cap="none" normalizeH="0" baseline="0" smtClean="0">
                          <a:ln>
                            <a:noFill/>
                          </a:ln>
                          <a:solidFill>
                            <a:schemeClr val="tx1"/>
                          </a:solidFill>
                          <a:effectLst/>
                          <a:latin typeface="宋体" pitchFamily="2" charset="-122"/>
                          <a:ea typeface="宋体" pitchFamily="2" charset="-122"/>
                        </a:rPr>
                        <a:t>AC</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833438">
                <a:tc vMerge="1">
                  <a:txBody>
                    <a:bodyPr/>
                    <a:lstStyle/>
                    <a:p>
                      <a:endParaRPr lang="zh-CN" altLang="en-US"/>
                    </a:p>
                  </a:txBody>
                  <a:tcPr/>
                </a:tc>
                <a:tc>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我来</a:t>
                      </a:r>
                    </a:p>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评分</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得分</a:t>
                      </a:r>
                    </a:p>
                    <a:p>
                      <a:pPr marL="0" marR="0" lvl="0" indent="0" algn="l"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理由</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2000"/>
                        </a:lnSpc>
                        <a:spcBef>
                          <a:spcPct val="0"/>
                        </a:spcBef>
                        <a:spcAft>
                          <a:spcPct val="0"/>
                        </a:spcAft>
                        <a:buClrTx/>
                        <a:buSzTx/>
                        <a:buFont typeface="Arial" charset="0"/>
                        <a:buNone/>
                        <a:tabLst/>
                      </a:pPr>
                      <a:endParaRPr kumimoji="0" lang="en-US" altLang="zh-CN"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1" fontAlgn="base" latinLnBrk="0" hangingPunct="1">
                        <a:lnSpc>
                          <a:spcPct val="122000"/>
                        </a:lnSpc>
                        <a:spcBef>
                          <a:spcPct val="0"/>
                        </a:spcBef>
                        <a:spcAft>
                          <a:spcPct val="0"/>
                        </a:spcAft>
                        <a:buClrTx/>
                        <a:buSzTx/>
                        <a:buFont typeface="Arial" charset="0"/>
                        <a:buNone/>
                        <a:tabLst/>
                      </a:pPr>
                      <a:endParaRPr kumimoji="0" lang="en-US" altLang="zh-CN"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1" fontAlgn="base" latinLnBrk="0" hangingPunct="1">
                        <a:lnSpc>
                          <a:spcPct val="122000"/>
                        </a:lnSpc>
                        <a:spcBef>
                          <a:spcPct val="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7905">
                <a:tc vMerge="1">
                  <a:txBody>
                    <a:bodyPr/>
                    <a:lstStyle/>
                    <a:p>
                      <a:endParaRPr lang="zh-CN" altLang="en-US"/>
                    </a:p>
                  </a:txBody>
                  <a:tcPr/>
                </a:tc>
                <a:tc gridSpan="2">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我来答题</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l" defTabSz="914400" rtl="0" eaLnBrk="1" fontAlgn="base" latinLnBrk="0" hangingPunct="1">
                        <a:lnSpc>
                          <a:spcPct val="122000"/>
                        </a:lnSpc>
                        <a:spcBef>
                          <a:spcPct val="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1601788">
                <a:tc vMerge="1">
                  <a:txBody>
                    <a:bodyPr/>
                    <a:lstStyle/>
                    <a:p>
                      <a:endParaRPr lang="zh-CN" altLang="en-US"/>
                    </a:p>
                  </a:txBody>
                  <a:tcPr/>
                </a:tc>
                <a:tc gridSpan="2">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阅卷总结</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273050" algn="l" defTabSz="914400" rtl="0" eaLnBrk="1" fontAlgn="base" latinLnBrk="0" hangingPunct="1">
                        <a:lnSpc>
                          <a:spcPct val="118000"/>
                        </a:lnSpc>
                        <a:spcBef>
                          <a:spcPct val="0"/>
                        </a:spcBef>
                        <a:spcAft>
                          <a:spcPct val="0"/>
                        </a:spcAft>
                        <a:buClrTx/>
                        <a:buSzTx/>
                        <a:buFont typeface="Arial" charset="0"/>
                        <a:buNone/>
                        <a:tabLst/>
                      </a:pPr>
                      <a:r>
                        <a:rPr kumimoji="0" lang="en-US" altLang="zh-CN" sz="2000" b="1" i="0" u="none" strike="noStrike" cap="none" normalizeH="0" baseline="0" dirty="0" smtClean="0">
                          <a:ln>
                            <a:noFill/>
                          </a:ln>
                          <a:solidFill>
                            <a:schemeClr val="tx1"/>
                          </a:solidFill>
                          <a:effectLst/>
                          <a:latin typeface="宋体" pitchFamily="2" charset="-122"/>
                          <a:ea typeface="宋体" pitchFamily="2" charset="-122"/>
                        </a:rPr>
                        <a:t>A</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项是对主题的正确概括，是小说的灵魂，体现了作者的创作意图，决定着作品价值的高低。小说的主题是通过情节、环境和人物形象表现出来的，因此概括小说的主题，须通过细读文本，深入领会作者在小说人物形象和故事情节里寄寓的思想认识和情感态度，而且还要努力发掘那些作品获得艺术生命后客观滋生的意蕴</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bl>
          </a:graphicData>
        </a:graphic>
      </p:graphicFrame>
      <p:grpSp>
        <p:nvGrpSpPr>
          <p:cNvPr id="2" name="Group 4"/>
          <p:cNvGrpSpPr>
            <a:grpSpLocks/>
          </p:cNvGrpSpPr>
          <p:nvPr/>
        </p:nvGrpSpPr>
        <p:grpSpPr bwMode="auto">
          <a:xfrm>
            <a:off x="1588" y="777875"/>
            <a:ext cx="609600" cy="2003425"/>
            <a:chOff x="0" y="0"/>
            <a:chExt cx="384" cy="1262"/>
          </a:xfrm>
        </p:grpSpPr>
        <p:pic>
          <p:nvPicPr>
            <p:cNvPr id="1697821" name="Picture 5"/>
            <p:cNvPicPr>
              <a:picLocks noChangeAspect="1" noChangeArrowheads="1"/>
            </p:cNvPicPr>
            <p:nvPr/>
          </p:nvPicPr>
          <p:blipFill>
            <a:blip r:embed="rId4"/>
            <a:srcRect/>
            <a:stretch>
              <a:fillRect/>
            </a:stretch>
          </p:blipFill>
          <p:spPr bwMode="auto">
            <a:xfrm>
              <a:off x="0" y="0"/>
              <a:ext cx="384" cy="1171"/>
            </a:xfrm>
            <a:prstGeom prst="rect">
              <a:avLst/>
            </a:prstGeom>
            <a:noFill/>
            <a:ln w="9525">
              <a:noFill/>
              <a:miter lim="800000"/>
              <a:headEnd/>
              <a:tailEnd/>
            </a:ln>
          </p:spPr>
        </p:pic>
        <p:sp>
          <p:nvSpPr>
            <p:cNvPr id="1697822"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697823"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sp>
        <p:nvSpPr>
          <p:cNvPr id="1697824" name="Text Box 32"/>
          <p:cNvSpPr txBox="1">
            <a:spLocks noChangeArrowheads="1"/>
          </p:cNvSpPr>
          <p:nvPr/>
        </p:nvSpPr>
        <p:spPr bwMode="auto">
          <a:xfrm>
            <a:off x="3428992" y="1357298"/>
            <a:ext cx="4929222" cy="1015663"/>
          </a:xfrm>
          <a:prstGeom prst="rect">
            <a:avLst/>
          </a:prstGeom>
          <a:noFill/>
          <a:ln w="9525">
            <a:noFill/>
            <a:miter lim="800000"/>
            <a:headEnd/>
            <a:tailEnd/>
          </a:ln>
          <a:effectLst/>
        </p:spPr>
        <p:txBody>
          <a:bodyPr wrap="square">
            <a:spAutoFit/>
          </a:bodyPr>
          <a:lstStyle/>
          <a:p>
            <a:pPr>
              <a:spcBef>
                <a:spcPct val="50000"/>
              </a:spcBef>
            </a:pPr>
            <a:r>
              <a:rPr lang="zh-CN" altLang="en-US" sz="2000" b="1" dirty="0" smtClean="0">
                <a:solidFill>
                  <a:srgbClr val="990033"/>
                </a:solidFill>
                <a:latin typeface="宋体" pitchFamily="2" charset="-122"/>
              </a:rPr>
              <a:t>答</a:t>
            </a:r>
            <a:r>
              <a:rPr lang="en-US" altLang="zh-CN" sz="2000" b="1" dirty="0" smtClean="0">
                <a:solidFill>
                  <a:srgbClr val="990033"/>
                </a:solidFill>
                <a:latin typeface="宋体" pitchFamily="2" charset="-122"/>
              </a:rPr>
              <a:t>A</a:t>
            </a:r>
            <a:r>
              <a:rPr lang="zh-CN" altLang="en-US" sz="2000" b="1" dirty="0" smtClean="0">
                <a:solidFill>
                  <a:srgbClr val="990033"/>
                </a:solidFill>
                <a:latin typeface="宋体" pitchFamily="2" charset="-122"/>
              </a:rPr>
              <a:t>给</a:t>
            </a:r>
            <a:r>
              <a:rPr lang="en-US" altLang="zh-CN" sz="2000" b="1" dirty="0" smtClean="0">
                <a:solidFill>
                  <a:srgbClr val="990033"/>
                </a:solidFill>
                <a:latin typeface="宋体" pitchFamily="2" charset="-122"/>
              </a:rPr>
              <a:t>3</a:t>
            </a:r>
            <a:r>
              <a:rPr lang="zh-CN" altLang="en-US" sz="2000" b="1" dirty="0" smtClean="0">
                <a:solidFill>
                  <a:srgbClr val="990033"/>
                </a:solidFill>
                <a:latin typeface="宋体" pitchFamily="2" charset="-122"/>
              </a:rPr>
              <a:t>分，答</a:t>
            </a:r>
            <a:r>
              <a:rPr lang="en-US" altLang="zh-CN" sz="2000" b="1" dirty="0" smtClean="0">
                <a:solidFill>
                  <a:srgbClr val="990033"/>
                </a:solidFill>
                <a:latin typeface="宋体" pitchFamily="2" charset="-122"/>
              </a:rPr>
              <a:t>D</a:t>
            </a:r>
            <a:r>
              <a:rPr lang="zh-CN" altLang="en-US" sz="2000" b="1" dirty="0" smtClean="0">
                <a:solidFill>
                  <a:srgbClr val="990033"/>
                </a:solidFill>
                <a:latin typeface="宋体" pitchFamily="2" charset="-122"/>
              </a:rPr>
              <a:t>给</a:t>
            </a:r>
            <a:r>
              <a:rPr lang="en-US" altLang="zh-CN" sz="2000" b="1" dirty="0" smtClean="0">
                <a:solidFill>
                  <a:srgbClr val="990033"/>
                </a:solidFill>
                <a:latin typeface="宋体" pitchFamily="2" charset="-122"/>
              </a:rPr>
              <a:t>2</a:t>
            </a:r>
            <a:r>
              <a:rPr lang="zh-CN" altLang="en-US" sz="2000" b="1" dirty="0" smtClean="0">
                <a:solidFill>
                  <a:srgbClr val="990033"/>
                </a:solidFill>
                <a:latin typeface="宋体" pitchFamily="2" charset="-122"/>
              </a:rPr>
              <a:t>分，答</a:t>
            </a:r>
            <a:r>
              <a:rPr lang="en-US" altLang="zh-CN" sz="2000" b="1" dirty="0" smtClean="0">
                <a:solidFill>
                  <a:srgbClr val="990033"/>
                </a:solidFill>
                <a:latin typeface="宋体" pitchFamily="2" charset="-122"/>
              </a:rPr>
              <a:t>B</a:t>
            </a:r>
            <a:r>
              <a:rPr lang="zh-CN" altLang="en-US" sz="2000" b="1" dirty="0" smtClean="0">
                <a:solidFill>
                  <a:srgbClr val="990033"/>
                </a:solidFill>
                <a:latin typeface="宋体" pitchFamily="2" charset="-122"/>
              </a:rPr>
              <a:t>给</a:t>
            </a:r>
            <a:r>
              <a:rPr lang="en-US" altLang="zh-CN" sz="2000" b="1" dirty="0" smtClean="0">
                <a:solidFill>
                  <a:srgbClr val="990033"/>
                </a:solidFill>
                <a:latin typeface="宋体" pitchFamily="2" charset="-122"/>
              </a:rPr>
              <a:t>1</a:t>
            </a:r>
            <a:r>
              <a:rPr lang="zh-CN" altLang="en-US" sz="2000" b="1" dirty="0" smtClean="0">
                <a:solidFill>
                  <a:srgbClr val="990033"/>
                </a:solidFill>
                <a:latin typeface="宋体" pitchFamily="2" charset="-122"/>
              </a:rPr>
              <a:t>分；答</a:t>
            </a:r>
            <a:r>
              <a:rPr lang="en-US" altLang="zh-CN" sz="2000" b="1" dirty="0" smtClean="0">
                <a:solidFill>
                  <a:srgbClr val="990033"/>
                </a:solidFill>
                <a:latin typeface="宋体" pitchFamily="2" charset="-122"/>
              </a:rPr>
              <a:t>C</a:t>
            </a:r>
            <a:r>
              <a:rPr lang="zh-CN" altLang="en-US" sz="2000" b="1" dirty="0" smtClean="0">
                <a:solidFill>
                  <a:srgbClr val="990033"/>
                </a:solidFill>
                <a:latin typeface="宋体" pitchFamily="2" charset="-122"/>
              </a:rPr>
              <a:t>、</a:t>
            </a:r>
            <a:r>
              <a:rPr lang="en-US" altLang="zh-CN" sz="2000" b="1" dirty="0" smtClean="0">
                <a:solidFill>
                  <a:srgbClr val="990033"/>
                </a:solidFill>
                <a:latin typeface="宋体" pitchFamily="2" charset="-122"/>
              </a:rPr>
              <a:t>E</a:t>
            </a:r>
            <a:r>
              <a:rPr lang="zh-CN" altLang="en-US" sz="2000" b="1" dirty="0" smtClean="0">
                <a:solidFill>
                  <a:srgbClr val="990033"/>
                </a:solidFill>
                <a:latin typeface="宋体" pitchFamily="2" charset="-122"/>
              </a:rPr>
              <a:t>不给分。</a:t>
            </a:r>
            <a:r>
              <a:rPr lang="en-US" altLang="zh-CN" sz="2000" b="1" dirty="0" smtClean="0">
                <a:solidFill>
                  <a:srgbClr val="990033"/>
                </a:solidFill>
                <a:latin typeface="宋体" pitchFamily="2" charset="-122"/>
              </a:rPr>
              <a:t>A</a:t>
            </a:r>
            <a:r>
              <a:rPr lang="zh-CN" altLang="en-US" sz="2000" b="1" dirty="0" smtClean="0">
                <a:solidFill>
                  <a:srgbClr val="990033"/>
                </a:solidFill>
                <a:latin typeface="宋体" pitchFamily="2" charset="-122"/>
              </a:rPr>
              <a:t>项是对全文主题的概括，符合文意；</a:t>
            </a:r>
            <a:r>
              <a:rPr lang="en-US" altLang="zh-CN" sz="2000" b="1" dirty="0" smtClean="0">
                <a:solidFill>
                  <a:srgbClr val="990033"/>
                </a:solidFill>
                <a:latin typeface="宋体" pitchFamily="2" charset="-122"/>
              </a:rPr>
              <a:t>C</a:t>
            </a:r>
            <a:r>
              <a:rPr lang="zh-CN" altLang="en-US" sz="2000" b="1" dirty="0" smtClean="0">
                <a:solidFill>
                  <a:srgbClr val="990033"/>
                </a:solidFill>
                <a:latin typeface="宋体" pitchFamily="2" charset="-122"/>
              </a:rPr>
              <a:t>项完全不符合文意。</a:t>
            </a:r>
            <a:endParaRPr lang="zh-CN" altLang="en-US" sz="2000" b="1" dirty="0">
              <a:solidFill>
                <a:srgbClr val="990033"/>
              </a:solidFill>
              <a:latin typeface="宋体" pitchFamily="2" charset="-122"/>
            </a:endParaRPr>
          </a:p>
        </p:txBody>
      </p:sp>
      <p:sp>
        <p:nvSpPr>
          <p:cNvPr id="1697825" name="Text Box 33"/>
          <p:cNvSpPr txBox="1">
            <a:spLocks noChangeArrowheads="1"/>
          </p:cNvSpPr>
          <p:nvPr/>
        </p:nvSpPr>
        <p:spPr bwMode="auto">
          <a:xfrm>
            <a:off x="2143108" y="1428736"/>
            <a:ext cx="500066" cy="701675"/>
          </a:xfrm>
          <a:prstGeom prst="rect">
            <a:avLst/>
          </a:prstGeom>
          <a:noFill/>
          <a:ln w="9525">
            <a:noFill/>
            <a:miter lim="800000"/>
            <a:headEnd/>
            <a:tailEnd/>
          </a:ln>
          <a:effectLst/>
        </p:spPr>
        <p:txBody>
          <a:bodyPr wrap="square">
            <a:spAutoFit/>
          </a:bodyPr>
          <a:lstStyle/>
          <a:p>
            <a:pPr algn="ctr">
              <a:spcBef>
                <a:spcPct val="50000"/>
              </a:spcBef>
            </a:pPr>
            <a:r>
              <a:rPr lang="en-US" altLang="zh-CN" sz="2000" b="1" dirty="0">
                <a:solidFill>
                  <a:srgbClr val="990033"/>
                </a:solidFill>
                <a:latin typeface="宋体" pitchFamily="2" charset="-122"/>
              </a:rPr>
              <a:t>3</a:t>
            </a:r>
            <a:r>
              <a:rPr lang="zh-CN" altLang="en-US" sz="2000" b="1" dirty="0">
                <a:solidFill>
                  <a:srgbClr val="990033"/>
                </a:solidFill>
                <a:latin typeface="宋体" pitchFamily="2" charset="-122"/>
              </a:rPr>
              <a:t>分</a:t>
            </a:r>
          </a:p>
        </p:txBody>
      </p:sp>
      <p:sp>
        <p:nvSpPr>
          <p:cNvPr id="11" name="Text Box 33"/>
          <p:cNvSpPr txBox="1">
            <a:spLocks noChangeArrowheads="1"/>
          </p:cNvSpPr>
          <p:nvPr/>
        </p:nvSpPr>
        <p:spPr bwMode="auto">
          <a:xfrm>
            <a:off x="2857488" y="2528824"/>
            <a:ext cx="1928826" cy="400110"/>
          </a:xfrm>
          <a:prstGeom prst="rect">
            <a:avLst/>
          </a:prstGeom>
          <a:noFill/>
          <a:ln w="9525">
            <a:noFill/>
            <a:miter lim="800000"/>
            <a:headEnd/>
            <a:tailEnd/>
          </a:ln>
          <a:effectLst/>
        </p:spPr>
        <p:txBody>
          <a:bodyPr wrap="square">
            <a:spAutoFit/>
          </a:bodyPr>
          <a:lstStyle/>
          <a:p>
            <a:pPr>
              <a:spcBef>
                <a:spcPct val="50000"/>
              </a:spcBef>
            </a:pPr>
            <a:r>
              <a:rPr lang="en-US" altLang="zh-CN" sz="2000" b="1" dirty="0" smtClean="0">
                <a:solidFill>
                  <a:srgbClr val="990033"/>
                </a:solidFill>
                <a:latin typeface="宋体" pitchFamily="2" charset="-122"/>
              </a:rPr>
              <a:t>AD</a:t>
            </a:r>
            <a:endParaRPr lang="zh-CN" altLang="en-US" sz="2000" b="1" dirty="0">
              <a:solidFill>
                <a:srgbClr val="990033"/>
              </a:solidFill>
              <a:latin typeface="宋体" pitchFamily="2" charset="-122"/>
            </a:endParaRPr>
          </a:p>
        </p:txBody>
      </p:sp>
    </p:spTree>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97825"/>
                                        </p:tgtEl>
                                        <p:attrNameLst>
                                          <p:attrName>style.visibility</p:attrName>
                                        </p:attrNameLst>
                                      </p:cBhvr>
                                      <p:to>
                                        <p:strVal val="visible"/>
                                      </p:to>
                                    </p:set>
                                    <p:animEffect transition="in" filter="blinds(horizontal)">
                                      <p:cBhvr>
                                        <p:cTn id="7" dur="500"/>
                                        <p:tgtEl>
                                          <p:spTgt spid="16978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97824"/>
                                        </p:tgtEl>
                                        <p:attrNameLst>
                                          <p:attrName>style.visibility</p:attrName>
                                        </p:attrNameLst>
                                      </p:cBhvr>
                                      <p:to>
                                        <p:strVal val="visible"/>
                                      </p:to>
                                    </p:set>
                                    <p:animEffect transition="in" filter="blinds(horizontal)">
                                      <p:cBhvr>
                                        <p:cTn id="12" dur="500"/>
                                        <p:tgtEl>
                                          <p:spTgt spid="169782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7824" grpId="0"/>
      <p:bldP spid="1697825" grpId="0"/>
      <p:bldP spid="11" grpId="0"/>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8818" name="内容占位符 2"/>
          <p:cNvSpPr>
            <a:spLocks noGrp="1"/>
          </p:cNvSpPr>
          <p:nvPr>
            <p:ph idx="4294967295"/>
          </p:nvPr>
        </p:nvSpPr>
        <p:spPr>
          <a:xfrm>
            <a:off x="792163" y="936625"/>
            <a:ext cx="7920037" cy="5399088"/>
          </a:xfrm>
        </p:spPr>
        <p:txBody>
          <a:bodyPr/>
          <a:lstStyle/>
          <a:p>
            <a:pPr marL="0" indent="452438" algn="ctr" eaLnBrk="1" hangingPunct="1">
              <a:lnSpc>
                <a:spcPts val="3500"/>
              </a:lnSpc>
              <a:spcBef>
                <a:spcPct val="0"/>
              </a:spcBef>
              <a:buFont typeface="Arial" charset="0"/>
              <a:buNone/>
            </a:pPr>
            <a:r>
              <a:rPr lang="en-US" sz="2400" b="1" dirty="0">
                <a:solidFill>
                  <a:srgbClr val="0033CC"/>
                </a:solidFill>
                <a:effectLst>
                  <a:outerShdw blurRad="38100" dist="38100" dir="2700000" algn="tl">
                    <a:srgbClr val="C0C0C0"/>
                  </a:outerShdw>
                </a:effectLst>
              </a:rPr>
              <a:t>—— </a:t>
            </a:r>
            <a:r>
              <a:rPr lang="zh-CN" altLang="en-US" sz="2400" b="1" dirty="0">
                <a:solidFill>
                  <a:srgbClr val="0033CC"/>
                </a:solidFill>
                <a:effectLst>
                  <a:outerShdw blurRad="38100" dist="38100" dir="2700000" algn="tl">
                    <a:srgbClr val="C0C0C0"/>
                  </a:outerShdw>
                </a:effectLst>
              </a:rPr>
              <a:t>考点精讲 </a:t>
            </a:r>
            <a:r>
              <a:rPr lang="en-US" sz="2400" b="1" dirty="0">
                <a:solidFill>
                  <a:srgbClr val="0033CC"/>
                </a:solidFill>
                <a:effectLst>
                  <a:outerShdw blurRad="38100" dist="38100" dir="2700000" algn="tl">
                    <a:srgbClr val="C0C0C0"/>
                  </a:outerShdw>
                </a:effectLst>
              </a:rPr>
              <a:t>——</a:t>
            </a:r>
          </a:p>
          <a:p>
            <a:pPr marL="0" indent="452438" algn="ctr" eaLnBrk="1" hangingPunct="1">
              <a:lnSpc>
                <a:spcPct val="122000"/>
              </a:lnSpc>
              <a:spcBef>
                <a:spcPct val="0"/>
              </a:spcBef>
              <a:buFont typeface="Arial" charset="0"/>
              <a:buNone/>
            </a:pPr>
            <a:r>
              <a:rPr lang="zh-CN" altLang="en-US" sz="2400" b="1" dirty="0">
                <a:latin typeface="宋体" pitchFamily="2" charset="-122"/>
              </a:rPr>
              <a:t>知识储备</a:t>
            </a:r>
            <a:endParaRPr lang="en-US" sz="2400" b="1" dirty="0">
              <a:latin typeface="宋体" pitchFamily="2" charset="-122"/>
            </a:endParaRPr>
          </a:p>
          <a:p>
            <a:pPr marL="0" indent="627063" eaLnBrk="1" hangingPunct="1">
              <a:lnSpc>
                <a:spcPct val="122000"/>
              </a:lnSpc>
              <a:spcBef>
                <a:spcPct val="0"/>
              </a:spcBef>
              <a:buNone/>
            </a:pPr>
            <a:r>
              <a:rPr lang="zh-CN" altLang="en-US" sz="2400" b="1" dirty="0" smtClean="0">
                <a:latin typeface="宋体" pitchFamily="2" charset="-122"/>
              </a:rPr>
              <a:t>小说的主题就是小说通过对现实生活的描绘和艺术形象的塑造所表现出来的主题思想</a:t>
            </a:r>
            <a:r>
              <a:rPr lang="en-US" altLang="zh-CN" sz="2400" b="1" dirty="0" smtClean="0">
                <a:latin typeface="宋体" pitchFamily="2" charset="-122"/>
              </a:rPr>
              <a:t>(</a:t>
            </a:r>
            <a:r>
              <a:rPr lang="zh-CN" altLang="en-US" sz="2400" b="1" dirty="0" smtClean="0">
                <a:latin typeface="宋体" pitchFamily="2" charset="-122"/>
              </a:rPr>
              <a:t>中心思想</a:t>
            </a:r>
            <a:r>
              <a:rPr lang="en-US" altLang="zh-CN" sz="2400" b="1" dirty="0" smtClean="0">
                <a:latin typeface="宋体" pitchFamily="2" charset="-122"/>
              </a:rPr>
              <a:t>)</a:t>
            </a:r>
            <a:r>
              <a:rPr lang="zh-CN" altLang="en-US" sz="2400" b="1" dirty="0" smtClean="0">
                <a:latin typeface="宋体" pitchFamily="2" charset="-122"/>
              </a:rPr>
              <a:t>，它是小说的灵魂，是作者的写作目的之所在，也是作品的价值意义之所在。</a:t>
            </a:r>
          </a:p>
          <a:p>
            <a:pPr marL="0" indent="627063" eaLnBrk="1" hangingPunct="1">
              <a:lnSpc>
                <a:spcPct val="122000"/>
              </a:lnSpc>
              <a:spcBef>
                <a:spcPct val="0"/>
              </a:spcBef>
              <a:buNone/>
            </a:pPr>
            <a:r>
              <a:rPr lang="zh-CN" altLang="en-US" sz="2400" b="1" dirty="0" smtClean="0">
                <a:latin typeface="宋体" pitchFamily="2" charset="-122"/>
              </a:rPr>
              <a:t>小说主题的表现形式大致有以下几种情况：</a:t>
            </a:r>
          </a:p>
          <a:p>
            <a:pPr marL="0" indent="452438" eaLnBrk="1" hangingPunct="1">
              <a:lnSpc>
                <a:spcPct val="122000"/>
              </a:lnSpc>
              <a:spcBef>
                <a:spcPct val="0"/>
              </a:spcBef>
              <a:buFont typeface="Arial" charset="0"/>
              <a:buNone/>
            </a:pPr>
            <a:endParaRPr lang="zh-CN" altLang="en-US" sz="2400" b="1" dirty="0">
              <a:latin typeface="宋体" pitchFamily="2" charset="-122"/>
            </a:endParaRPr>
          </a:p>
        </p:txBody>
      </p:sp>
      <p:sp>
        <p:nvSpPr>
          <p:cNvPr id="1698819"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9882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7"/>
          <p:cNvGrpSpPr>
            <a:grpSpLocks/>
          </p:cNvGrpSpPr>
          <p:nvPr/>
        </p:nvGrpSpPr>
        <p:grpSpPr bwMode="auto">
          <a:xfrm>
            <a:off x="1588" y="2674938"/>
            <a:ext cx="609600" cy="1978025"/>
            <a:chOff x="0" y="0"/>
            <a:chExt cx="384" cy="1246"/>
          </a:xfrm>
        </p:grpSpPr>
        <p:pic>
          <p:nvPicPr>
            <p:cNvPr id="169882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9882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考点</a:t>
              </a:r>
              <a:r>
                <a:rPr lang="en-US" b="1" dirty="0">
                  <a:solidFill>
                    <a:schemeClr val="bg1"/>
                  </a:solidFill>
                </a:rPr>
                <a:t>.</a:t>
              </a:r>
            </a:p>
            <a:p>
              <a:pPr>
                <a:lnSpc>
                  <a:spcPts val="2300"/>
                </a:lnSpc>
              </a:pPr>
              <a:r>
                <a:rPr lang="zh-CN" altLang="en-US" sz="2000" b="1" dirty="0">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98818">
                                            <p:txEl>
                                              <p:pRg st="0" end="0"/>
                                            </p:txEl>
                                          </p:spTgt>
                                        </p:tgtEl>
                                        <p:attrNameLst>
                                          <p:attrName>style.visibility</p:attrName>
                                        </p:attrNameLst>
                                      </p:cBhvr>
                                      <p:to>
                                        <p:strVal val="visible"/>
                                      </p:to>
                                    </p:set>
                                    <p:anim calcmode="lin" valueType="num">
                                      <p:cBhvr additive="base">
                                        <p:cTn id="13" dur="500" fill="hold"/>
                                        <p:tgtEl>
                                          <p:spTgt spid="169881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98818">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698818">
                                            <p:txEl>
                                              <p:pRg st="1" end="1"/>
                                            </p:txEl>
                                          </p:spTgt>
                                        </p:tgtEl>
                                        <p:attrNameLst>
                                          <p:attrName>style.visibility</p:attrName>
                                        </p:attrNameLst>
                                      </p:cBhvr>
                                      <p:to>
                                        <p:strVal val="visible"/>
                                      </p:to>
                                    </p:set>
                                    <p:anim calcmode="lin" valueType="num">
                                      <p:cBhvr additive="base">
                                        <p:cTn id="17" dur="500" fill="hold"/>
                                        <p:tgtEl>
                                          <p:spTgt spid="1698818">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698818">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98818">
                                            <p:txEl>
                                              <p:pRg st="2" end="2"/>
                                            </p:txEl>
                                          </p:spTgt>
                                        </p:tgtEl>
                                        <p:attrNameLst>
                                          <p:attrName>style.visibility</p:attrName>
                                        </p:attrNameLst>
                                      </p:cBhvr>
                                      <p:to>
                                        <p:strVal val="visible"/>
                                      </p:to>
                                    </p:set>
                                    <p:anim calcmode="lin" valueType="num">
                                      <p:cBhvr additive="base">
                                        <p:cTn id="21" dur="500" fill="hold"/>
                                        <p:tgtEl>
                                          <p:spTgt spid="1698818">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698818">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98818">
                                            <p:txEl>
                                              <p:pRg st="3" end="3"/>
                                            </p:txEl>
                                          </p:spTgt>
                                        </p:tgtEl>
                                        <p:attrNameLst>
                                          <p:attrName>style.visibility</p:attrName>
                                        </p:attrNameLst>
                                      </p:cBhvr>
                                      <p:to>
                                        <p:strVal val="visible"/>
                                      </p:to>
                                    </p:set>
                                    <p:anim calcmode="lin" valueType="num">
                                      <p:cBhvr additive="base">
                                        <p:cTn id="25" dur="500" fill="hold"/>
                                        <p:tgtEl>
                                          <p:spTgt spid="169881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9881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42" name="内容占位符 2"/>
          <p:cNvSpPr>
            <a:spLocks noGrp="1"/>
          </p:cNvSpPr>
          <p:nvPr>
            <p:ph idx="4294967295"/>
          </p:nvPr>
        </p:nvSpPr>
        <p:spPr>
          <a:xfrm>
            <a:off x="792163" y="936625"/>
            <a:ext cx="7920037" cy="5399088"/>
          </a:xfrm>
        </p:spPr>
        <p:txBody>
          <a:bodyPr/>
          <a:lstStyle/>
          <a:p>
            <a:pPr marL="0" indent="627063"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以小说主要人物的性格特点、道德风貌、人生经历等揭示人性中的真善美或假恶丑，反映社会生活中的酸甜苦辣。如</a:t>
            </a:r>
            <a:r>
              <a:rPr lang="en-US" altLang="zh-CN" sz="2400" b="1" dirty="0" smtClean="0">
                <a:latin typeface="宋体" pitchFamily="2" charset="-122"/>
              </a:rPr>
              <a:t>2014</a:t>
            </a:r>
            <a:r>
              <a:rPr lang="zh-CN" altLang="en-US" sz="2400" b="1" dirty="0" smtClean="0">
                <a:latin typeface="宋体" pitchFamily="2" charset="-122"/>
              </a:rPr>
              <a:t>年新课标全国卷</a:t>
            </a:r>
            <a:r>
              <a:rPr lang="en-US" altLang="zh-CN" sz="2400" b="1" dirty="0" smtClean="0">
                <a:latin typeface="宋体" pitchFamily="2" charset="-122"/>
              </a:rPr>
              <a:t>Ⅰ</a:t>
            </a:r>
            <a:r>
              <a:rPr lang="zh-CN" altLang="en-US" sz="2400" b="1" dirty="0" smtClean="0">
                <a:latin typeface="宋体" pitchFamily="2" charset="-122"/>
              </a:rPr>
              <a:t>中的小说</a:t>
            </a:r>
            <a:r>
              <a:rPr lang="en-US" altLang="zh-CN" sz="2400" b="1" dirty="0" smtClean="0">
                <a:latin typeface="宋体" pitchFamily="2" charset="-122"/>
              </a:rPr>
              <a:t>《</a:t>
            </a:r>
            <a:r>
              <a:rPr lang="zh-CN" altLang="en-US" sz="2400" b="1" dirty="0" smtClean="0">
                <a:latin typeface="宋体" pitchFamily="2" charset="-122"/>
              </a:rPr>
              <a:t>古渡头</a:t>
            </a:r>
            <a:r>
              <a:rPr lang="en-US" altLang="zh-CN" sz="2400" b="1" dirty="0" smtClean="0">
                <a:latin typeface="宋体" pitchFamily="2" charset="-122"/>
              </a:rPr>
              <a:t>》</a:t>
            </a:r>
            <a:r>
              <a:rPr lang="zh-CN" altLang="en-US" sz="2400" b="1" dirty="0" smtClean="0">
                <a:latin typeface="宋体" pitchFamily="2" charset="-122"/>
              </a:rPr>
              <a:t>，作品以抒情的笔调叙述了渡夫的人生遭遇和心灵世界，反映了动荡不安的社会现实，表达了作者对底层劳动人民的同情和对当时社会的不满。</a:t>
            </a:r>
          </a:p>
          <a:p>
            <a:pPr marL="0" indent="627063" eaLnBrk="1" hangingPunct="1">
              <a:lnSpc>
                <a:spcPct val="122000"/>
              </a:lnSpc>
              <a:spcBef>
                <a:spcPct val="0"/>
              </a:spcBef>
              <a:buNone/>
            </a:pPr>
            <a:r>
              <a:rPr lang="en-US" altLang="zh-CN" sz="2400" b="1" dirty="0" smtClean="0">
                <a:latin typeface="宋体" pitchFamily="2" charset="-122"/>
              </a:rPr>
              <a:t>2. </a:t>
            </a:r>
            <a:r>
              <a:rPr lang="zh-CN" altLang="en-US" sz="2400" b="1" dirty="0" smtClean="0">
                <a:latin typeface="宋体" pitchFamily="2" charset="-122"/>
              </a:rPr>
              <a:t>用故事的形式针砭时弊。如</a:t>
            </a:r>
            <a:r>
              <a:rPr lang="en-US" altLang="zh-CN" sz="2400" b="1" dirty="0" smtClean="0">
                <a:latin typeface="宋体" pitchFamily="2" charset="-122"/>
              </a:rPr>
              <a:t>2013</a:t>
            </a:r>
            <a:r>
              <a:rPr lang="zh-CN" altLang="en-US" sz="2400" b="1" dirty="0" smtClean="0">
                <a:latin typeface="宋体" pitchFamily="2" charset="-122"/>
              </a:rPr>
              <a:t>年辽宁卷的</a:t>
            </a:r>
            <a:r>
              <a:rPr lang="en-US" altLang="zh-CN" sz="2400" b="1" dirty="0" smtClean="0">
                <a:latin typeface="宋体" pitchFamily="2" charset="-122"/>
              </a:rPr>
              <a:t>《</a:t>
            </a:r>
            <a:r>
              <a:rPr lang="zh-CN" altLang="en-US" sz="2400" b="1" dirty="0" smtClean="0">
                <a:latin typeface="宋体" pitchFamily="2" charset="-122"/>
              </a:rPr>
              <a:t>圣诞夜的歌声</a:t>
            </a:r>
            <a:r>
              <a:rPr lang="en-US" altLang="zh-CN" sz="2400" b="1" dirty="0" smtClean="0">
                <a:latin typeface="宋体" pitchFamily="2" charset="-122"/>
              </a:rPr>
              <a:t>》</a:t>
            </a:r>
            <a:r>
              <a:rPr lang="zh-CN" altLang="en-US" sz="2400" b="1" dirty="0" smtClean="0">
                <a:latin typeface="宋体" pitchFamily="2" charset="-122"/>
              </a:rPr>
              <a:t>，小说借穷靴匠亚诺什在圣诞夜教孩子们唱歌的快乐和富人衣食无忧反而忧郁的故事，为我们描述了穷人和富人的日常生活状态：穷人疲于奔命，但很快乐；富人衣食充裕，但并不快乐。以此揭示了快乐的真谛。</a:t>
            </a:r>
          </a:p>
        </p:txBody>
      </p:sp>
      <p:sp>
        <p:nvSpPr>
          <p:cNvPr id="1699843"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69984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7"/>
          <p:cNvGrpSpPr>
            <a:grpSpLocks/>
          </p:cNvGrpSpPr>
          <p:nvPr/>
        </p:nvGrpSpPr>
        <p:grpSpPr bwMode="auto">
          <a:xfrm>
            <a:off x="1588" y="2674938"/>
            <a:ext cx="609600" cy="1978025"/>
            <a:chOff x="0" y="0"/>
            <a:chExt cx="384" cy="1246"/>
          </a:xfrm>
        </p:grpSpPr>
        <p:pic>
          <p:nvPicPr>
            <p:cNvPr id="16998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6998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0866"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3. </a:t>
            </a:r>
            <a:r>
              <a:rPr lang="zh-CN" altLang="en-US" sz="2400" b="1" dirty="0" smtClean="0">
                <a:latin typeface="宋体" pitchFamily="2" charset="-122"/>
              </a:rPr>
              <a:t>通过传说、寓言故事等寄寓人生哲理。如</a:t>
            </a:r>
            <a:r>
              <a:rPr lang="en-US" altLang="zh-CN" sz="2400" b="1" dirty="0" smtClean="0">
                <a:latin typeface="宋体" pitchFamily="2" charset="-122"/>
              </a:rPr>
              <a:t>2012</a:t>
            </a:r>
            <a:r>
              <a:rPr lang="zh-CN" altLang="en-US" sz="2400" b="1" dirty="0" smtClean="0">
                <a:latin typeface="宋体" pitchFamily="2" charset="-122"/>
              </a:rPr>
              <a:t>年福建卷小说</a:t>
            </a:r>
            <a:r>
              <a:rPr lang="en-US" altLang="zh-CN" sz="2400" b="1" dirty="0" smtClean="0">
                <a:latin typeface="宋体" pitchFamily="2" charset="-122"/>
              </a:rPr>
              <a:t>《</a:t>
            </a:r>
            <a:r>
              <a:rPr lang="zh-CN" altLang="en-US" sz="2400" b="1" dirty="0" smtClean="0">
                <a:latin typeface="宋体" pitchFamily="2" charset="-122"/>
              </a:rPr>
              <a:t>双琴祭</a:t>
            </a:r>
            <a:r>
              <a:rPr lang="en-US" altLang="zh-CN" sz="2400" b="1" dirty="0" smtClean="0">
                <a:latin typeface="宋体" pitchFamily="2" charset="-122"/>
              </a:rPr>
              <a:t>》</a:t>
            </a:r>
            <a:r>
              <a:rPr lang="zh-CN" altLang="en-US" sz="2400" b="1" dirty="0" smtClean="0">
                <a:latin typeface="宋体" pitchFamily="2" charset="-122"/>
              </a:rPr>
              <a:t>，小说把“双琴”喻为一对恋人，讲述了它们前世为树、今生为琴的“姻缘”，演绎了一出由相爱相依至分离毁废的悲剧，揭示了世人相妒相诋毁的丑恶心理以及两位演奏家难逃丑恶的渐染最终被毁的深刻主题。</a:t>
            </a:r>
          </a:p>
          <a:p>
            <a:pPr marL="0" indent="627063" eaLnBrk="1" hangingPunct="1">
              <a:lnSpc>
                <a:spcPts val="3500"/>
              </a:lnSpc>
              <a:spcBef>
                <a:spcPct val="0"/>
              </a:spcBef>
              <a:buNone/>
            </a:pPr>
            <a:r>
              <a:rPr lang="en-US" altLang="zh-CN" sz="2400" b="1" dirty="0" smtClean="0">
                <a:latin typeface="宋体" pitchFamily="2" charset="-122"/>
              </a:rPr>
              <a:t>4. </a:t>
            </a:r>
            <a:r>
              <a:rPr lang="zh-CN" altLang="en-US" sz="2400" b="1" dirty="0" smtClean="0">
                <a:latin typeface="宋体" pitchFamily="2" charset="-122"/>
              </a:rPr>
              <a:t>虚构生活经历，反映人物的生存状态和心理状态。如</a:t>
            </a:r>
            <a:r>
              <a:rPr lang="en-US" altLang="zh-CN" sz="2400" b="1" dirty="0" smtClean="0">
                <a:latin typeface="宋体" pitchFamily="2" charset="-122"/>
              </a:rPr>
              <a:t>2014</a:t>
            </a:r>
            <a:r>
              <a:rPr lang="zh-CN" altLang="en-US" sz="2400" b="1" dirty="0" smtClean="0">
                <a:latin typeface="宋体" pitchFamily="2" charset="-122"/>
              </a:rPr>
              <a:t>年江西卷小说</a:t>
            </a:r>
            <a:r>
              <a:rPr lang="en-US" altLang="zh-CN" sz="2400" b="1" dirty="0" smtClean="0">
                <a:latin typeface="宋体" pitchFamily="2" charset="-122"/>
              </a:rPr>
              <a:t>《</a:t>
            </a:r>
            <a:r>
              <a:rPr lang="zh-CN" altLang="en-US" sz="2400" b="1" dirty="0" smtClean="0">
                <a:latin typeface="宋体" pitchFamily="2" charset="-122"/>
              </a:rPr>
              <a:t>抻面</a:t>
            </a:r>
            <a:r>
              <a:rPr lang="en-US" altLang="zh-CN" sz="2400" b="1" dirty="0" smtClean="0">
                <a:latin typeface="宋体" pitchFamily="2" charset="-122"/>
              </a:rPr>
              <a:t>》</a:t>
            </a:r>
            <a:r>
              <a:rPr lang="zh-CN" altLang="en-US" sz="2400" b="1" dirty="0" smtClean="0">
                <a:latin typeface="宋体" pitchFamily="2" charset="-122"/>
              </a:rPr>
              <a:t>，作品以北京抻面师铁良的人生经历和感悟，反映了在中国那个特殊时期人们的生存状态和生存智慧，同时也表现了作者对中国传统文化中感恩和守义等文化精髓的思考与呼唤。</a:t>
            </a:r>
            <a:endParaRPr lang="zh-CN" altLang="en-US" sz="2400" b="1" dirty="0">
              <a:latin typeface="宋体" pitchFamily="2" charset="-122"/>
            </a:endParaRPr>
          </a:p>
        </p:txBody>
      </p:sp>
      <p:sp>
        <p:nvSpPr>
          <p:cNvPr id="170086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0086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7"/>
          <p:cNvGrpSpPr>
            <a:grpSpLocks/>
          </p:cNvGrpSpPr>
          <p:nvPr/>
        </p:nvGrpSpPr>
        <p:grpSpPr bwMode="auto">
          <a:xfrm>
            <a:off x="1588" y="2674938"/>
            <a:ext cx="609600" cy="1978025"/>
            <a:chOff x="0" y="0"/>
            <a:chExt cx="384" cy="1246"/>
          </a:xfrm>
        </p:grpSpPr>
        <p:pic>
          <p:nvPicPr>
            <p:cNvPr id="170087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0087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3938" name="内容占位符 2"/>
          <p:cNvSpPr>
            <a:spLocks noGrp="1"/>
          </p:cNvSpPr>
          <p:nvPr>
            <p:ph idx="4294967295"/>
          </p:nvPr>
        </p:nvSpPr>
        <p:spPr>
          <a:xfrm>
            <a:off x="792163" y="936625"/>
            <a:ext cx="7920037" cy="5399088"/>
          </a:xfrm>
        </p:spPr>
        <p:txBody>
          <a:bodyPr/>
          <a:lstStyle/>
          <a:p>
            <a:pPr marL="0" indent="0" algn="ctr" eaLnBrk="1" hangingPunct="1">
              <a:lnSpc>
                <a:spcPts val="3500"/>
              </a:lnSpc>
              <a:spcBef>
                <a:spcPct val="0"/>
              </a:spcBef>
              <a:buFont typeface="Arial" charset="0"/>
              <a:buNone/>
            </a:pPr>
            <a:r>
              <a:rPr lang="zh-CN" altLang="en-US" sz="2400" b="1" dirty="0">
                <a:latin typeface="黑体" pitchFamily="2" charset="-122"/>
                <a:ea typeface="黑体" pitchFamily="2" charset="-122"/>
              </a:rPr>
              <a:t>类题指津</a:t>
            </a:r>
            <a:endParaRPr lang="en-US" sz="2400" b="1" dirty="0">
              <a:latin typeface="黑体" pitchFamily="2" charset="-122"/>
              <a:ea typeface="黑体" pitchFamily="2" charset="-122"/>
            </a:endParaRPr>
          </a:p>
          <a:p>
            <a:pPr marL="0" indent="0" eaLnBrk="1" hangingPunct="1">
              <a:lnSpc>
                <a:spcPts val="3500"/>
              </a:lnSpc>
              <a:spcBef>
                <a:spcPct val="0"/>
              </a:spcBef>
              <a:buNone/>
            </a:pPr>
            <a:r>
              <a:rPr lang="zh-CN" altLang="en-US" sz="2400" b="1" dirty="0" smtClean="0">
                <a:latin typeface="黑体" pitchFamily="2" charset="-122"/>
                <a:ea typeface="黑体" pitchFamily="2" charset="-122"/>
              </a:rPr>
              <a:t>►</a:t>
            </a:r>
            <a:r>
              <a:rPr lang="zh-CN" altLang="en-US" sz="2400" b="1" dirty="0">
                <a:latin typeface="黑体" pitchFamily="2" charset="-122"/>
                <a:ea typeface="黑体" pitchFamily="2" charset="-122"/>
              </a:rPr>
              <a:t>　</a:t>
            </a:r>
            <a:r>
              <a:rPr lang="zh-CN" altLang="en-US" sz="2400" b="1" dirty="0" smtClean="0">
                <a:latin typeface="黑体" pitchFamily="2" charset="-122"/>
                <a:ea typeface="黑体" pitchFamily="2" charset="-122"/>
              </a:rPr>
              <a:t>类型一　概括主题类</a:t>
            </a:r>
            <a:endParaRPr lang="en-US" sz="2400" b="1" dirty="0">
              <a:latin typeface="宋体" pitchFamily="2" charset="-122"/>
            </a:endParaRPr>
          </a:p>
          <a:p>
            <a:pPr marL="0" indent="0" eaLnBrk="1" hangingPunct="1">
              <a:lnSpc>
                <a:spcPts val="3500"/>
              </a:lnSpc>
              <a:spcBef>
                <a:spcPct val="0"/>
              </a:spcBef>
              <a:buFont typeface="Arial" charset="0"/>
              <a:buNone/>
            </a:pPr>
            <a:r>
              <a:rPr lang="en-US" sz="2400" b="1" dirty="0" smtClean="0">
                <a:latin typeface="宋体" pitchFamily="2" charset="-122"/>
              </a:rPr>
              <a:t>【</a:t>
            </a:r>
            <a:r>
              <a:rPr lang="zh-CN" altLang="en-US" sz="2400" b="1" dirty="0">
                <a:latin typeface="宋体" pitchFamily="2" charset="-122"/>
              </a:rPr>
              <a:t>设问方式</a:t>
            </a:r>
            <a:r>
              <a:rPr lang="en-US" sz="2400" b="1" dirty="0">
                <a:latin typeface="宋体" pitchFamily="2" charset="-122"/>
              </a:rPr>
              <a:t>】</a:t>
            </a:r>
          </a:p>
          <a:p>
            <a:pPr marL="0" indent="627063" eaLnBrk="1" hangingPunct="1">
              <a:lnSpc>
                <a:spcPts val="3500"/>
              </a:lnSpc>
              <a:spcBef>
                <a:spcPct val="0"/>
              </a:spcBef>
              <a:buNone/>
            </a:pPr>
            <a:r>
              <a:rPr lang="en-US" altLang="zh-CN" sz="2400" b="1" dirty="0" smtClean="0">
                <a:latin typeface="宋体" pitchFamily="2" charset="-122"/>
              </a:rPr>
              <a:t>1. [2014·</a:t>
            </a:r>
            <a:r>
              <a:rPr lang="zh-CN" altLang="en-US" sz="2400" b="1" dirty="0" smtClean="0">
                <a:latin typeface="宋体" pitchFamily="2" charset="-122"/>
              </a:rPr>
              <a:t>浙江卷</a:t>
            </a:r>
            <a:r>
              <a:rPr lang="en-US" altLang="zh-CN" sz="2400" b="1" dirty="0" smtClean="0">
                <a:latin typeface="宋体" pitchFamily="2" charset="-122"/>
              </a:rPr>
              <a:t>]</a:t>
            </a:r>
            <a:r>
              <a:rPr lang="zh-CN" altLang="en-US" sz="2400" b="1" dirty="0" smtClean="0">
                <a:latin typeface="宋体" pitchFamily="2" charset="-122"/>
              </a:rPr>
              <a:t>结合赵老板这一人物形象分析作品主旨。</a:t>
            </a:r>
          </a:p>
          <a:p>
            <a:pPr marL="0" indent="627063" eaLnBrk="1" hangingPunct="1">
              <a:lnSpc>
                <a:spcPts val="3500"/>
              </a:lnSpc>
              <a:spcBef>
                <a:spcPct val="0"/>
              </a:spcBef>
              <a:buNone/>
            </a:pPr>
            <a:r>
              <a:rPr lang="en-US" altLang="zh-CN" sz="2400" b="1" dirty="0" smtClean="0">
                <a:latin typeface="宋体" pitchFamily="2" charset="-122"/>
              </a:rPr>
              <a:t>2. [2010·</a:t>
            </a:r>
            <a:r>
              <a:rPr lang="zh-CN" altLang="en-US" sz="2400" b="1" dirty="0" smtClean="0">
                <a:latin typeface="宋体" pitchFamily="2" charset="-122"/>
              </a:rPr>
              <a:t>广东卷</a:t>
            </a:r>
            <a:r>
              <a:rPr lang="en-US" altLang="zh-CN" sz="2400" b="1" dirty="0" smtClean="0">
                <a:latin typeface="宋体" pitchFamily="2" charset="-122"/>
              </a:rPr>
              <a:t>]</a:t>
            </a:r>
            <a:r>
              <a:rPr lang="zh-CN" altLang="en-US" sz="2400" b="1" dirty="0" smtClean="0">
                <a:latin typeface="宋体" pitchFamily="2" charset="-122"/>
              </a:rPr>
              <a:t>小说的主题是什么？请结合全文分析。</a:t>
            </a:r>
          </a:p>
          <a:p>
            <a:pPr marL="0" indent="627063" eaLnBrk="1" hangingPunct="1">
              <a:lnSpc>
                <a:spcPts val="3500"/>
              </a:lnSpc>
              <a:spcBef>
                <a:spcPct val="0"/>
              </a:spcBef>
              <a:buNone/>
            </a:pPr>
            <a:r>
              <a:rPr lang="en-US" altLang="zh-CN" sz="2400" b="1" dirty="0" smtClean="0">
                <a:latin typeface="宋体" pitchFamily="2" charset="-122"/>
              </a:rPr>
              <a:t>3. [2009·</a:t>
            </a:r>
            <a:r>
              <a:rPr lang="zh-CN" altLang="en-US" sz="2400" b="1" dirty="0" smtClean="0">
                <a:latin typeface="宋体" pitchFamily="2" charset="-122"/>
              </a:rPr>
              <a:t>浙江卷</a:t>
            </a:r>
            <a:r>
              <a:rPr lang="en-US" altLang="zh-CN" sz="2400" b="1" dirty="0" smtClean="0">
                <a:latin typeface="宋体" pitchFamily="2" charset="-122"/>
              </a:rPr>
              <a:t>]</a:t>
            </a:r>
            <a:r>
              <a:rPr lang="zh-CN" altLang="en-US" sz="2400" b="1" dirty="0" smtClean="0">
                <a:latin typeface="宋体" pitchFamily="2" charset="-122"/>
              </a:rPr>
              <a:t>联系全文，在空格内写一句话，要求连贯、生动、能揭示主旨。</a:t>
            </a:r>
            <a:r>
              <a:rPr lang="en-US" altLang="zh-CN" sz="2400" b="1" dirty="0" smtClean="0">
                <a:latin typeface="宋体" pitchFamily="2" charset="-122"/>
              </a:rPr>
              <a:t>(</a:t>
            </a:r>
            <a:r>
              <a:rPr lang="zh-CN" altLang="en-US" sz="2400" b="1" dirty="0" smtClean="0">
                <a:latin typeface="宋体" pitchFamily="2" charset="-122"/>
              </a:rPr>
              <a:t>不超过</a:t>
            </a:r>
            <a:r>
              <a:rPr lang="en-US" altLang="zh-CN" sz="2400" b="1" dirty="0" smtClean="0">
                <a:latin typeface="宋体" pitchFamily="2" charset="-122"/>
              </a:rPr>
              <a:t>15</a:t>
            </a:r>
            <a:r>
              <a:rPr lang="zh-CN" altLang="en-US" sz="2400" b="1" dirty="0" smtClean="0">
                <a:latin typeface="宋体" pitchFamily="2" charset="-122"/>
              </a:rPr>
              <a:t>字</a:t>
            </a:r>
            <a:r>
              <a:rPr lang="en-US" altLang="zh-CN" sz="2400" b="1" dirty="0" smtClean="0">
                <a:latin typeface="宋体" pitchFamily="2" charset="-122"/>
              </a:rPr>
              <a:t>)</a:t>
            </a:r>
          </a:p>
        </p:txBody>
      </p:sp>
      <p:sp>
        <p:nvSpPr>
          <p:cNvPr id="170393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0394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7"/>
          <p:cNvGrpSpPr>
            <a:grpSpLocks/>
          </p:cNvGrpSpPr>
          <p:nvPr/>
        </p:nvGrpSpPr>
        <p:grpSpPr bwMode="auto">
          <a:xfrm>
            <a:off x="1588" y="2674938"/>
            <a:ext cx="609600" cy="1978025"/>
            <a:chOff x="0" y="0"/>
            <a:chExt cx="384" cy="1246"/>
          </a:xfrm>
        </p:grpSpPr>
        <p:pic>
          <p:nvPicPr>
            <p:cNvPr id="170394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039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962" name="内容占位符 2"/>
          <p:cNvSpPr>
            <a:spLocks noGrp="1"/>
          </p:cNvSpPr>
          <p:nvPr>
            <p:ph idx="4294967295"/>
          </p:nvPr>
        </p:nvSpPr>
        <p:spPr>
          <a:xfrm>
            <a:off x="539750" y="765175"/>
            <a:ext cx="8353425" cy="5688013"/>
          </a:xfrm>
        </p:spPr>
        <p:txBody>
          <a:bodyPr/>
          <a:lstStyle/>
          <a:p>
            <a:pPr marL="0" indent="0" eaLnBrk="1" hangingPunct="1">
              <a:lnSpc>
                <a:spcPts val="3500"/>
              </a:lnSpc>
              <a:spcBef>
                <a:spcPct val="0"/>
              </a:spcBef>
              <a:buFont typeface="Arial" charset="0"/>
              <a:buNone/>
            </a:pPr>
            <a:r>
              <a:rPr lang="en-US" sz="2400" b="1" dirty="0">
                <a:latin typeface="宋体" pitchFamily="2" charset="-122"/>
              </a:rPr>
              <a:t>【</a:t>
            </a:r>
            <a:r>
              <a:rPr lang="zh-CN" altLang="en-US" sz="2400" b="1" dirty="0">
                <a:latin typeface="宋体" pitchFamily="2" charset="-122"/>
              </a:rPr>
              <a:t>答题思路</a:t>
            </a:r>
            <a:r>
              <a:rPr lang="en-US" sz="2400" b="1" dirty="0">
                <a:latin typeface="宋体" pitchFamily="2" charset="-122"/>
              </a:rPr>
              <a:t>】</a:t>
            </a:r>
          </a:p>
          <a:p>
            <a:pPr marL="0" indent="627063" eaLnBrk="1" hangingPunct="1">
              <a:lnSpc>
                <a:spcPts val="3500"/>
              </a:lnSpc>
              <a:spcBef>
                <a:spcPct val="0"/>
              </a:spcBef>
              <a:buNone/>
            </a:pPr>
            <a:r>
              <a:rPr lang="en-US" altLang="zh-CN" sz="2400" b="1" dirty="0" smtClean="0">
                <a:latin typeface="宋体" pitchFamily="2" charset="-122"/>
              </a:rPr>
              <a:t>1. </a:t>
            </a:r>
            <a:r>
              <a:rPr lang="zh-CN" altLang="en-US" sz="2400" b="1" dirty="0" smtClean="0">
                <a:latin typeface="宋体" pitchFamily="2" charset="-122"/>
              </a:rPr>
              <a:t>借助作品的题材认识主题。题材蕴含着主题，是分析主题的重要材料和依据。 </a:t>
            </a:r>
          </a:p>
          <a:p>
            <a:pPr marL="0" indent="627063"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联系作品的时代背景</a:t>
            </a:r>
            <a:r>
              <a:rPr lang="en-US" altLang="zh-CN" sz="2400" b="1" dirty="0" smtClean="0">
                <a:latin typeface="宋体" pitchFamily="2" charset="-122"/>
              </a:rPr>
              <a:t>(</a:t>
            </a:r>
            <a:r>
              <a:rPr lang="zh-CN" altLang="en-US" sz="2400" b="1" dirty="0" smtClean="0">
                <a:latin typeface="宋体" pitchFamily="2" charset="-122"/>
              </a:rPr>
              <a:t>典型的社会环境描写</a:t>
            </a:r>
            <a:r>
              <a:rPr lang="en-US" altLang="zh-CN" sz="2400" b="1" dirty="0" smtClean="0">
                <a:latin typeface="宋体" pitchFamily="2" charset="-122"/>
              </a:rPr>
              <a:t>)</a:t>
            </a:r>
            <a:r>
              <a:rPr lang="zh-CN" altLang="en-US" sz="2400" b="1" dirty="0" smtClean="0">
                <a:latin typeface="宋体" pitchFamily="2" charset="-122"/>
              </a:rPr>
              <a:t>，认识人物形象思想性格的时代烙印，把握人物形象所折射出的时代特征</a:t>
            </a:r>
            <a:r>
              <a:rPr lang="en-US" altLang="zh-CN" sz="2400" b="1" dirty="0" smtClean="0">
                <a:latin typeface="宋体" pitchFamily="2" charset="-122"/>
              </a:rPr>
              <a:t>——</a:t>
            </a:r>
            <a:r>
              <a:rPr lang="zh-CN" altLang="en-US" sz="2400" b="1" dirty="0" smtClean="0">
                <a:latin typeface="宋体" pitchFamily="2" charset="-122"/>
              </a:rPr>
              <a:t>知人论世可以达到揭示小说主题的目的。</a:t>
            </a:r>
          </a:p>
          <a:p>
            <a:pPr marL="0" indent="627063" eaLnBrk="1" hangingPunct="1">
              <a:lnSpc>
                <a:spcPts val="3500"/>
              </a:lnSpc>
              <a:spcBef>
                <a:spcPct val="0"/>
              </a:spcBef>
              <a:buNone/>
            </a:pPr>
            <a:r>
              <a:rPr lang="en-US" altLang="zh-CN" sz="2400" b="1" dirty="0" smtClean="0">
                <a:latin typeface="宋体" pitchFamily="2" charset="-122"/>
              </a:rPr>
              <a:t>3. </a:t>
            </a:r>
            <a:r>
              <a:rPr lang="zh-CN" altLang="en-US" sz="2400" b="1" dirty="0" smtClean="0">
                <a:latin typeface="宋体" pitchFamily="2" charset="-122"/>
              </a:rPr>
              <a:t>分析小说的人物形象是理解小说主题的重要方法。 </a:t>
            </a:r>
          </a:p>
          <a:p>
            <a:pPr marL="0" indent="627063" eaLnBrk="1" hangingPunct="1">
              <a:lnSpc>
                <a:spcPts val="3500"/>
              </a:lnSpc>
              <a:spcBef>
                <a:spcPct val="0"/>
              </a:spcBef>
              <a:buNone/>
            </a:pPr>
            <a:r>
              <a:rPr lang="en-US" altLang="zh-CN" sz="2400" b="1" dirty="0" smtClean="0">
                <a:latin typeface="宋体" pitchFamily="2" charset="-122"/>
              </a:rPr>
              <a:t>4. </a:t>
            </a:r>
            <a:r>
              <a:rPr lang="zh-CN" altLang="en-US" sz="2400" b="1" dirty="0" smtClean="0">
                <a:latin typeface="宋体" pitchFamily="2" charset="-122"/>
              </a:rPr>
              <a:t>注意抒情、议论的句子，作者的观点往往隐于其中。</a:t>
            </a:r>
            <a:endParaRPr lang="en-US" altLang="zh-CN" sz="2400" b="1" dirty="0" smtClean="0">
              <a:latin typeface="宋体" pitchFamily="2" charset="-122"/>
            </a:endParaRPr>
          </a:p>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答题模板</a:t>
            </a:r>
            <a:r>
              <a:rPr lang="en-US" altLang="zh-CN" sz="2400" b="1" dirty="0" smtClean="0">
                <a:latin typeface="宋体" pitchFamily="2" charset="-122"/>
              </a:rPr>
              <a:t>】</a:t>
            </a:r>
          </a:p>
          <a:p>
            <a:pPr marL="0" indent="627063" eaLnBrk="1" hangingPunct="1">
              <a:lnSpc>
                <a:spcPts val="3500"/>
              </a:lnSpc>
              <a:spcBef>
                <a:spcPct val="0"/>
              </a:spcBef>
              <a:buNone/>
            </a:pPr>
            <a:r>
              <a:rPr lang="zh-CN" altLang="en-US" sz="2400" b="1" dirty="0" smtClean="0">
                <a:latin typeface="宋体" pitchFamily="2" charset="-122"/>
              </a:rPr>
              <a:t>小说通过描绘</a:t>
            </a:r>
            <a:r>
              <a:rPr lang="en-US" altLang="zh-CN" sz="2400" b="1" dirty="0" smtClean="0">
                <a:latin typeface="宋体" pitchFamily="2" charset="-122"/>
              </a:rPr>
              <a:t>……</a:t>
            </a:r>
            <a:r>
              <a:rPr lang="zh-CN" altLang="en-US" sz="2400" b="1" dirty="0" smtClean="0">
                <a:latin typeface="宋体" pitchFamily="2" charset="-122"/>
              </a:rPr>
              <a:t>故事情节，刻画了</a:t>
            </a:r>
            <a:r>
              <a:rPr lang="en-US" altLang="zh-CN" sz="2400" b="1" dirty="0" smtClean="0">
                <a:latin typeface="宋体" pitchFamily="2" charset="-122"/>
              </a:rPr>
              <a:t>……</a:t>
            </a:r>
            <a:r>
              <a:rPr lang="zh-CN" altLang="en-US" sz="2400" b="1" dirty="0" smtClean="0">
                <a:latin typeface="宋体" pitchFamily="2" charset="-122"/>
              </a:rPr>
              <a:t>，暗示了</a:t>
            </a:r>
            <a:r>
              <a:rPr lang="en-US" altLang="zh-CN" sz="2400" b="1" dirty="0" smtClean="0">
                <a:latin typeface="宋体" pitchFamily="2" charset="-122"/>
              </a:rPr>
              <a:t>……</a:t>
            </a:r>
            <a:r>
              <a:rPr lang="zh-CN" altLang="en-US" sz="2400" b="1" dirty="0" smtClean="0">
                <a:latin typeface="宋体" pitchFamily="2" charset="-122"/>
              </a:rPr>
              <a:t>，抒发</a:t>
            </a:r>
            <a:r>
              <a:rPr lang="en-US" altLang="zh-CN" sz="2400" b="1" dirty="0" smtClean="0">
                <a:latin typeface="宋体" pitchFamily="2" charset="-122"/>
              </a:rPr>
              <a:t>(</a:t>
            </a:r>
            <a:r>
              <a:rPr lang="zh-CN" altLang="en-US" sz="2400" b="1" dirty="0" smtClean="0">
                <a:latin typeface="宋体" pitchFamily="2" charset="-122"/>
              </a:rPr>
              <a:t>呼吁</a:t>
            </a:r>
            <a:r>
              <a:rPr lang="en-US" altLang="zh-CN" sz="2400" b="1" dirty="0" smtClean="0">
                <a:latin typeface="宋体" pitchFamily="2" charset="-122"/>
              </a:rPr>
              <a:t>)</a:t>
            </a:r>
            <a:r>
              <a:rPr lang="zh-CN" altLang="en-US" sz="2400" b="1" dirty="0" smtClean="0">
                <a:latin typeface="宋体" pitchFamily="2" charset="-122"/>
              </a:rPr>
              <a:t>了</a:t>
            </a:r>
            <a:r>
              <a:rPr lang="en-US" altLang="zh-CN" sz="2400" b="1" dirty="0" smtClean="0">
                <a:latin typeface="宋体" pitchFamily="2" charset="-122"/>
              </a:rPr>
              <a:t>……</a:t>
            </a:r>
          </a:p>
          <a:p>
            <a:pPr marL="0" indent="627063" eaLnBrk="1" hangingPunct="1">
              <a:lnSpc>
                <a:spcPts val="3500"/>
              </a:lnSpc>
              <a:spcBef>
                <a:spcPct val="0"/>
              </a:spcBef>
              <a:buNone/>
            </a:pPr>
            <a:endParaRPr lang="zh-CN" altLang="en-US" sz="2400" b="1" dirty="0" smtClean="0">
              <a:latin typeface="宋体" pitchFamily="2" charset="-122"/>
            </a:endParaRPr>
          </a:p>
        </p:txBody>
      </p:sp>
      <p:sp>
        <p:nvSpPr>
          <p:cNvPr id="170496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0496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7"/>
          <p:cNvGrpSpPr>
            <a:grpSpLocks/>
          </p:cNvGrpSpPr>
          <p:nvPr/>
        </p:nvGrpSpPr>
        <p:grpSpPr bwMode="auto">
          <a:xfrm>
            <a:off x="1588" y="2674938"/>
            <a:ext cx="609600" cy="1978025"/>
            <a:chOff x="0" y="0"/>
            <a:chExt cx="384" cy="1246"/>
          </a:xfrm>
        </p:grpSpPr>
        <p:pic>
          <p:nvPicPr>
            <p:cNvPr id="170496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0496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066" name="内容占位符 2"/>
          <p:cNvSpPr>
            <a:spLocks noGrp="1"/>
          </p:cNvSpPr>
          <p:nvPr>
            <p:ph idx="4294967295"/>
          </p:nvPr>
        </p:nvSpPr>
        <p:spPr>
          <a:xfrm>
            <a:off x="827088" y="908050"/>
            <a:ext cx="7920037" cy="5399088"/>
          </a:xfrm>
        </p:spPr>
        <p:txBody>
          <a:bodyPr/>
          <a:lstStyle/>
          <a:p>
            <a:pPr marL="0" indent="0" eaLnBrk="1" hangingPunct="1">
              <a:lnSpc>
                <a:spcPts val="3500"/>
              </a:lnSpc>
              <a:spcBef>
                <a:spcPct val="0"/>
              </a:spcBef>
              <a:buNone/>
            </a:pPr>
            <a:r>
              <a:rPr lang="en-US" altLang="zh-CN" sz="2400" b="1" dirty="0" smtClean="0">
                <a:latin typeface="宋体" pitchFamily="2" charset="-122"/>
              </a:rPr>
              <a:t>[2013·</a:t>
            </a:r>
            <a:r>
              <a:rPr lang="zh-CN" altLang="en-US" sz="2400" b="1" dirty="0" smtClean="0">
                <a:latin typeface="宋体" pitchFamily="2" charset="-122"/>
              </a:rPr>
              <a:t>新课标全国卷</a:t>
            </a:r>
            <a:r>
              <a:rPr lang="en-US" altLang="zh-CN" sz="2400" b="1" dirty="0" smtClean="0">
                <a:latin typeface="宋体" pitchFamily="2" charset="-122"/>
              </a:rPr>
              <a:t>Ⅱ</a:t>
            </a:r>
            <a:r>
              <a:rPr lang="zh-CN" altLang="en-US" sz="2400" b="1" dirty="0" smtClean="0">
                <a:latin typeface="宋体" pitchFamily="2" charset="-122"/>
              </a:rPr>
              <a:t>变式题</a:t>
            </a:r>
            <a:r>
              <a:rPr lang="en-US" altLang="zh-CN" sz="2400" b="1" dirty="0" smtClean="0">
                <a:latin typeface="宋体" pitchFamily="2" charset="-122"/>
              </a:rPr>
              <a:t>]</a:t>
            </a:r>
            <a:r>
              <a:rPr lang="zh-CN" altLang="en-US" sz="2400" b="1" dirty="0" smtClean="0">
                <a:latin typeface="宋体" pitchFamily="2" charset="-122"/>
              </a:rPr>
              <a:t>阅读下面的文字，完成题目。</a:t>
            </a:r>
          </a:p>
          <a:p>
            <a:pPr marL="0" indent="627063" eaLnBrk="1" hangingPunct="1">
              <a:lnSpc>
                <a:spcPts val="3500"/>
              </a:lnSpc>
              <a:spcBef>
                <a:spcPct val="0"/>
              </a:spcBef>
              <a:buNone/>
            </a:pPr>
            <a:r>
              <a:rPr lang="en-US" altLang="zh-CN" sz="2400" b="1" dirty="0" smtClean="0">
                <a:latin typeface="宋体" pitchFamily="2" charset="-122"/>
              </a:rPr>
              <a:t>20</a:t>
            </a:r>
            <a:r>
              <a:rPr lang="zh-CN" altLang="en-US" sz="2400" b="1" dirty="0" smtClean="0">
                <a:latin typeface="宋体" pitchFamily="2" charset="-122"/>
              </a:rPr>
              <a:t>世纪后期，陕西凤雏村出土了刻有“凤”字的甲骨四片，这些“凤”字的形体大致相同，均为头上带有象征神权或王权的抽象化了的毛角的短尾鸟。东汉许慎</a:t>
            </a:r>
            <a:r>
              <a:rPr lang="en-US" altLang="zh-CN" sz="2400" b="1" dirty="0" smtClean="0">
                <a:latin typeface="宋体" pitchFamily="2" charset="-122"/>
              </a:rPr>
              <a:t>《</a:t>
            </a:r>
            <a:r>
              <a:rPr lang="zh-CN" altLang="en-US" sz="2400" b="1" dirty="0" smtClean="0">
                <a:latin typeface="宋体" pitchFamily="2" charset="-122"/>
              </a:rPr>
              <a:t>说文解字</a:t>
            </a:r>
            <a:r>
              <a:rPr lang="en-US" altLang="zh-CN" sz="2400" b="1" dirty="0" smtClean="0">
                <a:latin typeface="宋体" pitchFamily="2" charset="-122"/>
              </a:rPr>
              <a:t>》</a:t>
            </a:r>
            <a:r>
              <a:rPr lang="zh-CN" altLang="en-US" sz="2400" b="1" dirty="0" smtClean="0">
                <a:latin typeface="宋体" pitchFamily="2" charset="-122"/>
              </a:rPr>
              <a:t>云：“     ，凤属，神鸟也</a:t>
            </a:r>
            <a:r>
              <a:rPr lang="en-US" altLang="zh-CN" sz="2400" b="1" dirty="0" smtClean="0">
                <a:latin typeface="宋体" pitchFamily="2" charset="-122"/>
              </a:rPr>
              <a:t>……</a:t>
            </a:r>
            <a:r>
              <a:rPr lang="zh-CN" altLang="en-US" sz="2400" b="1" dirty="0" smtClean="0">
                <a:latin typeface="宋体" pitchFamily="2" charset="-122"/>
              </a:rPr>
              <a:t>江中有     ，似凫而大，赤目。”据此，古代传说中鸣于岐山、兆示周王朝兴起的神鸟凤凰，其原型应该是一种形象普通、类似水鸭的短尾水鸟。</a:t>
            </a:r>
          </a:p>
        </p:txBody>
      </p:sp>
      <p:sp>
        <p:nvSpPr>
          <p:cNvPr id="124006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4007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4007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pic>
        <p:nvPicPr>
          <p:cNvPr id="2050" name="Picture 2" descr="鸟"/>
          <p:cNvPicPr>
            <a:picLocks noChangeAspect="1" noChangeArrowheads="1"/>
          </p:cNvPicPr>
          <p:nvPr/>
        </p:nvPicPr>
        <p:blipFill>
          <a:blip r:embed="rId4"/>
          <a:srcRect/>
          <a:stretch>
            <a:fillRect/>
          </a:stretch>
        </p:blipFill>
        <p:spPr bwMode="auto">
          <a:xfrm>
            <a:off x="2786050" y="3214686"/>
            <a:ext cx="341346" cy="341346"/>
          </a:xfrm>
          <a:prstGeom prst="rect">
            <a:avLst/>
          </a:prstGeom>
          <a:noFill/>
          <a:ln w="9525">
            <a:noFill/>
            <a:miter lim="800000"/>
            <a:headEnd/>
            <a:tailEnd/>
          </a:ln>
        </p:spPr>
      </p:pic>
      <p:pic>
        <p:nvPicPr>
          <p:cNvPr id="2051" name="Picture 3" descr="鸟1"/>
          <p:cNvPicPr>
            <a:picLocks noChangeAspect="1" noChangeArrowheads="1"/>
          </p:cNvPicPr>
          <p:nvPr/>
        </p:nvPicPr>
        <p:blipFill>
          <a:blip r:embed="rId5"/>
          <a:srcRect/>
          <a:stretch>
            <a:fillRect/>
          </a:stretch>
        </p:blipFill>
        <p:spPr bwMode="auto">
          <a:xfrm>
            <a:off x="3143240" y="3214686"/>
            <a:ext cx="357190" cy="357190"/>
          </a:xfrm>
          <a:prstGeom prst="rect">
            <a:avLst/>
          </a:prstGeom>
          <a:noFill/>
          <a:ln w="9525">
            <a:noFill/>
            <a:miter lim="800000"/>
            <a:headEnd/>
            <a:tailEnd/>
          </a:ln>
        </p:spPr>
      </p:pic>
      <p:pic>
        <p:nvPicPr>
          <p:cNvPr id="10" name="Picture 2" descr="鸟"/>
          <p:cNvPicPr>
            <a:picLocks noChangeAspect="1" noChangeArrowheads="1"/>
          </p:cNvPicPr>
          <p:nvPr/>
        </p:nvPicPr>
        <p:blipFill>
          <a:blip r:embed="rId4"/>
          <a:srcRect/>
          <a:stretch>
            <a:fillRect/>
          </a:stretch>
        </p:blipFill>
        <p:spPr bwMode="auto">
          <a:xfrm>
            <a:off x="7215206" y="3214686"/>
            <a:ext cx="341346" cy="341346"/>
          </a:xfrm>
          <a:prstGeom prst="rect">
            <a:avLst/>
          </a:prstGeom>
          <a:noFill/>
          <a:ln w="9525">
            <a:noFill/>
            <a:miter lim="800000"/>
            <a:headEnd/>
            <a:tailEnd/>
          </a:ln>
        </p:spPr>
      </p:pic>
      <p:pic>
        <p:nvPicPr>
          <p:cNvPr id="11" name="Picture 3" descr="鸟1"/>
          <p:cNvPicPr>
            <a:picLocks noChangeAspect="1" noChangeArrowheads="1"/>
          </p:cNvPicPr>
          <p:nvPr/>
        </p:nvPicPr>
        <p:blipFill>
          <a:blip r:embed="rId5"/>
          <a:srcRect/>
          <a:stretch>
            <a:fillRect/>
          </a:stretch>
        </p:blipFill>
        <p:spPr bwMode="auto">
          <a:xfrm>
            <a:off x="7572396" y="3214686"/>
            <a:ext cx="357190" cy="357190"/>
          </a:xfrm>
          <a:prstGeom prst="rect">
            <a:avLst/>
          </a:prstGeom>
          <a:noFill/>
          <a:ln w="9525">
            <a:noFill/>
            <a:miter lim="800000"/>
            <a:headEnd/>
            <a:tailEnd/>
          </a:ln>
        </p:spPr>
      </p:pic>
      <p:sp>
        <p:nvSpPr>
          <p:cNvPr id="12"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5986"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对点训练</a:t>
            </a:r>
            <a:r>
              <a:rPr lang="en-US" altLang="zh-CN" sz="2400" b="1" dirty="0" smtClean="0">
                <a:latin typeface="宋体" pitchFamily="2" charset="-122"/>
              </a:rPr>
              <a:t>】</a:t>
            </a:r>
          </a:p>
          <a:p>
            <a:pPr marL="0" indent="0" eaLnBrk="1" hangingPunct="1">
              <a:lnSpc>
                <a:spcPts val="3500"/>
              </a:lnSpc>
              <a:spcBef>
                <a:spcPct val="0"/>
              </a:spcBef>
              <a:buNone/>
            </a:pPr>
            <a:r>
              <a:rPr lang="zh-CN" altLang="en-US" sz="2400" b="1" dirty="0" smtClean="0">
                <a:latin typeface="宋体" pitchFamily="2" charset="-122"/>
              </a:rPr>
              <a:t>阅读下面的文字，完成题目。</a:t>
            </a:r>
          </a:p>
          <a:p>
            <a:pPr marL="0" indent="542925" algn="ctr" eaLnBrk="1" hangingPunct="1">
              <a:lnSpc>
                <a:spcPts val="3500"/>
              </a:lnSpc>
              <a:spcBef>
                <a:spcPct val="0"/>
              </a:spcBef>
              <a:buNone/>
            </a:pPr>
            <a:r>
              <a:rPr lang="zh-CN" altLang="en-US" sz="2400" b="1" dirty="0" smtClean="0">
                <a:latin typeface="宋体" pitchFamily="2" charset="-122"/>
              </a:rPr>
              <a:t>招　牌</a:t>
            </a:r>
          </a:p>
          <a:p>
            <a:pPr marL="0" indent="542925" algn="ct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英</a:t>
            </a:r>
            <a:r>
              <a:rPr lang="en-US" altLang="zh-CN" sz="2400" b="1" dirty="0" smtClean="0">
                <a:latin typeface="宋体" pitchFamily="2" charset="-122"/>
              </a:rPr>
              <a:t>] </a:t>
            </a:r>
            <a:r>
              <a:rPr lang="zh-CN" altLang="en-US" sz="2400" b="1" dirty="0" smtClean="0">
                <a:latin typeface="宋体" pitchFamily="2" charset="-122"/>
              </a:rPr>
              <a:t>哈丽雅特</a:t>
            </a:r>
            <a:r>
              <a:rPr lang="en-US" altLang="zh-CN" sz="2400" b="1" dirty="0" smtClean="0">
                <a:latin typeface="宋体" pitchFamily="2" charset="-122"/>
              </a:rPr>
              <a:t>·</a:t>
            </a:r>
            <a:r>
              <a:rPr lang="zh-CN" altLang="en-US" sz="2400" b="1" dirty="0" smtClean="0">
                <a:latin typeface="宋体" pitchFamily="2" charset="-122"/>
              </a:rPr>
              <a:t>思勒</a:t>
            </a:r>
          </a:p>
          <a:p>
            <a:pPr marL="0" indent="627063" eaLnBrk="1" hangingPunct="1">
              <a:lnSpc>
                <a:spcPts val="3500"/>
              </a:lnSpc>
              <a:spcBef>
                <a:spcPct val="0"/>
              </a:spcBef>
              <a:buNone/>
            </a:pPr>
            <a:r>
              <a:rPr lang="zh-CN" altLang="en-US" sz="2400" b="1" dirty="0" smtClean="0">
                <a:latin typeface="宋体" pitchFamily="2" charset="-122"/>
              </a:rPr>
              <a:t>帕帕</a:t>
            </a:r>
            <a:r>
              <a:rPr lang="en-US" altLang="zh-CN" sz="2400" b="1" dirty="0" smtClean="0">
                <a:latin typeface="宋体" pitchFamily="2" charset="-122"/>
              </a:rPr>
              <a:t>·</a:t>
            </a:r>
            <a:r>
              <a:rPr lang="zh-CN" altLang="en-US" sz="2400" b="1" dirty="0" smtClean="0">
                <a:latin typeface="宋体" pitchFamily="2" charset="-122"/>
              </a:rPr>
              <a:t>敦特一向非常喜欢花。他经营花店已经很多年了，花店坐落在一个十字路口旁。他工作非常勤奋，并且生活得也很美满，他甚至有足够的钱供他的儿子约翰上大学。</a:t>
            </a:r>
          </a:p>
          <a:p>
            <a:pPr marL="0" indent="627063" eaLnBrk="1" hangingPunct="1">
              <a:lnSpc>
                <a:spcPts val="3500"/>
              </a:lnSpc>
              <a:spcBef>
                <a:spcPct val="0"/>
              </a:spcBef>
              <a:buNone/>
            </a:pPr>
            <a:r>
              <a:rPr lang="zh-CN" altLang="en-US" sz="2400" b="1" dirty="0" smtClean="0">
                <a:latin typeface="宋体" pitchFamily="2" charset="-122"/>
              </a:rPr>
              <a:t>花店位于十字路口。尽管花店没有挂招牌，但由于帕帕</a:t>
            </a:r>
            <a:r>
              <a:rPr lang="en-US" altLang="zh-CN" sz="2400" b="1" dirty="0" smtClean="0">
                <a:latin typeface="宋体" pitchFamily="2" charset="-122"/>
              </a:rPr>
              <a:t>·</a:t>
            </a:r>
            <a:r>
              <a:rPr lang="zh-CN" altLang="en-US" sz="2400" b="1" dirty="0" smtClean="0">
                <a:latin typeface="宋体" pitchFamily="2" charset="-122"/>
              </a:rPr>
              <a:t>敦特多年的苦心经营，城里的人们谁都知道这儿出售的鲜花是全城最美的。</a:t>
            </a:r>
          </a:p>
          <a:p>
            <a:pPr marL="0" indent="542925" eaLnBrk="1" hangingPunct="1">
              <a:lnSpc>
                <a:spcPts val="3500"/>
              </a:lnSpc>
              <a:spcBef>
                <a:spcPct val="0"/>
              </a:spcBef>
              <a:buFont typeface="Arial" charset="0"/>
              <a:buNone/>
            </a:pPr>
            <a:endParaRPr lang="zh-CN" altLang="en-US" sz="2400" b="1" dirty="0">
              <a:solidFill>
                <a:srgbClr val="990033"/>
              </a:solidFill>
              <a:latin typeface="宋体" pitchFamily="2" charset="-122"/>
            </a:endParaRPr>
          </a:p>
          <a:p>
            <a:pPr marL="0" indent="542925" eaLnBrk="1" hangingPunct="1">
              <a:lnSpc>
                <a:spcPts val="3500"/>
              </a:lnSpc>
              <a:spcBef>
                <a:spcPct val="0"/>
              </a:spcBef>
              <a:buFont typeface="Arial" charset="0"/>
              <a:buNone/>
            </a:pPr>
            <a:endParaRPr lang="zh-CN" altLang="en-US" sz="2400" b="1" dirty="0">
              <a:solidFill>
                <a:srgbClr val="990033"/>
              </a:solidFill>
              <a:latin typeface="宋体" pitchFamily="2" charset="-122"/>
            </a:endParaRPr>
          </a:p>
        </p:txBody>
      </p:sp>
      <p:sp>
        <p:nvSpPr>
          <p:cNvPr id="170598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0598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7"/>
          <p:cNvGrpSpPr>
            <a:grpSpLocks/>
          </p:cNvGrpSpPr>
          <p:nvPr/>
        </p:nvGrpSpPr>
        <p:grpSpPr bwMode="auto">
          <a:xfrm>
            <a:off x="1588" y="2674938"/>
            <a:ext cx="609600" cy="1978025"/>
            <a:chOff x="0" y="0"/>
            <a:chExt cx="384" cy="1246"/>
          </a:xfrm>
        </p:grpSpPr>
        <p:pic>
          <p:nvPicPr>
            <p:cNvPr id="170599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059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5986"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花店第一次开业时，挂着一块很大的招牌，上面写着：本店出售美丽鲜艳的花。</a:t>
            </a:r>
          </a:p>
          <a:p>
            <a:pPr marL="0" indent="627063" eaLnBrk="1" hangingPunct="1">
              <a:lnSpc>
                <a:spcPts val="3500"/>
              </a:lnSpc>
              <a:spcBef>
                <a:spcPct val="0"/>
              </a:spcBef>
              <a:buNone/>
            </a:pPr>
            <a:r>
              <a:rPr lang="zh-CN" altLang="en-US" sz="2400" b="1" dirty="0" smtClean="0">
                <a:latin typeface="宋体" pitchFamily="2" charset="-122"/>
              </a:rPr>
              <a:t>第一个来到花店的顾客对帕帕</a:t>
            </a:r>
            <a:r>
              <a:rPr lang="en-US" altLang="zh-CN" sz="2400" b="1" dirty="0" smtClean="0">
                <a:latin typeface="宋体" pitchFamily="2" charset="-122"/>
              </a:rPr>
              <a:t>·</a:t>
            </a:r>
            <a:r>
              <a:rPr lang="zh-CN" altLang="en-US" sz="2400" b="1" dirty="0" smtClean="0">
                <a:latin typeface="宋体" pitchFamily="2" charset="-122"/>
              </a:rPr>
              <a:t>敦特说：“我很喜欢你的花店，可不喜欢你的招牌。美丽鲜艳的花，难道你就不可以卖别的种类的花吗？你为什么不把‘美丽鲜艳’删掉呢？”</a:t>
            </a:r>
          </a:p>
          <a:p>
            <a:pPr marL="0" indent="627063" eaLnBrk="1" hangingPunct="1">
              <a:lnSpc>
                <a:spcPts val="3500"/>
              </a:lnSpc>
              <a:spcBef>
                <a:spcPct val="0"/>
              </a:spcBef>
              <a:buNone/>
            </a:pPr>
            <a:r>
              <a:rPr lang="zh-CN" altLang="en-US" sz="2400" b="1" dirty="0" smtClean="0">
                <a:latin typeface="宋体" pitchFamily="2" charset="-122"/>
              </a:rPr>
              <a:t>帕帕</a:t>
            </a:r>
            <a:r>
              <a:rPr lang="en-US" altLang="zh-CN" sz="2400" b="1" dirty="0" smtClean="0">
                <a:latin typeface="宋体" pitchFamily="2" charset="-122"/>
              </a:rPr>
              <a:t>·</a:t>
            </a:r>
            <a:r>
              <a:rPr lang="zh-CN" altLang="en-US" sz="2400" b="1" dirty="0" smtClean="0">
                <a:latin typeface="宋体" pitchFamily="2" charset="-122"/>
              </a:rPr>
              <a:t>敦特欣然同意，认为这样很好，于是把招牌改为：本店出售花。</a:t>
            </a:r>
          </a:p>
          <a:p>
            <a:pPr marL="0" indent="627063" eaLnBrk="1" hangingPunct="1">
              <a:lnSpc>
                <a:spcPts val="3500"/>
              </a:lnSpc>
              <a:spcBef>
                <a:spcPct val="0"/>
              </a:spcBef>
              <a:buNone/>
            </a:pPr>
            <a:r>
              <a:rPr lang="zh-CN" altLang="en-US" sz="2400" b="1" dirty="0" smtClean="0">
                <a:latin typeface="宋体" pitchFamily="2" charset="-122"/>
              </a:rPr>
              <a:t>第二天，又一个顾客来到花店，他认为这个新开业的花店很使他称心如意，但他也不喜欢花店的招牌。他说：“假如你不在这儿卖花，又在哪里卖呢？帕帕</a:t>
            </a:r>
            <a:r>
              <a:rPr lang="en-US" altLang="zh-CN" sz="2400" b="1" dirty="0" smtClean="0">
                <a:latin typeface="宋体" pitchFamily="2" charset="-122"/>
              </a:rPr>
              <a:t>·</a:t>
            </a:r>
            <a:r>
              <a:rPr lang="zh-CN" altLang="en-US" sz="2400" b="1" dirty="0" smtClean="0">
                <a:latin typeface="宋体" pitchFamily="2" charset="-122"/>
              </a:rPr>
              <a:t>敦特，你应该把招牌上的‘本店’两字去掉，这样多简单明了。”</a:t>
            </a:r>
            <a:endParaRPr lang="zh-CN" altLang="en-US" sz="2400" b="1" dirty="0">
              <a:solidFill>
                <a:srgbClr val="990033"/>
              </a:solidFill>
              <a:latin typeface="宋体" pitchFamily="2" charset="-122"/>
            </a:endParaRPr>
          </a:p>
          <a:p>
            <a:pPr marL="0" indent="542925" eaLnBrk="1" hangingPunct="1">
              <a:lnSpc>
                <a:spcPts val="3500"/>
              </a:lnSpc>
              <a:spcBef>
                <a:spcPct val="0"/>
              </a:spcBef>
              <a:buFont typeface="Arial" charset="0"/>
              <a:buNone/>
            </a:pPr>
            <a:endParaRPr lang="zh-CN" altLang="en-US" sz="2400" b="1" dirty="0">
              <a:solidFill>
                <a:srgbClr val="990033"/>
              </a:solidFill>
              <a:latin typeface="宋体" pitchFamily="2" charset="-122"/>
            </a:endParaRPr>
          </a:p>
        </p:txBody>
      </p:sp>
      <p:sp>
        <p:nvSpPr>
          <p:cNvPr id="170598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0598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7"/>
          <p:cNvGrpSpPr>
            <a:grpSpLocks/>
          </p:cNvGrpSpPr>
          <p:nvPr/>
        </p:nvGrpSpPr>
        <p:grpSpPr bwMode="auto">
          <a:xfrm>
            <a:off x="1588" y="2674938"/>
            <a:ext cx="609600" cy="1978025"/>
            <a:chOff x="0" y="0"/>
            <a:chExt cx="384" cy="1246"/>
          </a:xfrm>
        </p:grpSpPr>
        <p:pic>
          <p:nvPicPr>
            <p:cNvPr id="170599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059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5986"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于是，帕帕</a:t>
            </a:r>
            <a:r>
              <a:rPr lang="en-US" altLang="zh-CN" sz="2400" b="1" dirty="0" smtClean="0">
                <a:latin typeface="宋体" pitchFamily="2" charset="-122"/>
              </a:rPr>
              <a:t>·</a:t>
            </a:r>
            <a:r>
              <a:rPr lang="zh-CN" altLang="en-US" sz="2400" b="1" dirty="0" smtClean="0">
                <a:latin typeface="宋体" pitchFamily="2" charset="-122"/>
              </a:rPr>
              <a:t>敦特又把招牌改为：卖花。</a:t>
            </a:r>
          </a:p>
          <a:p>
            <a:pPr marL="0" indent="627063" eaLnBrk="1" hangingPunct="1">
              <a:lnSpc>
                <a:spcPts val="3500"/>
              </a:lnSpc>
              <a:spcBef>
                <a:spcPct val="0"/>
              </a:spcBef>
              <a:buNone/>
            </a:pPr>
            <a:r>
              <a:rPr lang="zh-CN" altLang="en-US" sz="2400" b="1" dirty="0" smtClean="0">
                <a:latin typeface="宋体" pitchFamily="2" charset="-122"/>
              </a:rPr>
              <a:t>第三天，帕帕</a:t>
            </a:r>
            <a:r>
              <a:rPr lang="en-US" altLang="zh-CN" sz="2400" b="1" dirty="0" smtClean="0">
                <a:latin typeface="宋体" pitchFamily="2" charset="-122"/>
              </a:rPr>
              <a:t>·</a:t>
            </a:r>
            <a:r>
              <a:rPr lang="zh-CN" altLang="en-US" sz="2400" b="1" dirty="0" smtClean="0">
                <a:latin typeface="宋体" pitchFamily="2" charset="-122"/>
              </a:rPr>
              <a:t>敦特的叔叔来到花店。“你这个花店很漂亮。”他说，“可是招牌太啰唆了。‘卖花’，花当然是卖的，但是这样写，给人一种不愉快的感觉，你为什么不把‘卖’字去掉呢？”</a:t>
            </a:r>
          </a:p>
          <a:p>
            <a:pPr marL="0" indent="627063" eaLnBrk="1" hangingPunct="1">
              <a:lnSpc>
                <a:spcPts val="3500"/>
              </a:lnSpc>
              <a:spcBef>
                <a:spcPct val="0"/>
              </a:spcBef>
              <a:buNone/>
            </a:pPr>
            <a:r>
              <a:rPr lang="zh-CN" altLang="en-US" sz="2400" b="1" dirty="0" smtClean="0">
                <a:latin typeface="宋体" pitchFamily="2" charset="-122"/>
              </a:rPr>
              <a:t>这样，花店的招牌上只剩下一个字：花。</a:t>
            </a:r>
          </a:p>
          <a:p>
            <a:pPr marL="0" indent="627063" eaLnBrk="1" hangingPunct="1">
              <a:lnSpc>
                <a:spcPts val="3500"/>
              </a:lnSpc>
              <a:spcBef>
                <a:spcPct val="0"/>
              </a:spcBef>
              <a:buNone/>
            </a:pPr>
            <a:r>
              <a:rPr lang="zh-CN" altLang="en-US" sz="2400" b="1" dirty="0" smtClean="0">
                <a:latin typeface="宋体" pitchFamily="2" charset="-122"/>
              </a:rPr>
              <a:t>又过了一天，本城的一个官员也来光临帕帕</a:t>
            </a:r>
            <a:r>
              <a:rPr lang="en-US" altLang="zh-CN" sz="2400" b="1" dirty="0" smtClean="0">
                <a:latin typeface="宋体" pitchFamily="2" charset="-122"/>
              </a:rPr>
              <a:t>·</a:t>
            </a:r>
            <a:r>
              <a:rPr lang="zh-CN" altLang="en-US" sz="2400" b="1" dirty="0" smtClean="0">
                <a:latin typeface="宋体" pitchFamily="2" charset="-122"/>
              </a:rPr>
              <a:t>敦特的花店。</a:t>
            </a:r>
          </a:p>
          <a:p>
            <a:pPr marL="0" indent="627063" eaLnBrk="1" hangingPunct="1">
              <a:lnSpc>
                <a:spcPts val="3500"/>
              </a:lnSpc>
              <a:spcBef>
                <a:spcPct val="0"/>
              </a:spcBef>
              <a:buNone/>
            </a:pPr>
            <a:r>
              <a:rPr lang="zh-CN" altLang="en-US" sz="2400" b="1" dirty="0" smtClean="0">
                <a:latin typeface="宋体" pitchFamily="2" charset="-122"/>
              </a:rPr>
              <a:t>“我来到这儿，感到很荣幸。”官员说，“你的花店看起来很整洁，宽敞明亮。你是一个很善于经营花店的人。你的花店位置适中，橱窗布置得幽雅大方；不过，我对于你的招牌有些想法，‘花’，你的橱窗里摆满了美丽的花，</a:t>
            </a:r>
          </a:p>
          <a:p>
            <a:pPr marL="0" indent="542925" eaLnBrk="1" hangingPunct="1">
              <a:lnSpc>
                <a:spcPts val="3500"/>
              </a:lnSpc>
              <a:spcBef>
                <a:spcPct val="0"/>
              </a:spcBef>
              <a:buFont typeface="Arial" charset="0"/>
              <a:buNone/>
            </a:pPr>
            <a:endParaRPr lang="zh-CN" altLang="en-US" sz="2400" b="1" dirty="0">
              <a:solidFill>
                <a:srgbClr val="990033"/>
              </a:solidFill>
              <a:latin typeface="宋体" pitchFamily="2" charset="-122"/>
            </a:endParaRPr>
          </a:p>
          <a:p>
            <a:pPr marL="0" indent="542925" eaLnBrk="1" hangingPunct="1">
              <a:lnSpc>
                <a:spcPts val="3500"/>
              </a:lnSpc>
              <a:spcBef>
                <a:spcPct val="0"/>
              </a:spcBef>
              <a:buFont typeface="Arial" charset="0"/>
              <a:buNone/>
            </a:pPr>
            <a:endParaRPr lang="zh-CN" altLang="en-US" sz="2400" b="1" dirty="0">
              <a:solidFill>
                <a:srgbClr val="990033"/>
              </a:solidFill>
              <a:latin typeface="宋体" pitchFamily="2" charset="-122"/>
            </a:endParaRPr>
          </a:p>
        </p:txBody>
      </p:sp>
      <p:sp>
        <p:nvSpPr>
          <p:cNvPr id="170598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0598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7"/>
          <p:cNvGrpSpPr>
            <a:grpSpLocks/>
          </p:cNvGrpSpPr>
          <p:nvPr/>
        </p:nvGrpSpPr>
        <p:grpSpPr bwMode="auto">
          <a:xfrm>
            <a:off x="1588" y="2674938"/>
            <a:ext cx="609600" cy="1978025"/>
            <a:chOff x="0" y="0"/>
            <a:chExt cx="384" cy="1246"/>
          </a:xfrm>
        </p:grpSpPr>
        <p:pic>
          <p:nvPicPr>
            <p:cNvPr id="170599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059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5986"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那么你的招牌就是摆设了。人们看见这些花，就会知道你出售的是花，所以最好是让你的花自己去说明吧。”</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帕帕</a:t>
            </a:r>
            <a:r>
              <a:rPr lang="en-US" altLang="zh-CN" sz="2400" b="1" dirty="0" smtClean="0">
                <a:latin typeface="宋体" pitchFamily="2" charset="-122"/>
              </a:rPr>
              <a:t>·</a:t>
            </a:r>
            <a:r>
              <a:rPr lang="zh-CN" altLang="en-US" sz="2400" b="1" dirty="0" smtClean="0">
                <a:latin typeface="宋体" pitchFamily="2" charset="-122"/>
              </a:rPr>
              <a:t>敦特听从了官员的忠告，索性摘去了招牌。路过花店的人们一看到橱窗里摆放着的鲜花，总是不由自主地停下来。最后，帕帕</a:t>
            </a:r>
            <a:r>
              <a:rPr lang="en-US" altLang="zh-CN" sz="2400" b="1" dirty="0" smtClean="0">
                <a:latin typeface="宋体" pitchFamily="2" charset="-122"/>
              </a:rPr>
              <a:t>·</a:t>
            </a:r>
            <a:r>
              <a:rPr lang="zh-CN" altLang="en-US" sz="2400" b="1" dirty="0" smtClean="0">
                <a:latin typeface="宋体" pitchFamily="2" charset="-122"/>
              </a:rPr>
              <a:t>敦特的鲜花远近闻名，盛誉不衰，没有人再去别的地方买花了。</a:t>
            </a:r>
          </a:p>
          <a:p>
            <a:pPr marL="0" indent="627063"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本文有删改</a:t>
            </a:r>
            <a:r>
              <a:rPr lang="en-US" altLang="zh-CN" sz="2400" b="1" dirty="0" smtClean="0">
                <a:latin typeface="宋体" pitchFamily="2" charset="-122"/>
              </a:rPr>
              <a:t>)</a:t>
            </a:r>
            <a:endParaRPr lang="zh-CN" altLang="en-US" sz="2400" b="1" dirty="0" smtClean="0">
              <a:latin typeface="宋体" pitchFamily="2" charset="-122"/>
            </a:endParaRPr>
          </a:p>
          <a:p>
            <a:pPr marL="0" indent="542925" eaLnBrk="1" hangingPunct="1">
              <a:lnSpc>
                <a:spcPts val="3500"/>
              </a:lnSpc>
              <a:spcBef>
                <a:spcPct val="0"/>
              </a:spcBef>
              <a:buFont typeface="Arial" charset="0"/>
              <a:buNone/>
            </a:pPr>
            <a:endParaRPr lang="zh-CN" altLang="en-US" sz="2400" b="1" dirty="0">
              <a:latin typeface="宋体" pitchFamily="2" charset="-122"/>
            </a:endParaRPr>
          </a:p>
        </p:txBody>
      </p:sp>
      <p:sp>
        <p:nvSpPr>
          <p:cNvPr id="170598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0598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7"/>
          <p:cNvGrpSpPr>
            <a:grpSpLocks/>
          </p:cNvGrpSpPr>
          <p:nvPr/>
        </p:nvGrpSpPr>
        <p:grpSpPr bwMode="auto">
          <a:xfrm>
            <a:off x="1588" y="2674938"/>
            <a:ext cx="609600" cy="1978025"/>
            <a:chOff x="0" y="0"/>
            <a:chExt cx="384" cy="1246"/>
          </a:xfrm>
        </p:grpSpPr>
        <p:pic>
          <p:nvPicPr>
            <p:cNvPr id="170599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059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5986"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latin typeface="宋体" pitchFamily="2" charset="-122"/>
              </a:rPr>
              <a:t>1.</a:t>
            </a:r>
            <a:r>
              <a:rPr lang="zh-CN" altLang="en-US" sz="2400" b="1" dirty="0" smtClean="0">
                <a:latin typeface="宋体" pitchFamily="2" charset="-122"/>
              </a:rPr>
              <a:t>请结合故事情节分析作品的主题。</a:t>
            </a:r>
            <a:r>
              <a:rPr lang="en-US" altLang="zh-CN" sz="2400" b="1" dirty="0" smtClean="0">
                <a:latin typeface="宋体" pitchFamily="2" charset="-122"/>
              </a:rPr>
              <a:t>(4</a:t>
            </a:r>
            <a:r>
              <a:rPr lang="zh-CN" altLang="en-US" sz="2400" b="1" dirty="0" smtClean="0">
                <a:latin typeface="宋体" pitchFamily="2" charset="-122"/>
              </a:rPr>
              <a:t>分</a:t>
            </a:r>
            <a:r>
              <a:rPr lang="en-US" altLang="zh-CN" sz="2400" b="1" dirty="0" smtClean="0">
                <a:latin typeface="宋体" pitchFamily="2" charset="-122"/>
              </a:rPr>
              <a:t>)</a:t>
            </a:r>
          </a:p>
          <a:p>
            <a:pPr marL="0" indent="542925" eaLnBrk="1" hangingPunct="1">
              <a:lnSpc>
                <a:spcPts val="3500"/>
              </a:lnSpc>
              <a:spcBef>
                <a:spcPct val="0"/>
              </a:spcBef>
              <a:buFont typeface="Arial" charset="0"/>
              <a:buNone/>
            </a:pPr>
            <a:endParaRPr lang="zh-CN" altLang="en-US" sz="2400" b="1" dirty="0">
              <a:solidFill>
                <a:srgbClr val="990033"/>
              </a:solidFill>
              <a:latin typeface="宋体" pitchFamily="2" charset="-122"/>
            </a:endParaRPr>
          </a:p>
        </p:txBody>
      </p:sp>
      <p:sp>
        <p:nvSpPr>
          <p:cNvPr id="170598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0598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7"/>
          <p:cNvGrpSpPr>
            <a:grpSpLocks/>
          </p:cNvGrpSpPr>
          <p:nvPr/>
        </p:nvGrpSpPr>
        <p:grpSpPr bwMode="auto">
          <a:xfrm>
            <a:off x="1588" y="2674938"/>
            <a:ext cx="609600" cy="1978025"/>
            <a:chOff x="0" y="0"/>
            <a:chExt cx="384" cy="1246"/>
          </a:xfrm>
        </p:grpSpPr>
        <p:pic>
          <p:nvPicPr>
            <p:cNvPr id="170599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059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内容占位符 2"/>
          <p:cNvSpPr txBox="1">
            <a:spLocks/>
          </p:cNvSpPr>
          <p:nvPr/>
        </p:nvSpPr>
        <p:spPr bwMode="auto">
          <a:xfrm>
            <a:off x="714348" y="1785926"/>
            <a:ext cx="8027987" cy="37068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ts val="3500"/>
              </a:lnSpc>
              <a:spcBef>
                <a:spcPct val="0"/>
              </a:spcBef>
              <a:spcAft>
                <a:spcPct val="0"/>
              </a:spcAft>
              <a:buClrTx/>
              <a:buSzTx/>
              <a:buFont typeface="Arial" charset="0"/>
              <a:buNone/>
              <a:tabLst/>
              <a:defRPr/>
            </a:pPr>
            <a:r>
              <a:rPr kumimoji="0" lang="en-US" altLang="zh-CN" sz="2400" b="1" i="0" u="none" strike="noStrike" kern="0" cap="none" spc="0" normalizeH="0" baseline="0" noProof="0" smtClean="0">
                <a:ln>
                  <a:noFill/>
                </a:ln>
                <a:solidFill>
                  <a:srgbClr val="990033"/>
                </a:solidFill>
                <a:effectLst/>
                <a:uLnTx/>
                <a:uFillTx/>
                <a:latin typeface="宋体" pitchFamily="2" charset="-122"/>
                <a:ea typeface="+mn-ea"/>
                <a:cs typeface="+mn-cs"/>
              </a:rPr>
              <a:t>[</a:t>
            </a:r>
            <a:r>
              <a:rPr kumimoji="0" lang="zh-CN" altLang="en-US" sz="2400" b="1" i="0" u="none" strike="noStrike" kern="0" cap="none" spc="0" normalizeH="0" baseline="0" noProof="0" smtClean="0">
                <a:ln>
                  <a:noFill/>
                </a:ln>
                <a:solidFill>
                  <a:srgbClr val="990033"/>
                </a:solidFill>
                <a:effectLst/>
                <a:uLnTx/>
                <a:uFillTx/>
                <a:latin typeface="黑体" pitchFamily="2" charset="-122"/>
                <a:ea typeface="黑体" pitchFamily="2" charset="-122"/>
                <a:cs typeface="+mn-cs"/>
              </a:rPr>
              <a:t>答案</a:t>
            </a:r>
            <a:r>
              <a:rPr kumimoji="0" lang="en-US" altLang="zh-CN" sz="2400" b="1" i="0" u="none" strike="noStrike" kern="0" cap="none" spc="0" normalizeH="0" baseline="0" noProof="0" smtClean="0">
                <a:ln>
                  <a:noFill/>
                </a:ln>
                <a:solidFill>
                  <a:srgbClr val="990033"/>
                </a:solidFill>
                <a:effectLst/>
                <a:uLnTx/>
                <a:uFillTx/>
                <a:latin typeface="宋体" pitchFamily="2" charset="-122"/>
                <a:ea typeface="+mn-ea"/>
                <a:cs typeface="+mn-cs"/>
              </a:rPr>
              <a:t>] </a:t>
            </a:r>
            <a:r>
              <a:rPr kumimoji="0" lang="zh-CN" altLang="en-US" sz="2400" b="1" i="0" u="none" strike="noStrike" kern="0" cap="none" spc="0" normalizeH="0" baseline="0" noProof="0" smtClean="0">
                <a:ln>
                  <a:noFill/>
                </a:ln>
                <a:solidFill>
                  <a:srgbClr val="990033"/>
                </a:solidFill>
                <a:effectLst/>
                <a:uLnTx/>
                <a:uFillTx/>
                <a:latin typeface="宋体" pitchFamily="2" charset="-122"/>
                <a:ea typeface="+mn-ea"/>
                <a:cs typeface="+mn-cs"/>
              </a:rPr>
              <a:t>小说讲述了卖花人帕帕</a:t>
            </a:r>
            <a:r>
              <a:rPr kumimoji="0" lang="en-US" altLang="zh-CN" sz="2400" b="1" i="0" u="none" strike="noStrike" kern="0" cap="none" spc="0" normalizeH="0" baseline="0" noProof="0" smtClean="0">
                <a:ln>
                  <a:noFill/>
                </a:ln>
                <a:solidFill>
                  <a:srgbClr val="990033"/>
                </a:solidFill>
                <a:effectLst/>
                <a:uLnTx/>
                <a:uFillTx/>
                <a:latin typeface="宋体" pitchFamily="2" charset="-122"/>
                <a:ea typeface="+mn-ea"/>
                <a:cs typeface="+mn-cs"/>
              </a:rPr>
              <a:t>·</a:t>
            </a:r>
            <a:r>
              <a:rPr kumimoji="0" lang="zh-CN" altLang="en-US" sz="2400" b="1" i="0" u="none" strike="noStrike" kern="0" cap="none" spc="0" normalizeH="0" baseline="0" noProof="0" smtClean="0">
                <a:ln>
                  <a:noFill/>
                </a:ln>
                <a:solidFill>
                  <a:srgbClr val="990033"/>
                </a:solidFill>
                <a:effectLst/>
                <a:uLnTx/>
                <a:uFillTx/>
                <a:latin typeface="宋体" pitchFamily="2" charset="-122"/>
                <a:ea typeface="+mn-ea"/>
                <a:cs typeface="+mn-cs"/>
              </a:rPr>
              <a:t>敦特听从顾客们的建议，将花店的招牌一改再改，直至没有招牌，全凭对花店的热爱和用心使花店生意红火的故事；让读者明白了一个道理：表面文章只是形式，关键是要付出真心与实际行动。</a:t>
            </a:r>
          </a:p>
          <a:p>
            <a:pPr marL="0" marR="0" lvl="0" indent="0" algn="l" defTabSz="914400" rtl="0" eaLnBrk="1" fontAlgn="base" latinLnBrk="0" hangingPunct="1">
              <a:lnSpc>
                <a:spcPts val="3500"/>
              </a:lnSpc>
              <a:spcBef>
                <a:spcPct val="0"/>
              </a:spcBef>
              <a:spcAft>
                <a:spcPct val="0"/>
              </a:spcAft>
              <a:buClrTx/>
              <a:buSzTx/>
              <a:buFont typeface="Arial" charset="0"/>
              <a:buNone/>
              <a:tabLst/>
              <a:defRPr/>
            </a:pPr>
            <a:r>
              <a:rPr kumimoji="0" lang="en-US" altLang="zh-CN" sz="2400" b="1" i="0" u="none" strike="noStrike" kern="0" cap="none" spc="0" normalizeH="0" baseline="0" noProof="0" smtClean="0">
                <a:ln>
                  <a:noFill/>
                </a:ln>
                <a:solidFill>
                  <a:srgbClr val="990033"/>
                </a:solidFill>
                <a:effectLst/>
                <a:uLnTx/>
                <a:uFillTx/>
                <a:latin typeface="宋体" pitchFamily="2" charset="-122"/>
                <a:ea typeface="+mn-ea"/>
                <a:cs typeface="+mn-cs"/>
              </a:rPr>
              <a:t>[</a:t>
            </a:r>
            <a:r>
              <a:rPr kumimoji="0" lang="zh-CN" altLang="en-US" sz="2400" b="1" i="0" u="none" strike="noStrike" kern="0" cap="none" spc="0" normalizeH="0" baseline="0" noProof="0" smtClean="0">
                <a:ln>
                  <a:noFill/>
                </a:ln>
                <a:solidFill>
                  <a:srgbClr val="990033"/>
                </a:solidFill>
                <a:effectLst/>
                <a:uLnTx/>
                <a:uFillTx/>
                <a:latin typeface="黑体" pitchFamily="2" charset="-122"/>
                <a:ea typeface="黑体" pitchFamily="2" charset="-122"/>
                <a:cs typeface="+mn-cs"/>
              </a:rPr>
              <a:t>解析</a:t>
            </a:r>
            <a:r>
              <a:rPr kumimoji="0" lang="en-US" altLang="zh-CN" sz="2400" b="1" i="0" u="none" strike="noStrike" kern="0" cap="none" spc="0" normalizeH="0" baseline="0" noProof="0" smtClean="0">
                <a:ln>
                  <a:noFill/>
                </a:ln>
                <a:solidFill>
                  <a:srgbClr val="990033"/>
                </a:solidFill>
                <a:effectLst/>
                <a:uLnTx/>
                <a:uFillTx/>
                <a:latin typeface="宋体" pitchFamily="2" charset="-122"/>
                <a:ea typeface="+mn-ea"/>
                <a:cs typeface="+mn-cs"/>
              </a:rPr>
              <a:t>] </a:t>
            </a:r>
            <a:r>
              <a:rPr kumimoji="0" lang="zh-CN" altLang="en-US" sz="2400" b="1" i="0" u="none" strike="noStrike" kern="0" cap="none" spc="0" normalizeH="0" baseline="0" noProof="0" smtClean="0">
                <a:ln>
                  <a:noFill/>
                </a:ln>
                <a:solidFill>
                  <a:srgbClr val="990033"/>
                </a:solidFill>
                <a:effectLst/>
                <a:uLnTx/>
                <a:uFillTx/>
                <a:latin typeface="宋体" pitchFamily="2" charset="-122"/>
                <a:ea typeface="+mn-ea"/>
                <a:cs typeface="+mn-cs"/>
              </a:rPr>
              <a:t>概括小说的主题，就要从人物、情节和环境三要素入手，依照“小说写了</a:t>
            </a:r>
            <a:r>
              <a:rPr kumimoji="0" lang="en-US" altLang="zh-CN" sz="2400" b="1" i="0" u="none" strike="noStrike" kern="0" cap="none" spc="0" normalizeH="0" baseline="0" noProof="0" smtClean="0">
                <a:ln>
                  <a:noFill/>
                </a:ln>
                <a:solidFill>
                  <a:srgbClr val="990033"/>
                </a:solidFill>
                <a:effectLst/>
                <a:uLnTx/>
                <a:uFillTx/>
                <a:latin typeface="宋体" pitchFamily="2" charset="-122"/>
                <a:ea typeface="+mn-ea"/>
                <a:cs typeface="+mn-cs"/>
              </a:rPr>
              <a:t>……</a:t>
            </a:r>
            <a:r>
              <a:rPr kumimoji="0" lang="zh-CN" altLang="en-US" sz="2400" b="1" i="0" u="none" strike="noStrike" kern="0" cap="none" spc="0" normalizeH="0" baseline="0" noProof="0" smtClean="0">
                <a:ln>
                  <a:noFill/>
                </a:ln>
                <a:solidFill>
                  <a:srgbClr val="990033"/>
                </a:solidFill>
                <a:effectLst/>
                <a:uLnTx/>
                <a:uFillTx/>
                <a:latin typeface="宋体" pitchFamily="2" charset="-122"/>
                <a:ea typeface="+mn-ea"/>
                <a:cs typeface="+mn-cs"/>
              </a:rPr>
              <a:t>，表达了</a:t>
            </a:r>
            <a:r>
              <a:rPr kumimoji="0" lang="en-US" altLang="zh-CN" sz="2400" b="1" i="0" u="none" strike="noStrike" kern="0" cap="none" spc="0" normalizeH="0" baseline="0" noProof="0" smtClean="0">
                <a:ln>
                  <a:noFill/>
                </a:ln>
                <a:solidFill>
                  <a:srgbClr val="990033"/>
                </a:solidFill>
                <a:effectLst/>
                <a:uLnTx/>
                <a:uFillTx/>
                <a:latin typeface="宋体" pitchFamily="2" charset="-122"/>
                <a:ea typeface="+mn-ea"/>
                <a:cs typeface="+mn-cs"/>
              </a:rPr>
              <a:t>……”</a:t>
            </a:r>
            <a:r>
              <a:rPr kumimoji="0" lang="zh-CN" altLang="en-US" sz="2400" b="1" i="0" u="none" strike="noStrike" kern="0" cap="none" spc="0" normalizeH="0" baseline="0" noProof="0" smtClean="0">
                <a:ln>
                  <a:noFill/>
                </a:ln>
                <a:solidFill>
                  <a:srgbClr val="990033"/>
                </a:solidFill>
                <a:effectLst/>
                <a:uLnTx/>
                <a:uFillTx/>
                <a:latin typeface="宋体" pitchFamily="2" charset="-122"/>
                <a:ea typeface="+mn-ea"/>
                <a:cs typeface="+mn-cs"/>
              </a:rPr>
              <a:t>的模式答题。本题的题干明确要求结合故事情节分析作品的主题，所以作答时要从分析情节入手，进而归纳出主题。</a:t>
            </a:r>
            <a:endParaRPr kumimoji="0" lang="zh-CN" altLang="en-US" sz="2400" b="1" i="0" u="none" strike="noStrike" kern="0" cap="none" spc="0" normalizeH="0" baseline="0" noProof="0" dirty="0" smtClean="0">
              <a:ln>
                <a:noFill/>
              </a:ln>
              <a:solidFill>
                <a:srgbClr val="990033"/>
              </a:solidFill>
              <a:effectLst/>
              <a:uLnTx/>
              <a:uFillTx/>
              <a:latin typeface="宋体" pitchFamily="2" charset="-122"/>
              <a:ea typeface="+mn-ea"/>
              <a:cs typeface="+mn-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4178"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zh-CN" altLang="en-US" sz="2400" b="1" dirty="0" smtClean="0">
                <a:latin typeface="黑体" pitchFamily="2" charset="-122"/>
                <a:ea typeface="黑体" pitchFamily="2" charset="-122"/>
              </a:rPr>
              <a:t>►</a:t>
            </a:r>
            <a:r>
              <a:rPr lang="zh-CN" altLang="en-US" sz="2400" b="1" dirty="0">
                <a:latin typeface="黑体" pitchFamily="2" charset="-122"/>
                <a:ea typeface="黑体" pitchFamily="2" charset="-122"/>
              </a:rPr>
              <a:t>　</a:t>
            </a:r>
            <a:r>
              <a:rPr lang="zh-CN" altLang="en-US" sz="2400" b="1" dirty="0" smtClean="0">
                <a:latin typeface="黑体" pitchFamily="2" charset="-122"/>
                <a:ea typeface="黑体" pitchFamily="2" charset="-122"/>
              </a:rPr>
              <a:t>类型二　原因概括题</a:t>
            </a:r>
            <a:endParaRPr lang="zh-CN" altLang="en-US" sz="2400" b="1" dirty="0">
              <a:latin typeface="黑体" pitchFamily="2" charset="-122"/>
              <a:ea typeface="黑体" pitchFamily="2" charset="-122"/>
            </a:endParaRPr>
          </a:p>
          <a:p>
            <a:pPr marL="0" indent="0" eaLnBrk="1" hangingPunct="1">
              <a:lnSpc>
                <a:spcPts val="3500"/>
              </a:lnSpc>
              <a:spcBef>
                <a:spcPct val="0"/>
              </a:spcBef>
              <a:buFont typeface="Arial" charset="0"/>
              <a:buNone/>
            </a:pPr>
            <a:r>
              <a:rPr lang="en-US" sz="2400" b="1" dirty="0" smtClean="0">
                <a:latin typeface="宋体" pitchFamily="2" charset="-122"/>
              </a:rPr>
              <a:t>【</a:t>
            </a:r>
            <a:r>
              <a:rPr lang="zh-CN" altLang="en-US" sz="2400" b="1" dirty="0">
                <a:latin typeface="宋体" pitchFamily="2" charset="-122"/>
              </a:rPr>
              <a:t>设问方式</a:t>
            </a:r>
            <a:r>
              <a:rPr lang="en-US" sz="2400" b="1" dirty="0">
                <a:latin typeface="宋体" pitchFamily="2" charset="-122"/>
              </a:rPr>
              <a:t>】</a:t>
            </a:r>
          </a:p>
          <a:p>
            <a:pPr marL="0" indent="627063" eaLnBrk="1" hangingPunct="1">
              <a:lnSpc>
                <a:spcPts val="3500"/>
              </a:lnSpc>
              <a:spcBef>
                <a:spcPct val="0"/>
              </a:spcBef>
              <a:buNone/>
            </a:pPr>
            <a:r>
              <a:rPr lang="en-US" altLang="zh-CN" sz="2400" b="1" dirty="0" smtClean="0">
                <a:latin typeface="宋体" pitchFamily="2" charset="-122"/>
              </a:rPr>
              <a:t>1. [2014·</a:t>
            </a:r>
            <a:r>
              <a:rPr lang="zh-CN" altLang="en-US" sz="2400" b="1" dirty="0" smtClean="0">
                <a:latin typeface="宋体" pitchFamily="2" charset="-122"/>
              </a:rPr>
              <a:t>辽宁卷</a:t>
            </a:r>
            <a:r>
              <a:rPr lang="en-US" altLang="zh-CN" sz="2400" b="1" dirty="0" smtClean="0">
                <a:latin typeface="宋体" pitchFamily="2" charset="-122"/>
              </a:rPr>
              <a:t>]</a:t>
            </a:r>
            <a:r>
              <a:rPr lang="zh-CN" altLang="en-US" sz="2400" b="1" dirty="0" smtClean="0">
                <a:latin typeface="宋体" pitchFamily="2" charset="-122"/>
              </a:rPr>
              <a:t>数学天才为什么赢得爱情又为什么失去爱情？请结合作品进行分析。</a:t>
            </a:r>
          </a:p>
          <a:p>
            <a:pPr marL="0" indent="627063"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他”为什么怀念那“一种声音”？ </a:t>
            </a:r>
            <a:r>
              <a:rPr lang="en-US" altLang="zh-CN" sz="2400" b="1" dirty="0" smtClean="0">
                <a:latin typeface="宋体" pitchFamily="2" charset="-122"/>
              </a:rPr>
              <a:t>(</a:t>
            </a:r>
            <a:r>
              <a:rPr lang="zh-CN" altLang="en-US" sz="2400" b="1" dirty="0" smtClean="0">
                <a:latin typeface="宋体" pitchFamily="2" charset="-122"/>
              </a:rPr>
              <a:t>聂鑫荣</a:t>
            </a:r>
            <a:r>
              <a:rPr lang="en-US" altLang="zh-CN" sz="2400" b="1" dirty="0" smtClean="0">
                <a:latin typeface="宋体" pitchFamily="2" charset="-122"/>
              </a:rPr>
              <a:t>《</a:t>
            </a:r>
            <a:r>
              <a:rPr lang="zh-CN" altLang="en-US" sz="2400" b="1" dirty="0" smtClean="0">
                <a:latin typeface="宋体" pitchFamily="2" charset="-122"/>
              </a:rPr>
              <a:t>怀念一种声音</a:t>
            </a:r>
            <a:r>
              <a:rPr lang="en-US" altLang="zh-CN" sz="2400" b="1" dirty="0" smtClean="0">
                <a:latin typeface="宋体" pitchFamily="2" charset="-122"/>
              </a:rPr>
              <a:t>》) </a:t>
            </a:r>
          </a:p>
          <a:p>
            <a:pPr marL="0" indent="627063" eaLnBrk="1" hangingPunct="1">
              <a:lnSpc>
                <a:spcPts val="3500"/>
              </a:lnSpc>
              <a:spcBef>
                <a:spcPct val="0"/>
              </a:spcBef>
              <a:buNone/>
            </a:pPr>
            <a:r>
              <a:rPr lang="en-US" altLang="zh-CN" sz="2400" b="1" dirty="0" smtClean="0">
                <a:latin typeface="宋体" pitchFamily="2" charset="-122"/>
              </a:rPr>
              <a:t>3. </a:t>
            </a:r>
            <a:r>
              <a:rPr lang="zh-CN" altLang="en-US" sz="2400" b="1" dirty="0" smtClean="0">
                <a:latin typeface="宋体" pitchFamily="2" charset="-122"/>
              </a:rPr>
              <a:t>作者为什么认为选择享乐、爱情、名望、富贵都不是“明智的抉择”？ </a:t>
            </a:r>
            <a:r>
              <a:rPr lang="en-US" altLang="zh-CN" sz="2400" b="1" dirty="0" smtClean="0">
                <a:latin typeface="宋体" pitchFamily="2" charset="-122"/>
              </a:rPr>
              <a:t>(</a:t>
            </a:r>
            <a:r>
              <a:rPr lang="zh-CN" altLang="en-US" sz="2400" b="1" dirty="0" smtClean="0">
                <a:latin typeface="宋体" pitchFamily="2" charset="-122"/>
              </a:rPr>
              <a:t>马克</a:t>
            </a:r>
            <a:r>
              <a:rPr lang="en-US" altLang="zh-CN" sz="2400" b="1" dirty="0" smtClean="0">
                <a:latin typeface="宋体" pitchFamily="2" charset="-122"/>
              </a:rPr>
              <a:t>·</a:t>
            </a:r>
            <a:r>
              <a:rPr lang="zh-CN" altLang="en-US" sz="2400" b="1" dirty="0" smtClean="0">
                <a:latin typeface="宋体" pitchFamily="2" charset="-122"/>
              </a:rPr>
              <a:t>吐温</a:t>
            </a:r>
            <a:r>
              <a:rPr lang="en-US" altLang="zh-CN" sz="2400" b="1" dirty="0" smtClean="0">
                <a:latin typeface="宋体" pitchFamily="2" charset="-122"/>
              </a:rPr>
              <a:t>《</a:t>
            </a:r>
            <a:r>
              <a:rPr lang="zh-CN" altLang="en-US" sz="2400" b="1" dirty="0" smtClean="0">
                <a:latin typeface="宋体" pitchFamily="2" charset="-122"/>
              </a:rPr>
              <a:t>生命的五个恩赐</a:t>
            </a:r>
            <a:r>
              <a:rPr lang="en-US" altLang="zh-CN" sz="2400" b="1" dirty="0" smtClean="0">
                <a:latin typeface="宋体" pitchFamily="2" charset="-122"/>
              </a:rPr>
              <a:t>》)</a:t>
            </a:r>
          </a:p>
        </p:txBody>
      </p:sp>
      <p:sp>
        <p:nvSpPr>
          <p:cNvPr id="1714179"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1418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7"/>
          <p:cNvGrpSpPr>
            <a:grpSpLocks/>
          </p:cNvGrpSpPr>
          <p:nvPr/>
        </p:nvGrpSpPr>
        <p:grpSpPr bwMode="auto">
          <a:xfrm>
            <a:off x="1588" y="2674938"/>
            <a:ext cx="609600" cy="1978025"/>
            <a:chOff x="0" y="0"/>
            <a:chExt cx="384" cy="1246"/>
          </a:xfrm>
        </p:grpSpPr>
        <p:pic>
          <p:nvPicPr>
            <p:cNvPr id="171418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1418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5202"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Font typeface="Arial" charset="0"/>
              <a:buNone/>
            </a:pPr>
            <a:r>
              <a:rPr lang="en-US" sz="2400" b="1" dirty="0">
                <a:latin typeface="宋体" pitchFamily="2" charset="-122"/>
              </a:rPr>
              <a:t>【</a:t>
            </a:r>
            <a:r>
              <a:rPr lang="zh-CN" altLang="en-US" sz="2400" b="1" dirty="0">
                <a:latin typeface="宋体" pitchFamily="2" charset="-122"/>
              </a:rPr>
              <a:t>答题思路</a:t>
            </a:r>
            <a:r>
              <a:rPr lang="en-US" sz="2400" b="1" dirty="0">
                <a:latin typeface="宋体" pitchFamily="2" charset="-122"/>
              </a:rPr>
              <a:t>】</a:t>
            </a:r>
          </a:p>
          <a:p>
            <a:pPr marL="0" indent="627063"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审读题干，明确题目是就全篇设问，还是就局部段落设问，从而确定答题的区间。</a:t>
            </a:r>
          </a:p>
          <a:p>
            <a:pPr marL="0" indent="627063" eaLnBrk="1" hangingPunct="1">
              <a:lnSpc>
                <a:spcPct val="122000"/>
              </a:lnSpc>
              <a:spcBef>
                <a:spcPct val="0"/>
              </a:spcBef>
              <a:buNone/>
            </a:pPr>
            <a:r>
              <a:rPr lang="en-US" altLang="zh-CN" sz="2400" b="1" dirty="0" smtClean="0">
                <a:latin typeface="宋体" pitchFamily="2" charset="-122"/>
              </a:rPr>
              <a:t>2. </a:t>
            </a:r>
            <a:r>
              <a:rPr lang="zh-CN" altLang="en-US" sz="2400" b="1" dirty="0" smtClean="0">
                <a:latin typeface="宋体" pitchFamily="2" charset="-122"/>
              </a:rPr>
              <a:t>明确题目的考查要求，认真研读作品中与题目相关的部分，理清作品内容，从原文中或筛选或概括出问题的答案。</a:t>
            </a:r>
          </a:p>
        </p:txBody>
      </p:sp>
      <p:sp>
        <p:nvSpPr>
          <p:cNvPr id="171520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1520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7"/>
          <p:cNvGrpSpPr>
            <a:grpSpLocks/>
          </p:cNvGrpSpPr>
          <p:nvPr/>
        </p:nvGrpSpPr>
        <p:grpSpPr bwMode="auto">
          <a:xfrm>
            <a:off x="1588" y="2674938"/>
            <a:ext cx="609600" cy="1978025"/>
            <a:chOff x="0" y="0"/>
            <a:chExt cx="384" cy="1246"/>
          </a:xfrm>
        </p:grpSpPr>
        <p:pic>
          <p:nvPicPr>
            <p:cNvPr id="171520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1520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6226"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sz="2400" b="1" dirty="0">
                <a:latin typeface="宋体" pitchFamily="2" charset="-122"/>
              </a:rPr>
              <a:t>【</a:t>
            </a:r>
            <a:r>
              <a:rPr lang="zh-CN" altLang="en-US" sz="2400" b="1" dirty="0">
                <a:latin typeface="宋体" pitchFamily="2" charset="-122"/>
              </a:rPr>
              <a:t>对点训练</a:t>
            </a:r>
            <a:r>
              <a:rPr lang="en-US" sz="2400" b="1" dirty="0">
                <a:latin typeface="宋体" pitchFamily="2" charset="-122"/>
              </a:rPr>
              <a:t>】</a:t>
            </a:r>
          </a:p>
          <a:p>
            <a:pPr marL="0" indent="0" eaLnBrk="1" hangingPunct="1">
              <a:lnSpc>
                <a:spcPts val="3500"/>
              </a:lnSpc>
              <a:spcBef>
                <a:spcPct val="0"/>
              </a:spcBef>
              <a:buFont typeface="Arial" charset="0"/>
              <a:buNone/>
            </a:pPr>
            <a:r>
              <a:rPr lang="zh-CN" altLang="en-US" sz="2400" b="1" dirty="0">
                <a:latin typeface="宋体" pitchFamily="2" charset="-122"/>
              </a:rPr>
              <a:t>阅读下面的文字，完成后面的题目。</a:t>
            </a:r>
          </a:p>
          <a:p>
            <a:pPr marL="0" indent="452438" algn="ctr" eaLnBrk="1" hangingPunct="1">
              <a:lnSpc>
                <a:spcPts val="3500"/>
              </a:lnSpc>
              <a:spcBef>
                <a:spcPct val="0"/>
              </a:spcBef>
              <a:buFont typeface="Arial" charset="0"/>
              <a:buNone/>
            </a:pPr>
            <a:r>
              <a:rPr lang="zh-CN" altLang="en-US" sz="2400" b="1" dirty="0">
                <a:latin typeface="宋体" pitchFamily="2" charset="-122"/>
              </a:rPr>
              <a:t>母亲的来信</a:t>
            </a:r>
          </a:p>
          <a:p>
            <a:pPr marL="0" indent="627063" eaLnBrk="1" hangingPunct="1">
              <a:lnSpc>
                <a:spcPts val="3500"/>
              </a:lnSpc>
              <a:spcBef>
                <a:spcPct val="0"/>
              </a:spcBef>
              <a:buNone/>
            </a:pPr>
            <a:r>
              <a:rPr lang="zh-CN" altLang="en-US" sz="2400" b="1" dirty="0" smtClean="0">
                <a:latin typeface="宋体" pitchFamily="2" charset="-122"/>
              </a:rPr>
              <a:t>母亲来信了。</a:t>
            </a:r>
          </a:p>
          <a:p>
            <a:pPr marL="0" indent="627063" eaLnBrk="1" hangingPunct="1">
              <a:lnSpc>
                <a:spcPts val="3500"/>
              </a:lnSpc>
              <a:spcBef>
                <a:spcPct val="0"/>
              </a:spcBef>
              <a:buNone/>
            </a:pPr>
            <a:r>
              <a:rPr lang="zh-CN" altLang="en-US" sz="2400" b="1" dirty="0" smtClean="0">
                <a:latin typeface="宋体" pitchFamily="2" charset="-122"/>
              </a:rPr>
              <a:t>在初来城里的日子，文卡总是焦急地等待母亲的信，一收到信，便急不可待地拆开，贪婪地读着。半年后，他已是没精打采地拆信了，脸上露出讥诮的冷笑</a:t>
            </a:r>
            <a:r>
              <a:rPr lang="en-US" altLang="zh-CN" sz="2400" b="1" dirty="0" smtClean="0">
                <a:latin typeface="宋体" pitchFamily="2" charset="-122"/>
              </a:rPr>
              <a:t>——</a:t>
            </a:r>
            <a:r>
              <a:rPr lang="zh-CN" altLang="en-US" sz="2400" b="1" dirty="0" smtClean="0">
                <a:latin typeface="宋体" pitchFamily="2" charset="-122"/>
              </a:rPr>
              <a:t>信中那老一套的内容，不看就知道。母亲每周来一封信，开头千篇一律：“我的宝贝小文卡，早上</a:t>
            </a:r>
            <a:r>
              <a:rPr lang="en-US" altLang="zh-CN" sz="2400" b="1" dirty="0" smtClean="0">
                <a:latin typeface="宋体" pitchFamily="2" charset="-122"/>
              </a:rPr>
              <a:t>(</a:t>
            </a:r>
            <a:r>
              <a:rPr lang="zh-CN" altLang="en-US" sz="2400" b="1" dirty="0" smtClean="0">
                <a:latin typeface="宋体" pitchFamily="2" charset="-122"/>
              </a:rPr>
              <a:t>或晚上</a:t>
            </a:r>
            <a:r>
              <a:rPr lang="en-US" altLang="zh-CN" sz="2400" b="1" dirty="0" smtClean="0">
                <a:latin typeface="宋体" pitchFamily="2" charset="-122"/>
              </a:rPr>
              <a:t>)</a:t>
            </a:r>
            <a:r>
              <a:rPr lang="zh-CN" altLang="en-US" sz="2400" b="1" dirty="0" smtClean="0">
                <a:latin typeface="宋体" pitchFamily="2" charset="-122"/>
              </a:rPr>
              <a:t>好！带给你我最美好的祝愿。我首先要告诉你的是，感谢上帝，我活着，身体也好，我日子过得挺好，这也是你的愿望</a:t>
            </a:r>
            <a:r>
              <a:rPr lang="en-US" altLang="zh-CN" sz="2400" b="1" dirty="0" smtClean="0">
                <a:latin typeface="宋体" pitchFamily="2" charset="-122"/>
              </a:rPr>
              <a:t>……”</a:t>
            </a:r>
            <a:r>
              <a:rPr lang="zh-CN" altLang="en-US" sz="2400" b="1" dirty="0" smtClean="0">
                <a:latin typeface="宋体" pitchFamily="2" charset="-122"/>
              </a:rPr>
              <a:t>每封信的结尾也没什么区别：“好儿子，我祈祷上帝，你别和</a:t>
            </a:r>
            <a:endParaRPr lang="en-US" altLang="zh-CN" sz="2400" b="1" dirty="0" smtClean="0">
              <a:latin typeface="宋体" pitchFamily="2" charset="-122"/>
            </a:endParaRPr>
          </a:p>
        </p:txBody>
      </p:sp>
      <p:sp>
        <p:nvSpPr>
          <p:cNvPr id="171622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1622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7"/>
          <p:cNvGrpSpPr>
            <a:grpSpLocks/>
          </p:cNvGrpSpPr>
          <p:nvPr/>
        </p:nvGrpSpPr>
        <p:grpSpPr bwMode="auto">
          <a:xfrm>
            <a:off x="1588" y="2674938"/>
            <a:ext cx="609600" cy="1978025"/>
            <a:chOff x="0" y="0"/>
            <a:chExt cx="384" cy="1246"/>
          </a:xfrm>
        </p:grpSpPr>
        <p:pic>
          <p:nvPicPr>
            <p:cNvPr id="171623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1623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7250"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坏人混，好好保重。盼你的回信，吻你，你的妈妈。”因此，文卡只读信的中间部分。边读边轻蔑地蹙眉，尽是些鸡毛蒜皮的事：什么邻居的羊把白菜全啃坏了；什么商店里终于运来了紧俏的小头巾</a:t>
            </a:r>
            <a:r>
              <a:rPr lang="en-US" altLang="zh-CN" sz="2400" b="1" dirty="0" smtClean="0">
                <a:latin typeface="宋体" pitchFamily="2" charset="-122"/>
              </a:rPr>
              <a:t>——</a:t>
            </a:r>
            <a:r>
              <a:rPr lang="zh-CN" altLang="en-US" sz="2400" b="1" dirty="0" smtClean="0">
                <a:latin typeface="宋体" pitchFamily="2" charset="-122"/>
              </a:rPr>
              <a:t>这种头巾在城里要多少有多少。文卡把看过的信扔进床头柜，然后就忘得一干二净</a:t>
            </a:r>
            <a:r>
              <a:rPr lang="en-US" altLang="zh-CN" sz="2400" b="1" dirty="0" smtClean="0">
                <a:latin typeface="宋体" pitchFamily="2" charset="-122"/>
              </a:rPr>
              <a:t>……</a:t>
            </a:r>
          </a:p>
          <a:p>
            <a:pPr marL="0" indent="627063" eaLnBrk="1" hangingPunct="1">
              <a:lnSpc>
                <a:spcPts val="3500"/>
              </a:lnSpc>
              <a:spcBef>
                <a:spcPct val="0"/>
              </a:spcBef>
              <a:buNone/>
            </a:pPr>
            <a:r>
              <a:rPr lang="zh-CN" altLang="en-US" sz="2400" b="1" dirty="0" smtClean="0">
                <a:latin typeface="宋体" pitchFamily="2" charset="-122"/>
              </a:rPr>
              <a:t>文卡把刚收到的信塞进衣兜，走进宿舍。今天发了工资，小伙子们准备上街：忙着熨衣，打听谁跟谁有约会等。文卡等同房间的人走光后，锁上房门，坐到桌前，沉思起来</a:t>
            </a:r>
            <a:r>
              <a:rPr lang="en-US" altLang="zh-CN" sz="2400" b="1" dirty="0" smtClean="0">
                <a:latin typeface="宋体" pitchFamily="2" charset="-122"/>
              </a:rPr>
              <a:t>……</a:t>
            </a:r>
            <a:r>
              <a:rPr lang="zh-CN" altLang="en-US" sz="2400" b="1" dirty="0" smtClean="0">
                <a:latin typeface="宋体" pitchFamily="2" charset="-122"/>
              </a:rPr>
              <a:t>恰在一个钟头前，他遇见一位从家乡来的熟人。那位老乡问了他的工资和生活情况，便责备道：“你应该给你的母亲寄点钱。冬天就要到了，家里得请人运木柴，要</a:t>
            </a:r>
            <a:endParaRPr lang="en-US" altLang="zh-CN" sz="2400" b="1" dirty="0" smtClean="0">
              <a:latin typeface="宋体" pitchFamily="2" charset="-122"/>
            </a:endParaRPr>
          </a:p>
        </p:txBody>
      </p:sp>
      <p:sp>
        <p:nvSpPr>
          <p:cNvPr id="1717251"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1725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7"/>
          <p:cNvGrpSpPr>
            <a:grpSpLocks/>
          </p:cNvGrpSpPr>
          <p:nvPr/>
        </p:nvGrpSpPr>
        <p:grpSpPr bwMode="auto">
          <a:xfrm>
            <a:off x="1588" y="2674938"/>
            <a:ext cx="609600" cy="1978025"/>
            <a:chOff x="0" y="0"/>
            <a:chExt cx="384" cy="1246"/>
          </a:xfrm>
        </p:grpSpPr>
        <p:pic>
          <p:nvPicPr>
            <p:cNvPr id="171725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1725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8274"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劈，要锯</a:t>
            </a:r>
            <a:r>
              <a:rPr lang="en-US" altLang="zh-CN" sz="2400" b="1" dirty="0" smtClean="0">
                <a:latin typeface="宋体" pitchFamily="2" charset="-122"/>
              </a:rPr>
              <a:t>……</a:t>
            </a:r>
            <a:r>
              <a:rPr lang="zh-CN" altLang="en-US" sz="2400" b="1" dirty="0" smtClean="0">
                <a:latin typeface="宋体" pitchFamily="2" charset="-122"/>
              </a:rPr>
              <a:t>你是知道的。”文卡自然是知道的。他在白纸上方写上了一个数字</a:t>
            </a:r>
            <a:r>
              <a:rPr lang="en-US" altLang="zh-CN" sz="2400" b="1" dirty="0" smtClean="0">
                <a:latin typeface="宋体" pitchFamily="2" charset="-122"/>
              </a:rPr>
              <a:t>——126</a:t>
            </a:r>
            <a:r>
              <a:rPr lang="zh-CN" altLang="en-US" sz="2400" b="1" dirty="0" smtClean="0">
                <a:latin typeface="宋体" pitchFamily="2" charset="-122"/>
              </a:rPr>
              <a:t>，然后在左边写上“支出”，右边写上“数目”。他取过日历计算到预支还有多少天，写上：还债</a:t>
            </a:r>
            <a:r>
              <a:rPr lang="en-US" altLang="zh-CN" sz="2400" b="1" dirty="0" smtClean="0">
                <a:latin typeface="宋体" pitchFamily="2" charset="-122"/>
              </a:rPr>
              <a:t>——10</a:t>
            </a:r>
            <a:r>
              <a:rPr lang="zh-CN" altLang="en-US" sz="2400" b="1" dirty="0" smtClean="0">
                <a:latin typeface="宋体" pitchFamily="2" charset="-122"/>
              </a:rPr>
              <a:t>，买裤子</a:t>
            </a:r>
            <a:r>
              <a:rPr lang="en-US" altLang="zh-CN" sz="2400" b="1" dirty="0" smtClean="0">
                <a:latin typeface="宋体" pitchFamily="2" charset="-122"/>
              </a:rPr>
              <a:t>——30</a:t>
            </a:r>
            <a:r>
              <a:rPr lang="zh-CN" altLang="en-US" sz="2400" b="1" dirty="0" smtClean="0">
                <a:latin typeface="宋体" pitchFamily="2" charset="-122"/>
              </a:rPr>
              <a:t>，储蓄</a:t>
            </a:r>
            <a:r>
              <a:rPr lang="en-US" altLang="zh-CN" sz="2400" b="1" dirty="0" smtClean="0">
                <a:latin typeface="宋体" pitchFamily="2" charset="-122"/>
              </a:rPr>
              <a:t>——20</a:t>
            </a:r>
            <a:r>
              <a:rPr lang="zh-CN" altLang="en-US" sz="2400" b="1" dirty="0" smtClean="0">
                <a:latin typeface="宋体" pitchFamily="2" charset="-122"/>
              </a:rPr>
              <a:t>，电影、跳舞等</a:t>
            </a:r>
            <a:r>
              <a:rPr lang="en-US" altLang="zh-CN" sz="2400" b="1" dirty="0" smtClean="0">
                <a:latin typeface="宋体" pitchFamily="2" charset="-122"/>
              </a:rPr>
              <a:t>——4</a:t>
            </a:r>
            <a:r>
              <a:rPr lang="zh-CN" altLang="en-US" sz="2400" b="1" dirty="0" smtClean="0">
                <a:latin typeface="宋体" pitchFamily="2" charset="-122"/>
              </a:rPr>
              <a:t>天，</a:t>
            </a:r>
            <a:r>
              <a:rPr lang="en-US" altLang="zh-CN" sz="2400" b="1" dirty="0" smtClean="0">
                <a:latin typeface="宋体" pitchFamily="2" charset="-122"/>
              </a:rPr>
              <a:t>1</a:t>
            </a:r>
            <a:r>
              <a:rPr lang="zh-CN" altLang="en-US" sz="2400" b="1" dirty="0" smtClean="0">
                <a:latin typeface="宋体" pitchFamily="2" charset="-122"/>
              </a:rPr>
              <a:t>天</a:t>
            </a:r>
            <a:r>
              <a:rPr lang="en-US" altLang="zh-CN" sz="2400" b="1" dirty="0" smtClean="0">
                <a:latin typeface="宋体" pitchFamily="2" charset="-122"/>
              </a:rPr>
              <a:t>2</a:t>
            </a:r>
            <a:r>
              <a:rPr lang="zh-CN" altLang="en-US" sz="2400" b="1" dirty="0" smtClean="0">
                <a:latin typeface="宋体" pitchFamily="2" charset="-122"/>
              </a:rPr>
              <a:t>卢布</a:t>
            </a:r>
            <a:r>
              <a:rPr lang="en-US" altLang="zh-CN" sz="2400" b="1" dirty="0" smtClean="0">
                <a:latin typeface="宋体" pitchFamily="2" charset="-122"/>
              </a:rPr>
              <a:t>——8……</a:t>
            </a:r>
            <a:r>
              <a:rPr lang="zh-CN" altLang="en-US" sz="2400" b="1" dirty="0" smtClean="0">
                <a:latin typeface="宋体" pitchFamily="2" charset="-122"/>
              </a:rPr>
              <a:t>剩余</a:t>
            </a:r>
            <a:r>
              <a:rPr lang="en-US" altLang="zh-CN" sz="2400" b="1" dirty="0" smtClean="0">
                <a:latin typeface="宋体" pitchFamily="2" charset="-122"/>
              </a:rPr>
              <a:t>——10</a:t>
            </a:r>
            <a:r>
              <a:rPr lang="zh-CN" altLang="en-US" sz="2400" b="1" dirty="0" smtClean="0">
                <a:latin typeface="宋体" pitchFamily="2" charset="-122"/>
              </a:rPr>
              <a:t>卢布。文卡哼了一声。</a:t>
            </a:r>
            <a:r>
              <a:rPr lang="en-US" altLang="zh-CN" sz="2400" b="1" dirty="0" smtClean="0">
                <a:latin typeface="宋体" pitchFamily="2" charset="-122"/>
              </a:rPr>
              <a:t>10</a:t>
            </a:r>
            <a:r>
              <a:rPr lang="zh-CN" altLang="en-US" sz="2400" b="1" dirty="0" smtClean="0">
                <a:latin typeface="宋体" pitchFamily="2" charset="-122"/>
              </a:rPr>
              <a:t>卢布，给母亲寄去很不像话，村里人准会笑话。他毅然划掉“剩余”二字，改为“零用”，心中叨咕：“等下次领到预支工资再寄吧。”</a:t>
            </a:r>
          </a:p>
          <a:p>
            <a:pPr marL="0" indent="627063" eaLnBrk="1" hangingPunct="1">
              <a:lnSpc>
                <a:spcPts val="3500"/>
              </a:lnSpc>
              <a:spcBef>
                <a:spcPct val="0"/>
              </a:spcBef>
              <a:buNone/>
            </a:pPr>
            <a:r>
              <a:rPr lang="zh-CN" altLang="en-US" sz="2400" b="1" dirty="0" smtClean="0">
                <a:latin typeface="宋体" pitchFamily="2" charset="-122"/>
              </a:rPr>
              <a:t>他放下笔，伸了个懒腰，想起了母亲的来信。他打着哈欠看了看表，掏出信封，拆开，抽出信纸。当他展开信纸时，一张三卢布的纸币轻轻飘落在他的膝上</a:t>
            </a:r>
            <a:r>
              <a:rPr lang="en-US" altLang="zh-CN" sz="2400" b="1" dirty="0" smtClean="0">
                <a:latin typeface="宋体" pitchFamily="2" charset="-122"/>
              </a:rPr>
              <a:t>……</a:t>
            </a:r>
          </a:p>
          <a:p>
            <a:pPr marL="0" indent="627063"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选自江苏文艺出版社</a:t>
            </a:r>
            <a:r>
              <a:rPr lang="en-US" altLang="zh-CN" sz="2400" b="1" dirty="0" smtClean="0">
                <a:latin typeface="宋体" pitchFamily="2" charset="-122"/>
              </a:rPr>
              <a:t>《</a:t>
            </a:r>
            <a:r>
              <a:rPr lang="zh-CN" altLang="en-US" sz="2400" b="1" dirty="0" smtClean="0">
                <a:latin typeface="宋体" pitchFamily="2" charset="-122"/>
              </a:rPr>
              <a:t>微型小说选</a:t>
            </a:r>
            <a:r>
              <a:rPr lang="en-US" altLang="zh-CN" sz="2400" b="1" dirty="0" smtClean="0">
                <a:latin typeface="宋体" pitchFamily="2" charset="-122"/>
              </a:rPr>
              <a:t>》</a:t>
            </a:r>
            <a:r>
              <a:rPr lang="zh-CN" altLang="en-US" sz="2400" b="1" dirty="0" smtClean="0">
                <a:latin typeface="宋体" pitchFamily="2" charset="-122"/>
              </a:rPr>
              <a:t>，有删改</a:t>
            </a:r>
            <a:r>
              <a:rPr lang="en-US" altLang="zh-CN" sz="2400" b="1" dirty="0" smtClean="0">
                <a:latin typeface="宋体" pitchFamily="2" charset="-122"/>
              </a:rPr>
              <a:t>)</a:t>
            </a:r>
          </a:p>
        </p:txBody>
      </p:sp>
      <p:sp>
        <p:nvSpPr>
          <p:cNvPr id="1718275"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1827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7"/>
          <p:cNvGrpSpPr>
            <a:grpSpLocks/>
          </p:cNvGrpSpPr>
          <p:nvPr/>
        </p:nvGrpSpPr>
        <p:grpSpPr bwMode="auto">
          <a:xfrm>
            <a:off x="1588" y="2674938"/>
            <a:ext cx="609600" cy="1978025"/>
            <a:chOff x="0" y="0"/>
            <a:chExt cx="384" cy="1246"/>
          </a:xfrm>
        </p:grpSpPr>
        <p:pic>
          <p:nvPicPr>
            <p:cNvPr id="171827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1827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6"/>
          <p:cNvGrpSpPr>
            <a:grpSpLocks/>
          </p:cNvGrpSpPr>
          <p:nvPr/>
        </p:nvGrpSpPr>
        <p:grpSpPr bwMode="auto">
          <a:xfrm>
            <a:off x="0" y="692150"/>
            <a:ext cx="9144000" cy="6165850"/>
            <a:chOff x="0" y="0"/>
            <a:chExt cx="9144000" cy="6165304"/>
          </a:xfrm>
        </p:grpSpPr>
        <p:sp>
          <p:nvSpPr>
            <p:cNvPr id="1213443" name="矩形 4"/>
            <p:cNvSpPr>
              <a:spLocks noChangeArrowheads="1"/>
            </p:cNvSpPr>
            <p:nvPr/>
          </p:nvSpPr>
          <p:spPr bwMode="auto">
            <a:xfrm>
              <a:off x="0" y="0"/>
              <a:ext cx="9144000" cy="6165304"/>
            </a:xfrm>
            <a:prstGeom prst="rect">
              <a:avLst/>
            </a:prstGeom>
            <a:solidFill>
              <a:schemeClr val="bg1"/>
            </a:solidFill>
            <a:ln w="9525">
              <a:noFill/>
              <a:miter lim="800000"/>
              <a:headEnd/>
              <a:tailEnd/>
            </a:ln>
          </p:spPr>
          <p:txBody>
            <a:bodyPr anchor="ctr"/>
            <a:lstStyle/>
            <a:p>
              <a:pPr algn="ctr"/>
              <a:endParaRPr lang="zh-CN" altLang="en-US">
                <a:solidFill>
                  <a:srgbClr val="FFFFFF"/>
                </a:solidFill>
              </a:endParaRPr>
            </a:p>
          </p:txBody>
        </p:sp>
        <p:grpSp>
          <p:nvGrpSpPr>
            <p:cNvPr id="3" name="矩形 5"/>
            <p:cNvGrpSpPr>
              <a:grpSpLocks/>
            </p:cNvGrpSpPr>
            <p:nvPr/>
          </p:nvGrpSpPr>
          <p:grpSpPr bwMode="auto">
            <a:xfrm>
              <a:off x="347472" y="8889"/>
              <a:ext cx="8503920" cy="5924787"/>
              <a:chOff x="0" y="0"/>
              <a:chExt cx="8503920" cy="5925312"/>
            </a:xfrm>
          </p:grpSpPr>
          <p:pic>
            <p:nvPicPr>
              <p:cNvPr id="1213445" name="矩形 5"/>
              <p:cNvPicPr>
                <a:picLocks noChangeArrowheads="1"/>
              </p:cNvPicPr>
              <p:nvPr/>
            </p:nvPicPr>
            <p:blipFill>
              <a:blip r:embed="rId2"/>
              <a:srcRect/>
              <a:stretch>
                <a:fillRect/>
              </a:stretch>
            </p:blipFill>
            <p:spPr bwMode="auto">
              <a:xfrm>
                <a:off x="0" y="0"/>
                <a:ext cx="8503920" cy="5925312"/>
              </a:xfrm>
              <a:prstGeom prst="rect">
                <a:avLst/>
              </a:prstGeom>
              <a:noFill/>
              <a:ln w="9525">
                <a:noFill/>
                <a:miter lim="800000"/>
                <a:headEnd/>
                <a:tailEnd/>
              </a:ln>
            </p:spPr>
          </p:pic>
          <p:sp>
            <p:nvSpPr>
              <p:cNvPr id="1213446" name="Text Box 6"/>
              <p:cNvSpPr txBox="1">
                <a:spLocks noChangeArrowheads="1"/>
              </p:cNvSpPr>
              <p:nvPr/>
            </p:nvSpPr>
            <p:spPr bwMode="auto">
              <a:xfrm>
                <a:off x="120072" y="49883"/>
                <a:ext cx="8266406" cy="5702377"/>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sp>
        <p:nvSpPr>
          <p:cNvPr id="1213447" name="TextBox 7"/>
          <p:cNvSpPr txBox="1">
            <a:spLocks noChangeArrowheads="1"/>
          </p:cNvSpPr>
          <p:nvPr/>
        </p:nvSpPr>
        <p:spPr bwMode="auto">
          <a:xfrm>
            <a:off x="928662" y="2143116"/>
            <a:ext cx="7215238" cy="3831818"/>
          </a:xfrm>
          <a:prstGeom prst="rect">
            <a:avLst/>
          </a:prstGeom>
          <a:noFill/>
          <a:ln w="9525">
            <a:noFill/>
            <a:miter lim="800000"/>
            <a:headEnd/>
            <a:tailEnd/>
          </a:ln>
        </p:spPr>
        <p:txBody>
          <a:bodyPr wrap="square">
            <a:spAutoFit/>
          </a:bodyPr>
          <a:lstStyle/>
          <a:p>
            <a:pPr>
              <a:lnSpc>
                <a:spcPct val="150000"/>
              </a:lnSpc>
            </a:pPr>
            <a:r>
              <a:rPr lang="zh-CN" altLang="en-US" sz="2400" b="1" u="sng" dirty="0" smtClean="0">
                <a:solidFill>
                  <a:schemeClr val="hlink"/>
                </a:solidFill>
                <a:latin typeface="宋体" pitchFamily="2" charset="-122"/>
                <a:hlinkClick r:id="rId3" action="ppaction://hlinksldjump"/>
              </a:rPr>
              <a:t>专题十二　文学类文本阅读</a:t>
            </a:r>
            <a:r>
              <a:rPr lang="en-US" altLang="zh-CN" sz="2400" b="1" u="sng" dirty="0" smtClean="0">
                <a:solidFill>
                  <a:schemeClr val="hlink"/>
                </a:solidFill>
                <a:latin typeface="宋体" pitchFamily="2" charset="-122"/>
                <a:hlinkClick r:id="rId3" action="ppaction://hlinksldjump"/>
              </a:rPr>
              <a:t>——</a:t>
            </a:r>
            <a:r>
              <a:rPr lang="zh-CN" altLang="en-US" sz="2400" b="1" u="sng" dirty="0" smtClean="0">
                <a:solidFill>
                  <a:schemeClr val="hlink"/>
                </a:solidFill>
                <a:latin typeface="宋体" pitchFamily="2" charset="-122"/>
                <a:hlinkClick r:id="rId3" action="ppaction://hlinksldjump"/>
              </a:rPr>
              <a:t>散文</a:t>
            </a:r>
            <a:endParaRPr lang="en-US" altLang="zh-CN" sz="2400" b="1" u="sng" dirty="0" smtClean="0">
              <a:solidFill>
                <a:schemeClr val="hlink"/>
              </a:solidFill>
              <a:latin typeface="宋体" pitchFamily="2" charset="-122"/>
            </a:endParaRPr>
          </a:p>
          <a:p>
            <a:pPr>
              <a:lnSpc>
                <a:spcPct val="150000"/>
              </a:lnSpc>
            </a:pPr>
            <a:r>
              <a:rPr lang="zh-CN" altLang="en-US" sz="2400" b="1" u="sng" dirty="0" smtClean="0">
                <a:solidFill>
                  <a:schemeClr val="hlink"/>
                </a:solidFill>
                <a:latin typeface="宋体" pitchFamily="2" charset="-122"/>
                <a:hlinkClick r:id="rId4" action="ppaction://hlinksldjump"/>
              </a:rPr>
              <a:t>专题十三　实用类文本阅读</a:t>
            </a:r>
            <a:endParaRPr lang="en-US" altLang="zh-CN" sz="2400" b="1" u="sng" dirty="0" smtClean="0">
              <a:solidFill>
                <a:schemeClr val="hlink"/>
              </a:solidFill>
              <a:latin typeface="宋体" pitchFamily="2" charset="-122"/>
            </a:endParaRPr>
          </a:p>
          <a:p>
            <a:pPr indent="266700">
              <a:lnSpc>
                <a:spcPct val="150000"/>
              </a:lnSpc>
            </a:pPr>
            <a:r>
              <a:rPr lang="zh-CN" altLang="en-US" b="1" u="sng" dirty="0" smtClean="0">
                <a:solidFill>
                  <a:schemeClr val="hlink"/>
                </a:solidFill>
                <a:latin typeface="宋体" pitchFamily="2" charset="-122"/>
                <a:hlinkClick r:id="rId5" action="ppaction://hlinksldjump"/>
              </a:rPr>
              <a:t>第</a:t>
            </a:r>
            <a:r>
              <a:rPr lang="en-US" altLang="zh-CN" b="1" u="sng" dirty="0" smtClean="0">
                <a:solidFill>
                  <a:schemeClr val="hlink"/>
                </a:solidFill>
                <a:latin typeface="宋体" pitchFamily="2" charset="-122"/>
                <a:hlinkClick r:id="rId5" action="ppaction://hlinksldjump"/>
              </a:rPr>
              <a:t>1</a:t>
            </a:r>
            <a:r>
              <a:rPr lang="zh-CN" altLang="en-US" b="1" u="sng" dirty="0" smtClean="0">
                <a:solidFill>
                  <a:schemeClr val="hlink"/>
                </a:solidFill>
                <a:latin typeface="宋体" pitchFamily="2" charset="-122"/>
                <a:hlinkClick r:id="rId5" action="ppaction://hlinksldjump"/>
              </a:rPr>
              <a:t>讲　筛选并整合文中的信息</a:t>
            </a:r>
            <a:endParaRPr lang="en-US" altLang="zh-CN" b="1" u="sng" dirty="0" smtClean="0">
              <a:solidFill>
                <a:schemeClr val="hlink"/>
              </a:solidFill>
              <a:latin typeface="宋体" pitchFamily="2" charset="-122"/>
            </a:endParaRPr>
          </a:p>
          <a:p>
            <a:pPr indent="266700">
              <a:lnSpc>
                <a:spcPct val="150000"/>
              </a:lnSpc>
            </a:pPr>
            <a:r>
              <a:rPr lang="zh-CN" altLang="en-US" b="1" u="sng" dirty="0" smtClean="0">
                <a:solidFill>
                  <a:schemeClr val="hlink"/>
                </a:solidFill>
                <a:latin typeface="宋体" pitchFamily="2" charset="-122"/>
                <a:hlinkClick r:id="rId6" action="ppaction://hlinksldjump"/>
              </a:rPr>
              <a:t>第</a:t>
            </a:r>
            <a:r>
              <a:rPr lang="en-US" altLang="zh-CN" b="1" u="sng" dirty="0" smtClean="0">
                <a:solidFill>
                  <a:schemeClr val="hlink"/>
                </a:solidFill>
                <a:latin typeface="宋体" pitchFamily="2" charset="-122"/>
                <a:hlinkClick r:id="rId6" action="ppaction://hlinksldjump"/>
              </a:rPr>
              <a:t>2</a:t>
            </a:r>
            <a:r>
              <a:rPr lang="zh-CN" altLang="en-US" b="1" u="sng" dirty="0" smtClean="0">
                <a:solidFill>
                  <a:schemeClr val="hlink"/>
                </a:solidFill>
                <a:latin typeface="宋体" pitchFamily="2" charset="-122"/>
                <a:hlinkClick r:id="rId6" action="ppaction://hlinksldjump"/>
              </a:rPr>
              <a:t>讲　分析语言特色，把握文章结构，概括中心思想</a:t>
            </a:r>
            <a:endParaRPr lang="en-US" altLang="zh-CN" b="1" u="sng" dirty="0" smtClean="0">
              <a:solidFill>
                <a:schemeClr val="hlink"/>
              </a:solidFill>
              <a:latin typeface="宋体" pitchFamily="2" charset="-122"/>
            </a:endParaRPr>
          </a:p>
          <a:p>
            <a:pPr indent="266700">
              <a:lnSpc>
                <a:spcPct val="150000"/>
              </a:lnSpc>
            </a:pPr>
            <a:r>
              <a:rPr lang="zh-CN" altLang="en-US" b="1" u="sng" dirty="0" smtClean="0">
                <a:solidFill>
                  <a:schemeClr val="hlink"/>
                </a:solidFill>
                <a:latin typeface="宋体" pitchFamily="2" charset="-122"/>
                <a:hlinkClick r:id="rId7" action="ppaction://hlinksldjump"/>
              </a:rPr>
              <a:t>第</a:t>
            </a:r>
            <a:r>
              <a:rPr lang="en-US" altLang="zh-CN" b="1" u="sng" dirty="0" smtClean="0">
                <a:solidFill>
                  <a:schemeClr val="hlink"/>
                </a:solidFill>
                <a:latin typeface="宋体" pitchFamily="2" charset="-122"/>
                <a:hlinkClick r:id="rId7" action="ppaction://hlinksldjump"/>
              </a:rPr>
              <a:t>3</a:t>
            </a:r>
            <a:r>
              <a:rPr lang="zh-CN" altLang="en-US" b="1" u="sng" dirty="0" smtClean="0">
                <a:solidFill>
                  <a:schemeClr val="hlink"/>
                </a:solidFill>
                <a:latin typeface="宋体" pitchFamily="2" charset="-122"/>
                <a:hlinkClick r:id="rId7" action="ppaction://hlinksldjump"/>
              </a:rPr>
              <a:t>讲　分析文本的文体基本特征和主要表现手法</a:t>
            </a:r>
            <a:endParaRPr lang="en-US" altLang="zh-CN" b="1" u="sng" dirty="0" smtClean="0">
              <a:solidFill>
                <a:schemeClr val="hlink"/>
              </a:solidFill>
              <a:latin typeface="宋体" pitchFamily="2" charset="-122"/>
            </a:endParaRPr>
          </a:p>
          <a:p>
            <a:pPr indent="266700">
              <a:lnSpc>
                <a:spcPct val="150000"/>
              </a:lnSpc>
            </a:pPr>
            <a:r>
              <a:rPr lang="zh-CN" altLang="en-US" b="1" u="sng" dirty="0" smtClean="0">
                <a:solidFill>
                  <a:schemeClr val="hlink"/>
                </a:solidFill>
                <a:latin typeface="宋体" pitchFamily="2" charset="-122"/>
                <a:hlinkClick r:id="rId8" action="ppaction://hlinksldjump"/>
              </a:rPr>
              <a:t>第</a:t>
            </a:r>
            <a:r>
              <a:rPr lang="en-US" altLang="zh-CN" b="1" u="sng" dirty="0" smtClean="0">
                <a:solidFill>
                  <a:schemeClr val="hlink"/>
                </a:solidFill>
                <a:latin typeface="宋体" pitchFamily="2" charset="-122"/>
                <a:hlinkClick r:id="rId8" action="ppaction://hlinksldjump"/>
              </a:rPr>
              <a:t>4</a:t>
            </a:r>
            <a:r>
              <a:rPr lang="zh-CN" altLang="en-US" b="1" u="sng" dirty="0" smtClean="0">
                <a:solidFill>
                  <a:schemeClr val="hlink"/>
                </a:solidFill>
                <a:latin typeface="宋体" pitchFamily="2" charset="-122"/>
                <a:hlinkClick r:id="rId8" action="ppaction://hlinksldjump"/>
              </a:rPr>
              <a:t>讲　鉴赏评价</a:t>
            </a:r>
            <a:endParaRPr lang="en-US" altLang="zh-CN" b="1" u="sng" dirty="0" smtClean="0">
              <a:solidFill>
                <a:schemeClr val="hlink"/>
              </a:solidFill>
              <a:latin typeface="宋体" pitchFamily="2" charset="-122"/>
            </a:endParaRPr>
          </a:p>
          <a:p>
            <a:pPr indent="266700">
              <a:lnSpc>
                <a:spcPct val="150000"/>
              </a:lnSpc>
            </a:pPr>
            <a:r>
              <a:rPr lang="zh-CN" altLang="en-US" b="1" u="sng" dirty="0" smtClean="0">
                <a:solidFill>
                  <a:schemeClr val="hlink"/>
                </a:solidFill>
                <a:latin typeface="宋体" pitchFamily="2" charset="-122"/>
                <a:hlinkClick r:id="rId9" action="ppaction://hlinksldjump"/>
              </a:rPr>
              <a:t>第</a:t>
            </a:r>
            <a:r>
              <a:rPr lang="en-US" altLang="zh-CN" b="1" u="sng" dirty="0" smtClean="0">
                <a:solidFill>
                  <a:schemeClr val="hlink"/>
                </a:solidFill>
                <a:latin typeface="宋体" pitchFamily="2" charset="-122"/>
                <a:hlinkClick r:id="rId9" action="ppaction://hlinksldjump"/>
              </a:rPr>
              <a:t>5</a:t>
            </a:r>
            <a:r>
              <a:rPr lang="zh-CN" altLang="en-US" b="1" u="sng" dirty="0" smtClean="0">
                <a:solidFill>
                  <a:schemeClr val="hlink"/>
                </a:solidFill>
                <a:latin typeface="宋体" pitchFamily="2" charset="-122"/>
                <a:hlinkClick r:id="rId9" action="ppaction://hlinksldjump"/>
              </a:rPr>
              <a:t>讲　探　究</a:t>
            </a:r>
            <a:endParaRPr lang="en-US" altLang="zh-CN" b="1" u="sng" dirty="0" smtClean="0">
              <a:solidFill>
                <a:schemeClr val="hlink"/>
              </a:solidFill>
              <a:latin typeface="宋体" pitchFamily="2" charset="-122"/>
            </a:endParaRPr>
          </a:p>
          <a:p>
            <a:pPr indent="266700">
              <a:lnSpc>
                <a:spcPct val="150000"/>
              </a:lnSpc>
            </a:pPr>
            <a:endParaRPr lang="en-US" b="1" u="sng" dirty="0">
              <a:solidFill>
                <a:schemeClr val="hlink"/>
              </a:solidFill>
              <a:latin typeface="宋体" pitchFamily="2" charset="-122"/>
            </a:endParaRPr>
          </a:p>
        </p:txBody>
      </p:sp>
      <p:pic>
        <p:nvPicPr>
          <p:cNvPr id="1213448" name="TextBox 8"/>
          <p:cNvPicPr>
            <a:picLocks noChangeArrowheads="1"/>
          </p:cNvPicPr>
          <p:nvPr/>
        </p:nvPicPr>
        <p:blipFill>
          <a:blip r:embed="rId10"/>
          <a:srcRect/>
          <a:stretch>
            <a:fillRect/>
          </a:stretch>
        </p:blipFill>
        <p:spPr bwMode="auto">
          <a:xfrm>
            <a:off x="928662" y="928670"/>
            <a:ext cx="2254250" cy="1060450"/>
          </a:xfrm>
          <a:prstGeom prst="rect">
            <a:avLst/>
          </a:prstGeom>
          <a:noFill/>
          <a:ln w="9525">
            <a:noFill/>
            <a:miter lim="800000"/>
            <a:headEnd/>
            <a:tailEnd/>
          </a:ln>
        </p:spPr>
      </p:pic>
      <p:cxnSp>
        <p:nvCxnSpPr>
          <p:cNvPr id="1213449" name="直接连接符 9"/>
          <p:cNvCxnSpPr>
            <a:cxnSpLocks noChangeShapeType="1"/>
          </p:cNvCxnSpPr>
          <p:nvPr/>
        </p:nvCxnSpPr>
        <p:spPr bwMode="auto">
          <a:xfrm>
            <a:off x="1142976" y="1857364"/>
            <a:ext cx="6480175" cy="0"/>
          </a:xfrm>
          <a:prstGeom prst="line">
            <a:avLst/>
          </a:prstGeom>
          <a:noFill/>
          <a:ln w="25400">
            <a:solidFill>
              <a:srgbClr val="F79646"/>
            </a:solidFill>
            <a:round/>
            <a:headEnd/>
            <a:tailEnd/>
          </a:ln>
          <a:effectLst>
            <a:outerShdw dist="20000" dir="5400000" algn="ctr" rotWithShape="0">
              <a:srgbClr val="000000">
                <a:alpha val="37000"/>
              </a:srgbClr>
            </a:outerShdw>
          </a:effectLst>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1213448"/>
                                        </p:tgtEl>
                                        <p:attrNameLst>
                                          <p:attrName>style.visibility</p:attrName>
                                        </p:attrNameLst>
                                      </p:cBhvr>
                                      <p:to>
                                        <p:strVal val="visible"/>
                                      </p:to>
                                    </p:set>
                                    <p:anim calcmode="lin" valueType="num">
                                      <p:cBhvr>
                                        <p:cTn id="7" dur="250" fill="hold"/>
                                        <p:tgtEl>
                                          <p:spTgt spid="1213448"/>
                                        </p:tgtEl>
                                        <p:attrNameLst>
                                          <p:attrName>ppt_w</p:attrName>
                                        </p:attrNameLst>
                                      </p:cBhvr>
                                      <p:tavLst>
                                        <p:tav tm="0">
                                          <p:val>
                                            <p:strVal val="#ppt_w*0.70"/>
                                          </p:val>
                                        </p:tav>
                                        <p:tav tm="100000">
                                          <p:val>
                                            <p:strVal val="#ppt_w"/>
                                          </p:val>
                                        </p:tav>
                                      </p:tavLst>
                                    </p:anim>
                                    <p:anim calcmode="lin" valueType="num">
                                      <p:cBhvr>
                                        <p:cTn id="8" dur="250" fill="hold"/>
                                        <p:tgtEl>
                                          <p:spTgt spid="1213448"/>
                                        </p:tgtEl>
                                        <p:attrNameLst>
                                          <p:attrName>ppt_h</p:attrName>
                                        </p:attrNameLst>
                                      </p:cBhvr>
                                      <p:tavLst>
                                        <p:tav tm="0">
                                          <p:val>
                                            <p:strVal val="#ppt_h"/>
                                          </p:val>
                                        </p:tav>
                                        <p:tav tm="100000">
                                          <p:val>
                                            <p:strVal val="#ppt_h"/>
                                          </p:val>
                                        </p:tav>
                                      </p:tavLst>
                                    </p:anim>
                                    <p:animEffect transition="in" filter="fade">
                                      <p:cBhvr>
                                        <p:cTn id="9" dur="250"/>
                                        <p:tgtEl>
                                          <p:spTgt spid="1213448"/>
                                        </p:tgtEl>
                                      </p:cBhvr>
                                    </p:animEffect>
                                  </p:childTnLst>
                                </p:cTn>
                              </p:par>
                            </p:childTnLst>
                          </p:cTn>
                        </p:par>
                        <p:par>
                          <p:cTn id="10" fill="hold">
                            <p:stCondLst>
                              <p:cond delay="250"/>
                            </p:stCondLst>
                            <p:childTnLst>
                              <p:par>
                                <p:cTn id="11" presetID="22" presetClass="entr" presetSubtype="1" fill="hold" nodeType="afterEffect">
                                  <p:stCondLst>
                                    <p:cond delay="0"/>
                                  </p:stCondLst>
                                  <p:childTnLst>
                                    <p:set>
                                      <p:cBhvr>
                                        <p:cTn id="12" dur="1" fill="hold">
                                          <p:stCondLst>
                                            <p:cond delay="0"/>
                                          </p:stCondLst>
                                        </p:cTn>
                                        <p:tgtEl>
                                          <p:spTgt spid="1213449"/>
                                        </p:tgtEl>
                                        <p:attrNameLst>
                                          <p:attrName>style.visibility</p:attrName>
                                        </p:attrNameLst>
                                      </p:cBhvr>
                                      <p:to>
                                        <p:strVal val="visible"/>
                                      </p:to>
                                    </p:set>
                                    <p:animEffect transition="in" filter="wipe(up)">
                                      <p:cBhvr>
                                        <p:cTn id="13" dur="250"/>
                                        <p:tgtEl>
                                          <p:spTgt spid="1213449"/>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1213447"/>
                                        </p:tgtEl>
                                        <p:attrNameLst>
                                          <p:attrName>style.visibility</p:attrName>
                                        </p:attrNameLst>
                                      </p:cBhvr>
                                      <p:to>
                                        <p:strVal val="visible"/>
                                      </p:to>
                                    </p:set>
                                    <p:animEffect transition="in" filter="wipe(up)">
                                      <p:cBhvr>
                                        <p:cTn id="17" dur="250"/>
                                        <p:tgtEl>
                                          <p:spTgt spid="1213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3447"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090"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那么，普通的短尾鸟“凤”为何在周代变为华冠长尾、祥瑞美丽的神鸟了呢？我们看到，在商代早期和中期的青铜器纹饰中，只有鸟纹而没有凤纹，真正的凤形直到殷商晚期才出现，而且此时是华冠短尾鸟和华丽而饰有眼翎的长尾鸟同时出现，可见“凤”是由鸟演变而来的。综观甲骨文和商代青铜器，凤鸟的演变应该是鸟在先，凤在后，贯穿整个商代的不是凤而是鸟。“天命玄鸟，降而生商”，在商人的历史中鸟始终扮演着图腾始祖的重要角色。</a:t>
            </a:r>
            <a:endParaRPr lang="en-US" altLang="zh-CN" sz="2400" b="1" dirty="0" smtClean="0">
              <a:latin typeface="宋体" pitchFamily="2" charset="-122"/>
            </a:endParaRPr>
          </a:p>
          <a:p>
            <a:pPr marL="0" indent="627063"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左传</a:t>
            </a:r>
            <a:r>
              <a:rPr lang="en-US" altLang="zh-CN" sz="2400" b="1" dirty="0" smtClean="0">
                <a:latin typeface="宋体" pitchFamily="2" charset="-122"/>
              </a:rPr>
              <a:t>》</a:t>
            </a:r>
            <a:r>
              <a:rPr lang="zh-CN" altLang="en-US" sz="2400" b="1" dirty="0" smtClean="0">
                <a:latin typeface="宋体" pitchFamily="2" charset="-122"/>
              </a:rPr>
              <a:t>记载郯子说：“我高祖少皞挚之立也，凤鸟适至，故纪于鸟，为鸟师而鸟名。凤鸟氏历正也，</a:t>
            </a:r>
            <a:r>
              <a:rPr lang="en-US" altLang="zh-CN" sz="2400" b="1" dirty="0" smtClean="0">
                <a:latin typeface="宋体" pitchFamily="2" charset="-122"/>
              </a:rPr>
              <a:t>……</a:t>
            </a:r>
            <a:r>
              <a:rPr lang="zh-CN" altLang="en-US" sz="2400" b="1" dirty="0" smtClean="0">
                <a:latin typeface="宋体" pitchFamily="2" charset="-122"/>
              </a:rPr>
              <a:t>九扈为九农正。”凤鸟氏成为“历正”之官，是由于它知天</a:t>
            </a:r>
          </a:p>
        </p:txBody>
      </p:sp>
      <p:sp>
        <p:nvSpPr>
          <p:cNvPr id="124109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4109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410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66668"/>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22"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sz="2400" b="1" dirty="0" smtClean="0">
                <a:latin typeface="宋体" pitchFamily="2" charset="-122"/>
              </a:rPr>
              <a:t>2.</a:t>
            </a:r>
            <a:r>
              <a:rPr lang="zh-CN" altLang="en-US" sz="2400" b="1" dirty="0" smtClean="0">
                <a:latin typeface="宋体" pitchFamily="2" charset="-122"/>
              </a:rPr>
              <a:t> 文卡对母亲来信的态度有什么变化？为什么会有这个变化？</a:t>
            </a:r>
            <a:r>
              <a:rPr lang="en-US" altLang="zh-CN" sz="2400" b="1" dirty="0" smtClean="0">
                <a:latin typeface="宋体" pitchFamily="2" charset="-122"/>
              </a:rPr>
              <a:t>(4</a:t>
            </a:r>
            <a:r>
              <a:rPr lang="zh-CN" altLang="en-US" sz="2400" b="1" dirty="0" smtClean="0">
                <a:latin typeface="宋体" pitchFamily="2" charset="-122"/>
              </a:rPr>
              <a:t>分</a:t>
            </a:r>
            <a:r>
              <a:rPr lang="en-US" altLang="zh-CN" sz="2400" b="1" dirty="0" smtClean="0">
                <a:latin typeface="宋体" pitchFamily="2" charset="-122"/>
              </a:rPr>
              <a:t>)</a:t>
            </a:r>
            <a:endParaRPr lang="en-US" sz="2400" b="1" dirty="0">
              <a:latin typeface="宋体" pitchFamily="2" charset="-122"/>
            </a:endParaRPr>
          </a:p>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变化：初来城里，焦急等待，珍视来信；半年之后，不屑，冷漠，蔑视来信。原因：①</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表层原因</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母亲来信频繁，内容千篇一律、琐碎无趣。②</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深层原因</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文卡内心缺乏对母亲的理解、关心，不懂得珍惜母亲对自己深挚的爱；受城市风气影响，注重自己的享受，有点自私。</a:t>
            </a:r>
          </a:p>
        </p:txBody>
      </p:sp>
      <p:sp>
        <p:nvSpPr>
          <p:cNvPr id="1720323"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2032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7"/>
          <p:cNvGrpSpPr>
            <a:grpSpLocks/>
          </p:cNvGrpSpPr>
          <p:nvPr/>
        </p:nvGrpSpPr>
        <p:grpSpPr bwMode="auto">
          <a:xfrm>
            <a:off x="1588" y="2674938"/>
            <a:ext cx="609600" cy="1978025"/>
            <a:chOff x="0" y="0"/>
            <a:chExt cx="384" cy="1246"/>
          </a:xfrm>
        </p:grpSpPr>
        <p:pic>
          <p:nvPicPr>
            <p:cNvPr id="172032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2032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20322">
                                            <p:txEl>
                                              <p:pRg st="1" end="1"/>
                                            </p:txEl>
                                          </p:spTgt>
                                        </p:tgtEl>
                                        <p:attrNameLst>
                                          <p:attrName>style.visibility</p:attrName>
                                        </p:attrNameLst>
                                      </p:cBhvr>
                                      <p:to>
                                        <p:strVal val="visible"/>
                                      </p:to>
                                    </p:set>
                                    <p:anim calcmode="lin" valueType="num">
                                      <p:cBhvr additive="base">
                                        <p:cTn id="7" dur="500" fill="hold"/>
                                        <p:tgtEl>
                                          <p:spTgt spid="172032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2032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1346"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共两问，第一问要求概括文卡对母亲来信的态度变化，结合故事情节和小说对人物的描写，较容易作答。第二问考查学生对文章主题的理解，文卡会有这种态度的变化的原因应该从表层和深层两个角度思考：表面上看，是因为母亲的来信千篇一律；深入挖掘，就会发现文卡在城里的变化，尤其是文卡的收支账目表更能反映出问题的实质。</a:t>
            </a:r>
          </a:p>
        </p:txBody>
      </p:sp>
      <p:sp>
        <p:nvSpPr>
          <p:cNvPr id="1721347"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2134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7"/>
          <p:cNvGrpSpPr>
            <a:grpSpLocks/>
          </p:cNvGrpSpPr>
          <p:nvPr/>
        </p:nvGrpSpPr>
        <p:grpSpPr bwMode="auto">
          <a:xfrm>
            <a:off x="1588" y="2674938"/>
            <a:ext cx="609600" cy="1978025"/>
            <a:chOff x="0" y="0"/>
            <a:chExt cx="384" cy="1246"/>
          </a:xfrm>
        </p:grpSpPr>
        <p:pic>
          <p:nvPicPr>
            <p:cNvPr id="172135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2135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2370" name="内容占位符 2"/>
          <p:cNvSpPr>
            <a:spLocks noGrp="1"/>
          </p:cNvSpPr>
          <p:nvPr>
            <p:ph idx="4294967295"/>
          </p:nvPr>
        </p:nvSpPr>
        <p:spPr>
          <a:xfrm>
            <a:off x="792163" y="936625"/>
            <a:ext cx="7920037" cy="5399088"/>
          </a:xfrm>
        </p:spPr>
        <p:txBody>
          <a:bodyPr/>
          <a:lstStyle/>
          <a:p>
            <a:pPr marL="0" indent="452438" algn="ctr" eaLnBrk="1" hangingPunct="1">
              <a:lnSpc>
                <a:spcPts val="3500"/>
              </a:lnSpc>
              <a:spcBef>
                <a:spcPct val="0"/>
              </a:spcBef>
              <a:buFont typeface="Arial" charset="0"/>
              <a:buNone/>
            </a:pPr>
            <a:r>
              <a:rPr lang="en-US" sz="2400" b="1" dirty="0">
                <a:solidFill>
                  <a:srgbClr val="0033CC"/>
                </a:solidFill>
                <a:effectLst>
                  <a:outerShdw blurRad="38100" dist="38100" dir="2700000" algn="tl">
                    <a:srgbClr val="C0C0C0"/>
                  </a:outerShdw>
                </a:effectLst>
              </a:rPr>
              <a:t>—— </a:t>
            </a:r>
            <a:r>
              <a:rPr lang="zh-CN" altLang="en-US" sz="2400" b="1" dirty="0">
                <a:solidFill>
                  <a:srgbClr val="0033CC"/>
                </a:solidFill>
                <a:effectLst>
                  <a:outerShdw blurRad="38100" dist="38100" dir="2700000" algn="tl">
                    <a:srgbClr val="C0C0C0"/>
                  </a:outerShdw>
                </a:effectLst>
              </a:rPr>
              <a:t>技法点拨 </a:t>
            </a:r>
            <a:r>
              <a:rPr lang="en-US" sz="2400" b="1" dirty="0">
                <a:solidFill>
                  <a:srgbClr val="0033CC"/>
                </a:solidFill>
                <a:effectLst>
                  <a:outerShdw blurRad="38100" dist="38100" dir="2700000" algn="tl">
                    <a:srgbClr val="C0C0C0"/>
                  </a:outerShdw>
                </a:effectLst>
              </a:rPr>
              <a:t>——</a:t>
            </a:r>
          </a:p>
          <a:p>
            <a:pPr marL="0" indent="452438" eaLnBrk="1" hangingPunct="1">
              <a:lnSpc>
                <a:spcPct val="122000"/>
              </a:lnSpc>
              <a:spcBef>
                <a:spcPct val="0"/>
              </a:spcBef>
              <a:buNone/>
            </a:pPr>
            <a:r>
              <a:rPr lang="zh-CN" altLang="en-US" sz="2400" b="1" dirty="0" smtClean="0">
                <a:latin typeface="黑体" pitchFamily="2" charset="-122"/>
                <a:ea typeface="黑体" pitchFamily="2" charset="-122"/>
              </a:rPr>
              <a:t>技法</a:t>
            </a:r>
            <a:r>
              <a:rPr lang="en-US" altLang="zh-CN" sz="2400" b="1" dirty="0" smtClean="0">
                <a:latin typeface="黑体" pitchFamily="2" charset="-122"/>
                <a:ea typeface="黑体" pitchFamily="2" charset="-122"/>
              </a:rPr>
              <a:t>24</a:t>
            </a:r>
            <a:r>
              <a:rPr lang="zh-CN" altLang="en-US" sz="2400" b="1" dirty="0" smtClean="0">
                <a:latin typeface="黑体" pitchFamily="2" charset="-122"/>
                <a:ea typeface="黑体" pitchFamily="2" charset="-122"/>
              </a:rPr>
              <a:t>　　　“四从一注意”，助你挖主题</a:t>
            </a:r>
          </a:p>
          <a:p>
            <a:pPr marL="0" indent="627063" eaLnBrk="1" hangingPunct="1">
              <a:lnSpc>
                <a:spcPct val="122000"/>
              </a:lnSpc>
              <a:spcBef>
                <a:spcPct val="0"/>
              </a:spcBef>
              <a:buNone/>
            </a:pPr>
            <a:r>
              <a:rPr lang="zh-CN" altLang="en-US" sz="2400" b="1" dirty="0" smtClean="0">
                <a:latin typeface="宋体" pitchFamily="2" charset="-122"/>
              </a:rPr>
              <a:t>小说“主题”类题型，不论是概括的形式，还是评价探究的形式，都需要做到“四从一注意”：</a:t>
            </a:r>
          </a:p>
          <a:p>
            <a:pPr marL="0" indent="627063"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从题材内容看主题</a:t>
            </a:r>
          </a:p>
          <a:p>
            <a:pPr marL="0" indent="627063" eaLnBrk="1" hangingPunct="1">
              <a:lnSpc>
                <a:spcPct val="122000"/>
              </a:lnSpc>
              <a:spcBef>
                <a:spcPct val="0"/>
              </a:spcBef>
              <a:buNone/>
            </a:pPr>
            <a:r>
              <a:rPr lang="zh-CN" altLang="en-US" sz="2400" b="1" dirty="0" smtClean="0">
                <a:latin typeface="宋体" pitchFamily="2" charset="-122"/>
              </a:rPr>
              <a:t>小说的作者选取怎样的题材来反映怎样的生活，来传达怎样的感情，来表现怎样的思想，是在小说创作之前就拟定好了的。所以从小说的题材着眼，可以把握小说的主题方向。具体需“二抓”：</a:t>
            </a:r>
          </a:p>
        </p:txBody>
      </p:sp>
      <p:sp>
        <p:nvSpPr>
          <p:cNvPr id="1722371"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2237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7"/>
          <p:cNvGrpSpPr>
            <a:grpSpLocks/>
          </p:cNvGrpSpPr>
          <p:nvPr/>
        </p:nvGrpSpPr>
        <p:grpSpPr bwMode="auto">
          <a:xfrm>
            <a:off x="1588" y="2674938"/>
            <a:ext cx="609600" cy="1978025"/>
            <a:chOff x="0" y="0"/>
            <a:chExt cx="384" cy="1246"/>
          </a:xfrm>
        </p:grpSpPr>
        <p:pic>
          <p:nvPicPr>
            <p:cNvPr id="172237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2237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3394" name="内容占位符 2"/>
          <p:cNvSpPr>
            <a:spLocks noGrp="1"/>
          </p:cNvSpPr>
          <p:nvPr>
            <p:ph idx="4294967295"/>
          </p:nvPr>
        </p:nvSpPr>
        <p:spPr>
          <a:xfrm>
            <a:off x="792163" y="936625"/>
            <a:ext cx="7920037" cy="5399088"/>
          </a:xfrm>
        </p:spPr>
        <p:txBody>
          <a:bodyPr/>
          <a:lstStyle/>
          <a:p>
            <a:pPr marL="0" indent="627063" eaLnBrk="1" hangingPunct="1">
              <a:lnSpc>
                <a:spcPct val="122000"/>
              </a:lnSpc>
              <a:spcBef>
                <a:spcPct val="0"/>
              </a:spcBef>
              <a:buNone/>
            </a:pPr>
            <a:r>
              <a:rPr lang="en-US" altLang="zh-CN" sz="2400" b="1" dirty="0" smtClean="0">
                <a:latin typeface="宋体" pitchFamily="2" charset="-122"/>
              </a:rPr>
              <a:t>(1)</a:t>
            </a:r>
            <a:r>
              <a:rPr lang="zh-CN" altLang="en-US" sz="2400" b="1" dirty="0" smtClean="0">
                <a:latin typeface="宋体" pitchFamily="2" charset="-122"/>
              </a:rPr>
              <a:t>抓标题。有的小说的标题除了表面意思外，还有比喻义、象征义或双关义，隐含着小说的主题，如</a:t>
            </a:r>
            <a:r>
              <a:rPr lang="en-US" altLang="zh-CN" sz="2400" b="1" dirty="0" smtClean="0">
                <a:latin typeface="宋体" pitchFamily="2" charset="-122"/>
              </a:rPr>
              <a:t>《</a:t>
            </a:r>
            <a:r>
              <a:rPr lang="zh-CN" altLang="en-US" sz="2400" b="1" dirty="0" smtClean="0">
                <a:latin typeface="宋体" pitchFamily="2" charset="-122"/>
              </a:rPr>
              <a:t>祝福</a:t>
            </a:r>
            <a:r>
              <a:rPr lang="en-US" altLang="zh-CN" sz="2400" b="1" dirty="0" smtClean="0">
                <a:latin typeface="宋体" pitchFamily="2" charset="-122"/>
              </a:rPr>
              <a:t>》</a:t>
            </a:r>
            <a:r>
              <a:rPr lang="zh-CN" altLang="en-US" sz="2400" b="1" dirty="0" smtClean="0">
                <a:latin typeface="宋体" pitchFamily="2" charset="-122"/>
              </a:rPr>
              <a:t>。</a:t>
            </a:r>
          </a:p>
          <a:p>
            <a:pPr marL="0" indent="627063" eaLnBrk="1" hangingPunct="1">
              <a:lnSpc>
                <a:spcPct val="122000"/>
              </a:lnSpc>
              <a:spcBef>
                <a:spcPct val="0"/>
              </a:spcBef>
              <a:buNone/>
            </a:pPr>
            <a:r>
              <a:rPr lang="en-US" altLang="zh-CN" sz="2400" b="1" dirty="0" smtClean="0">
                <a:latin typeface="宋体" pitchFamily="2" charset="-122"/>
              </a:rPr>
              <a:t>(2)</a:t>
            </a:r>
            <a:r>
              <a:rPr lang="zh-CN" altLang="en-US" sz="2400" b="1" dirty="0" smtClean="0">
                <a:latin typeface="宋体" pitchFamily="2" charset="-122"/>
              </a:rPr>
              <a:t>抓主要事件。小说叙述的主要事件把人物、环境、作者的看法等都包括其中，把握故事的主要事件，也就确定了小说的主题方向。如</a:t>
            </a:r>
            <a:r>
              <a:rPr lang="en-US" altLang="zh-CN" sz="2400" b="1" dirty="0" smtClean="0">
                <a:latin typeface="宋体" pitchFamily="2" charset="-122"/>
              </a:rPr>
              <a:t>《</a:t>
            </a:r>
            <a:r>
              <a:rPr lang="zh-CN" altLang="en-US" sz="2400" b="1" dirty="0" smtClean="0">
                <a:latin typeface="宋体" pitchFamily="2" charset="-122"/>
              </a:rPr>
              <a:t>面包</a:t>
            </a:r>
            <a:r>
              <a:rPr lang="en-US" altLang="zh-CN" sz="2400" b="1" dirty="0" smtClean="0">
                <a:latin typeface="宋体" pitchFamily="2" charset="-122"/>
              </a:rPr>
              <a:t>》</a:t>
            </a:r>
            <a:r>
              <a:rPr lang="zh-CN" altLang="en-US" sz="2400" b="1" dirty="0" smtClean="0">
                <a:latin typeface="宋体" pitchFamily="2" charset="-122"/>
              </a:rPr>
              <a:t>一文中“偷吃面包”“多分面包”等事件就表现了主题。</a:t>
            </a:r>
          </a:p>
          <a:p>
            <a:pPr marL="0" indent="452438" eaLnBrk="1" hangingPunct="1">
              <a:lnSpc>
                <a:spcPct val="122000"/>
              </a:lnSpc>
              <a:spcBef>
                <a:spcPct val="0"/>
              </a:spcBef>
              <a:buFont typeface="Arial" charset="0"/>
              <a:buNone/>
            </a:pPr>
            <a:endParaRPr lang="zh-CN" altLang="en-US" sz="2400" b="1" dirty="0">
              <a:latin typeface="宋体" pitchFamily="2" charset="-122"/>
            </a:endParaRPr>
          </a:p>
        </p:txBody>
      </p:sp>
      <p:sp>
        <p:nvSpPr>
          <p:cNvPr id="1723395"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2339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7"/>
          <p:cNvGrpSpPr>
            <a:grpSpLocks/>
          </p:cNvGrpSpPr>
          <p:nvPr/>
        </p:nvGrpSpPr>
        <p:grpSpPr bwMode="auto">
          <a:xfrm>
            <a:off x="1588" y="2674938"/>
            <a:ext cx="609600" cy="1978025"/>
            <a:chOff x="0" y="0"/>
            <a:chExt cx="384" cy="1246"/>
          </a:xfrm>
        </p:grpSpPr>
        <p:pic>
          <p:nvPicPr>
            <p:cNvPr id="172339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2339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4418"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从人物塑造看主题</a:t>
            </a:r>
          </a:p>
          <a:p>
            <a:pPr marL="0" indent="627063" eaLnBrk="1" hangingPunct="1">
              <a:lnSpc>
                <a:spcPts val="3500"/>
              </a:lnSpc>
              <a:spcBef>
                <a:spcPct val="0"/>
              </a:spcBef>
              <a:buNone/>
            </a:pPr>
            <a:r>
              <a:rPr lang="zh-CN" altLang="en-US" sz="2400" b="1" dirty="0" smtClean="0">
                <a:latin typeface="宋体" pitchFamily="2" charset="-122"/>
              </a:rPr>
              <a:t>在小说中，由于作者用浓墨重彩着重描写人物，因此，主要人物也就是“主题性人物”。在故事小说中，主要人物是故事的主角，他的际遇遭逢、命运归宿常常联系着社会生活，显示着作品的主题。在性格小说中，主要人物是某种典型性格的代表，这种典型性格及其生成发展的历史，是作品主题所要展现的内容，如</a:t>
            </a:r>
            <a:r>
              <a:rPr lang="en-US" altLang="zh-CN" sz="2400" b="1" dirty="0" smtClean="0">
                <a:latin typeface="宋体" pitchFamily="2" charset="-122"/>
              </a:rPr>
              <a:t>《</a:t>
            </a:r>
            <a:r>
              <a:rPr lang="zh-CN" altLang="en-US" sz="2400" b="1" dirty="0" smtClean="0">
                <a:latin typeface="宋体" pitchFamily="2" charset="-122"/>
              </a:rPr>
              <a:t>林教头风雪山神庙</a:t>
            </a:r>
            <a:r>
              <a:rPr lang="en-US" altLang="zh-CN" sz="2400" b="1" dirty="0" smtClean="0">
                <a:latin typeface="宋体" pitchFamily="2" charset="-122"/>
              </a:rPr>
              <a:t>》</a:t>
            </a:r>
            <a:r>
              <a:rPr lang="zh-CN" altLang="en-US" sz="2400" b="1" dirty="0" smtClean="0">
                <a:latin typeface="宋体" pitchFamily="2" charset="-122"/>
              </a:rPr>
              <a:t>中，林冲的性格转变就暗示了主题。从人物塑造看主题，具体需“二寻一辨”：</a:t>
            </a:r>
          </a:p>
        </p:txBody>
      </p:sp>
      <p:sp>
        <p:nvSpPr>
          <p:cNvPr id="1724419"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2442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7"/>
          <p:cNvGrpSpPr>
            <a:grpSpLocks/>
          </p:cNvGrpSpPr>
          <p:nvPr/>
        </p:nvGrpSpPr>
        <p:grpSpPr bwMode="auto">
          <a:xfrm>
            <a:off x="1588" y="2674938"/>
            <a:ext cx="609600" cy="1978025"/>
            <a:chOff x="0" y="0"/>
            <a:chExt cx="384" cy="1246"/>
          </a:xfrm>
        </p:grpSpPr>
        <p:pic>
          <p:nvPicPr>
            <p:cNvPr id="172442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2442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5442" name="内容占位符 2"/>
          <p:cNvSpPr>
            <a:spLocks noGrp="1"/>
          </p:cNvSpPr>
          <p:nvPr>
            <p:ph idx="4294967295"/>
          </p:nvPr>
        </p:nvSpPr>
        <p:spPr>
          <a:xfrm>
            <a:off x="714348" y="857232"/>
            <a:ext cx="8137555"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(1)</a:t>
            </a:r>
            <a:r>
              <a:rPr lang="zh-CN" altLang="en-US" sz="2400" b="1" dirty="0" smtClean="0">
                <a:latin typeface="宋体" pitchFamily="2" charset="-122"/>
              </a:rPr>
              <a:t>寻找小说中主要人物的身份、地位、经历、教养、气质等要素。因为这些要素直接决定着人物的言行，影响着人物的性格。主要人物的性格走向和人物所处的社会环境是关联着的。</a:t>
            </a:r>
          </a:p>
          <a:p>
            <a:pPr marL="0" indent="627063" eaLnBrk="1" hangingPunct="1">
              <a:lnSpc>
                <a:spcPts val="3500"/>
              </a:lnSpc>
              <a:spcBef>
                <a:spcPct val="0"/>
              </a:spcBef>
              <a:buNone/>
            </a:pPr>
            <a:r>
              <a:rPr lang="en-US" altLang="zh-CN" sz="2400" b="1" dirty="0" smtClean="0">
                <a:latin typeface="宋体" pitchFamily="2" charset="-122"/>
              </a:rPr>
              <a:t>(2)</a:t>
            </a:r>
            <a:r>
              <a:rPr lang="zh-CN" altLang="en-US" sz="2400" b="1" dirty="0" smtClean="0">
                <a:latin typeface="宋体" pitchFamily="2" charset="-122"/>
              </a:rPr>
              <a:t>寻找作者对人物的介绍和评价。作者对人物的介绍和评价很明显地带有作者主观情感的倾向性，蕴含着作品的主题的重要信息。如</a:t>
            </a:r>
            <a:r>
              <a:rPr lang="en-US" altLang="zh-CN" sz="2400" b="1" dirty="0" smtClean="0">
                <a:latin typeface="宋体" pitchFamily="2" charset="-122"/>
              </a:rPr>
              <a:t>《</a:t>
            </a:r>
            <a:r>
              <a:rPr lang="zh-CN" altLang="en-US" sz="2400" b="1" dirty="0" smtClean="0">
                <a:latin typeface="宋体" pitchFamily="2" charset="-122"/>
              </a:rPr>
              <a:t>第</a:t>
            </a:r>
            <a:r>
              <a:rPr lang="en-US" altLang="zh-CN" sz="2400" b="1" dirty="0" smtClean="0">
                <a:latin typeface="宋体" pitchFamily="2" charset="-122"/>
              </a:rPr>
              <a:t>9</a:t>
            </a:r>
            <a:r>
              <a:rPr lang="zh-CN" altLang="en-US" sz="2400" b="1" dirty="0" smtClean="0">
                <a:latin typeface="宋体" pitchFamily="2" charset="-122"/>
              </a:rPr>
              <a:t>车厢</a:t>
            </a:r>
            <a:r>
              <a:rPr lang="en-US" altLang="zh-CN" sz="2400" b="1" dirty="0" smtClean="0">
                <a:latin typeface="宋体" pitchFamily="2" charset="-122"/>
              </a:rPr>
              <a:t>》</a:t>
            </a:r>
            <a:r>
              <a:rPr lang="zh-CN" altLang="en-US" sz="2400" b="1" dirty="0" smtClean="0">
                <a:latin typeface="宋体" pitchFamily="2" charset="-122"/>
              </a:rPr>
              <a:t>中“负责摘车厢的那些人也是一些正常人”这一句评价已经蕴含了作品的主题。</a:t>
            </a:r>
          </a:p>
          <a:p>
            <a:pPr marL="0" indent="627063" eaLnBrk="1" hangingPunct="1">
              <a:lnSpc>
                <a:spcPts val="3500"/>
              </a:lnSpc>
              <a:spcBef>
                <a:spcPct val="0"/>
              </a:spcBef>
              <a:buNone/>
            </a:pPr>
            <a:r>
              <a:rPr lang="en-US" altLang="zh-CN" sz="2400" b="1" dirty="0" smtClean="0">
                <a:latin typeface="宋体" pitchFamily="2" charset="-122"/>
              </a:rPr>
              <a:t>(3)</a:t>
            </a:r>
            <a:r>
              <a:rPr lang="zh-CN" altLang="en-US" sz="2400" b="1" dirty="0" smtClean="0">
                <a:latin typeface="宋体" pitchFamily="2" charset="-122"/>
              </a:rPr>
              <a:t>辨析小说中的人物关系。小说中的人物关系如何，为什么要这样安排人物，这都和表现主题有关。如</a:t>
            </a:r>
            <a:r>
              <a:rPr lang="en-US" altLang="zh-CN" sz="2400" b="1" dirty="0" smtClean="0">
                <a:latin typeface="宋体" pitchFamily="2" charset="-122"/>
              </a:rPr>
              <a:t>《</a:t>
            </a:r>
            <a:r>
              <a:rPr lang="zh-CN" altLang="en-US" sz="2400" b="1" dirty="0" smtClean="0">
                <a:latin typeface="宋体" pitchFamily="2" charset="-122"/>
              </a:rPr>
              <a:t>面包</a:t>
            </a:r>
            <a:r>
              <a:rPr lang="en-US" altLang="zh-CN" sz="2400" b="1" dirty="0" smtClean="0">
                <a:latin typeface="宋体" pitchFamily="2" charset="-122"/>
              </a:rPr>
              <a:t>》</a:t>
            </a:r>
            <a:r>
              <a:rPr lang="zh-CN" altLang="en-US" sz="2400" b="1" dirty="0" smtClean="0">
                <a:latin typeface="宋体" pitchFamily="2" charset="-122"/>
              </a:rPr>
              <a:t>一文中对二人是夫妻关系的交代，就暗示了理解、宽容的主题。</a:t>
            </a:r>
          </a:p>
        </p:txBody>
      </p:sp>
      <p:sp>
        <p:nvSpPr>
          <p:cNvPr id="1725443"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2544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7"/>
          <p:cNvGrpSpPr>
            <a:grpSpLocks/>
          </p:cNvGrpSpPr>
          <p:nvPr/>
        </p:nvGrpSpPr>
        <p:grpSpPr bwMode="auto">
          <a:xfrm>
            <a:off x="1588" y="2674938"/>
            <a:ext cx="609600" cy="1978025"/>
            <a:chOff x="0" y="0"/>
            <a:chExt cx="384" cy="1246"/>
          </a:xfrm>
        </p:grpSpPr>
        <p:pic>
          <p:nvPicPr>
            <p:cNvPr id="17254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254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466"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3. </a:t>
            </a:r>
            <a:r>
              <a:rPr lang="zh-CN" altLang="en-US" sz="2400" b="1" dirty="0" smtClean="0">
                <a:latin typeface="宋体" pitchFamily="2" charset="-122"/>
              </a:rPr>
              <a:t>从情节发展看主题</a:t>
            </a:r>
          </a:p>
          <a:p>
            <a:pPr marL="0" indent="627063" eaLnBrk="1" hangingPunct="1">
              <a:lnSpc>
                <a:spcPts val="3500"/>
              </a:lnSpc>
              <a:spcBef>
                <a:spcPct val="0"/>
              </a:spcBef>
              <a:buNone/>
            </a:pPr>
            <a:r>
              <a:rPr lang="zh-CN" altLang="en-US" sz="2400" b="1" dirty="0" smtClean="0">
                <a:latin typeface="宋体" pitchFamily="2" charset="-122"/>
              </a:rPr>
              <a:t>小说写人不能离开人物活动的形式</a:t>
            </a:r>
            <a:r>
              <a:rPr lang="en-US" altLang="zh-CN" sz="2400" b="1" dirty="0" smtClean="0">
                <a:latin typeface="宋体" pitchFamily="2" charset="-122"/>
              </a:rPr>
              <a:t>——</a:t>
            </a:r>
            <a:r>
              <a:rPr lang="zh-CN" altLang="en-US" sz="2400" b="1" dirty="0" smtClean="0">
                <a:latin typeface="宋体" pitchFamily="2" charset="-122"/>
              </a:rPr>
              <a:t>情节，而情节又是通过一系列具有因果关系的故事来完成的。情节必须以某些矛盾为内容，矛盾怎么发展、怎么解决，无不体现出作者对这些问题的看法。从情节发展看主题，具体需要“梳</a:t>
            </a:r>
            <a:r>
              <a:rPr lang="en-US" altLang="zh-CN" sz="2400" b="1" dirty="0" smtClean="0">
                <a:latin typeface="宋体" pitchFamily="2" charset="-122"/>
              </a:rPr>
              <a:t>——</a:t>
            </a:r>
            <a:r>
              <a:rPr lang="zh-CN" altLang="en-US" sz="2400" b="1" dirty="0" smtClean="0">
                <a:latin typeface="宋体" pitchFamily="2" charset="-122"/>
              </a:rPr>
              <a:t>询</a:t>
            </a:r>
            <a:r>
              <a:rPr lang="en-US" altLang="zh-CN" sz="2400" b="1" dirty="0" smtClean="0">
                <a:latin typeface="宋体" pitchFamily="2" charset="-122"/>
              </a:rPr>
              <a:t>——</a:t>
            </a:r>
            <a:r>
              <a:rPr lang="zh-CN" altLang="en-US" sz="2400" b="1" dirty="0" smtClean="0">
                <a:latin typeface="宋体" pitchFamily="2" charset="-122"/>
              </a:rPr>
              <a:t>品”。</a:t>
            </a:r>
          </a:p>
          <a:p>
            <a:pPr marL="0" indent="627063" eaLnBrk="1" hangingPunct="1">
              <a:lnSpc>
                <a:spcPts val="3500"/>
              </a:lnSpc>
              <a:spcBef>
                <a:spcPct val="0"/>
              </a:spcBef>
              <a:buNone/>
            </a:pPr>
            <a:r>
              <a:rPr lang="en-US" altLang="zh-CN" sz="2400" b="1" dirty="0" smtClean="0">
                <a:latin typeface="宋体" pitchFamily="2" charset="-122"/>
              </a:rPr>
              <a:t>(1)</a:t>
            </a:r>
            <a:r>
              <a:rPr lang="zh-CN" altLang="en-US" sz="2400" b="1" dirty="0" smtClean="0">
                <a:latin typeface="宋体" pitchFamily="2" charset="-122"/>
              </a:rPr>
              <a:t>梳理情节过程。小说的主题思想需要在情节的发展过程中展现出来，要准确地理解作品的主题，必须理清作品的线索和情节。如对</a:t>
            </a:r>
            <a:r>
              <a:rPr lang="en-US" altLang="zh-CN" sz="2400" b="1" dirty="0" smtClean="0">
                <a:latin typeface="宋体" pitchFamily="2" charset="-122"/>
              </a:rPr>
              <a:t>《</a:t>
            </a:r>
            <a:r>
              <a:rPr lang="zh-CN" altLang="en-US" sz="2400" b="1" dirty="0" smtClean="0">
                <a:latin typeface="宋体" pitchFamily="2" charset="-122"/>
              </a:rPr>
              <a:t>面包</a:t>
            </a:r>
            <a:r>
              <a:rPr lang="en-US" altLang="zh-CN" sz="2400" b="1" dirty="0" smtClean="0">
                <a:latin typeface="宋体" pitchFamily="2" charset="-122"/>
              </a:rPr>
              <a:t>》</a:t>
            </a:r>
            <a:r>
              <a:rPr lang="zh-CN" altLang="en-US" sz="2400" b="1" dirty="0" smtClean="0">
                <a:latin typeface="宋体" pitchFamily="2" charset="-122"/>
              </a:rPr>
              <a:t>中几个情节的梳理，就有助于把握主题。</a:t>
            </a:r>
          </a:p>
        </p:txBody>
      </p:sp>
      <p:sp>
        <p:nvSpPr>
          <p:cNvPr id="1726467"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2646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7"/>
          <p:cNvGrpSpPr>
            <a:grpSpLocks/>
          </p:cNvGrpSpPr>
          <p:nvPr/>
        </p:nvGrpSpPr>
        <p:grpSpPr bwMode="auto">
          <a:xfrm>
            <a:off x="1588" y="2674938"/>
            <a:ext cx="609600" cy="1978025"/>
            <a:chOff x="0" y="0"/>
            <a:chExt cx="384" cy="1246"/>
          </a:xfrm>
        </p:grpSpPr>
        <p:pic>
          <p:nvPicPr>
            <p:cNvPr id="172647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2647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7490"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(2)</a:t>
            </a:r>
            <a:r>
              <a:rPr lang="zh-CN" altLang="en-US" sz="2400" b="1" dirty="0" smtClean="0">
                <a:latin typeface="宋体" pitchFamily="2" charset="-122"/>
              </a:rPr>
              <a:t>询问情节设置的原因。小说的魅力在于小说的结构选择，而小说的情节设置往往也体现着主题表现的需要，解答时可以多问一个“为什么”，即“为什么要设计这一情节”。</a:t>
            </a:r>
          </a:p>
          <a:p>
            <a:pPr marL="0" indent="627063" eaLnBrk="1" hangingPunct="1">
              <a:lnSpc>
                <a:spcPts val="3500"/>
              </a:lnSpc>
              <a:spcBef>
                <a:spcPct val="0"/>
              </a:spcBef>
              <a:buNone/>
            </a:pPr>
            <a:r>
              <a:rPr lang="en-US" altLang="zh-CN" sz="2400" b="1" dirty="0" smtClean="0">
                <a:latin typeface="宋体" pitchFamily="2" charset="-122"/>
              </a:rPr>
              <a:t>(3)</a:t>
            </a:r>
            <a:r>
              <a:rPr lang="zh-CN" altLang="en-US" sz="2400" b="1" dirty="0" smtClean="0">
                <a:latin typeface="宋体" pitchFamily="2" charset="-122"/>
              </a:rPr>
              <a:t>品味细节。小说的细节是构成社会环境和人物性格的基本因素，细节描写服务于艺术形象的塑造和作品主题思想的表达，从而具体生动地反映事物的特征。因此，从细节切入可以感知作品的主题。如</a:t>
            </a:r>
            <a:r>
              <a:rPr lang="en-US" altLang="zh-CN" sz="2400" b="1" dirty="0" smtClean="0">
                <a:latin typeface="宋体" pitchFamily="2" charset="-122"/>
              </a:rPr>
              <a:t>《</a:t>
            </a:r>
            <a:r>
              <a:rPr lang="zh-CN" altLang="en-US" sz="2400" b="1" dirty="0" smtClean="0">
                <a:latin typeface="宋体" pitchFamily="2" charset="-122"/>
              </a:rPr>
              <a:t>面包</a:t>
            </a:r>
            <a:r>
              <a:rPr lang="en-US" altLang="zh-CN" sz="2400" b="1" dirty="0" smtClean="0">
                <a:latin typeface="宋体" pitchFamily="2" charset="-122"/>
              </a:rPr>
              <a:t>》</a:t>
            </a:r>
            <a:r>
              <a:rPr lang="zh-CN" altLang="en-US" sz="2400" b="1" dirty="0" smtClean="0">
                <a:latin typeface="宋体" pitchFamily="2" charset="-122"/>
              </a:rPr>
              <a:t>一文中，妻子“拿起盘子，并用手指弹去桌布上的面包屑”这一细节就暗示了“宽容”的主题。</a:t>
            </a:r>
          </a:p>
        </p:txBody>
      </p:sp>
      <p:sp>
        <p:nvSpPr>
          <p:cNvPr id="1727491"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2749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7"/>
          <p:cNvGrpSpPr>
            <a:grpSpLocks/>
          </p:cNvGrpSpPr>
          <p:nvPr/>
        </p:nvGrpSpPr>
        <p:grpSpPr bwMode="auto">
          <a:xfrm>
            <a:off x="1588" y="2674938"/>
            <a:ext cx="609600" cy="1978025"/>
            <a:chOff x="0" y="0"/>
            <a:chExt cx="384" cy="1246"/>
          </a:xfrm>
        </p:grpSpPr>
        <p:pic>
          <p:nvPicPr>
            <p:cNvPr id="172749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274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8514"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4. </a:t>
            </a:r>
            <a:r>
              <a:rPr lang="zh-CN" altLang="en-US" sz="2400" b="1" dirty="0" smtClean="0">
                <a:latin typeface="宋体" pitchFamily="2" charset="-122"/>
              </a:rPr>
              <a:t>从环境描写看主题</a:t>
            </a:r>
          </a:p>
          <a:p>
            <a:pPr marL="0" indent="627063" eaLnBrk="1" hangingPunct="1">
              <a:lnSpc>
                <a:spcPts val="3500"/>
              </a:lnSpc>
              <a:spcBef>
                <a:spcPct val="0"/>
              </a:spcBef>
              <a:buNone/>
            </a:pPr>
            <a:r>
              <a:rPr lang="zh-CN" altLang="en-US" sz="2400" b="1" dirty="0" smtClean="0">
                <a:latin typeface="宋体" pitchFamily="2" charset="-122"/>
              </a:rPr>
              <a:t>环境描写最终是为表现主题服务的。在多数情况下，环境描写可能主要是为展示人物行动和命运及刻画人物性格创造必要的条件，提供生动的衬景；但同时也以间接的形式表现主题，有时可能带有象征或隐喻的性质，可以从中揣摩主题。具体需要“一分一抓”：</a:t>
            </a:r>
          </a:p>
          <a:p>
            <a:pPr marL="0" indent="627063" eaLnBrk="1" hangingPunct="1">
              <a:lnSpc>
                <a:spcPts val="3500"/>
              </a:lnSpc>
              <a:spcBef>
                <a:spcPct val="0"/>
              </a:spcBef>
              <a:buNone/>
            </a:pPr>
            <a:r>
              <a:rPr lang="en-US" altLang="zh-CN" sz="2400" b="1" dirty="0" smtClean="0">
                <a:latin typeface="宋体" pitchFamily="2" charset="-122"/>
              </a:rPr>
              <a:t>(1)</a:t>
            </a:r>
            <a:r>
              <a:rPr lang="zh-CN" altLang="en-US" sz="2400" b="1" dirty="0" smtClean="0">
                <a:latin typeface="宋体" pitchFamily="2" charset="-122"/>
              </a:rPr>
              <a:t>分析环境的特点。小说中的环境为小说的人物提供了活动的背景，怎样的环境生成怎样的性格，怎样的性格决定人物怎样的命运，而小说中人物的命运蕴含着作品的主题。分析环境的特点可以窥见人物的性格，进而能揭示主题。如</a:t>
            </a:r>
            <a:r>
              <a:rPr lang="en-US" altLang="zh-CN" sz="2400" b="1" dirty="0" smtClean="0">
                <a:latin typeface="宋体" pitchFamily="2" charset="-122"/>
              </a:rPr>
              <a:t>《</a:t>
            </a:r>
            <a:r>
              <a:rPr lang="zh-CN" altLang="en-US" sz="2400" b="1" dirty="0" smtClean="0">
                <a:latin typeface="宋体" pitchFamily="2" charset="-122"/>
              </a:rPr>
              <a:t>祝福</a:t>
            </a:r>
            <a:r>
              <a:rPr lang="en-US" altLang="zh-CN" sz="2400" b="1" dirty="0" smtClean="0">
                <a:latin typeface="宋体" pitchFamily="2" charset="-122"/>
              </a:rPr>
              <a:t>》</a:t>
            </a:r>
            <a:r>
              <a:rPr lang="zh-CN" altLang="en-US" sz="2400" b="1" dirty="0" smtClean="0">
                <a:latin typeface="宋体" pitchFamily="2" charset="-122"/>
              </a:rPr>
              <a:t>中的祥林嫂的命运。</a:t>
            </a:r>
          </a:p>
        </p:txBody>
      </p:sp>
      <p:sp>
        <p:nvSpPr>
          <p:cNvPr id="1728515"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2851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7"/>
          <p:cNvGrpSpPr>
            <a:grpSpLocks/>
          </p:cNvGrpSpPr>
          <p:nvPr/>
        </p:nvGrpSpPr>
        <p:grpSpPr bwMode="auto">
          <a:xfrm>
            <a:off x="1588" y="2674938"/>
            <a:ext cx="609600" cy="1978025"/>
            <a:chOff x="0" y="0"/>
            <a:chExt cx="384" cy="1246"/>
          </a:xfrm>
        </p:grpSpPr>
        <p:pic>
          <p:nvPicPr>
            <p:cNvPr id="172851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2851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9538"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(2)</a:t>
            </a:r>
            <a:r>
              <a:rPr lang="zh-CN" altLang="en-US" sz="2400" b="1" dirty="0" smtClean="0">
                <a:latin typeface="宋体" pitchFamily="2" charset="-122"/>
              </a:rPr>
              <a:t>抓背景介绍。小说中故事的发生离不开它的社会土壤，把故事放在一定的社会背景下去理解，才能准确把握作品的主题。抓背景时要关注注释或文章后的写作时间。如</a:t>
            </a:r>
            <a:r>
              <a:rPr lang="en-US" altLang="zh-CN" sz="2400" b="1" dirty="0" smtClean="0">
                <a:latin typeface="宋体" pitchFamily="2" charset="-122"/>
              </a:rPr>
              <a:t>《</a:t>
            </a:r>
            <a:r>
              <a:rPr lang="zh-CN" altLang="en-US" sz="2400" b="1" dirty="0" smtClean="0">
                <a:latin typeface="宋体" pitchFamily="2" charset="-122"/>
              </a:rPr>
              <a:t>面包</a:t>
            </a:r>
            <a:r>
              <a:rPr lang="en-US" altLang="zh-CN" sz="2400" b="1" dirty="0" smtClean="0">
                <a:latin typeface="宋体" pitchFamily="2" charset="-122"/>
              </a:rPr>
              <a:t>》</a:t>
            </a:r>
            <a:r>
              <a:rPr lang="zh-CN" altLang="en-US" sz="2400" b="1" dirty="0" smtClean="0">
                <a:latin typeface="宋体" pitchFamily="2" charset="-122"/>
              </a:rPr>
              <a:t>一文后面的注释中说本文写的是“二战后人们在饥荒处境中的生活”。</a:t>
            </a:r>
          </a:p>
          <a:p>
            <a:pPr marL="0" indent="627063" eaLnBrk="1" hangingPunct="1">
              <a:lnSpc>
                <a:spcPts val="3500"/>
              </a:lnSpc>
              <a:spcBef>
                <a:spcPct val="0"/>
              </a:spcBef>
              <a:buNone/>
            </a:pPr>
            <a:r>
              <a:rPr lang="en-US" altLang="zh-CN" sz="2400" b="1" dirty="0" smtClean="0">
                <a:latin typeface="宋体" pitchFamily="2" charset="-122"/>
              </a:rPr>
              <a:t>5. </a:t>
            </a:r>
            <a:r>
              <a:rPr lang="zh-CN" altLang="en-US" sz="2400" b="1" dirty="0" smtClean="0">
                <a:latin typeface="宋体" pitchFamily="2" charset="-122"/>
              </a:rPr>
              <a:t>要注意对小说主题模糊性和多义性的分析</a:t>
            </a:r>
          </a:p>
          <a:p>
            <a:pPr marL="0" indent="627063" eaLnBrk="1" hangingPunct="1">
              <a:lnSpc>
                <a:spcPts val="3500"/>
              </a:lnSpc>
              <a:spcBef>
                <a:spcPct val="0"/>
              </a:spcBef>
              <a:buNone/>
            </a:pPr>
            <a:r>
              <a:rPr lang="zh-CN" altLang="en-US" sz="2400" b="1" dirty="0" smtClean="0">
                <a:latin typeface="宋体" pitchFamily="2" charset="-122"/>
              </a:rPr>
              <a:t>一般说来，小说的主题具有模糊性和多义性的特点。在阅读时要观察小说的内容与形式如何导致了主题的模糊性， 如果仅用一元主题来分析，或在几种意义中硬行选取一种意义来说明主题，都是不可取的。要认识和体悟小说主题的多义性，以便真正把握小说，并获得艺术上的享受。</a:t>
            </a:r>
          </a:p>
        </p:txBody>
      </p:sp>
      <p:sp>
        <p:nvSpPr>
          <p:cNvPr id="1729539"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2954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grpSp>
        <p:nvGrpSpPr>
          <p:cNvPr id="2" name="Group 7"/>
          <p:cNvGrpSpPr>
            <a:grpSpLocks/>
          </p:cNvGrpSpPr>
          <p:nvPr/>
        </p:nvGrpSpPr>
        <p:grpSpPr bwMode="auto">
          <a:xfrm>
            <a:off x="1588" y="2674938"/>
            <a:ext cx="609600" cy="1978025"/>
            <a:chOff x="0" y="0"/>
            <a:chExt cx="384" cy="1246"/>
          </a:xfrm>
        </p:grpSpPr>
        <p:pic>
          <p:nvPicPr>
            <p:cNvPr id="172954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295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14"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时，九扈成为“九农正”，也是由于它们带来了耕种、耘田和收获的信息。殷人先祖之所以“鸟师而鸟名”，应该是由于这些随着信风迁徙的鸟，给以少皞为首的商人的农业生产带来了四季节令的消息。</a:t>
            </a:r>
            <a:endParaRPr lang="en-US" altLang="zh-CN" sz="2400" b="1" dirty="0" smtClean="0">
              <a:latin typeface="宋体" pitchFamily="2" charset="-122"/>
            </a:endParaRPr>
          </a:p>
          <a:p>
            <a:pPr marL="0" indent="0" eaLnBrk="1" hangingPunct="1">
              <a:lnSpc>
                <a:spcPts val="3500"/>
              </a:lnSpc>
              <a:spcBef>
                <a:spcPct val="0"/>
              </a:spcBef>
              <a:buNone/>
            </a:pPr>
            <a:endParaRPr lang="en-US" altLang="zh-CN" sz="2400" b="1" dirty="0" smtClean="0">
              <a:latin typeface="宋体" pitchFamily="2" charset="-122"/>
            </a:endParaRPr>
          </a:p>
          <a:p>
            <a:pPr marL="0" indent="0" eaLnBrk="1" hangingPunct="1">
              <a:lnSpc>
                <a:spcPts val="3500"/>
              </a:lnSpc>
              <a:spcBef>
                <a:spcPct val="0"/>
              </a:spcBef>
              <a:buNone/>
            </a:pPr>
            <a:r>
              <a:rPr lang="en-US" altLang="zh-CN" sz="2400" b="1" dirty="0" smtClean="0">
                <a:latin typeface="宋体" pitchFamily="2" charset="-122"/>
              </a:rPr>
              <a:t>2.</a:t>
            </a:r>
            <a:r>
              <a:rPr lang="zh-CN" altLang="en-US" sz="2400" b="1" dirty="0" smtClean="0">
                <a:latin typeface="宋体" pitchFamily="2" charset="-122"/>
              </a:rPr>
              <a:t>下列关于凤的形象的表述，不正确的一项是</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A. 20</a:t>
            </a:r>
            <a:r>
              <a:rPr lang="zh-CN" altLang="en-US" sz="2400" b="1" dirty="0" smtClean="0">
                <a:latin typeface="宋体" pitchFamily="2" charset="-122"/>
              </a:rPr>
              <a:t>世纪后期在陕西凤雏村出土的甲骨文中，凤都表现为短尾鸟的形象。</a:t>
            </a:r>
          </a:p>
          <a:p>
            <a:pPr marL="0" indent="0" eaLnBrk="1" hangingPunct="1">
              <a:lnSpc>
                <a:spcPts val="3500"/>
              </a:lnSpc>
              <a:spcBef>
                <a:spcPct val="0"/>
              </a:spcBef>
              <a:buNone/>
            </a:pPr>
            <a:r>
              <a:rPr lang="en-US" altLang="zh-CN" sz="2400" b="1" dirty="0" smtClean="0">
                <a:latin typeface="宋体" pitchFamily="2" charset="-122"/>
              </a:rPr>
              <a:t>B. </a:t>
            </a:r>
            <a:r>
              <a:rPr lang="zh-CN" altLang="en-US" sz="2400" b="1" dirty="0" smtClean="0">
                <a:latin typeface="宋体" pitchFamily="2" charset="-122"/>
              </a:rPr>
              <a:t>在东汉许慎的</a:t>
            </a:r>
            <a:r>
              <a:rPr lang="en-US" altLang="zh-CN" sz="2400" b="1" dirty="0" smtClean="0">
                <a:latin typeface="宋体" pitchFamily="2" charset="-122"/>
              </a:rPr>
              <a:t>《</a:t>
            </a:r>
            <a:r>
              <a:rPr lang="zh-CN" altLang="en-US" sz="2400" b="1" dirty="0" smtClean="0">
                <a:latin typeface="宋体" pitchFamily="2" charset="-122"/>
              </a:rPr>
              <a:t>说文解字</a:t>
            </a:r>
            <a:r>
              <a:rPr lang="en-US" altLang="zh-CN" sz="2400" b="1" dirty="0" smtClean="0">
                <a:latin typeface="宋体" pitchFamily="2" charset="-122"/>
              </a:rPr>
              <a:t>》</a:t>
            </a:r>
            <a:r>
              <a:rPr lang="zh-CN" altLang="en-US" sz="2400" b="1" dirty="0" smtClean="0">
                <a:latin typeface="宋体" pitchFamily="2" charset="-122"/>
              </a:rPr>
              <a:t>中，作为凤属的     是跟凫一般大的红眼睛水鸟。</a:t>
            </a:r>
          </a:p>
        </p:txBody>
      </p:sp>
      <p:sp>
        <p:nvSpPr>
          <p:cNvPr id="124211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4211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4211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pic>
        <p:nvPicPr>
          <p:cNvPr id="8" name="Picture 2" descr="鸟"/>
          <p:cNvPicPr>
            <a:picLocks noChangeAspect="1" noChangeArrowheads="1"/>
          </p:cNvPicPr>
          <p:nvPr/>
        </p:nvPicPr>
        <p:blipFill>
          <a:blip r:embed="rId4"/>
          <a:srcRect/>
          <a:stretch>
            <a:fillRect/>
          </a:stretch>
        </p:blipFill>
        <p:spPr bwMode="auto">
          <a:xfrm>
            <a:off x="7215206" y="4572008"/>
            <a:ext cx="341346" cy="341346"/>
          </a:xfrm>
          <a:prstGeom prst="rect">
            <a:avLst/>
          </a:prstGeom>
          <a:noFill/>
          <a:ln w="9525">
            <a:noFill/>
            <a:miter lim="800000"/>
            <a:headEnd/>
            <a:tailEnd/>
          </a:ln>
        </p:spPr>
      </p:pic>
      <p:pic>
        <p:nvPicPr>
          <p:cNvPr id="9" name="Picture 3" descr="鸟1"/>
          <p:cNvPicPr>
            <a:picLocks noChangeAspect="1" noChangeArrowheads="1"/>
          </p:cNvPicPr>
          <p:nvPr/>
        </p:nvPicPr>
        <p:blipFill>
          <a:blip r:embed="rId5"/>
          <a:srcRect/>
          <a:stretch>
            <a:fillRect/>
          </a:stretch>
        </p:blipFill>
        <p:spPr bwMode="auto">
          <a:xfrm>
            <a:off x="7572396" y="4572008"/>
            <a:ext cx="357190" cy="357190"/>
          </a:xfrm>
          <a:prstGeom prst="rect">
            <a:avLst/>
          </a:prstGeom>
          <a:noFill/>
          <a:ln w="9525">
            <a:noFill/>
            <a:miter lim="800000"/>
            <a:headEnd/>
            <a:tailEnd/>
          </a:ln>
        </p:spPr>
      </p:pic>
      <p:sp>
        <p:nvSpPr>
          <p:cNvPr id="10"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62"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30563"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第</a:t>
            </a:r>
            <a:r>
              <a:rPr lang="en-US" altLang="zh-CN" sz="2200" b="1" dirty="0">
                <a:solidFill>
                  <a:srgbClr val="C00000"/>
                </a:solidFill>
                <a:latin typeface="幼圆" pitchFamily="49" charset="-122"/>
                <a:ea typeface="幼圆" pitchFamily="49" charset="-122"/>
              </a:rPr>
              <a:t>4</a:t>
            </a:r>
            <a:r>
              <a:rPr lang="zh-CN" altLang="en-US" sz="2200" b="1" dirty="0">
                <a:solidFill>
                  <a:srgbClr val="C00000"/>
                </a:solidFill>
                <a:latin typeface="幼圆" pitchFamily="49" charset="-122"/>
                <a:ea typeface="幼圆" pitchFamily="49" charset="-122"/>
              </a:rPr>
              <a:t>讲　概括小说主题</a:t>
            </a:r>
          </a:p>
        </p:txBody>
      </p:sp>
      <p:sp>
        <p:nvSpPr>
          <p:cNvPr id="1730564"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阅读下面的文字，完成题目。</a:t>
            </a:r>
          </a:p>
          <a:p>
            <a:pPr indent="622300" algn="ctr">
              <a:lnSpc>
                <a:spcPts val="3500"/>
              </a:lnSpc>
            </a:pPr>
            <a:r>
              <a:rPr lang="zh-CN" altLang="en-US" sz="2400" b="1" dirty="0" smtClean="0">
                <a:latin typeface="宋体" pitchFamily="2" charset="-122"/>
              </a:rPr>
              <a:t>瓷　瓶</a:t>
            </a:r>
          </a:p>
          <a:p>
            <a:pPr indent="622300" algn="ctr">
              <a:lnSpc>
                <a:spcPts val="3500"/>
              </a:lnSpc>
            </a:pPr>
            <a:r>
              <a:rPr lang="zh-CN" altLang="en-US" sz="2400" b="1" dirty="0" smtClean="0">
                <a:latin typeface="宋体" pitchFamily="2" charset="-122"/>
              </a:rPr>
              <a:t>薛长登</a:t>
            </a:r>
          </a:p>
          <a:p>
            <a:pPr indent="622300">
              <a:lnSpc>
                <a:spcPts val="3500"/>
              </a:lnSpc>
            </a:pPr>
            <a:r>
              <a:rPr lang="zh-CN" altLang="en-US" sz="2400" b="1" dirty="0" smtClean="0">
                <a:latin typeface="宋体" pitchFamily="2" charset="-122"/>
              </a:rPr>
              <a:t>家中有一个宝物，顾林在</a:t>
            </a:r>
            <a:r>
              <a:rPr lang="en-US" altLang="zh-CN" sz="2400" b="1" dirty="0" smtClean="0">
                <a:latin typeface="宋体" pitchFamily="2" charset="-122"/>
              </a:rPr>
              <a:t>8</a:t>
            </a:r>
            <a:r>
              <a:rPr lang="zh-CN" altLang="en-US" sz="2400" b="1" dirty="0" smtClean="0">
                <a:latin typeface="宋体" pitchFamily="2" charset="-122"/>
              </a:rPr>
              <a:t>岁那年就知道了。宝物是一个瓷瓶。瓷瓶上画着一幅仕女图，人物栩栩如生，呼之欲出。</a:t>
            </a:r>
          </a:p>
          <a:p>
            <a:pPr indent="622300">
              <a:lnSpc>
                <a:spcPts val="3500"/>
              </a:lnSpc>
            </a:pPr>
            <a:r>
              <a:rPr lang="zh-CN" altLang="en-US" sz="2400" b="1" dirty="0" smtClean="0">
                <a:latin typeface="宋体" pitchFamily="2" charset="-122"/>
              </a:rPr>
              <a:t>他用手机对着瓷瓶各个角度拍了照片。</a:t>
            </a:r>
          </a:p>
          <a:p>
            <a:pPr indent="622300">
              <a:lnSpc>
                <a:spcPts val="3500"/>
              </a:lnSpc>
            </a:pPr>
            <a:r>
              <a:rPr lang="zh-CN" altLang="en-US" sz="2400" b="1" dirty="0" smtClean="0">
                <a:latin typeface="宋体" pitchFamily="2" charset="-122"/>
              </a:rPr>
              <a:t>他坐车来到市区的一个叫“王记”的古董行。</a:t>
            </a:r>
          </a:p>
          <a:p>
            <a:pPr indent="622300">
              <a:lnSpc>
                <a:spcPts val="3500"/>
              </a:lnSpc>
            </a:pPr>
            <a:r>
              <a:rPr lang="zh-CN" altLang="en-US" sz="2400" b="1" dirty="0" smtClean="0">
                <a:latin typeface="宋体" pitchFamily="2" charset="-122"/>
              </a:rPr>
              <a:t>这时他的手机响了，是母亲打来的，母亲告诉他医院催着交钱。他说知道了，并叫母亲不要着急。</a:t>
            </a:r>
          </a:p>
          <a:p>
            <a:pPr indent="622300">
              <a:lnSpc>
                <a:spcPts val="3500"/>
              </a:lnSpc>
            </a:pPr>
            <a:endParaRPr lang="zh-CN" altLang="en-US" sz="2400" b="1" dirty="0">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730566"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3056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训练</a:t>
              </a:r>
              <a:r>
                <a:rPr lang="en-US" b="1" dirty="0">
                  <a:solidFill>
                    <a:schemeClr val="bg1"/>
                  </a:solidFill>
                </a:rPr>
                <a:t>.</a:t>
              </a:r>
            </a:p>
            <a:p>
              <a:pPr>
                <a:lnSpc>
                  <a:spcPts val="2300"/>
                </a:lnSpc>
              </a:pPr>
              <a:r>
                <a:rPr lang="zh-CN" altLang="en-US" sz="2000" b="1" dirty="0">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30564">
                                            <p:txEl>
                                              <p:pRg st="0" end="0"/>
                                            </p:txEl>
                                          </p:spTgt>
                                        </p:tgtEl>
                                        <p:attrNameLst>
                                          <p:attrName>style.visibility</p:attrName>
                                        </p:attrNameLst>
                                      </p:cBhvr>
                                      <p:to>
                                        <p:strVal val="visible"/>
                                      </p:to>
                                    </p:set>
                                    <p:anim calcmode="lin" valueType="num">
                                      <p:cBhvr additive="base">
                                        <p:cTn id="13" dur="500" fill="hold"/>
                                        <p:tgtEl>
                                          <p:spTgt spid="173056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30564">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730564">
                                            <p:txEl>
                                              <p:pRg st="1" end="1"/>
                                            </p:txEl>
                                          </p:spTgt>
                                        </p:tgtEl>
                                        <p:attrNameLst>
                                          <p:attrName>style.visibility</p:attrName>
                                        </p:attrNameLst>
                                      </p:cBhvr>
                                      <p:to>
                                        <p:strVal val="visible"/>
                                      </p:to>
                                    </p:set>
                                    <p:anim calcmode="lin" valueType="num">
                                      <p:cBhvr additive="base">
                                        <p:cTn id="17" dur="500" fill="hold"/>
                                        <p:tgtEl>
                                          <p:spTgt spid="173056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30564">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730564">
                                            <p:txEl>
                                              <p:pRg st="2" end="2"/>
                                            </p:txEl>
                                          </p:spTgt>
                                        </p:tgtEl>
                                        <p:attrNameLst>
                                          <p:attrName>style.visibility</p:attrName>
                                        </p:attrNameLst>
                                      </p:cBhvr>
                                      <p:to>
                                        <p:strVal val="visible"/>
                                      </p:to>
                                    </p:set>
                                    <p:anim calcmode="lin" valueType="num">
                                      <p:cBhvr additive="base">
                                        <p:cTn id="21" dur="500" fill="hold"/>
                                        <p:tgtEl>
                                          <p:spTgt spid="1730564">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730564">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730564">
                                            <p:txEl>
                                              <p:pRg st="3" end="3"/>
                                            </p:txEl>
                                          </p:spTgt>
                                        </p:tgtEl>
                                        <p:attrNameLst>
                                          <p:attrName>style.visibility</p:attrName>
                                        </p:attrNameLst>
                                      </p:cBhvr>
                                      <p:to>
                                        <p:strVal val="visible"/>
                                      </p:to>
                                    </p:set>
                                    <p:anim calcmode="lin" valueType="num">
                                      <p:cBhvr additive="base">
                                        <p:cTn id="25" dur="500" fill="hold"/>
                                        <p:tgtEl>
                                          <p:spTgt spid="173056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30564">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30564">
                                            <p:txEl>
                                              <p:pRg st="4" end="4"/>
                                            </p:txEl>
                                          </p:spTgt>
                                        </p:tgtEl>
                                        <p:attrNameLst>
                                          <p:attrName>style.visibility</p:attrName>
                                        </p:attrNameLst>
                                      </p:cBhvr>
                                      <p:to>
                                        <p:strVal val="visible"/>
                                      </p:to>
                                    </p:set>
                                    <p:anim calcmode="lin" valueType="num">
                                      <p:cBhvr additive="base">
                                        <p:cTn id="29" dur="500" fill="hold"/>
                                        <p:tgtEl>
                                          <p:spTgt spid="173056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730564">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730564">
                                            <p:txEl>
                                              <p:pRg st="5" end="5"/>
                                            </p:txEl>
                                          </p:spTgt>
                                        </p:tgtEl>
                                        <p:attrNameLst>
                                          <p:attrName>style.visibility</p:attrName>
                                        </p:attrNameLst>
                                      </p:cBhvr>
                                      <p:to>
                                        <p:strVal val="visible"/>
                                      </p:to>
                                    </p:set>
                                    <p:anim calcmode="lin" valueType="num">
                                      <p:cBhvr additive="base">
                                        <p:cTn id="33" dur="500" fill="hold"/>
                                        <p:tgtEl>
                                          <p:spTgt spid="1730564">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730564">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730564">
                                            <p:txEl>
                                              <p:pRg st="6" end="6"/>
                                            </p:txEl>
                                          </p:spTgt>
                                        </p:tgtEl>
                                        <p:attrNameLst>
                                          <p:attrName>style.visibility</p:attrName>
                                        </p:attrNameLst>
                                      </p:cBhvr>
                                      <p:to>
                                        <p:strVal val="visible"/>
                                      </p:to>
                                    </p:set>
                                    <p:anim calcmode="lin" valueType="num">
                                      <p:cBhvr additive="base">
                                        <p:cTn id="37" dur="500" fill="hold"/>
                                        <p:tgtEl>
                                          <p:spTgt spid="173056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3056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1586"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31587"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sp>
        <p:nvSpPr>
          <p:cNvPr id="1731588"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627063">
              <a:lnSpc>
                <a:spcPts val="3500"/>
              </a:lnSpc>
            </a:pPr>
            <a:r>
              <a:rPr lang="zh-CN" altLang="en-US" sz="2400" b="1" dirty="0" smtClean="0">
                <a:latin typeface="宋体" pitchFamily="2" charset="-122"/>
              </a:rPr>
              <a:t>你们这里收古董吗？顾林低声问正在电脑前忙着的一个男人，他是王经理。</a:t>
            </a:r>
          </a:p>
          <a:p>
            <a:pPr indent="627063">
              <a:lnSpc>
                <a:spcPts val="3500"/>
              </a:lnSpc>
            </a:pPr>
            <a:r>
              <a:rPr lang="zh-CN" altLang="en-US" sz="2400" b="1" dirty="0" smtClean="0">
                <a:latin typeface="宋体" pitchFamily="2" charset="-122"/>
              </a:rPr>
              <a:t>你有什么古董？王经理问。</a:t>
            </a:r>
          </a:p>
          <a:p>
            <a:pPr indent="627063">
              <a:lnSpc>
                <a:spcPts val="3500"/>
              </a:lnSpc>
            </a:pPr>
            <a:r>
              <a:rPr lang="zh-CN" altLang="en-US" sz="2400" b="1" dirty="0" smtClean="0">
                <a:latin typeface="宋体" pitchFamily="2" charset="-122"/>
              </a:rPr>
              <a:t>顾林把手机上的照片翻给王经理看。</a:t>
            </a:r>
          </a:p>
          <a:p>
            <a:pPr indent="627063">
              <a:lnSpc>
                <a:spcPts val="3500"/>
              </a:lnSpc>
            </a:pPr>
            <a:r>
              <a:rPr lang="zh-CN" altLang="en-US" sz="2400" b="1" dirty="0" smtClean="0">
                <a:latin typeface="宋体" pitchFamily="2" charset="-122"/>
              </a:rPr>
              <a:t>瓷瓶现在在哪里？王经理问。</a:t>
            </a:r>
          </a:p>
          <a:p>
            <a:pPr indent="627063">
              <a:lnSpc>
                <a:spcPts val="3500"/>
              </a:lnSpc>
            </a:pPr>
            <a:r>
              <a:rPr lang="zh-CN" altLang="en-US" sz="2400" b="1" dirty="0" smtClean="0">
                <a:latin typeface="宋体" pitchFamily="2" charset="-122"/>
              </a:rPr>
              <a:t>在家里。</a:t>
            </a:r>
          </a:p>
          <a:p>
            <a:pPr indent="627063">
              <a:lnSpc>
                <a:spcPts val="3500"/>
              </a:lnSpc>
            </a:pPr>
            <a:r>
              <a:rPr lang="zh-CN" altLang="en-US" sz="2400" b="1" dirty="0" smtClean="0">
                <a:latin typeface="宋体" pitchFamily="2" charset="-122"/>
              </a:rPr>
              <a:t>不知道是真品还是赝品。王经理自言自语。</a:t>
            </a:r>
          </a:p>
          <a:p>
            <a:pPr indent="627063">
              <a:lnSpc>
                <a:spcPts val="3500"/>
              </a:lnSpc>
            </a:pPr>
            <a:r>
              <a:rPr lang="zh-CN" altLang="en-US" sz="2400" b="1" dirty="0" smtClean="0">
                <a:latin typeface="宋体" pitchFamily="2" charset="-122"/>
              </a:rPr>
              <a:t>应该是真品。顾林说。他有点心虚，其实他也不知道是真品还是赝品。母亲常对他说，那是你父亲一直为之骄傲的东西</a:t>
            </a:r>
            <a:r>
              <a:rPr lang="en-US" altLang="zh-CN" sz="2400" b="1" dirty="0" smtClean="0">
                <a:latin typeface="宋体" pitchFamily="2" charset="-122"/>
              </a:rPr>
              <a:t>……</a:t>
            </a:r>
          </a:p>
        </p:txBody>
      </p:sp>
      <p:grpSp>
        <p:nvGrpSpPr>
          <p:cNvPr id="2" name="Group 10"/>
          <p:cNvGrpSpPr>
            <a:grpSpLocks/>
          </p:cNvGrpSpPr>
          <p:nvPr/>
        </p:nvGrpSpPr>
        <p:grpSpPr bwMode="auto">
          <a:xfrm>
            <a:off x="1588" y="4581525"/>
            <a:ext cx="609600" cy="2028825"/>
            <a:chOff x="0" y="0"/>
            <a:chExt cx="384" cy="1278"/>
          </a:xfrm>
        </p:grpSpPr>
        <p:pic>
          <p:nvPicPr>
            <p:cNvPr id="1731590"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3159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261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32611"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sp>
        <p:nvSpPr>
          <p:cNvPr id="1732612"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627063">
              <a:lnSpc>
                <a:spcPts val="3500"/>
              </a:lnSpc>
            </a:pPr>
            <a:r>
              <a:rPr lang="zh-CN" altLang="en-US" sz="2400" b="1" dirty="0" smtClean="0">
                <a:latin typeface="宋体" pitchFamily="2" charset="-122"/>
              </a:rPr>
              <a:t>王经理打了一个电话，一个穿着唐装的</a:t>
            </a:r>
            <a:r>
              <a:rPr lang="en-US" altLang="zh-CN" sz="2400" b="1" dirty="0" smtClean="0">
                <a:latin typeface="宋体" pitchFamily="2" charset="-122"/>
              </a:rPr>
              <a:t>60</a:t>
            </a:r>
            <a:r>
              <a:rPr lang="zh-CN" altLang="en-US" sz="2400" b="1" dirty="0" smtClean="0">
                <a:latin typeface="宋体" pitchFamily="2" charset="-122"/>
              </a:rPr>
              <a:t>多岁的老人从楼上下来。人们都喊他“老教授”，他曾是一所名牌大学的教授。</a:t>
            </a:r>
          </a:p>
          <a:p>
            <a:pPr indent="627063">
              <a:lnSpc>
                <a:spcPts val="3500"/>
              </a:lnSpc>
            </a:pPr>
            <a:r>
              <a:rPr lang="zh-CN" altLang="en-US" sz="2400" b="1" dirty="0" smtClean="0">
                <a:latin typeface="宋体" pitchFamily="2" charset="-122"/>
              </a:rPr>
              <a:t>顾林把手机送到老教授手里。老教授看到照片，眼睛突然睁大，后陷入深思，后又摇了摇头。</a:t>
            </a:r>
          </a:p>
          <a:p>
            <a:pPr indent="627063">
              <a:lnSpc>
                <a:spcPts val="3500"/>
              </a:lnSpc>
            </a:pPr>
            <a:r>
              <a:rPr lang="zh-CN" altLang="en-US" sz="2400" b="1" dirty="0" smtClean="0">
                <a:latin typeface="宋体" pitchFamily="2" charset="-122"/>
              </a:rPr>
              <a:t>刚才听犬子说瓷瓶在你家里，能方便去看看吗？老教授问。</a:t>
            </a:r>
          </a:p>
          <a:p>
            <a:pPr indent="627063">
              <a:lnSpc>
                <a:spcPts val="3500"/>
              </a:lnSpc>
            </a:pPr>
            <a:r>
              <a:rPr lang="zh-CN" altLang="en-US" sz="2400" b="1" dirty="0" smtClean="0">
                <a:latin typeface="宋体" pitchFamily="2" charset="-122"/>
              </a:rPr>
              <a:t>能。他说，不一定卖。</a:t>
            </a:r>
          </a:p>
          <a:p>
            <a:pPr indent="627063">
              <a:lnSpc>
                <a:spcPts val="3500"/>
              </a:lnSpc>
            </a:pPr>
            <a:r>
              <a:rPr lang="zh-CN" altLang="en-US" sz="2400" b="1" dirty="0" smtClean="0">
                <a:latin typeface="宋体" pitchFamily="2" charset="-122"/>
              </a:rPr>
              <a:t>不妨。去观赏观赏。你不卖也不妨。老教授说。</a:t>
            </a:r>
          </a:p>
          <a:p>
            <a:pPr indent="627063">
              <a:lnSpc>
                <a:spcPts val="3500"/>
              </a:lnSpc>
            </a:pPr>
            <a:r>
              <a:rPr lang="zh-CN" altLang="en-US" sz="2400" b="1" dirty="0" smtClean="0">
                <a:latin typeface="宋体" pitchFamily="2" charset="-122"/>
              </a:rPr>
              <a:t>顾林啊，快点来啊，又催交钱了。母亲的电话再一次打来。他连连说，知道了。</a:t>
            </a:r>
          </a:p>
          <a:p>
            <a:pPr indent="627063">
              <a:lnSpc>
                <a:spcPts val="3500"/>
              </a:lnSpc>
            </a:pPr>
            <a:r>
              <a:rPr lang="zh-CN" altLang="en-US" sz="2400" b="1" dirty="0" smtClean="0">
                <a:latin typeface="宋体" pitchFamily="2" charset="-122"/>
              </a:rPr>
              <a:t>胎骨薄匀，绘画细腻，不错。老教授看到瓷瓶说。</a:t>
            </a:r>
          </a:p>
        </p:txBody>
      </p:sp>
      <p:grpSp>
        <p:nvGrpSpPr>
          <p:cNvPr id="2" name="Group 10"/>
          <p:cNvGrpSpPr>
            <a:grpSpLocks/>
          </p:cNvGrpSpPr>
          <p:nvPr/>
        </p:nvGrpSpPr>
        <p:grpSpPr bwMode="auto">
          <a:xfrm>
            <a:off x="1588" y="4581525"/>
            <a:ext cx="609600" cy="2028825"/>
            <a:chOff x="0" y="0"/>
            <a:chExt cx="384" cy="1278"/>
          </a:xfrm>
        </p:grpSpPr>
        <p:pic>
          <p:nvPicPr>
            <p:cNvPr id="1732614"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3261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3634"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33635"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sp>
        <p:nvSpPr>
          <p:cNvPr id="1733636" name="内容占位符 2"/>
          <p:cNvSpPr>
            <a:spLocks noChangeArrowheads="1"/>
          </p:cNvSpPr>
          <p:nvPr/>
        </p:nvSpPr>
        <p:spPr bwMode="auto">
          <a:xfrm>
            <a:off x="785786" y="928670"/>
            <a:ext cx="7920037" cy="5399088"/>
          </a:xfrm>
          <a:prstGeom prst="rect">
            <a:avLst/>
          </a:prstGeom>
          <a:noFill/>
          <a:ln w="9525">
            <a:noFill/>
            <a:miter lim="800000"/>
            <a:headEnd/>
            <a:tailEnd/>
          </a:ln>
        </p:spPr>
        <p:txBody>
          <a:bodyPr/>
          <a:lstStyle/>
          <a:p>
            <a:pPr indent="627063">
              <a:lnSpc>
                <a:spcPts val="3500"/>
              </a:lnSpc>
            </a:pPr>
            <a:r>
              <a:rPr lang="zh-CN" altLang="en-US" sz="2400" b="1" dirty="0" smtClean="0">
                <a:latin typeface="宋体" pitchFamily="2" charset="-122"/>
              </a:rPr>
              <a:t>老教授边看边摸。他时而嘴角露出一点微笑，时而蹙眉。</a:t>
            </a:r>
          </a:p>
          <a:p>
            <a:pPr indent="627063">
              <a:lnSpc>
                <a:spcPts val="3500"/>
              </a:lnSpc>
            </a:pPr>
            <a:r>
              <a:rPr lang="zh-CN" altLang="en-US" sz="2400" b="1" dirty="0" smtClean="0">
                <a:latin typeface="宋体" pitchFamily="2" charset="-122"/>
              </a:rPr>
              <a:t>太像了。老教授自言自语。你认识顾开庭吗？老教授问。</a:t>
            </a:r>
          </a:p>
          <a:p>
            <a:pPr indent="627063">
              <a:lnSpc>
                <a:spcPts val="3500"/>
              </a:lnSpc>
            </a:pPr>
            <a:r>
              <a:rPr lang="zh-CN" altLang="en-US" sz="2400" b="1" dirty="0" smtClean="0">
                <a:latin typeface="宋体" pitchFamily="2" charset="-122"/>
              </a:rPr>
              <a:t>是家父。他说。</a:t>
            </a:r>
          </a:p>
          <a:p>
            <a:pPr indent="627063">
              <a:lnSpc>
                <a:spcPts val="3500"/>
              </a:lnSpc>
            </a:pPr>
            <a:r>
              <a:rPr lang="zh-CN" altLang="en-US" sz="2400" b="1" dirty="0" smtClean="0">
                <a:latin typeface="宋体" pitchFamily="2" charset="-122"/>
              </a:rPr>
              <a:t>他人呢？老教授问。</a:t>
            </a:r>
          </a:p>
          <a:p>
            <a:pPr indent="627063">
              <a:lnSpc>
                <a:spcPts val="3500"/>
              </a:lnSpc>
            </a:pPr>
            <a:r>
              <a:rPr lang="zh-CN" altLang="en-US" sz="2400" b="1" dirty="0" smtClean="0">
                <a:latin typeface="宋体" pitchFamily="2" charset="-122"/>
              </a:rPr>
              <a:t>他住院了，急需要钱，不是这样我还不卖。您怎么知道家父的名字？</a:t>
            </a:r>
          </a:p>
          <a:p>
            <a:pPr indent="627063">
              <a:lnSpc>
                <a:spcPts val="3500"/>
              </a:lnSpc>
            </a:pPr>
            <a:r>
              <a:rPr lang="zh-CN" altLang="en-US" sz="2400" b="1" dirty="0" smtClean="0">
                <a:latin typeface="宋体" pitchFamily="2" charset="-122"/>
              </a:rPr>
              <a:t>有过一面之缘。你打算卖多少？</a:t>
            </a:r>
          </a:p>
          <a:p>
            <a:pPr indent="627063">
              <a:lnSpc>
                <a:spcPts val="3500"/>
              </a:lnSpc>
            </a:pPr>
            <a:r>
              <a:rPr lang="en-US" altLang="zh-CN" sz="2400" b="1" dirty="0" smtClean="0">
                <a:latin typeface="宋体" pitchFamily="2" charset="-122"/>
              </a:rPr>
              <a:t>3——30</a:t>
            </a:r>
            <a:r>
              <a:rPr lang="zh-CN" altLang="en-US" sz="2400" b="1" dirty="0" smtClean="0">
                <a:latin typeface="宋体" pitchFamily="2" charset="-122"/>
              </a:rPr>
              <a:t>万。他说。</a:t>
            </a:r>
          </a:p>
          <a:p>
            <a:pPr indent="627063">
              <a:lnSpc>
                <a:spcPts val="3500"/>
              </a:lnSpc>
            </a:pPr>
            <a:r>
              <a:rPr lang="zh-CN" altLang="en-US" sz="2400" b="1" dirty="0" smtClean="0">
                <a:latin typeface="宋体" pitchFamily="2" charset="-122"/>
              </a:rPr>
              <a:t>老教授沉思片刻，说，好，</a:t>
            </a:r>
            <a:r>
              <a:rPr lang="en-US" altLang="zh-CN" sz="2400" b="1" dirty="0" smtClean="0">
                <a:latin typeface="宋体" pitchFamily="2" charset="-122"/>
              </a:rPr>
              <a:t>30</a:t>
            </a:r>
            <a:r>
              <a:rPr lang="zh-CN" altLang="en-US" sz="2400" b="1" dirty="0" smtClean="0">
                <a:latin typeface="宋体" pitchFamily="2" charset="-122"/>
              </a:rPr>
              <a:t>万就</a:t>
            </a:r>
            <a:r>
              <a:rPr lang="en-US" altLang="zh-CN" sz="2400" b="1" dirty="0" smtClean="0">
                <a:latin typeface="宋体" pitchFamily="2" charset="-122"/>
              </a:rPr>
              <a:t>30</a:t>
            </a:r>
            <a:r>
              <a:rPr lang="zh-CN" altLang="en-US" sz="2400" b="1" dirty="0" smtClean="0">
                <a:latin typeface="宋体" pitchFamily="2" charset="-122"/>
              </a:rPr>
              <a:t>万。</a:t>
            </a:r>
          </a:p>
        </p:txBody>
      </p:sp>
      <p:grpSp>
        <p:nvGrpSpPr>
          <p:cNvPr id="2" name="Group 10"/>
          <p:cNvGrpSpPr>
            <a:grpSpLocks/>
          </p:cNvGrpSpPr>
          <p:nvPr/>
        </p:nvGrpSpPr>
        <p:grpSpPr bwMode="auto">
          <a:xfrm>
            <a:off x="1588" y="4581525"/>
            <a:ext cx="609600" cy="2028825"/>
            <a:chOff x="0" y="0"/>
            <a:chExt cx="384" cy="1278"/>
          </a:xfrm>
        </p:grpSpPr>
        <p:pic>
          <p:nvPicPr>
            <p:cNvPr id="1733638"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3363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4658"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34659"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sp>
        <p:nvSpPr>
          <p:cNvPr id="1734660"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627063">
              <a:lnSpc>
                <a:spcPts val="3500"/>
              </a:lnSpc>
            </a:pPr>
            <a:r>
              <a:rPr lang="zh-CN" altLang="en-US" sz="2400" b="1" dirty="0" smtClean="0">
                <a:latin typeface="宋体" pitchFamily="2" charset="-122"/>
              </a:rPr>
              <a:t>到了古董店，老教授吩咐王经理付</a:t>
            </a:r>
            <a:r>
              <a:rPr lang="en-US" altLang="zh-CN" sz="2400" b="1" dirty="0" smtClean="0">
                <a:latin typeface="宋体" pitchFamily="2" charset="-122"/>
              </a:rPr>
              <a:t>8</a:t>
            </a:r>
            <a:r>
              <a:rPr lang="zh-CN" altLang="en-US" sz="2400" b="1" dirty="0" smtClean="0">
                <a:latin typeface="宋体" pitchFamily="2" charset="-122"/>
              </a:rPr>
              <a:t>万元现金给顾林，还开了一张</a:t>
            </a:r>
            <a:r>
              <a:rPr lang="en-US" altLang="zh-CN" sz="2400" b="1" dirty="0" smtClean="0">
                <a:latin typeface="宋体" pitchFamily="2" charset="-122"/>
              </a:rPr>
              <a:t>22</a:t>
            </a:r>
            <a:r>
              <a:rPr lang="zh-CN" altLang="en-US" sz="2400" b="1" dirty="0" smtClean="0">
                <a:latin typeface="宋体" pitchFamily="2" charset="-122"/>
              </a:rPr>
              <a:t>万元的支票，又亲自给他写了个条子。</a:t>
            </a:r>
          </a:p>
          <a:p>
            <a:pPr indent="627063">
              <a:lnSpc>
                <a:spcPts val="3500"/>
              </a:lnSpc>
            </a:pPr>
            <a:r>
              <a:rPr lang="zh-CN" altLang="en-US" sz="2400" b="1" dirty="0" smtClean="0">
                <a:latin typeface="宋体" pitchFamily="2" charset="-122"/>
              </a:rPr>
              <a:t>你怎么有这么多钱？母亲看到几捆钱后，惊奇地问。</a:t>
            </a:r>
          </a:p>
          <a:p>
            <a:pPr indent="627063">
              <a:lnSpc>
                <a:spcPts val="3500"/>
              </a:lnSpc>
            </a:pPr>
            <a:r>
              <a:rPr lang="zh-CN" altLang="en-US" sz="2400" b="1" dirty="0" smtClean="0">
                <a:latin typeface="宋体" pitchFamily="2" charset="-122"/>
              </a:rPr>
              <a:t>卖了瓷瓶。他如实说。</a:t>
            </a:r>
          </a:p>
          <a:p>
            <a:pPr indent="627063">
              <a:lnSpc>
                <a:spcPts val="3500"/>
              </a:lnSpc>
            </a:pPr>
            <a:r>
              <a:rPr lang="zh-CN" altLang="en-US" sz="2400" b="1" dirty="0" smtClean="0">
                <a:latin typeface="宋体" pitchFamily="2" charset="-122"/>
              </a:rPr>
              <a:t>也罢。你快去交钱，省得再催。重症病房花钱多。你爸还没醒转过来，这次受苦了。母亲说时眼里含着泪。那个撞了他之后逃逸的人不知道能不能查出来。</a:t>
            </a:r>
          </a:p>
          <a:p>
            <a:pPr indent="627063">
              <a:lnSpc>
                <a:spcPts val="3500"/>
              </a:lnSpc>
            </a:pPr>
            <a:r>
              <a:rPr lang="zh-CN" altLang="en-US" sz="2400" b="1" dirty="0" smtClean="0">
                <a:latin typeface="宋体" pitchFamily="2" charset="-122"/>
              </a:rPr>
              <a:t>应该能。顾林安慰母亲。</a:t>
            </a:r>
          </a:p>
          <a:p>
            <a:pPr indent="627063">
              <a:lnSpc>
                <a:spcPts val="3500"/>
              </a:lnSpc>
            </a:pPr>
            <a:r>
              <a:rPr lang="zh-CN" altLang="en-US" sz="2400" b="1" dirty="0" smtClean="0">
                <a:latin typeface="宋体" pitchFamily="2" charset="-122"/>
              </a:rPr>
              <a:t>两天后，父亲醒了过来。</a:t>
            </a:r>
          </a:p>
          <a:p>
            <a:pPr indent="627063">
              <a:lnSpc>
                <a:spcPts val="3500"/>
              </a:lnSpc>
            </a:pPr>
            <a:r>
              <a:rPr lang="zh-CN" altLang="en-US" sz="2400" b="1" dirty="0" smtClean="0">
                <a:latin typeface="宋体" pitchFamily="2" charset="-122"/>
              </a:rPr>
              <a:t>父亲出院后，问瓷瓶卖了多少钱。顾林说，</a:t>
            </a:r>
            <a:r>
              <a:rPr lang="en-US" altLang="zh-CN" sz="2400" b="1" dirty="0" smtClean="0">
                <a:latin typeface="宋体" pitchFamily="2" charset="-122"/>
              </a:rPr>
              <a:t>30</a:t>
            </a:r>
            <a:r>
              <a:rPr lang="zh-CN" altLang="en-US" sz="2400" b="1" dirty="0" smtClean="0">
                <a:latin typeface="宋体" pitchFamily="2" charset="-122"/>
              </a:rPr>
              <a:t>万元。</a:t>
            </a:r>
          </a:p>
          <a:p>
            <a:pPr indent="627063">
              <a:lnSpc>
                <a:spcPts val="3500"/>
              </a:lnSpc>
            </a:pPr>
            <a:r>
              <a:rPr lang="zh-CN" altLang="en-US" sz="2400" b="1" dirty="0" smtClean="0">
                <a:latin typeface="宋体" pitchFamily="2" charset="-122"/>
              </a:rPr>
              <a:t>父亲说，可以了。</a:t>
            </a:r>
          </a:p>
        </p:txBody>
      </p:sp>
      <p:grpSp>
        <p:nvGrpSpPr>
          <p:cNvPr id="2" name="Group 10"/>
          <p:cNvGrpSpPr>
            <a:grpSpLocks/>
          </p:cNvGrpSpPr>
          <p:nvPr/>
        </p:nvGrpSpPr>
        <p:grpSpPr bwMode="auto">
          <a:xfrm>
            <a:off x="1588" y="4581525"/>
            <a:ext cx="609600" cy="2028825"/>
            <a:chOff x="0" y="0"/>
            <a:chExt cx="384" cy="1278"/>
          </a:xfrm>
        </p:grpSpPr>
        <p:pic>
          <p:nvPicPr>
            <p:cNvPr id="1734662"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3466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5682"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35683"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sp>
        <p:nvSpPr>
          <p:cNvPr id="1735684"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627063">
              <a:lnSpc>
                <a:spcPts val="3500"/>
              </a:lnSpc>
            </a:pPr>
            <a:r>
              <a:rPr lang="zh-CN" altLang="en-US" sz="2400" b="1" dirty="0" smtClean="0">
                <a:latin typeface="宋体" pitchFamily="2" charset="-122"/>
              </a:rPr>
              <a:t>看过瓷瓶后，买家还提到你的名字。顾林说。</a:t>
            </a:r>
          </a:p>
          <a:p>
            <a:pPr indent="627063">
              <a:lnSpc>
                <a:spcPts val="3500"/>
              </a:lnSpc>
            </a:pPr>
            <a:r>
              <a:rPr lang="zh-CN" altLang="en-US" sz="2400" b="1" dirty="0" smtClean="0">
                <a:latin typeface="宋体" pitchFamily="2" charset="-122"/>
              </a:rPr>
              <a:t>他会认识我？不可能啊，这个瓷瓶的主人在江南啊，离这远着呢，而且又这么多年了。父亲说。</a:t>
            </a:r>
          </a:p>
          <a:p>
            <a:pPr indent="627063">
              <a:lnSpc>
                <a:spcPts val="3500"/>
              </a:lnSpc>
            </a:pPr>
            <a:r>
              <a:rPr lang="zh-CN" altLang="en-US" sz="2400" b="1" dirty="0" smtClean="0">
                <a:latin typeface="宋体" pitchFamily="2" charset="-122"/>
              </a:rPr>
              <a:t>年底的一天，顾林接到一个陌生的电话，约他到市黄海咖啡馆见面。</a:t>
            </a:r>
          </a:p>
          <a:p>
            <a:pPr indent="627063">
              <a:lnSpc>
                <a:spcPts val="3500"/>
              </a:lnSpc>
            </a:pPr>
            <a:r>
              <a:rPr lang="zh-CN" altLang="en-US" sz="2400" b="1" dirty="0" smtClean="0">
                <a:latin typeface="宋体" pitchFamily="2" charset="-122"/>
              </a:rPr>
              <a:t>是您？他一见面就认出老教授，陪同他的还有他的儿子王经理。</a:t>
            </a:r>
          </a:p>
          <a:p>
            <a:pPr indent="627063">
              <a:lnSpc>
                <a:spcPts val="3500"/>
              </a:lnSpc>
            </a:pPr>
            <a:r>
              <a:rPr lang="zh-CN" altLang="en-US" sz="2400" b="1" dirty="0" smtClean="0">
                <a:latin typeface="宋体" pitchFamily="2" charset="-122"/>
              </a:rPr>
              <a:t>看到你的瓷瓶，我太喜欢它了，无论是真品还是仿品，我无所谓，看到它亲切啊。老教授说，你知道你家怎么会有这个瓷瓶的吗？</a:t>
            </a:r>
          </a:p>
        </p:txBody>
      </p:sp>
      <p:grpSp>
        <p:nvGrpSpPr>
          <p:cNvPr id="2" name="Group 10"/>
          <p:cNvGrpSpPr>
            <a:grpSpLocks/>
          </p:cNvGrpSpPr>
          <p:nvPr/>
        </p:nvGrpSpPr>
        <p:grpSpPr bwMode="auto">
          <a:xfrm>
            <a:off x="1588" y="4581525"/>
            <a:ext cx="609600" cy="2028825"/>
            <a:chOff x="0" y="0"/>
            <a:chExt cx="384" cy="1278"/>
          </a:xfrm>
        </p:grpSpPr>
        <p:pic>
          <p:nvPicPr>
            <p:cNvPr id="1735686"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3568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6706"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36707"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sp>
        <p:nvSpPr>
          <p:cNvPr id="1736708"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627063">
              <a:lnSpc>
                <a:spcPts val="3500"/>
              </a:lnSpc>
            </a:pPr>
            <a:r>
              <a:rPr lang="zh-CN" altLang="en-US" sz="2400" b="1" dirty="0" smtClean="0">
                <a:latin typeface="宋体" pitchFamily="2" charset="-122"/>
              </a:rPr>
              <a:t>顾林说，我听母亲说，</a:t>
            </a:r>
            <a:r>
              <a:rPr lang="en-US" altLang="zh-CN" sz="2400" b="1" dirty="0" smtClean="0">
                <a:latin typeface="宋体" pitchFamily="2" charset="-122"/>
              </a:rPr>
              <a:t>25</a:t>
            </a:r>
            <a:r>
              <a:rPr lang="zh-CN" altLang="en-US" sz="2400" b="1" dirty="0" smtClean="0">
                <a:latin typeface="宋体" pitchFamily="2" charset="-122"/>
              </a:rPr>
              <a:t>年前，父亲在江南打工，在一个冬日里，他救了一个落水的孩子，还救了跳到水里救孩子的父亲。天冷，父亲自己差点送了命，这家是开古董店的，就送了这个瓷瓶，听母亲说父亲当时还不愿意要，嫌弃它不能吃，还易碎，人家开古董店的老板正好到江北有事，父亲带着瓷瓶顺便坐着人家雇的船回了家。</a:t>
            </a:r>
            <a:endParaRPr lang="en-US" altLang="zh-CN" sz="2400" b="1" dirty="0" smtClean="0">
              <a:latin typeface="宋体" pitchFamily="2" charset="-122"/>
            </a:endParaRPr>
          </a:p>
          <a:p>
            <a:pPr indent="627063">
              <a:lnSpc>
                <a:spcPts val="3500"/>
              </a:lnSpc>
            </a:pPr>
            <a:r>
              <a:rPr lang="zh-CN" altLang="en-US" sz="2400" b="1" dirty="0" smtClean="0">
                <a:latin typeface="宋体" pitchFamily="2" charset="-122"/>
              </a:rPr>
              <a:t>你的父亲救了我和他啊。老教授指着王经理说。</a:t>
            </a:r>
          </a:p>
          <a:p>
            <a:pPr indent="627063">
              <a:lnSpc>
                <a:spcPts val="3500"/>
              </a:lnSpc>
            </a:pPr>
            <a:r>
              <a:rPr lang="zh-CN" altLang="en-US" sz="2400" b="1" dirty="0" smtClean="0">
                <a:latin typeface="宋体" pitchFamily="2" charset="-122"/>
              </a:rPr>
              <a:t>怎么这么巧？顾林笑着感叹。</a:t>
            </a:r>
            <a:endParaRPr lang="en-US" altLang="zh-CN" sz="2400" b="1" dirty="0" smtClean="0">
              <a:latin typeface="宋体" pitchFamily="2" charset="-122"/>
            </a:endParaRPr>
          </a:p>
          <a:p>
            <a:pPr indent="627063">
              <a:lnSpc>
                <a:spcPts val="3500"/>
              </a:lnSpc>
            </a:pPr>
            <a:r>
              <a:rPr lang="zh-CN" altLang="en-US" sz="2400" b="1" dirty="0" smtClean="0">
                <a:latin typeface="宋体" pitchFamily="2" charset="-122"/>
              </a:rPr>
              <a:t>其实我那天一看到这个瓷瓶，我就感觉是以前送出去的那个瓷瓶。老教授说，当年我们在送瓷瓶之前，找人鉴定过的，说是后人仿造的，知道它并不值钱，可是当时我</a:t>
            </a:r>
          </a:p>
          <a:p>
            <a:pPr indent="627063">
              <a:lnSpc>
                <a:spcPts val="3500"/>
              </a:lnSpc>
            </a:pPr>
            <a:endParaRPr lang="zh-CN" altLang="en-US" sz="2400" b="1" dirty="0" smtClean="0">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736710"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3671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773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37731"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sp>
        <p:nvSpPr>
          <p:cNvPr id="1737732"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家里的日子也不好过，我们还是把它送给了你父亲。这些年我们一直愧疚啊，你父亲救了我家两条命，我们却给他一个不值钱的东西。为了这个瓷瓶，我们才在江北开了个分店，就想找到你父亲啊。</a:t>
            </a:r>
          </a:p>
          <a:p>
            <a:pPr indent="627063">
              <a:lnSpc>
                <a:spcPts val="3500"/>
              </a:lnSpc>
            </a:pPr>
            <a:r>
              <a:rPr lang="zh-CN" altLang="en-US" sz="2400" b="1" dirty="0" smtClean="0">
                <a:latin typeface="宋体" pitchFamily="2" charset="-122"/>
              </a:rPr>
              <a:t>原来是仿造的啊，那就不值钱了！顾林说。</a:t>
            </a:r>
          </a:p>
          <a:p>
            <a:pPr indent="627063">
              <a:lnSpc>
                <a:spcPts val="3500"/>
              </a:lnSpc>
            </a:pPr>
            <a:r>
              <a:rPr lang="zh-CN" altLang="en-US" sz="2400" b="1" dirty="0" smtClean="0">
                <a:latin typeface="宋体" pitchFamily="2" charset="-122"/>
              </a:rPr>
              <a:t>不是钱的事，老教授说。我们现在就去见你的父亲，瓷瓶我们也带来了，送出去的东西我们不敢再要回来。这次我找专家鉴定过了，是清代粉彩瓷真品。</a:t>
            </a:r>
          </a:p>
          <a:p>
            <a:pPr indent="627063">
              <a:lnSpc>
                <a:spcPts val="3500"/>
              </a:lnSpc>
            </a:pPr>
            <a:r>
              <a:rPr lang="zh-CN" altLang="en-US" sz="2400" b="1" dirty="0" smtClean="0">
                <a:latin typeface="宋体" pitchFamily="2" charset="-122"/>
              </a:rPr>
              <a:t>那值多少钱？顾林问。</a:t>
            </a:r>
          </a:p>
          <a:p>
            <a:pPr indent="627063">
              <a:lnSpc>
                <a:spcPts val="3500"/>
              </a:lnSpc>
            </a:pPr>
            <a:r>
              <a:rPr lang="zh-CN" altLang="en-US" sz="2400" b="1" dirty="0" smtClean="0">
                <a:latin typeface="宋体" pitchFamily="2" charset="-122"/>
              </a:rPr>
              <a:t>最少</a:t>
            </a:r>
            <a:r>
              <a:rPr lang="en-US" altLang="zh-CN" sz="2400" b="1" dirty="0" smtClean="0">
                <a:latin typeface="宋体" pitchFamily="2" charset="-122"/>
              </a:rPr>
              <a:t>400</a:t>
            </a:r>
            <a:r>
              <a:rPr lang="zh-CN" altLang="en-US" sz="2400" b="1" dirty="0" smtClean="0">
                <a:latin typeface="宋体" pitchFamily="2" charset="-122"/>
              </a:rPr>
              <a:t>万。</a:t>
            </a:r>
          </a:p>
          <a:p>
            <a:pPr indent="627063" algn="r">
              <a:lnSpc>
                <a:spcPts val="3500"/>
              </a:lnSpc>
            </a:pPr>
            <a:r>
              <a:rPr lang="en-US" altLang="zh-CN" sz="2400" b="1" dirty="0" smtClean="0">
                <a:latin typeface="宋体" pitchFamily="2" charset="-122"/>
              </a:rPr>
              <a:t>(</a:t>
            </a:r>
            <a:r>
              <a:rPr lang="zh-CN" altLang="en-US" sz="2400" b="1" dirty="0" smtClean="0">
                <a:latin typeface="宋体" pitchFamily="2" charset="-122"/>
              </a:rPr>
              <a:t>选自</a:t>
            </a:r>
            <a:r>
              <a:rPr lang="en-US" altLang="zh-CN" sz="2400" b="1" dirty="0" smtClean="0">
                <a:latin typeface="宋体" pitchFamily="2" charset="-122"/>
              </a:rPr>
              <a:t>《</a:t>
            </a:r>
            <a:r>
              <a:rPr lang="zh-CN" altLang="en-US" sz="2400" b="1" dirty="0" smtClean="0">
                <a:latin typeface="宋体" pitchFamily="2" charset="-122"/>
              </a:rPr>
              <a:t>微型小说选刊</a:t>
            </a:r>
            <a:r>
              <a:rPr lang="en-US" altLang="zh-CN" sz="2400" b="1" dirty="0" smtClean="0">
                <a:latin typeface="宋体" pitchFamily="2" charset="-122"/>
              </a:rPr>
              <a:t>》)</a:t>
            </a:r>
          </a:p>
          <a:p>
            <a:pPr>
              <a:lnSpc>
                <a:spcPts val="3500"/>
              </a:lnSpc>
            </a:pPr>
            <a:endParaRPr lang="zh-CN" altLang="en-US" sz="2400" b="1" dirty="0">
              <a:latin typeface="宋体" pitchFamily="2" charset="-122"/>
            </a:endParaRPr>
          </a:p>
          <a:p>
            <a:pPr>
              <a:lnSpc>
                <a:spcPts val="3500"/>
              </a:lnSpc>
            </a:pPr>
            <a:endParaRPr lang="zh-CN" altLang="en-US" sz="2400" b="1" dirty="0">
              <a:latin typeface="宋体" pitchFamily="2" charset="-122"/>
            </a:endParaRPr>
          </a:p>
          <a:p>
            <a:pPr>
              <a:lnSpc>
                <a:spcPts val="3500"/>
              </a:lnSpc>
            </a:pPr>
            <a:endParaRPr lang="zh-CN" altLang="en-US" sz="2400" b="1" dirty="0">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737734"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3773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8754"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38755"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sp>
        <p:nvSpPr>
          <p:cNvPr id="1738756"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a:t>
            </a:r>
            <a:r>
              <a:rPr lang="en-US" altLang="zh-CN" sz="2400" b="1" dirty="0" smtClean="0">
                <a:latin typeface="宋体" pitchFamily="2" charset="-122"/>
              </a:rPr>
              <a:t>1.</a:t>
            </a:r>
            <a:r>
              <a:rPr lang="zh-CN" altLang="en-US" sz="2400" b="1" dirty="0" smtClean="0">
                <a:latin typeface="宋体" pitchFamily="2" charset="-122"/>
              </a:rPr>
              <a:t>下列对小说有关内容的分析和概括，最恰当的两项是</a:t>
            </a:r>
            <a:r>
              <a:rPr lang="en-US" altLang="zh-CN" sz="2400" b="1" dirty="0" smtClean="0">
                <a:latin typeface="宋体" pitchFamily="2" charset="-122"/>
              </a:rPr>
              <a:t>(5</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a:lnSpc>
                <a:spcPts val="3500"/>
              </a:lnSpc>
            </a:pPr>
            <a:r>
              <a:rPr lang="en-US" altLang="zh-CN" sz="2400" b="1" dirty="0" smtClean="0">
                <a:latin typeface="宋体" pitchFamily="2" charset="-122"/>
              </a:rPr>
              <a:t>A</a:t>
            </a:r>
            <a:r>
              <a:rPr lang="zh-CN" altLang="en-US" sz="2400" b="1" dirty="0" smtClean="0">
                <a:latin typeface="宋体" pitchFamily="2" charset="-122"/>
              </a:rPr>
              <a:t>．顾林两次接到母亲打来的催款电话，这既交代了顾林家里当时所处的困境，又为下文顾林卖掉瓷瓶埋下了伏笔。</a:t>
            </a:r>
          </a:p>
          <a:p>
            <a:pPr>
              <a:lnSpc>
                <a:spcPts val="3500"/>
              </a:lnSpc>
            </a:pPr>
            <a:r>
              <a:rPr lang="en-US" altLang="zh-CN" sz="2400" b="1" dirty="0" smtClean="0">
                <a:latin typeface="宋体" pitchFamily="2" charset="-122"/>
              </a:rPr>
              <a:t>B</a:t>
            </a:r>
            <a:r>
              <a:rPr lang="zh-CN" altLang="en-US" sz="2400" b="1" dirty="0" smtClean="0">
                <a:latin typeface="宋体" pitchFamily="2" charset="-122"/>
              </a:rPr>
              <a:t>．老教授鉴别古董的眼光非常犀利。他在顾林家里看到瓷瓶，立刻感觉到这是一件真品，于是以</a:t>
            </a:r>
            <a:r>
              <a:rPr lang="en-US" altLang="zh-CN" sz="2400" b="1" dirty="0" smtClean="0">
                <a:latin typeface="宋体" pitchFamily="2" charset="-122"/>
              </a:rPr>
              <a:t>30</a:t>
            </a:r>
            <a:r>
              <a:rPr lang="zh-CN" altLang="en-US" sz="2400" b="1" dirty="0" smtClean="0">
                <a:latin typeface="宋体" pitchFamily="2" charset="-122"/>
              </a:rPr>
              <a:t>万元顺利成交。</a:t>
            </a:r>
          </a:p>
          <a:p>
            <a:pPr>
              <a:lnSpc>
                <a:spcPts val="3500"/>
              </a:lnSpc>
            </a:pPr>
            <a:r>
              <a:rPr lang="en-US" altLang="zh-CN" sz="2400" b="1" dirty="0" smtClean="0">
                <a:latin typeface="宋体" pitchFamily="2" charset="-122"/>
              </a:rPr>
              <a:t>C</a:t>
            </a:r>
            <a:r>
              <a:rPr lang="zh-CN" altLang="en-US" sz="2400" b="1" dirty="0" smtClean="0">
                <a:latin typeface="宋体" pitchFamily="2" charset="-122"/>
              </a:rPr>
              <a:t>．当年顾林父亲救人之后，不肯要老教授家送的瓷瓶，可见他并非施恩图报之人，不想因为救了别人就接受别人的馈赠。</a:t>
            </a:r>
          </a:p>
          <a:p>
            <a:pPr>
              <a:lnSpc>
                <a:spcPts val="3500"/>
              </a:lnSpc>
            </a:pPr>
            <a:r>
              <a:rPr lang="en-US" altLang="zh-CN" sz="2400" b="1" dirty="0" smtClean="0">
                <a:latin typeface="宋体" pitchFamily="2" charset="-122"/>
              </a:rPr>
              <a:t>D</a:t>
            </a:r>
            <a:r>
              <a:rPr lang="zh-CN" altLang="en-US" sz="2400" b="1" dirty="0" smtClean="0">
                <a:latin typeface="宋体" pitchFamily="2" charset="-122"/>
              </a:rPr>
              <a:t>．顾林在对话中介绍了父亲当年救人的事	情，这一细节主要是为了塑造父亲的高大形象，同时也补充交代了瓷瓶的来历。</a:t>
            </a:r>
          </a:p>
        </p:txBody>
      </p:sp>
      <p:grpSp>
        <p:nvGrpSpPr>
          <p:cNvPr id="2" name="Group 10"/>
          <p:cNvGrpSpPr>
            <a:grpSpLocks/>
          </p:cNvGrpSpPr>
          <p:nvPr/>
        </p:nvGrpSpPr>
        <p:grpSpPr bwMode="auto">
          <a:xfrm>
            <a:off x="1588" y="4581525"/>
            <a:ext cx="609600" cy="2028825"/>
            <a:chOff x="0" y="0"/>
            <a:chExt cx="384" cy="1278"/>
          </a:xfrm>
        </p:grpSpPr>
        <p:pic>
          <p:nvPicPr>
            <p:cNvPr id="1738758"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3875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9778"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39779"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sp>
        <p:nvSpPr>
          <p:cNvPr id="1739780" name="内容占位符 2"/>
          <p:cNvSpPr>
            <a:spLocks noChangeArrowheads="1"/>
          </p:cNvSpPr>
          <p:nvPr/>
        </p:nvSpPr>
        <p:spPr bwMode="auto">
          <a:xfrm>
            <a:off x="792163" y="936625"/>
            <a:ext cx="7920037" cy="1563681"/>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E</a:t>
            </a:r>
            <a:r>
              <a:rPr lang="zh-CN" altLang="en-US" sz="2400" b="1" dirty="0" smtClean="0">
                <a:latin typeface="宋体" pitchFamily="2" charset="-122"/>
              </a:rPr>
              <a:t>．小说以“瓷瓶”为题，有深刻的意味。瓷瓶是全篇的线索，贯串全文始终；以“瓷瓶”为题揭示了小说的主要内容。</a:t>
            </a:r>
          </a:p>
          <a:p>
            <a:pPr>
              <a:lnSpc>
                <a:spcPts val="3500"/>
              </a:lnSpc>
            </a:pPr>
            <a:r>
              <a:rPr lang="en-US" sz="2400" b="1" dirty="0" smtClean="0">
                <a:latin typeface="宋体" pitchFamily="2" charset="-122"/>
              </a:rPr>
              <a:t>    </a:t>
            </a:r>
            <a:endParaRPr lang="zh-CN" altLang="en-US" sz="2400" b="1" dirty="0">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739782"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3978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8" name="内容占位符 2"/>
          <p:cNvSpPr>
            <a:spLocks noChangeArrowheads="1"/>
          </p:cNvSpPr>
          <p:nvPr/>
        </p:nvSpPr>
        <p:spPr bwMode="auto">
          <a:xfrm>
            <a:off x="785786" y="2714620"/>
            <a:ext cx="7920037" cy="2278061"/>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答</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不给分。</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B</a:t>
            </a:r>
            <a:r>
              <a:rPr lang="zh-CN" altLang="en-US" sz="2400" b="1" dirty="0" smtClean="0">
                <a:solidFill>
                  <a:srgbClr val="990033"/>
                </a:solidFill>
                <a:latin typeface="宋体" pitchFamily="2" charset="-122"/>
              </a:rPr>
              <a:t>项，老教授决定以</a:t>
            </a:r>
            <a:r>
              <a:rPr lang="en-US" altLang="zh-CN" sz="2400" b="1" dirty="0" smtClean="0">
                <a:solidFill>
                  <a:srgbClr val="990033"/>
                </a:solidFill>
                <a:latin typeface="宋体" pitchFamily="2" charset="-122"/>
              </a:rPr>
              <a:t>30</a:t>
            </a:r>
            <a:r>
              <a:rPr lang="zh-CN" altLang="en-US" sz="2400" b="1" dirty="0" smtClean="0">
                <a:solidFill>
                  <a:srgbClr val="990033"/>
                </a:solidFill>
                <a:latin typeface="宋体" pitchFamily="2" charset="-122"/>
              </a:rPr>
              <a:t>万元成交，是因为他认出这是以前送出去的那个瓷瓶。</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项，顾林父亲不要瓷瓶是因为“嫌弃它不能吃，还易碎”。</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项，“这一细节主要是为了塑造父亲的高大形象”分析有误。</a:t>
            </a:r>
          </a:p>
          <a:p>
            <a:pPr>
              <a:lnSpc>
                <a:spcPts val="3500"/>
              </a:lnSpc>
            </a:pPr>
            <a:endParaRPr lang="zh-CN" altLang="en-US" sz="2400" b="1" dirty="0">
              <a:solidFill>
                <a:srgbClr val="990033"/>
              </a:solidFill>
              <a:latin typeface="宋体"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14"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latin typeface="宋体" pitchFamily="2" charset="-122"/>
              </a:rPr>
              <a:t>C. </a:t>
            </a:r>
            <a:r>
              <a:rPr lang="zh-CN" altLang="en-US" sz="2400" b="1" dirty="0" smtClean="0">
                <a:latin typeface="宋体" pitchFamily="2" charset="-122"/>
              </a:rPr>
              <a:t>综合甲骨文和上古文献记载看，凤的原型是一种类似水鸭的普通短尾水鸟。</a:t>
            </a:r>
          </a:p>
          <a:p>
            <a:pPr marL="0" indent="0" eaLnBrk="1" hangingPunct="1">
              <a:lnSpc>
                <a:spcPts val="3500"/>
              </a:lnSpc>
              <a:spcBef>
                <a:spcPct val="0"/>
              </a:spcBef>
              <a:buNone/>
            </a:pPr>
            <a:r>
              <a:rPr lang="en-US" altLang="zh-CN" sz="2400" b="1" dirty="0" smtClean="0">
                <a:latin typeface="宋体" pitchFamily="2" charset="-122"/>
              </a:rPr>
              <a:t>D. </a:t>
            </a:r>
            <a:r>
              <a:rPr lang="zh-CN" altLang="en-US" sz="2400" b="1" dirty="0" smtClean="0">
                <a:latin typeface="宋体" pitchFamily="2" charset="-122"/>
              </a:rPr>
              <a:t>在周代文化中，凤已经从短尾水鸟变成一种华冠长尾、祥瑞美丽的神鸟。</a:t>
            </a:r>
          </a:p>
          <a:p>
            <a:pPr marL="0" indent="0" eaLnBrk="1" hangingPunct="1">
              <a:lnSpc>
                <a:spcPts val="3500"/>
              </a:lnSpc>
              <a:spcBef>
                <a:spcPct val="0"/>
              </a:spcBef>
              <a:buNone/>
            </a:pPr>
            <a:endParaRPr lang="zh-CN" altLang="en-US" sz="2400" b="1" dirty="0" smtClean="0">
              <a:latin typeface="宋体" pitchFamily="2" charset="-122"/>
            </a:endParaRPr>
          </a:p>
        </p:txBody>
      </p:sp>
      <p:sp>
        <p:nvSpPr>
          <p:cNvPr id="124211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4211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4211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826"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41827"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sp>
        <p:nvSpPr>
          <p:cNvPr id="1741828"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2.</a:t>
            </a:r>
            <a:r>
              <a:rPr lang="zh-CN" altLang="en-US" sz="2400" b="1" dirty="0" smtClean="0">
                <a:latin typeface="宋体" pitchFamily="2" charset="-122"/>
              </a:rPr>
              <a:t>老教授提出去家里看看瓷瓶，顾林说他不一定卖。请结合文本分析顾林此时的心理。</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a:lnSpc>
                <a:spcPts val="3500"/>
              </a:lnSpc>
            </a:pPr>
            <a:endParaRPr lang="en-US" altLang="zh-CN" sz="2400" b="1" dirty="0" smtClean="0">
              <a:solidFill>
                <a:srgbClr val="990033"/>
              </a:solidFill>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他还在为是否卖掉瓷瓶而犹豫不决：一方面，瓷瓶代表着父亲的荣誉，他不愿意卖；另一方面，父亲住进医院急需用钱，他不得不卖。②他对瓷瓶的价值心存疑虑。他不知道瓷瓶的真伪，弄不清它的真正价值，担心卖了低价。</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每点</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分，意思对即可</a:t>
            </a:r>
            <a:r>
              <a:rPr lang="en-US" altLang="zh-CN" sz="2400" b="1" dirty="0" smtClean="0">
                <a:solidFill>
                  <a:srgbClr val="990033"/>
                </a:solidFill>
                <a:latin typeface="宋体" pitchFamily="2" charset="-122"/>
              </a:rPr>
              <a:t>)</a:t>
            </a:r>
          </a:p>
        </p:txBody>
      </p:sp>
      <p:grpSp>
        <p:nvGrpSpPr>
          <p:cNvPr id="2" name="Group 10"/>
          <p:cNvGrpSpPr>
            <a:grpSpLocks/>
          </p:cNvGrpSpPr>
          <p:nvPr/>
        </p:nvGrpSpPr>
        <p:grpSpPr bwMode="auto">
          <a:xfrm>
            <a:off x="1588" y="4581525"/>
            <a:ext cx="609600" cy="2028825"/>
            <a:chOff x="0" y="0"/>
            <a:chExt cx="384" cy="1278"/>
          </a:xfrm>
        </p:grpSpPr>
        <p:pic>
          <p:nvPicPr>
            <p:cNvPr id="1741830"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4183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1828">
                                            <p:txEl>
                                              <p:pRg st="2" end="2"/>
                                            </p:txEl>
                                          </p:spTgt>
                                        </p:tgtEl>
                                        <p:attrNameLst>
                                          <p:attrName>style.visibility</p:attrName>
                                        </p:attrNameLst>
                                      </p:cBhvr>
                                      <p:to>
                                        <p:strVal val="visible"/>
                                      </p:to>
                                    </p:set>
                                    <p:anim calcmode="lin" valueType="num">
                                      <p:cBhvr additive="base">
                                        <p:cTn id="7" dur="500" fill="hold"/>
                                        <p:tgtEl>
                                          <p:spTgt spid="174182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82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285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42851"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sp>
        <p:nvSpPr>
          <p:cNvPr id="1742852"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理解文章内容及分析人物心理的能力。顾林说他不一定卖，主要就是心理矛盾，所以回答时要从造成此时顾林心理矛盾的原因入手。从文章内容来看，“他有点心虚，其实他也不知道是真品还是赝品”；此外，“母亲常对他说，那是你父亲一直为之骄傲的东西”，但父亲住院急需用钱，他不得不卖。</a:t>
            </a:r>
          </a:p>
        </p:txBody>
      </p:sp>
      <p:grpSp>
        <p:nvGrpSpPr>
          <p:cNvPr id="2" name="Group 10"/>
          <p:cNvGrpSpPr>
            <a:grpSpLocks/>
          </p:cNvGrpSpPr>
          <p:nvPr/>
        </p:nvGrpSpPr>
        <p:grpSpPr bwMode="auto">
          <a:xfrm>
            <a:off x="1588" y="4581525"/>
            <a:ext cx="609600" cy="2028825"/>
            <a:chOff x="0" y="0"/>
            <a:chExt cx="384" cy="1278"/>
          </a:xfrm>
        </p:grpSpPr>
        <p:pic>
          <p:nvPicPr>
            <p:cNvPr id="1742854"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4285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3874"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43875"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sp>
        <p:nvSpPr>
          <p:cNvPr id="1743876"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sz="2400" b="1" dirty="0" smtClean="0">
                <a:latin typeface="宋体" pitchFamily="2" charset="-122"/>
              </a:rPr>
              <a:t>3.</a:t>
            </a:r>
            <a:r>
              <a:rPr lang="zh-CN" altLang="en-US" sz="2400" b="1" dirty="0" smtClean="0">
                <a:latin typeface="宋体" pitchFamily="2" charset="-122"/>
              </a:rPr>
              <a:t>小说中的老教授具有怎样的性格特征？请简要分析。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endParaRPr lang="zh-CN" altLang="en-US" sz="2400" b="1" dirty="0">
              <a:latin typeface="宋体" pitchFamily="2" charset="-122"/>
            </a:endParaRPr>
          </a:p>
          <a:p>
            <a:pPr>
              <a:lnSpc>
                <a:spcPts val="3500"/>
              </a:lnSpc>
            </a:pPr>
            <a:endParaRPr lang="en-US" altLang="zh-CN" sz="2400" b="1" dirty="0" smtClean="0">
              <a:solidFill>
                <a:srgbClr val="990033"/>
              </a:solidFill>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知恩图报。老教授在被救后，为寻找恩人而到江北开设分店，用</a:t>
            </a:r>
            <a:r>
              <a:rPr lang="en-US" altLang="zh-CN" sz="2400" b="1" dirty="0" smtClean="0">
                <a:solidFill>
                  <a:srgbClr val="990033"/>
                </a:solidFill>
                <a:latin typeface="宋体" pitchFamily="2" charset="-122"/>
              </a:rPr>
              <a:t>30</a:t>
            </a:r>
            <a:r>
              <a:rPr lang="zh-CN" altLang="en-US" sz="2400" b="1" dirty="0" smtClean="0">
                <a:solidFill>
                  <a:srgbClr val="990033"/>
                </a:solidFill>
                <a:latin typeface="宋体" pitchFamily="2" charset="-122"/>
              </a:rPr>
              <a:t>万元买下认为是赝品的瓷瓶。②诚信待人。老教授一直因送恩人“赝品”瓷瓶而愧疚，知道其真正价值后又把瓷瓶送回。</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每点</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分，意思对即可</a:t>
            </a:r>
            <a:r>
              <a:rPr lang="en-US" altLang="zh-CN" sz="2400" b="1" dirty="0" smtClean="0">
                <a:solidFill>
                  <a:srgbClr val="990033"/>
                </a:solidFill>
                <a:latin typeface="宋体" pitchFamily="2" charset="-122"/>
              </a:rPr>
              <a:t>)</a:t>
            </a:r>
          </a:p>
          <a:p>
            <a:pPr>
              <a:lnSpc>
                <a:spcPts val="3500"/>
              </a:lnSpc>
            </a:pPr>
            <a:endParaRPr lang="zh-CN" altLang="en-US" sz="2400" b="1" dirty="0">
              <a:solidFill>
                <a:srgbClr val="990033"/>
              </a:solidFill>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743878"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4387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3876">
                                            <p:txEl>
                                              <p:pRg st="2" end="2"/>
                                            </p:txEl>
                                          </p:spTgt>
                                        </p:tgtEl>
                                        <p:attrNameLst>
                                          <p:attrName>style.visibility</p:attrName>
                                        </p:attrNameLst>
                                      </p:cBhvr>
                                      <p:to>
                                        <p:strVal val="visible"/>
                                      </p:to>
                                    </p:set>
                                    <p:anim calcmode="lin" valueType="num">
                                      <p:cBhvr additive="base">
                                        <p:cTn id="7" dur="500" fill="hold"/>
                                        <p:tgtEl>
                                          <p:spTgt spid="174387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387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4898"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44899"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sp>
        <p:nvSpPr>
          <p:cNvPr id="1744900"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鉴赏作品人物形象的能力。分析老教授的形象特点，应主要从老教授父子被救后老教授的表现进行概括。当他们父子被救后，老教授在江北开设分店，目的是寻找救命恩人，由此可知他知恩图报；当然，老教授后来花</a:t>
            </a:r>
            <a:r>
              <a:rPr lang="en-US" altLang="zh-CN" sz="2400" b="1" dirty="0" smtClean="0">
                <a:solidFill>
                  <a:srgbClr val="990033"/>
                </a:solidFill>
                <a:latin typeface="宋体" pitchFamily="2" charset="-122"/>
              </a:rPr>
              <a:t>30</a:t>
            </a:r>
            <a:r>
              <a:rPr lang="zh-CN" altLang="en-US" sz="2400" b="1" dirty="0" smtClean="0">
                <a:solidFill>
                  <a:srgbClr val="990033"/>
                </a:solidFill>
                <a:latin typeface="宋体" pitchFamily="2" charset="-122"/>
              </a:rPr>
              <a:t>万元买那个“赝品”也能体现这一点。此外，他因送救命恩人“赝品”而感到愧疚，但当他知道瓷瓶的真正价值后，又将瓷瓶送回，由此可知他诚信待人。</a:t>
            </a:r>
          </a:p>
        </p:txBody>
      </p:sp>
      <p:grpSp>
        <p:nvGrpSpPr>
          <p:cNvPr id="2" name="Group 10"/>
          <p:cNvGrpSpPr>
            <a:grpSpLocks/>
          </p:cNvGrpSpPr>
          <p:nvPr/>
        </p:nvGrpSpPr>
        <p:grpSpPr bwMode="auto">
          <a:xfrm>
            <a:off x="1588" y="4581525"/>
            <a:ext cx="609600" cy="2028825"/>
            <a:chOff x="0" y="0"/>
            <a:chExt cx="384" cy="1278"/>
          </a:xfrm>
        </p:grpSpPr>
        <p:pic>
          <p:nvPicPr>
            <p:cNvPr id="1744902"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4490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922"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45923"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sp>
        <p:nvSpPr>
          <p:cNvPr id="1745924"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a:t>
            </a:r>
            <a:r>
              <a:rPr lang="en-US" altLang="zh-CN" sz="2400" b="1" dirty="0" smtClean="0">
                <a:latin typeface="宋体" pitchFamily="2" charset="-122"/>
              </a:rPr>
              <a:t>4.</a:t>
            </a:r>
            <a:r>
              <a:rPr lang="zh-CN" altLang="en-US" sz="2400" b="1" dirty="0" smtClean="0">
                <a:latin typeface="宋体" pitchFamily="2" charset="-122"/>
              </a:rPr>
              <a:t>小说以瓷瓶的真正价值“最少</a:t>
            </a:r>
            <a:r>
              <a:rPr lang="en-US" altLang="zh-CN" sz="2400" b="1" dirty="0" smtClean="0">
                <a:latin typeface="宋体" pitchFamily="2" charset="-122"/>
              </a:rPr>
              <a:t>400</a:t>
            </a:r>
            <a:r>
              <a:rPr lang="zh-CN" altLang="en-US" sz="2400" b="1" dirty="0" smtClean="0">
                <a:latin typeface="宋体" pitchFamily="2" charset="-122"/>
              </a:rPr>
              <a:t>万”结尾，这样结尾有什么作用？请结合全文分析。</a:t>
            </a:r>
            <a:r>
              <a:rPr lang="en-US" altLang="zh-CN" sz="2400" b="1" dirty="0" smtClean="0">
                <a:latin typeface="宋体" pitchFamily="2" charset="-122"/>
              </a:rPr>
              <a:t>(8</a:t>
            </a:r>
            <a:r>
              <a:rPr lang="zh-CN" altLang="en-US" sz="2400" b="1" dirty="0" smtClean="0">
                <a:latin typeface="宋体" pitchFamily="2" charset="-122"/>
              </a:rPr>
              <a:t>分</a:t>
            </a:r>
            <a:r>
              <a:rPr lang="en-US" altLang="zh-CN" sz="2400" b="1" dirty="0" smtClean="0">
                <a:latin typeface="宋体" pitchFamily="2" charset="-122"/>
              </a:rPr>
              <a:t>)</a:t>
            </a:r>
            <a:endParaRPr lang="en-US" sz="2400" b="1" dirty="0">
              <a:latin typeface="宋体" pitchFamily="2" charset="-122"/>
            </a:endParaRPr>
          </a:p>
          <a:p>
            <a:pPr>
              <a:lnSpc>
                <a:spcPts val="3500"/>
              </a:lnSpc>
            </a:pPr>
            <a:r>
              <a:rPr lang="en-US" sz="2400" b="1" dirty="0" smtClean="0">
                <a:latin typeface="宋体" pitchFamily="2" charset="-122"/>
              </a:rPr>
              <a:t>   </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从情节上看，结尾与前面关于瓷瓶真伪的悬念紧密照应，使故事情节再起波澜，且耐人寻味。②从人物塑造上看，丰富了人物性格，使人物形象显得更加饱满。③从思想内容上看，赞美了被救者的感恩情怀，弘扬了社会正能量，丰富了作品的主题。④从艺术效果上看，以“最少</a:t>
            </a:r>
            <a:r>
              <a:rPr lang="en-US" altLang="zh-CN" sz="2400" b="1" dirty="0" smtClean="0">
                <a:solidFill>
                  <a:srgbClr val="990033"/>
                </a:solidFill>
                <a:latin typeface="宋体" pitchFamily="2" charset="-122"/>
              </a:rPr>
              <a:t>400</a:t>
            </a:r>
            <a:r>
              <a:rPr lang="zh-CN" altLang="en-US" sz="2400" b="1" dirty="0" smtClean="0">
                <a:solidFill>
                  <a:srgbClr val="990033"/>
                </a:solidFill>
                <a:latin typeface="宋体" pitchFamily="2" charset="-122"/>
              </a:rPr>
              <a:t>万”结尾，小说戛然而止，给读者留下了想象空间。</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分，意思对即可</a:t>
            </a:r>
            <a:r>
              <a:rPr lang="en-US" altLang="zh-CN" sz="2400" b="1" dirty="0" smtClean="0">
                <a:solidFill>
                  <a:srgbClr val="990033"/>
                </a:solidFill>
                <a:latin typeface="宋体" pitchFamily="2" charset="-122"/>
              </a:rPr>
              <a:t>)</a:t>
            </a:r>
          </a:p>
          <a:p>
            <a:pPr>
              <a:lnSpc>
                <a:spcPts val="3500"/>
              </a:lnSpc>
            </a:pPr>
            <a:endParaRPr lang="en-US" sz="2400" b="1" dirty="0">
              <a:solidFill>
                <a:srgbClr val="990033"/>
              </a:solidFill>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745926"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4592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5924">
                                            <p:txEl>
                                              <p:pRg st="2" end="2"/>
                                            </p:txEl>
                                          </p:spTgt>
                                        </p:tgtEl>
                                        <p:attrNameLst>
                                          <p:attrName>style.visibility</p:attrName>
                                        </p:attrNameLst>
                                      </p:cBhvr>
                                      <p:to>
                                        <p:strVal val="visible"/>
                                      </p:to>
                                    </p:set>
                                    <p:anim calcmode="lin" valueType="num">
                                      <p:cBhvr additive="base">
                                        <p:cTn id="7" dur="500" fill="hold"/>
                                        <p:tgtEl>
                                          <p:spTgt spid="174592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592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6946"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46947"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概括小说主题</a:t>
            </a:r>
          </a:p>
        </p:txBody>
      </p:sp>
      <p:sp>
        <p:nvSpPr>
          <p:cNvPr id="1746948"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本题考查探究的能力。解答此类试题，可从情节发展、人物塑造、思想内容、艺术效果等方面入手分析。最后一段以瓷瓶的真正价值“最少</a:t>
            </a:r>
            <a:r>
              <a:rPr lang="en-US" altLang="zh-CN" sz="2400" b="1" dirty="0" smtClean="0">
                <a:solidFill>
                  <a:srgbClr val="990033"/>
                </a:solidFill>
                <a:latin typeface="宋体" pitchFamily="2" charset="-122"/>
              </a:rPr>
              <a:t>400</a:t>
            </a:r>
            <a:r>
              <a:rPr lang="zh-CN" altLang="en-US" sz="2400" b="1" dirty="0" smtClean="0">
                <a:solidFill>
                  <a:srgbClr val="990033"/>
                </a:solidFill>
                <a:latin typeface="宋体" pitchFamily="2" charset="-122"/>
              </a:rPr>
              <a:t>万”结尾，人物形象和主题都得以突出，且与前面关于瓷瓶真伪的情节相照应。如此结尾，还可以给读者留下丰富的想象空间。</a:t>
            </a:r>
          </a:p>
          <a:p>
            <a:pPr>
              <a:lnSpc>
                <a:spcPts val="3500"/>
              </a:lnSpc>
            </a:pPr>
            <a:endParaRPr lang="zh-CN" altLang="en-US" sz="2400" b="1" dirty="0">
              <a:solidFill>
                <a:srgbClr val="990033"/>
              </a:solidFill>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746950"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4695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7970" name="Text Box 6"/>
          <p:cNvSpPr txBox="1">
            <a:spLocks noChangeArrowheads="1"/>
          </p:cNvSpPr>
          <p:nvPr/>
        </p:nvSpPr>
        <p:spPr bwMode="auto">
          <a:xfrm>
            <a:off x="900113" y="2708275"/>
            <a:ext cx="7920037" cy="762000"/>
          </a:xfrm>
          <a:prstGeom prst="rect">
            <a:avLst/>
          </a:prstGeom>
          <a:noFill/>
          <a:ln w="9525">
            <a:noFill/>
            <a:miter lim="800000"/>
            <a:headEnd/>
            <a:tailEnd/>
          </a:ln>
        </p:spPr>
        <p:txBody>
          <a:bodyPr>
            <a:spAutoFit/>
          </a:bodyPr>
          <a:lstStyle/>
          <a:p>
            <a:pPr algn="ctr"/>
            <a:r>
              <a:rPr lang="zh-CN" altLang="en-US" sz="4400" dirty="0">
                <a:solidFill>
                  <a:srgbClr val="FF6600"/>
                </a:solidFill>
                <a:latin typeface="黑体" pitchFamily="2" charset="-122"/>
                <a:ea typeface="黑体" pitchFamily="2" charset="-122"/>
              </a:rPr>
              <a:t>第</a:t>
            </a:r>
            <a:r>
              <a:rPr lang="en-US" sz="4400" dirty="0">
                <a:solidFill>
                  <a:srgbClr val="FF6600"/>
                </a:solidFill>
                <a:latin typeface="黑体" pitchFamily="2" charset="-122"/>
                <a:ea typeface="黑体" pitchFamily="2" charset="-122"/>
              </a:rPr>
              <a:t>5</a:t>
            </a:r>
            <a:r>
              <a:rPr lang="zh-CN" altLang="en-US" sz="4400" dirty="0">
                <a:solidFill>
                  <a:srgbClr val="FF6600"/>
                </a:solidFill>
                <a:latin typeface="黑体" pitchFamily="2" charset="-122"/>
                <a:ea typeface="黑体" pitchFamily="2" charset="-122"/>
              </a:rPr>
              <a:t>讲　</a:t>
            </a:r>
            <a:r>
              <a:rPr lang="zh-CN" altLang="en-US" sz="4400" dirty="0" smtClean="0">
                <a:solidFill>
                  <a:srgbClr val="FF6600"/>
                </a:solidFill>
                <a:latin typeface="黑体" pitchFamily="2" charset="-122"/>
                <a:ea typeface="黑体" pitchFamily="2" charset="-122"/>
              </a:rPr>
              <a:t>品味表达技巧</a:t>
            </a:r>
          </a:p>
        </p:txBody>
      </p:sp>
      <p:sp>
        <p:nvSpPr>
          <p:cNvPr id="1747971" name="动作按钮: 自定义 8">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10"/>
          <p:cNvGrpSpPr>
            <a:grpSpLocks/>
          </p:cNvGrpSpPr>
          <p:nvPr/>
        </p:nvGrpSpPr>
        <p:grpSpPr bwMode="auto">
          <a:xfrm>
            <a:off x="1588" y="4581525"/>
            <a:ext cx="609600" cy="2028825"/>
            <a:chOff x="0" y="0"/>
            <a:chExt cx="384" cy="1278"/>
          </a:xfrm>
        </p:grpSpPr>
        <p:pic>
          <p:nvPicPr>
            <p:cNvPr id="1747973"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47974" name="内容占位符 2">
              <a:hlinkClick r:id="rId4" action="ppaction://hlinksldjump"/>
            </p:cNvPr>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训练</a:t>
              </a:r>
              <a:r>
                <a:rPr lang="en-US" b="1" dirty="0">
                  <a:solidFill>
                    <a:schemeClr val="bg1"/>
                  </a:solidFill>
                </a:rPr>
                <a:t>.</a:t>
              </a:r>
            </a:p>
            <a:p>
              <a:pPr>
                <a:lnSpc>
                  <a:spcPts val="2300"/>
                </a:lnSpc>
              </a:pPr>
              <a:r>
                <a:rPr lang="zh-CN" altLang="en-US" sz="2000" b="1" dirty="0">
                  <a:solidFill>
                    <a:schemeClr val="bg1"/>
                  </a:solidFill>
                  <a:ea typeface="幼圆" pitchFamily="49" charset="-122"/>
                </a:rPr>
                <a:t>检测</a:t>
              </a:r>
            </a:p>
          </p:txBody>
        </p:sp>
      </p:grpSp>
      <p:grpSp>
        <p:nvGrpSpPr>
          <p:cNvPr id="3" name="Group 4"/>
          <p:cNvGrpSpPr>
            <a:grpSpLocks/>
          </p:cNvGrpSpPr>
          <p:nvPr/>
        </p:nvGrpSpPr>
        <p:grpSpPr bwMode="auto">
          <a:xfrm>
            <a:off x="1588" y="777875"/>
            <a:ext cx="609600" cy="2003425"/>
            <a:chOff x="0" y="0"/>
            <a:chExt cx="384" cy="1262"/>
          </a:xfrm>
        </p:grpSpPr>
        <p:pic>
          <p:nvPicPr>
            <p:cNvPr id="1747976" name="Picture 5">
              <a:hlinkClick r:id="rId5" action="ppaction://hlinksldjump"/>
            </p:cNvPr>
            <p:cNvPicPr>
              <a:picLocks noChangeAspect="1" noChangeArrowheads="1"/>
            </p:cNvPicPr>
            <p:nvPr/>
          </p:nvPicPr>
          <p:blipFill>
            <a:blip r:embed="rId6"/>
            <a:srcRect/>
            <a:stretch>
              <a:fillRect/>
            </a:stretch>
          </p:blipFill>
          <p:spPr bwMode="auto">
            <a:xfrm>
              <a:off x="0" y="0"/>
              <a:ext cx="384" cy="1171"/>
            </a:xfrm>
            <a:prstGeom prst="rect">
              <a:avLst/>
            </a:prstGeom>
            <a:noFill/>
            <a:ln w="9525">
              <a:noFill/>
              <a:miter lim="800000"/>
              <a:headEnd/>
              <a:tailEnd/>
            </a:ln>
          </p:spPr>
        </p:pic>
        <p:sp>
          <p:nvSpPr>
            <p:cNvPr id="1747977" name="内容占位符 2">
              <a:hlinkClick r:id="rId5" action="ppaction://hlinksldjump"/>
            </p:cNvPr>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真题</a:t>
              </a:r>
              <a:r>
                <a:rPr lang="en-US" b="1" dirty="0">
                  <a:solidFill>
                    <a:schemeClr val="bg1"/>
                  </a:solidFill>
                </a:rPr>
                <a:t>.</a:t>
              </a:r>
            </a:p>
            <a:p>
              <a:pPr>
                <a:lnSpc>
                  <a:spcPts val="2300"/>
                </a:lnSpc>
              </a:pPr>
              <a:r>
                <a:rPr lang="zh-CN" altLang="en-US" sz="2000" b="1" dirty="0">
                  <a:solidFill>
                    <a:schemeClr val="bg1"/>
                  </a:solidFill>
                  <a:ea typeface="幼圆" pitchFamily="49" charset="-122"/>
                </a:rPr>
                <a:t>指导</a:t>
              </a:r>
            </a:p>
          </p:txBody>
        </p:sp>
      </p:grpSp>
      <p:grpSp>
        <p:nvGrpSpPr>
          <p:cNvPr id="4" name="Group 7"/>
          <p:cNvGrpSpPr>
            <a:grpSpLocks/>
          </p:cNvGrpSpPr>
          <p:nvPr/>
        </p:nvGrpSpPr>
        <p:grpSpPr bwMode="auto">
          <a:xfrm>
            <a:off x="1588" y="2674938"/>
            <a:ext cx="609600" cy="1978025"/>
            <a:chOff x="0" y="0"/>
            <a:chExt cx="384" cy="1246"/>
          </a:xfrm>
        </p:grpSpPr>
        <p:pic>
          <p:nvPicPr>
            <p:cNvPr id="1747979" name="Picture 8"/>
            <p:cNvPicPr>
              <a:picLocks noChangeAspect="1" noChangeArrowheads="1"/>
            </p:cNvPicPr>
            <p:nvPr/>
          </p:nvPicPr>
          <p:blipFill>
            <a:blip r:embed="rId7"/>
            <a:srcRect/>
            <a:stretch>
              <a:fillRect/>
            </a:stretch>
          </p:blipFill>
          <p:spPr bwMode="auto">
            <a:xfrm>
              <a:off x="0" y="0"/>
              <a:ext cx="384" cy="1171"/>
            </a:xfrm>
            <a:prstGeom prst="rect">
              <a:avLst/>
            </a:prstGeom>
            <a:noFill/>
            <a:ln w="9525">
              <a:noFill/>
              <a:miter lim="800000"/>
              <a:headEnd/>
              <a:tailEnd/>
            </a:ln>
          </p:spPr>
        </p:pic>
        <p:sp>
          <p:nvSpPr>
            <p:cNvPr id="1747980" name="内容占位符 2">
              <a:hlinkClick r:id="rId8" action="ppaction://hlinksldjump"/>
            </p:cNvPr>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考点</a:t>
              </a:r>
              <a:r>
                <a:rPr lang="en-US" b="1" dirty="0">
                  <a:solidFill>
                    <a:schemeClr val="bg1"/>
                  </a:solidFill>
                </a:rPr>
                <a:t>.</a:t>
              </a:r>
            </a:p>
            <a:p>
              <a:pPr>
                <a:lnSpc>
                  <a:spcPts val="2300"/>
                </a:lnSpc>
              </a:pPr>
              <a:r>
                <a:rPr lang="zh-CN" altLang="en-US" sz="2000" b="1" dirty="0">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747970"/>
                                        </p:tgtEl>
                                        <p:attrNameLst>
                                          <p:attrName>style.visibility</p:attrName>
                                        </p:attrNameLst>
                                      </p:cBhvr>
                                      <p:to>
                                        <p:strVal val="visible"/>
                                      </p:to>
                                    </p:set>
                                    <p:anim calcmode="lin" valueType="num">
                                      <p:cBhvr>
                                        <p:cTn id="7" dur="500" fill="hold"/>
                                        <p:tgtEl>
                                          <p:spTgt spid="1747970"/>
                                        </p:tgtEl>
                                        <p:attrNameLst>
                                          <p:attrName>ppt_w</p:attrName>
                                        </p:attrNameLst>
                                      </p:cBhvr>
                                      <p:tavLst>
                                        <p:tav tm="0">
                                          <p:val>
                                            <p:fltVal val="0"/>
                                          </p:val>
                                        </p:tav>
                                        <p:tav tm="100000">
                                          <p:val>
                                            <p:strVal val="#ppt_w"/>
                                          </p:val>
                                        </p:tav>
                                      </p:tavLst>
                                    </p:anim>
                                    <p:anim calcmode="lin" valueType="num">
                                      <p:cBhvr>
                                        <p:cTn id="8" dur="500" fill="hold"/>
                                        <p:tgtEl>
                                          <p:spTgt spid="1747970"/>
                                        </p:tgtEl>
                                        <p:attrNameLst>
                                          <p:attrName>ppt_h</p:attrName>
                                        </p:attrNameLst>
                                      </p:cBhvr>
                                      <p:tavLst>
                                        <p:tav tm="0">
                                          <p:val>
                                            <p:fltVal val="0"/>
                                          </p:val>
                                        </p:tav>
                                        <p:tav tm="100000">
                                          <p:val>
                                            <p:strVal val="#ppt_h"/>
                                          </p:val>
                                        </p:tav>
                                      </p:tavLst>
                                    </p:anim>
                                    <p:animEffect transition="in" filter="fade">
                                      <p:cBhvr>
                                        <p:cTn id="9" dur="500"/>
                                        <p:tgtEl>
                                          <p:spTgt spid="1747970"/>
                                        </p:tgtEl>
                                      </p:cBhvr>
                                    </p:animEffect>
                                  </p:childTnLst>
                                </p:cTn>
                              </p:par>
                            </p:childTnLst>
                          </p:cTn>
                        </p:par>
                        <p:par>
                          <p:cTn id="10" fill="hold">
                            <p:stCondLst>
                              <p:cond delay="1000"/>
                            </p:stCondLst>
                            <p:childTnLst>
                              <p:par>
                                <p:cTn id="11" presetID="26" presetClass="emph" presetSubtype="0" fill="hold" nodeType="afterEffect">
                                  <p:stCondLst>
                                    <p:cond delay="0"/>
                                  </p:stCondLst>
                                  <p:childTnLst>
                                    <p:animEffect transition="out" filter="fade">
                                      <p:cBhvr>
                                        <p:cTn id="12" dur="500" tmFilter="0, 0; .2, .5; .8, .5; 1, 0"/>
                                        <p:tgtEl>
                                          <p:spTgt spid="3"/>
                                        </p:tgtEl>
                                      </p:cBhvr>
                                    </p:animEffect>
                                    <p:animScale>
                                      <p:cBhvr>
                                        <p:cTn id="13" dur="250" autoRev="1" fill="hold"/>
                                        <p:tgtEl>
                                          <p:spTgt spid="3"/>
                                        </p:tgtEl>
                                      </p:cBhvr>
                                      <p:by x="105000" y="105000"/>
                                    </p:animScale>
                                  </p:childTnLst>
                                </p:cTn>
                              </p:par>
                            </p:childTnLst>
                          </p:cTn>
                        </p:par>
                        <p:par>
                          <p:cTn id="14" fill="hold">
                            <p:stCondLst>
                              <p:cond delay="1500"/>
                            </p:stCondLst>
                            <p:childTnLst>
                              <p:par>
                                <p:cTn id="15" presetID="26" presetClass="emph" presetSubtype="0" fill="hold" nodeType="afterEffect">
                                  <p:stCondLst>
                                    <p:cond delay="0"/>
                                  </p:stCondLst>
                                  <p:childTnLst>
                                    <p:animEffect transition="out" filter="fade">
                                      <p:cBhvr>
                                        <p:cTn id="16" dur="500" tmFilter="0, 0; .2, .5; .8, .5; 1, 0"/>
                                        <p:tgtEl>
                                          <p:spTgt spid="4"/>
                                        </p:tgtEl>
                                      </p:cBhvr>
                                    </p:animEffect>
                                    <p:animScale>
                                      <p:cBhvr>
                                        <p:cTn id="17" dur="250" autoRev="1" fill="hold"/>
                                        <p:tgtEl>
                                          <p:spTgt spid="4"/>
                                        </p:tgtEl>
                                      </p:cBhvr>
                                      <p:by x="105000" y="105000"/>
                                    </p:animScale>
                                  </p:childTnLst>
                                </p:cTn>
                              </p:par>
                            </p:childTnLst>
                          </p:cTn>
                        </p:par>
                        <p:par>
                          <p:cTn id="18" fill="hold">
                            <p:stCondLst>
                              <p:cond delay="2000"/>
                            </p:stCondLst>
                            <p:childTnLst>
                              <p:par>
                                <p:cTn id="19" presetID="26" presetClass="emph" presetSubtype="0" fill="hold" nodeType="afterEffect">
                                  <p:stCondLst>
                                    <p:cond delay="0"/>
                                  </p:stCondLst>
                                  <p:childTnLst>
                                    <p:animEffect transition="out" filter="fade">
                                      <p:cBhvr>
                                        <p:cTn id="20" dur="500" tmFilter="0, 0; .2, .5; .8, .5; 1, 0"/>
                                        <p:tgtEl>
                                          <p:spTgt spid="2"/>
                                        </p:tgtEl>
                                      </p:cBhvr>
                                    </p:animEffect>
                                    <p:animScale>
                                      <p:cBhvr>
                                        <p:cTn id="21"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7970" grpId="0" autoUpdateAnimBg="0"/>
    </p:bld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0" y="692150"/>
            <a:ext cx="9144000" cy="6165850"/>
            <a:chOff x="0" y="0"/>
            <a:chExt cx="9144000" cy="6165304"/>
          </a:xfrm>
        </p:grpSpPr>
        <p:sp>
          <p:nvSpPr>
            <p:cNvPr id="1748995" name="矩形 4"/>
            <p:cNvSpPr>
              <a:spLocks noChangeArrowheads="1"/>
            </p:cNvSpPr>
            <p:nvPr/>
          </p:nvSpPr>
          <p:spPr bwMode="auto">
            <a:xfrm>
              <a:off x="0" y="0"/>
              <a:ext cx="9144000" cy="6165304"/>
            </a:xfrm>
            <a:prstGeom prst="rect">
              <a:avLst/>
            </a:prstGeom>
            <a:solidFill>
              <a:schemeClr val="bg1"/>
            </a:solidFill>
            <a:ln w="9525">
              <a:noFill/>
              <a:miter lim="800000"/>
              <a:headEnd/>
              <a:tailEnd/>
            </a:ln>
          </p:spPr>
          <p:txBody>
            <a:bodyPr anchor="ctr"/>
            <a:lstStyle/>
            <a:p>
              <a:pPr algn="ctr"/>
              <a:endParaRPr lang="zh-CN" altLang="en-US" baseline="-25000">
                <a:solidFill>
                  <a:srgbClr val="FFFFFF"/>
                </a:solidFill>
              </a:endParaRPr>
            </a:p>
          </p:txBody>
        </p:sp>
        <p:grpSp>
          <p:nvGrpSpPr>
            <p:cNvPr id="3" name="矩形 5"/>
            <p:cNvGrpSpPr>
              <a:grpSpLocks/>
            </p:cNvGrpSpPr>
            <p:nvPr/>
          </p:nvGrpSpPr>
          <p:grpSpPr bwMode="auto">
            <a:xfrm>
              <a:off x="347472" y="8889"/>
              <a:ext cx="8503920" cy="5924787"/>
              <a:chOff x="0" y="0"/>
              <a:chExt cx="8503920" cy="5925312"/>
            </a:xfrm>
          </p:grpSpPr>
          <p:pic>
            <p:nvPicPr>
              <p:cNvPr id="1748997" name="矩形 5"/>
              <p:cNvPicPr>
                <a:picLocks noChangeArrowheads="1"/>
              </p:cNvPicPr>
              <p:nvPr/>
            </p:nvPicPr>
            <p:blipFill>
              <a:blip r:embed="rId2"/>
              <a:srcRect/>
              <a:stretch>
                <a:fillRect/>
              </a:stretch>
            </p:blipFill>
            <p:spPr bwMode="auto">
              <a:xfrm>
                <a:off x="0" y="0"/>
                <a:ext cx="8503920" cy="5925312"/>
              </a:xfrm>
              <a:prstGeom prst="rect">
                <a:avLst/>
              </a:prstGeom>
              <a:noFill/>
              <a:ln w="9525">
                <a:noFill/>
                <a:miter lim="800000"/>
                <a:headEnd/>
                <a:tailEnd/>
              </a:ln>
            </p:spPr>
          </p:pic>
          <p:sp>
            <p:nvSpPr>
              <p:cNvPr id="1748998" name="Text Box 6"/>
              <p:cNvSpPr txBox="1">
                <a:spLocks noChangeArrowheads="1"/>
              </p:cNvSpPr>
              <p:nvPr/>
            </p:nvSpPr>
            <p:spPr bwMode="auto">
              <a:xfrm>
                <a:off x="120072" y="49883"/>
                <a:ext cx="8266406" cy="5702377"/>
              </a:xfrm>
              <a:prstGeom prst="rect">
                <a:avLst/>
              </a:prstGeom>
              <a:noFill/>
              <a:ln w="9525">
                <a:noFill/>
                <a:miter lim="800000"/>
                <a:headEnd/>
                <a:tailEnd/>
              </a:ln>
            </p:spPr>
            <p:txBody>
              <a:bodyPr anchor="ctr"/>
              <a:lstStyle/>
              <a:p>
                <a:pPr algn="ctr"/>
                <a:endParaRPr lang="zh-CN" altLang="en-US" baseline="-25000">
                  <a:solidFill>
                    <a:srgbClr val="FFFFFF"/>
                  </a:solidFill>
                </a:endParaRPr>
              </a:p>
            </p:txBody>
          </p:sp>
        </p:grpSp>
      </p:grpSp>
      <p:sp>
        <p:nvSpPr>
          <p:cNvPr id="1748999" name="动作按钮: 自定义 8">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49000"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indent="627063">
              <a:lnSpc>
                <a:spcPts val="3500"/>
              </a:lnSpc>
            </a:pPr>
            <a:r>
              <a:rPr lang="zh-CN" altLang="en-US" sz="2400" b="1" dirty="0" smtClean="0">
                <a:latin typeface="宋体" pitchFamily="2" charset="-122"/>
              </a:rPr>
              <a:t>本考点对应的</a:t>
            </a:r>
            <a:r>
              <a:rPr lang="en-US" altLang="zh-CN" sz="2400" b="1" dirty="0" smtClean="0">
                <a:latin typeface="宋体" pitchFamily="2" charset="-122"/>
              </a:rPr>
              <a:t>《</a:t>
            </a:r>
            <a:r>
              <a:rPr lang="zh-CN" altLang="en-US" sz="2400" b="1" dirty="0" smtClean="0">
                <a:latin typeface="宋体" pitchFamily="2" charset="-122"/>
              </a:rPr>
              <a:t>考试说明</a:t>
            </a:r>
            <a:r>
              <a:rPr lang="en-US" altLang="zh-CN" sz="2400" b="1" dirty="0" smtClean="0">
                <a:latin typeface="宋体" pitchFamily="2" charset="-122"/>
              </a:rPr>
              <a:t>》</a:t>
            </a:r>
            <a:r>
              <a:rPr lang="zh-CN" altLang="en-US" sz="2400" b="1" dirty="0" smtClean="0">
                <a:latin typeface="宋体" pitchFamily="2" charset="-122"/>
              </a:rPr>
              <a:t>中的要求是“分析作品的主要表现手法”，考查分析综合能力，能力层级为</a:t>
            </a:r>
            <a:r>
              <a:rPr lang="en-US" altLang="zh-CN" sz="2400" b="1" dirty="0" smtClean="0">
                <a:latin typeface="宋体" pitchFamily="2" charset="-122"/>
              </a:rPr>
              <a:t>C</a:t>
            </a:r>
            <a:r>
              <a:rPr lang="zh-CN" altLang="en-US" sz="2400" b="1" dirty="0" smtClean="0">
                <a:latin typeface="宋体" pitchFamily="2" charset="-122"/>
              </a:rPr>
              <a:t>级；“品味精彩的语言表达艺术”“领悟作品的艺术魅力”，考查鉴赏评价能力，能力层级为</a:t>
            </a:r>
            <a:r>
              <a:rPr lang="en-US" altLang="zh-CN" sz="2400" b="1" dirty="0" smtClean="0">
                <a:latin typeface="宋体" pitchFamily="2" charset="-122"/>
              </a:rPr>
              <a:t>D</a:t>
            </a:r>
            <a:r>
              <a:rPr lang="zh-CN" altLang="en-US" sz="2400" b="1" dirty="0" smtClean="0">
                <a:latin typeface="宋体" pitchFamily="2" charset="-122"/>
              </a:rPr>
              <a:t>级。小说的表达技巧涉及表现手法、叙述人称、情节安排等内容；语言表达艺术涉及描写方法、修辞手法、遣词造句等内容；作品的艺术魅力就体现在使用技巧所达到的打动人心的艺术效果上。</a:t>
            </a:r>
          </a:p>
        </p:txBody>
      </p:sp>
      <p:sp>
        <p:nvSpPr>
          <p:cNvPr id="1749001" name="同侧圆角矩形 11"/>
          <p:cNvSpPr>
            <a:spLocks noChangeArrowheads="1"/>
          </p:cNvSpPr>
          <p:nvPr/>
        </p:nvSpPr>
        <p:spPr bwMode="auto">
          <a:xfrm>
            <a:off x="3314700" y="508000"/>
            <a:ext cx="2484438" cy="473075"/>
          </a:xfrm>
          <a:custGeom>
            <a:avLst/>
            <a:gdLst>
              <a:gd name="T0" fmla="*/ 2484438 w 2484438"/>
              <a:gd name="T1" fmla="*/ 236538 h 473075"/>
              <a:gd name="T2" fmla="*/ 1242219 w 2484438"/>
              <a:gd name="T3" fmla="*/ 473075 h 473075"/>
              <a:gd name="T4" fmla="*/ 0 w 2484438"/>
              <a:gd name="T5" fmla="*/ 236538 h 473075"/>
              <a:gd name="T6" fmla="*/ 1242219 w 2484438"/>
              <a:gd name="T7" fmla="*/ 0 h 473075"/>
              <a:gd name="T8" fmla="*/ 0 60000 65536"/>
              <a:gd name="T9" fmla="*/ 5898240 60000 65536"/>
              <a:gd name="T10" fmla="*/ 11796480 60000 65536"/>
              <a:gd name="T11" fmla="*/ 17694720 60000 65536"/>
              <a:gd name="T12" fmla="*/ 23094 w 2484438"/>
              <a:gd name="T13" fmla="*/ 23094 h 473075"/>
              <a:gd name="T14" fmla="*/ 2461344 w 2484438"/>
              <a:gd name="T15" fmla="*/ 473075 h 473075"/>
            </a:gdLst>
            <a:ahLst/>
            <a:cxnLst>
              <a:cxn ang="T8">
                <a:pos x="T0" y="T1"/>
              </a:cxn>
              <a:cxn ang="T9">
                <a:pos x="T2" y="T3"/>
              </a:cxn>
              <a:cxn ang="T10">
                <a:pos x="T4" y="T5"/>
              </a:cxn>
              <a:cxn ang="T11">
                <a:pos x="T6" y="T7"/>
              </a:cxn>
            </a:cxnLst>
            <a:rect l="T12" t="T13" r="T14" b="T15"/>
            <a:pathLst>
              <a:path w="2484438" h="473075">
                <a:moveTo>
                  <a:pt x="78847" y="0"/>
                </a:moveTo>
                <a:lnTo>
                  <a:pt x="2405591" y="0"/>
                </a:lnTo>
                <a:lnTo>
                  <a:pt x="2405590" y="0"/>
                </a:lnTo>
                <a:cubicBezTo>
                  <a:pt x="2449136" y="0"/>
                  <a:pt x="2484438" y="35301"/>
                  <a:pt x="2484438" y="78847"/>
                </a:cubicBezTo>
                <a:lnTo>
                  <a:pt x="2484438" y="473075"/>
                </a:lnTo>
                <a:lnTo>
                  <a:pt x="0" y="473075"/>
                </a:lnTo>
                <a:lnTo>
                  <a:pt x="0" y="78847"/>
                </a:lnTo>
                <a:cubicBezTo>
                  <a:pt x="0" y="35301"/>
                  <a:pt x="35301" y="0"/>
                  <a:pt x="78846" y="0"/>
                </a:cubicBezTo>
                <a:close/>
              </a:path>
            </a:pathLst>
          </a:custGeom>
          <a:gradFill rotWithShape="0">
            <a:gsLst>
              <a:gs pos="0">
                <a:srgbClr val="00B0DA"/>
              </a:gs>
              <a:gs pos="59000">
                <a:srgbClr val="1EB4FF"/>
              </a:gs>
              <a:gs pos="100000">
                <a:srgbClr val="005782"/>
              </a:gs>
            </a:gsLst>
            <a:lin ang="5400000"/>
          </a:gradFill>
          <a:ln w="9525">
            <a:noFill/>
            <a:miter lim="800000"/>
            <a:headEnd/>
            <a:tailEnd/>
          </a:ln>
        </p:spPr>
        <p:txBody>
          <a:bodyPr anchor="ctr"/>
          <a:lstStyle/>
          <a:p>
            <a:pPr algn="ctr">
              <a:lnSpc>
                <a:spcPts val="2200"/>
              </a:lnSpc>
            </a:pPr>
            <a:r>
              <a:rPr lang="zh-CN" altLang="en-US" sz="2600" b="1">
                <a:solidFill>
                  <a:schemeClr val="bg1"/>
                </a:solidFill>
                <a:latin typeface="幼圆" pitchFamily="49" charset="-122"/>
                <a:ea typeface="幼圆" pitchFamily="49" charset="-122"/>
              </a:rPr>
              <a:t>考纲在线</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withEffect">
                                  <p:stCondLst>
                                    <p:cond delay="0"/>
                                  </p:stCondLst>
                                  <p:childTnLst>
                                    <p:set>
                                      <p:cBhvr>
                                        <p:cTn id="6" dur="1" fill="hold">
                                          <p:stCondLst>
                                            <p:cond delay="0"/>
                                          </p:stCondLst>
                                        </p:cTn>
                                        <p:tgtEl>
                                          <p:spTgt spid="1749001"/>
                                        </p:tgtEl>
                                        <p:attrNameLst>
                                          <p:attrName>style.visibility</p:attrName>
                                        </p:attrNameLst>
                                      </p:cBhvr>
                                      <p:to>
                                        <p:strVal val="visible"/>
                                      </p:to>
                                    </p:set>
                                    <p:animEffect transition="in" filter="wheel(4)">
                                      <p:cBhvr>
                                        <p:cTn id="7" dur="500"/>
                                        <p:tgtEl>
                                          <p:spTgt spid="174900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49000"/>
                                        </p:tgtEl>
                                        <p:attrNameLst>
                                          <p:attrName>style.visibility</p:attrName>
                                        </p:attrNameLst>
                                      </p:cBhvr>
                                      <p:to>
                                        <p:strVal val="visible"/>
                                      </p:to>
                                    </p:set>
                                    <p:animEffect transition="in" filter="blinds(horizontal)">
                                      <p:cBhvr>
                                        <p:cTn id="12" dur="500"/>
                                        <p:tgtEl>
                                          <p:spTgt spid="17490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9000" grpId="0" autoUpdateAnimBg="0"/>
      <p:bldP spid="1749001" grpId="0" animBg="1" autoUpdateAnimBg="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23" name="动作按钮: 自定义 8">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50024"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indent="622300">
              <a:lnSpc>
                <a:spcPts val="3500"/>
              </a:lnSpc>
            </a:pPr>
            <a:r>
              <a:rPr lang="zh-CN" altLang="en-US" sz="2400" b="1" dirty="0" smtClean="0">
                <a:latin typeface="宋体" pitchFamily="2" charset="-122"/>
              </a:rPr>
              <a:t>表达技巧和语言表达艺术是小说技巧考查的重点。</a:t>
            </a:r>
          </a:p>
          <a:p>
            <a:pPr indent="622300">
              <a:lnSpc>
                <a:spcPts val="3500"/>
              </a:lnSpc>
            </a:pPr>
            <a:r>
              <a:rPr lang="zh-CN" altLang="en-US" sz="2400" b="1" dirty="0" smtClean="0">
                <a:latin typeface="宋体" pitchFamily="2" charset="-122"/>
              </a:rPr>
              <a:t>就近年的考查情况来看，表达技巧主要考查：①人物塑造的技巧，如</a:t>
            </a:r>
            <a:r>
              <a:rPr lang="en-US" altLang="zh-CN" sz="2400" b="1" dirty="0" smtClean="0">
                <a:latin typeface="宋体" pitchFamily="2" charset="-122"/>
              </a:rPr>
              <a:t>2013</a:t>
            </a:r>
            <a:r>
              <a:rPr lang="zh-CN" altLang="en-US" sz="2400" b="1" dirty="0" smtClean="0">
                <a:latin typeface="宋体" pitchFamily="2" charset="-122"/>
              </a:rPr>
              <a:t>年新课标全国卷</a:t>
            </a:r>
            <a:r>
              <a:rPr lang="en-US" altLang="zh-CN" sz="2400" b="1" dirty="0" smtClean="0">
                <a:latin typeface="宋体" pitchFamily="2" charset="-122"/>
              </a:rPr>
              <a:t>Ⅱ</a:t>
            </a:r>
            <a:r>
              <a:rPr lang="zh-CN" altLang="en-US" sz="2400" b="1" dirty="0" smtClean="0">
                <a:latin typeface="宋体" pitchFamily="2" charset="-122"/>
              </a:rPr>
              <a:t>；②情节安排的技巧，如</a:t>
            </a:r>
            <a:r>
              <a:rPr lang="en-US" altLang="zh-CN" sz="2400" b="1" dirty="0" smtClean="0">
                <a:latin typeface="宋体" pitchFamily="2" charset="-122"/>
              </a:rPr>
              <a:t>2013</a:t>
            </a:r>
            <a:r>
              <a:rPr lang="zh-CN" altLang="en-US" sz="2400" b="1" dirty="0" smtClean="0">
                <a:latin typeface="宋体" pitchFamily="2" charset="-122"/>
              </a:rPr>
              <a:t>年新课标全国卷</a:t>
            </a:r>
            <a:r>
              <a:rPr lang="en-US" altLang="zh-CN" sz="2400" b="1" dirty="0" smtClean="0">
                <a:latin typeface="宋体" pitchFamily="2" charset="-122"/>
              </a:rPr>
              <a:t>Ⅰ</a:t>
            </a:r>
            <a:r>
              <a:rPr lang="zh-CN" altLang="en-US" sz="2400" b="1" dirty="0" smtClean="0">
                <a:latin typeface="宋体" pitchFamily="2" charset="-122"/>
              </a:rPr>
              <a:t>。有时，也会就作品的突出手法设题，如</a:t>
            </a:r>
            <a:r>
              <a:rPr lang="en-US" altLang="zh-CN" sz="2400" b="1" dirty="0" smtClean="0">
                <a:latin typeface="宋体" pitchFamily="2" charset="-122"/>
              </a:rPr>
              <a:t>2012</a:t>
            </a:r>
            <a:r>
              <a:rPr lang="zh-CN" altLang="en-US" sz="2400" b="1" dirty="0" smtClean="0">
                <a:latin typeface="宋体" pitchFamily="2" charset="-122"/>
              </a:rPr>
              <a:t>年浙江卷。</a:t>
            </a:r>
          </a:p>
          <a:p>
            <a:pPr indent="622300">
              <a:lnSpc>
                <a:spcPts val="3500"/>
              </a:lnSpc>
            </a:pPr>
            <a:r>
              <a:rPr lang="zh-CN" altLang="en-US" sz="2400" b="1" dirty="0" smtClean="0">
                <a:latin typeface="宋体" pitchFamily="2" charset="-122"/>
              </a:rPr>
              <a:t>语言表达艺术，往往结合人物形象塑造和环境</a:t>
            </a:r>
            <a:r>
              <a:rPr lang="en-US" altLang="zh-CN" sz="2400" b="1" dirty="0" smtClean="0">
                <a:latin typeface="宋体" pitchFamily="2" charset="-122"/>
              </a:rPr>
              <a:t>(</a:t>
            </a:r>
            <a:r>
              <a:rPr lang="zh-CN" altLang="en-US" sz="2400" b="1" dirty="0" smtClean="0">
                <a:latin typeface="宋体" pitchFamily="2" charset="-122"/>
              </a:rPr>
              <a:t>景物</a:t>
            </a:r>
            <a:r>
              <a:rPr lang="en-US" altLang="zh-CN" sz="2400" b="1" dirty="0" smtClean="0">
                <a:latin typeface="宋体" pitchFamily="2" charset="-122"/>
              </a:rPr>
              <a:t>)</a:t>
            </a:r>
            <a:r>
              <a:rPr lang="zh-CN" altLang="en-US" sz="2400" b="1" dirty="0" smtClean="0">
                <a:latin typeface="宋体" pitchFamily="2" charset="-122"/>
              </a:rPr>
              <a:t>描写进行考查，多从词语的表现力、句式的整散和修辞手法的角度切入，如</a:t>
            </a:r>
            <a:r>
              <a:rPr lang="en-US" altLang="zh-CN" sz="2400" b="1" dirty="0" smtClean="0">
                <a:latin typeface="宋体" pitchFamily="2" charset="-122"/>
              </a:rPr>
              <a:t>2013</a:t>
            </a:r>
            <a:r>
              <a:rPr lang="zh-CN" altLang="en-US" sz="2400" b="1" dirty="0" smtClean="0">
                <a:latin typeface="宋体" pitchFamily="2" charset="-122"/>
              </a:rPr>
              <a:t>年山东卷。</a:t>
            </a:r>
          </a:p>
          <a:p>
            <a:pPr indent="622300">
              <a:lnSpc>
                <a:spcPts val="3500"/>
              </a:lnSpc>
            </a:pPr>
            <a:r>
              <a:rPr lang="zh-CN" altLang="en-US" sz="2400" b="1" dirty="0" smtClean="0">
                <a:latin typeface="宋体" pitchFamily="2" charset="-122"/>
              </a:rPr>
              <a:t>对小说表达技巧的考查有两个角度：一是整体赏析，二是局部赏析。就已考查的情况来看，以局部赏析为主。设题切口小，考查的指向性明确：或人称，或描写，或修辞；或分析其作用，或赏析其效果。考生比较容易把握。</a:t>
            </a:r>
          </a:p>
        </p:txBody>
      </p:sp>
      <p:sp>
        <p:nvSpPr>
          <p:cNvPr id="1750025" name="同侧圆角矩形 11"/>
          <p:cNvSpPr>
            <a:spLocks noChangeArrowheads="1"/>
          </p:cNvSpPr>
          <p:nvPr/>
        </p:nvSpPr>
        <p:spPr bwMode="auto">
          <a:xfrm>
            <a:off x="3314700" y="508000"/>
            <a:ext cx="2484438" cy="473075"/>
          </a:xfrm>
          <a:custGeom>
            <a:avLst/>
            <a:gdLst>
              <a:gd name="T0" fmla="*/ 2484438 w 2484438"/>
              <a:gd name="T1" fmla="*/ 236538 h 473075"/>
              <a:gd name="T2" fmla="*/ 1242219 w 2484438"/>
              <a:gd name="T3" fmla="*/ 473075 h 473075"/>
              <a:gd name="T4" fmla="*/ 0 w 2484438"/>
              <a:gd name="T5" fmla="*/ 236538 h 473075"/>
              <a:gd name="T6" fmla="*/ 1242219 w 2484438"/>
              <a:gd name="T7" fmla="*/ 0 h 473075"/>
              <a:gd name="T8" fmla="*/ 0 60000 65536"/>
              <a:gd name="T9" fmla="*/ 5898240 60000 65536"/>
              <a:gd name="T10" fmla="*/ 11796480 60000 65536"/>
              <a:gd name="T11" fmla="*/ 17694720 60000 65536"/>
              <a:gd name="T12" fmla="*/ 23094 w 2484438"/>
              <a:gd name="T13" fmla="*/ 23094 h 473075"/>
              <a:gd name="T14" fmla="*/ 2461344 w 2484438"/>
              <a:gd name="T15" fmla="*/ 473075 h 473075"/>
            </a:gdLst>
            <a:ahLst/>
            <a:cxnLst>
              <a:cxn ang="T8">
                <a:pos x="T0" y="T1"/>
              </a:cxn>
              <a:cxn ang="T9">
                <a:pos x="T2" y="T3"/>
              </a:cxn>
              <a:cxn ang="T10">
                <a:pos x="T4" y="T5"/>
              </a:cxn>
              <a:cxn ang="T11">
                <a:pos x="T6" y="T7"/>
              </a:cxn>
            </a:cxnLst>
            <a:rect l="T12" t="T13" r="T14" b="T15"/>
            <a:pathLst>
              <a:path w="2484438" h="473075">
                <a:moveTo>
                  <a:pt x="78847" y="0"/>
                </a:moveTo>
                <a:lnTo>
                  <a:pt x="2405591" y="0"/>
                </a:lnTo>
                <a:lnTo>
                  <a:pt x="2405590" y="0"/>
                </a:lnTo>
                <a:cubicBezTo>
                  <a:pt x="2449136" y="0"/>
                  <a:pt x="2484438" y="35301"/>
                  <a:pt x="2484438" y="78847"/>
                </a:cubicBezTo>
                <a:lnTo>
                  <a:pt x="2484438" y="473075"/>
                </a:lnTo>
                <a:lnTo>
                  <a:pt x="0" y="473075"/>
                </a:lnTo>
                <a:lnTo>
                  <a:pt x="0" y="78847"/>
                </a:lnTo>
                <a:cubicBezTo>
                  <a:pt x="0" y="35301"/>
                  <a:pt x="35301" y="0"/>
                  <a:pt x="78846" y="0"/>
                </a:cubicBezTo>
                <a:close/>
              </a:path>
            </a:pathLst>
          </a:custGeom>
          <a:gradFill rotWithShape="0">
            <a:gsLst>
              <a:gs pos="0">
                <a:srgbClr val="00B0DA"/>
              </a:gs>
              <a:gs pos="59000">
                <a:srgbClr val="1EB4FF"/>
              </a:gs>
              <a:gs pos="100000">
                <a:srgbClr val="005782"/>
              </a:gs>
            </a:gsLst>
            <a:lin ang="5400000"/>
          </a:gradFill>
          <a:ln w="9525">
            <a:noFill/>
            <a:miter lim="800000"/>
            <a:headEnd/>
            <a:tailEnd/>
          </a:ln>
        </p:spPr>
        <p:txBody>
          <a:bodyPr anchor="ctr"/>
          <a:lstStyle/>
          <a:p>
            <a:pPr algn="ctr">
              <a:lnSpc>
                <a:spcPts val="2200"/>
              </a:lnSpc>
            </a:pPr>
            <a:r>
              <a:rPr lang="zh-CN" altLang="en-US" sz="2600" b="1">
                <a:solidFill>
                  <a:schemeClr val="bg1"/>
                </a:solidFill>
                <a:latin typeface="幼圆" pitchFamily="49" charset="-122"/>
                <a:ea typeface="幼圆" pitchFamily="49" charset="-122"/>
              </a:rPr>
              <a:t>考情透析</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withEffect">
                                  <p:stCondLst>
                                    <p:cond delay="0"/>
                                  </p:stCondLst>
                                  <p:childTnLst>
                                    <p:set>
                                      <p:cBhvr>
                                        <p:cTn id="6" dur="1" fill="hold">
                                          <p:stCondLst>
                                            <p:cond delay="0"/>
                                          </p:stCondLst>
                                        </p:cTn>
                                        <p:tgtEl>
                                          <p:spTgt spid="1750025"/>
                                        </p:tgtEl>
                                        <p:attrNameLst>
                                          <p:attrName>style.visibility</p:attrName>
                                        </p:attrNameLst>
                                      </p:cBhvr>
                                      <p:to>
                                        <p:strVal val="visible"/>
                                      </p:to>
                                    </p:set>
                                    <p:animEffect transition="in" filter="wheel(4)">
                                      <p:cBhvr>
                                        <p:cTn id="7" dur="500"/>
                                        <p:tgtEl>
                                          <p:spTgt spid="175002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750024"/>
                                        </p:tgtEl>
                                        <p:attrNameLst>
                                          <p:attrName>style.visibility</p:attrName>
                                        </p:attrNameLst>
                                      </p:cBhvr>
                                      <p:to>
                                        <p:strVal val="visible"/>
                                      </p:to>
                                    </p:set>
                                    <p:animEffect transition="in" filter="diamond(in)">
                                      <p:cBhvr>
                                        <p:cTn id="12" dur="500"/>
                                        <p:tgtEl>
                                          <p:spTgt spid="1750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0024" grpId="0" autoUpdateAnimBg="0"/>
      <p:bldP spid="1750025" grpId="0" animBg="1" autoUpdateAnimBg="0"/>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内容占位符 2"/>
          <p:cNvSpPr>
            <a:spLocks noGrp="1"/>
          </p:cNvSpPr>
          <p:nvPr>
            <p:ph idx="4294967295"/>
          </p:nvPr>
        </p:nvSpPr>
        <p:spPr>
          <a:xfrm>
            <a:off x="827088" y="908050"/>
            <a:ext cx="7920037" cy="5399088"/>
          </a:xfrm>
        </p:spPr>
        <p:txBody>
          <a:bodyPr/>
          <a:lstStyle/>
          <a:p>
            <a:pPr marL="0" indent="622300" algn="ctr" eaLnBrk="1" hangingPunct="1">
              <a:lnSpc>
                <a:spcPts val="3500"/>
              </a:lnSpc>
              <a:spcBef>
                <a:spcPct val="0"/>
              </a:spcBef>
              <a:buFont typeface="Arial" charset="0"/>
              <a:buNone/>
            </a:pPr>
            <a:r>
              <a:rPr lang="en-US" sz="2400" b="1" dirty="0">
                <a:solidFill>
                  <a:srgbClr val="0033CC"/>
                </a:solidFill>
                <a:effectLst>
                  <a:outerShdw blurRad="38100" dist="38100" dir="2700000" algn="tl">
                    <a:srgbClr val="C0C0C0"/>
                  </a:outerShdw>
                </a:effectLst>
                <a:latin typeface="宋体" pitchFamily="2" charset="-122"/>
              </a:rPr>
              <a:t>—— </a:t>
            </a:r>
            <a:r>
              <a:rPr lang="zh-CN" altLang="en-US" sz="2400" b="1" dirty="0">
                <a:solidFill>
                  <a:srgbClr val="0033CC"/>
                </a:solidFill>
                <a:effectLst>
                  <a:outerShdw blurRad="38100" dist="38100" dir="2700000" algn="tl">
                    <a:srgbClr val="C0C0C0"/>
                  </a:outerShdw>
                </a:effectLst>
                <a:latin typeface="宋体" pitchFamily="2" charset="-122"/>
              </a:rPr>
              <a:t>真题体验 </a:t>
            </a:r>
            <a:r>
              <a:rPr lang="en-US" sz="2400" b="1" dirty="0">
                <a:solidFill>
                  <a:srgbClr val="0033CC"/>
                </a:solidFill>
                <a:effectLst>
                  <a:outerShdw blurRad="38100" dist="38100" dir="2700000" algn="tl">
                    <a:srgbClr val="C0C0C0"/>
                  </a:outerShdw>
                </a:effectLst>
                <a:latin typeface="宋体" pitchFamily="2" charset="-122"/>
              </a:rPr>
              <a:t>——</a:t>
            </a:r>
            <a:r>
              <a:rPr lang="zh-CN" altLang="en-US" sz="2400" b="1" dirty="0">
                <a:latin typeface="宋体" pitchFamily="2" charset="-122"/>
              </a:rPr>
              <a:t>　</a:t>
            </a:r>
          </a:p>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加“*”的为本考点题。</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[2013·</a:t>
            </a:r>
            <a:r>
              <a:rPr lang="zh-CN" altLang="en-US" sz="2400" b="1" dirty="0" smtClean="0">
                <a:latin typeface="宋体" pitchFamily="2" charset="-122"/>
              </a:rPr>
              <a:t>新课标全国卷</a:t>
            </a:r>
            <a:r>
              <a:rPr lang="en-US" altLang="zh-CN" sz="2400" b="1" dirty="0" smtClean="0">
                <a:latin typeface="宋体" pitchFamily="2" charset="-122"/>
              </a:rPr>
              <a:t>Ⅰ]</a:t>
            </a:r>
            <a:r>
              <a:rPr lang="zh-CN" altLang="en-US" sz="2400" b="1" dirty="0" smtClean="0">
                <a:latin typeface="宋体" pitchFamily="2" charset="-122"/>
              </a:rPr>
              <a:t>阅读下面的文字，完成</a:t>
            </a:r>
            <a:r>
              <a:rPr lang="en-US" altLang="zh-CN" sz="2400" b="1" dirty="0" smtClean="0">
                <a:latin typeface="宋体" pitchFamily="2" charset="-122"/>
              </a:rPr>
              <a:t>1</a:t>
            </a:r>
            <a:r>
              <a:rPr lang="zh-CN" altLang="en-US" sz="2400" b="1" dirty="0" smtClean="0">
                <a:latin typeface="宋体" pitchFamily="2" charset="-122"/>
              </a:rPr>
              <a:t>～</a:t>
            </a:r>
            <a:r>
              <a:rPr lang="en-US" altLang="zh-CN" sz="2400" b="1" dirty="0" smtClean="0">
                <a:latin typeface="宋体" pitchFamily="2" charset="-122"/>
              </a:rPr>
              <a:t>4</a:t>
            </a:r>
            <a:r>
              <a:rPr lang="zh-CN" altLang="en-US" sz="2400" b="1" dirty="0" smtClean="0">
                <a:latin typeface="宋体" pitchFamily="2" charset="-122"/>
              </a:rPr>
              <a:t>题。</a:t>
            </a:r>
            <a:r>
              <a:rPr lang="en-US" altLang="zh-CN" sz="2400" b="1" dirty="0" smtClean="0">
                <a:latin typeface="宋体" pitchFamily="2" charset="-122"/>
              </a:rPr>
              <a:t>(25</a:t>
            </a:r>
            <a:r>
              <a:rPr lang="zh-CN" altLang="en-US" sz="2400" b="1" dirty="0" smtClean="0">
                <a:latin typeface="宋体" pitchFamily="2" charset="-122"/>
              </a:rPr>
              <a:t>分</a:t>
            </a:r>
            <a:r>
              <a:rPr lang="en-US" altLang="zh-CN" sz="2400" b="1" dirty="0" smtClean="0">
                <a:latin typeface="宋体" pitchFamily="2" charset="-122"/>
              </a:rPr>
              <a:t>)</a:t>
            </a:r>
          </a:p>
          <a:p>
            <a:pPr marL="0" indent="622300" algn="ctr" eaLnBrk="1" hangingPunct="1">
              <a:lnSpc>
                <a:spcPts val="3500"/>
              </a:lnSpc>
              <a:spcBef>
                <a:spcPct val="0"/>
              </a:spcBef>
              <a:buFont typeface="Arial" charset="0"/>
              <a:buNone/>
            </a:pPr>
            <a:r>
              <a:rPr lang="zh-CN" altLang="en-US" sz="2400" b="1" dirty="0" smtClean="0">
                <a:latin typeface="宋体" pitchFamily="2" charset="-122"/>
              </a:rPr>
              <a:t>喂</a:t>
            </a:r>
            <a:r>
              <a:rPr lang="zh-CN" altLang="en-US" sz="2400" b="1" dirty="0">
                <a:latin typeface="宋体" pitchFamily="2" charset="-122"/>
              </a:rPr>
              <a:t>自己影子吃饭的人</a:t>
            </a:r>
          </a:p>
          <a:p>
            <a:pPr marL="0" indent="622300" algn="ctr" eaLnBrk="1" hangingPunct="1">
              <a:lnSpc>
                <a:spcPts val="3500"/>
              </a:lnSpc>
              <a:spcBef>
                <a:spcPct val="0"/>
              </a:spcBef>
              <a:buFont typeface="Arial" charset="0"/>
              <a:buNone/>
            </a:pPr>
            <a:r>
              <a:rPr lang="en-US" sz="2400" b="1" dirty="0">
                <a:latin typeface="宋体" pitchFamily="2" charset="-122"/>
              </a:rPr>
              <a:t>[</a:t>
            </a:r>
            <a:r>
              <a:rPr lang="zh-CN" altLang="en-US" sz="2400" b="1" dirty="0">
                <a:latin typeface="宋体" pitchFamily="2" charset="-122"/>
              </a:rPr>
              <a:t>阿根廷</a:t>
            </a:r>
            <a:r>
              <a:rPr lang="en-US" sz="2400" b="1" dirty="0">
                <a:latin typeface="宋体" pitchFamily="2" charset="-122"/>
              </a:rPr>
              <a:t>]</a:t>
            </a:r>
            <a:r>
              <a:rPr lang="zh-CN" altLang="en-US" sz="2400" b="1" dirty="0">
                <a:latin typeface="宋体" pitchFamily="2" charset="-122"/>
              </a:rPr>
              <a:t>莱</a:t>
            </a:r>
            <a:r>
              <a:rPr lang="en-US" sz="2400" b="1" dirty="0">
                <a:latin typeface="宋体" pitchFamily="2" charset="-122"/>
              </a:rPr>
              <a:t>•</a:t>
            </a:r>
            <a:r>
              <a:rPr lang="zh-CN" altLang="en-US" sz="2400" b="1" dirty="0">
                <a:latin typeface="宋体" pitchFamily="2" charset="-122"/>
              </a:rPr>
              <a:t>巴尔莱塔</a:t>
            </a:r>
          </a:p>
          <a:p>
            <a:pPr marL="0" indent="622300" eaLnBrk="1" hangingPunct="1">
              <a:lnSpc>
                <a:spcPts val="3500"/>
              </a:lnSpc>
              <a:spcBef>
                <a:spcPct val="0"/>
              </a:spcBef>
              <a:buNone/>
            </a:pPr>
            <a:r>
              <a:rPr lang="zh-CN" altLang="en-US" sz="2400" b="1" dirty="0" smtClean="0">
                <a:latin typeface="宋体" pitchFamily="2" charset="-122"/>
              </a:rPr>
              <a:t>晚饭时，饭店里走进一位高个儿，面容和蔼，脸上的笑容矜持而又惨淡。</a:t>
            </a:r>
          </a:p>
          <a:p>
            <a:pPr marL="0" indent="622300" eaLnBrk="1" hangingPunct="1">
              <a:lnSpc>
                <a:spcPts val="3500"/>
              </a:lnSpc>
              <a:spcBef>
                <a:spcPct val="0"/>
              </a:spcBef>
              <a:buNone/>
            </a:pPr>
            <a:r>
              <a:rPr lang="zh-CN" altLang="en-US" sz="2400" b="1" dirty="0" smtClean="0">
                <a:latin typeface="宋体" pitchFamily="2" charset="-122"/>
              </a:rPr>
              <a:t>他风度翩翩走上前台，朗声说道：</a:t>
            </a:r>
          </a:p>
        </p:txBody>
      </p:sp>
      <p:sp>
        <p:nvSpPr>
          <p:cNvPr id="1752068"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752070"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5207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75207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第</a:t>
            </a:r>
            <a:r>
              <a:rPr lang="en-US" sz="2200" b="1" dirty="0">
                <a:solidFill>
                  <a:srgbClr val="C00000"/>
                </a:solidFill>
                <a:latin typeface="幼圆" pitchFamily="49" charset="-122"/>
                <a:ea typeface="幼圆" pitchFamily="49" charset="-122"/>
              </a:rPr>
              <a:t>5</a:t>
            </a:r>
            <a:r>
              <a:rPr lang="zh-CN" altLang="en-US" sz="2200" b="1" dirty="0">
                <a:solidFill>
                  <a:srgbClr val="C00000"/>
                </a:solidFill>
                <a:latin typeface="幼圆" pitchFamily="49" charset="-122"/>
                <a:ea typeface="幼圆" pitchFamily="49" charset="-122"/>
              </a:rPr>
              <a:t>讲　品味表达技巧</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52072"/>
                                        </p:tgtEl>
                                        <p:attrNameLst>
                                          <p:attrName>style.visibility</p:attrName>
                                        </p:attrNameLst>
                                      </p:cBhvr>
                                      <p:to>
                                        <p:strVal val="visible"/>
                                      </p:to>
                                    </p:set>
                                    <p:anim calcmode="lin" valueType="num">
                                      <p:cBhvr additive="base">
                                        <p:cTn id="7" dur="500" fill="hold"/>
                                        <p:tgtEl>
                                          <p:spTgt spid="1752072"/>
                                        </p:tgtEl>
                                        <p:attrNameLst>
                                          <p:attrName>ppt_x</p:attrName>
                                        </p:attrNameLst>
                                      </p:cBhvr>
                                      <p:tavLst>
                                        <p:tav tm="0">
                                          <p:val>
                                            <p:strVal val="0-#ppt_w/2"/>
                                          </p:val>
                                        </p:tav>
                                        <p:tav tm="100000">
                                          <p:val>
                                            <p:strVal val="#ppt_x"/>
                                          </p:val>
                                        </p:tav>
                                      </p:tavLst>
                                    </p:anim>
                                    <p:anim calcmode="lin" valueType="num">
                                      <p:cBhvr additive="base">
                                        <p:cTn id="8" dur="500" fill="hold"/>
                                        <p:tgtEl>
                                          <p:spTgt spid="17520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752067">
                                            <p:txEl>
                                              <p:pRg st="0" end="0"/>
                                            </p:txEl>
                                          </p:spTgt>
                                        </p:tgtEl>
                                        <p:attrNameLst>
                                          <p:attrName>style.visibility</p:attrName>
                                        </p:attrNameLst>
                                      </p:cBhvr>
                                      <p:to>
                                        <p:strVal val="visible"/>
                                      </p:to>
                                    </p:set>
                                    <p:anim calcmode="lin" valueType="num">
                                      <p:cBhvr additive="base">
                                        <p:cTn id="18" dur="500" fill="hold"/>
                                        <p:tgtEl>
                                          <p:spTgt spid="1752067">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752067">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752067">
                                            <p:txEl>
                                              <p:pRg st="1" end="1"/>
                                            </p:txEl>
                                          </p:spTgt>
                                        </p:tgtEl>
                                        <p:attrNameLst>
                                          <p:attrName>style.visibility</p:attrName>
                                        </p:attrNameLst>
                                      </p:cBhvr>
                                      <p:to>
                                        <p:strVal val="visible"/>
                                      </p:to>
                                    </p:set>
                                    <p:anim calcmode="lin" valueType="num">
                                      <p:cBhvr additive="base">
                                        <p:cTn id="22" dur="500" fill="hold"/>
                                        <p:tgtEl>
                                          <p:spTgt spid="1752067">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752067">
                                            <p:txEl>
                                              <p:pRg st="1" end="1"/>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752067">
                                            <p:txEl>
                                              <p:pRg st="2" end="2"/>
                                            </p:txEl>
                                          </p:spTgt>
                                        </p:tgtEl>
                                        <p:attrNameLst>
                                          <p:attrName>style.visibility</p:attrName>
                                        </p:attrNameLst>
                                      </p:cBhvr>
                                      <p:to>
                                        <p:strVal val="visible"/>
                                      </p:to>
                                    </p:set>
                                    <p:anim calcmode="lin" valueType="num">
                                      <p:cBhvr additive="base">
                                        <p:cTn id="26" dur="500" fill="hold"/>
                                        <p:tgtEl>
                                          <p:spTgt spid="1752067">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752067">
                                            <p:txEl>
                                              <p:pRg st="2" end="2"/>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752067">
                                            <p:txEl>
                                              <p:pRg st="3" end="3"/>
                                            </p:txEl>
                                          </p:spTgt>
                                        </p:tgtEl>
                                        <p:attrNameLst>
                                          <p:attrName>style.visibility</p:attrName>
                                        </p:attrNameLst>
                                      </p:cBhvr>
                                      <p:to>
                                        <p:strVal val="visible"/>
                                      </p:to>
                                    </p:set>
                                    <p:anim calcmode="lin" valueType="num">
                                      <p:cBhvr additive="base">
                                        <p:cTn id="30" dur="500" fill="hold"/>
                                        <p:tgtEl>
                                          <p:spTgt spid="1752067">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752067">
                                            <p:txEl>
                                              <p:pRg st="3" end="3"/>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752067">
                                            <p:txEl>
                                              <p:pRg st="4" end="4"/>
                                            </p:txEl>
                                          </p:spTgt>
                                        </p:tgtEl>
                                        <p:attrNameLst>
                                          <p:attrName>style.visibility</p:attrName>
                                        </p:attrNameLst>
                                      </p:cBhvr>
                                      <p:to>
                                        <p:strVal val="visible"/>
                                      </p:to>
                                    </p:set>
                                    <p:anim calcmode="lin" valueType="num">
                                      <p:cBhvr additive="base">
                                        <p:cTn id="34" dur="500" fill="hold"/>
                                        <p:tgtEl>
                                          <p:spTgt spid="1752067">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752067">
                                            <p:txEl>
                                              <p:pRg st="4" end="4"/>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752067">
                                            <p:txEl>
                                              <p:pRg st="5" end="5"/>
                                            </p:txEl>
                                          </p:spTgt>
                                        </p:tgtEl>
                                        <p:attrNameLst>
                                          <p:attrName>style.visibility</p:attrName>
                                        </p:attrNameLst>
                                      </p:cBhvr>
                                      <p:to>
                                        <p:strVal val="visible"/>
                                      </p:to>
                                    </p:set>
                                    <p:anim calcmode="lin" valueType="num">
                                      <p:cBhvr additive="base">
                                        <p:cTn id="38" dur="500" fill="hold"/>
                                        <p:tgtEl>
                                          <p:spTgt spid="1752067">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752067">
                                            <p:txEl>
                                              <p:pRg st="5" end="5"/>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752067">
                                            <p:txEl>
                                              <p:pRg st="6" end="6"/>
                                            </p:txEl>
                                          </p:spTgt>
                                        </p:tgtEl>
                                        <p:attrNameLst>
                                          <p:attrName>style.visibility</p:attrName>
                                        </p:attrNameLst>
                                      </p:cBhvr>
                                      <p:to>
                                        <p:strVal val="visible"/>
                                      </p:to>
                                    </p:set>
                                    <p:anim calcmode="lin" valueType="num">
                                      <p:cBhvr additive="base">
                                        <p:cTn id="42" dur="500" fill="hold"/>
                                        <p:tgtEl>
                                          <p:spTgt spid="1752067">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75206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207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solidFill>
                  <a:srgbClr val="990033"/>
                </a:solidFill>
                <a:latin typeface="宋体" pitchFamily="2" charset="-122"/>
                <a:cs typeface="Times New Roman" pitchFamily="18" charset="0"/>
              </a:rPr>
              <a:t>B</a:t>
            </a:r>
            <a:r>
              <a:rPr lang="zh-CN" altLang="en-US" sz="2400" b="1" dirty="0" smtClean="0">
                <a:solidFill>
                  <a:srgbClr val="990033"/>
                </a:solidFill>
                <a:latin typeface="宋体" pitchFamily="2" charset="-122"/>
                <a:cs typeface="Times New Roman" pitchFamily="18" charset="0"/>
              </a:rPr>
              <a:t>　</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黑体" pitchFamily="2" charset="-122"/>
                <a:ea typeface="黑体" pitchFamily="2" charset="-122"/>
                <a:cs typeface="Times New Roman" pitchFamily="18" charset="0"/>
              </a:rPr>
              <a:t>解析</a:t>
            </a:r>
            <a:r>
              <a:rPr lang="en-US" altLang="zh-CN" sz="2400" b="1" dirty="0" smtClean="0">
                <a:solidFill>
                  <a:srgbClr val="990033"/>
                </a:solidFill>
                <a:latin typeface="宋体" pitchFamily="2" charset="-122"/>
                <a:cs typeface="Times New Roman" pitchFamily="18" charset="0"/>
              </a:rPr>
              <a:t>]  </a:t>
            </a:r>
            <a:r>
              <a:rPr lang="zh-CN" altLang="en-US" sz="2400" b="1" dirty="0" smtClean="0">
                <a:solidFill>
                  <a:srgbClr val="990033"/>
                </a:solidFill>
                <a:latin typeface="宋体" pitchFamily="2" charset="-122"/>
                <a:cs typeface="Times New Roman" pitchFamily="18" charset="0"/>
              </a:rPr>
              <a:t>本题考查筛选并整合文中信息的能力。原文第一自然段说“     ，凤属，神鸟也</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江中有      ，似凫而大，赤目”，本项中说“作为凤属的      是跟凫一般大的红眼睛水鸟”。</a:t>
            </a:r>
          </a:p>
        </p:txBody>
      </p:sp>
      <p:sp>
        <p:nvSpPr>
          <p:cNvPr id="124313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4314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431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pic>
        <p:nvPicPr>
          <p:cNvPr id="8" name="Picture 2" descr="鸟"/>
          <p:cNvPicPr>
            <a:picLocks noChangeAspect="1" noChangeArrowheads="1"/>
          </p:cNvPicPr>
          <p:nvPr/>
        </p:nvPicPr>
        <p:blipFill>
          <a:blip r:embed="rId4"/>
          <a:srcRect/>
          <a:stretch>
            <a:fillRect/>
          </a:stretch>
        </p:blipFill>
        <p:spPr bwMode="auto">
          <a:xfrm>
            <a:off x="6786578" y="1928802"/>
            <a:ext cx="341346" cy="341346"/>
          </a:xfrm>
          <a:prstGeom prst="rect">
            <a:avLst/>
          </a:prstGeom>
          <a:noFill/>
          <a:ln w="9525">
            <a:noFill/>
            <a:miter lim="800000"/>
            <a:headEnd/>
            <a:tailEnd/>
          </a:ln>
        </p:spPr>
      </p:pic>
      <p:pic>
        <p:nvPicPr>
          <p:cNvPr id="9" name="Picture 3" descr="鸟1"/>
          <p:cNvPicPr>
            <a:picLocks noChangeAspect="1" noChangeArrowheads="1"/>
          </p:cNvPicPr>
          <p:nvPr/>
        </p:nvPicPr>
        <p:blipFill>
          <a:blip r:embed="rId5"/>
          <a:srcRect/>
          <a:stretch>
            <a:fillRect/>
          </a:stretch>
        </p:blipFill>
        <p:spPr bwMode="auto">
          <a:xfrm>
            <a:off x="8072462" y="1500174"/>
            <a:ext cx="357190" cy="357190"/>
          </a:xfrm>
          <a:prstGeom prst="rect">
            <a:avLst/>
          </a:prstGeom>
          <a:noFill/>
          <a:ln w="9525">
            <a:noFill/>
            <a:miter lim="800000"/>
            <a:headEnd/>
            <a:tailEnd/>
          </a:ln>
        </p:spPr>
      </p:pic>
      <p:pic>
        <p:nvPicPr>
          <p:cNvPr id="10" name="Picture 2" descr="鸟"/>
          <p:cNvPicPr>
            <a:picLocks noChangeAspect="1" noChangeArrowheads="1"/>
          </p:cNvPicPr>
          <p:nvPr/>
        </p:nvPicPr>
        <p:blipFill>
          <a:blip r:embed="rId4"/>
          <a:srcRect/>
          <a:stretch>
            <a:fillRect/>
          </a:stretch>
        </p:blipFill>
        <p:spPr bwMode="auto">
          <a:xfrm>
            <a:off x="7643834" y="1500174"/>
            <a:ext cx="341346" cy="341346"/>
          </a:xfrm>
          <a:prstGeom prst="rect">
            <a:avLst/>
          </a:prstGeom>
          <a:noFill/>
          <a:ln w="9525">
            <a:noFill/>
            <a:miter lim="800000"/>
            <a:headEnd/>
            <a:tailEnd/>
          </a:ln>
        </p:spPr>
      </p:pic>
      <p:pic>
        <p:nvPicPr>
          <p:cNvPr id="11" name="Picture 3" descr="鸟1"/>
          <p:cNvPicPr>
            <a:picLocks noChangeAspect="1" noChangeArrowheads="1"/>
          </p:cNvPicPr>
          <p:nvPr/>
        </p:nvPicPr>
        <p:blipFill>
          <a:blip r:embed="rId5"/>
          <a:srcRect/>
          <a:stretch>
            <a:fillRect/>
          </a:stretch>
        </p:blipFill>
        <p:spPr bwMode="auto">
          <a:xfrm>
            <a:off x="7143768" y="1928802"/>
            <a:ext cx="357190" cy="357190"/>
          </a:xfrm>
          <a:prstGeom prst="rect">
            <a:avLst/>
          </a:prstGeom>
          <a:noFill/>
          <a:ln w="9525">
            <a:noFill/>
            <a:miter lim="800000"/>
            <a:headEnd/>
            <a:tailEnd/>
          </a:ln>
        </p:spPr>
      </p:pic>
      <p:pic>
        <p:nvPicPr>
          <p:cNvPr id="12" name="Picture 2" descr="鸟"/>
          <p:cNvPicPr>
            <a:picLocks noChangeAspect="1" noChangeArrowheads="1"/>
          </p:cNvPicPr>
          <p:nvPr/>
        </p:nvPicPr>
        <p:blipFill>
          <a:blip r:embed="rId4"/>
          <a:srcRect/>
          <a:stretch>
            <a:fillRect/>
          </a:stretch>
        </p:blipFill>
        <p:spPr bwMode="auto">
          <a:xfrm>
            <a:off x="3000364" y="1500174"/>
            <a:ext cx="341346" cy="341346"/>
          </a:xfrm>
          <a:prstGeom prst="rect">
            <a:avLst/>
          </a:prstGeom>
          <a:noFill/>
          <a:ln w="9525">
            <a:noFill/>
            <a:miter lim="800000"/>
            <a:headEnd/>
            <a:tailEnd/>
          </a:ln>
        </p:spPr>
      </p:pic>
      <p:pic>
        <p:nvPicPr>
          <p:cNvPr id="13" name="Picture 3" descr="鸟1"/>
          <p:cNvPicPr>
            <a:picLocks noChangeAspect="1" noChangeArrowheads="1"/>
          </p:cNvPicPr>
          <p:nvPr/>
        </p:nvPicPr>
        <p:blipFill>
          <a:blip r:embed="rId5"/>
          <a:srcRect/>
          <a:stretch>
            <a:fillRect/>
          </a:stretch>
        </p:blipFill>
        <p:spPr bwMode="auto">
          <a:xfrm>
            <a:off x="3357554" y="1500174"/>
            <a:ext cx="357190" cy="357190"/>
          </a:xfrm>
          <a:prstGeom prst="rect">
            <a:avLst/>
          </a:prstGeom>
          <a:noFill/>
          <a:ln w="9525">
            <a:noFill/>
            <a:miter lim="800000"/>
            <a:headEnd/>
            <a:tailEnd/>
          </a:ln>
        </p:spPr>
      </p:pic>
      <p:sp>
        <p:nvSpPr>
          <p:cNvPr id="14"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091" name="内容占位符 2"/>
          <p:cNvSpPr>
            <a:spLocks noGrp="1"/>
          </p:cNvSpPr>
          <p:nvPr>
            <p:ph idx="4294967295"/>
          </p:nvPr>
        </p:nvSpPr>
        <p:spPr>
          <a:xfrm>
            <a:off x="792163" y="936625"/>
            <a:ext cx="7920037" cy="5399088"/>
          </a:xfrm>
        </p:spPr>
        <p:txBody>
          <a:bodyPr/>
          <a:lstStyle/>
          <a:p>
            <a:pPr marL="0" indent="622300" eaLnBrk="1" hangingPunct="1">
              <a:lnSpc>
                <a:spcPts val="3500"/>
              </a:lnSpc>
              <a:spcBef>
                <a:spcPct val="0"/>
              </a:spcBef>
              <a:buNone/>
            </a:pPr>
            <a:r>
              <a:rPr lang="zh-CN" altLang="en-US" sz="2400" b="1" dirty="0" smtClean="0">
                <a:latin typeface="宋体" pitchFamily="2" charset="-122"/>
              </a:rPr>
              <a:t>“诸位，敝人十分愿意应邀在此介绍一种奇迹，迄今无人能窥见其奥妙。近年来，敝人深入自己影子的心灵，努力探索其需求和爱好。兄弟十分愿意把来龙去脉演述一番，以报答诸位的美意。请看！我至亲至诚的终身伴侣</a:t>
            </a:r>
            <a:r>
              <a:rPr lang="en-US" altLang="zh-CN" sz="2400" b="1" dirty="0" smtClean="0">
                <a:latin typeface="宋体" pitchFamily="2" charset="-122"/>
              </a:rPr>
              <a:t>——</a:t>
            </a:r>
            <a:r>
              <a:rPr lang="zh-CN" altLang="en-US" sz="2400" b="1" dirty="0" smtClean="0">
                <a:latin typeface="宋体" pitchFamily="2" charset="-122"/>
              </a:rPr>
              <a:t>我的影子的实际存在。”</a:t>
            </a:r>
          </a:p>
          <a:p>
            <a:pPr marL="0" indent="622300" eaLnBrk="1" hangingPunct="1">
              <a:lnSpc>
                <a:spcPts val="3500"/>
              </a:lnSpc>
              <a:spcBef>
                <a:spcPct val="0"/>
              </a:spcBef>
              <a:buNone/>
            </a:pPr>
            <a:r>
              <a:rPr lang="zh-CN" altLang="en-US" sz="2400" b="1" dirty="0" smtClean="0">
                <a:latin typeface="宋体" pitchFamily="2" charset="-122"/>
              </a:rPr>
              <a:t>在半明半暗的灯光中，他走近墙壁，修长的身影清晰地投射在墙上。全厅鸦雀无声，人们一个个伸长脖子，争看究竟。他像要放飞一只鸽子似的，双手合拢报幕：</a:t>
            </a:r>
          </a:p>
          <a:p>
            <a:pPr marL="0" indent="622300" eaLnBrk="1" hangingPunct="1">
              <a:lnSpc>
                <a:spcPts val="3500"/>
              </a:lnSpc>
              <a:spcBef>
                <a:spcPct val="0"/>
              </a:spcBef>
              <a:buNone/>
            </a:pPr>
            <a:r>
              <a:rPr lang="zh-CN" altLang="en-US" sz="2400" b="1" dirty="0" smtClean="0">
                <a:latin typeface="宋体" pitchFamily="2" charset="-122"/>
              </a:rPr>
              <a:t>“骑士跳栏！”</a:t>
            </a:r>
          </a:p>
          <a:p>
            <a:pPr marL="0" indent="622300" eaLnBrk="1" hangingPunct="1">
              <a:lnSpc>
                <a:spcPts val="3500"/>
              </a:lnSpc>
              <a:spcBef>
                <a:spcPct val="0"/>
              </a:spcBef>
              <a:buNone/>
            </a:pPr>
            <a:r>
              <a:rPr lang="zh-CN" altLang="en-US" sz="2400" b="1" dirty="0" smtClean="0">
                <a:latin typeface="宋体" pitchFamily="2" charset="-122"/>
              </a:rPr>
              <a:t>骑士模样的形状在墙上蹦了一下。</a:t>
            </a:r>
          </a:p>
          <a:p>
            <a:pPr marL="0" indent="622300" eaLnBrk="1" hangingPunct="1">
              <a:lnSpc>
                <a:spcPts val="3500"/>
              </a:lnSpc>
              <a:spcBef>
                <a:spcPct val="0"/>
              </a:spcBef>
              <a:buNone/>
            </a:pPr>
            <a:r>
              <a:rPr lang="zh-CN" altLang="en-US" sz="2400" b="1" dirty="0" smtClean="0">
                <a:latin typeface="宋体" pitchFamily="2" charset="-122"/>
              </a:rPr>
              <a:t>“玉兔食菜！”</a:t>
            </a:r>
          </a:p>
        </p:txBody>
      </p:sp>
      <p:sp>
        <p:nvSpPr>
          <p:cNvPr id="1753092"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753094"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5309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75309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spTree>
  </p:cSld>
  <p:clrMapOvr>
    <a:masterClrMapping/>
  </p:clrMapOvr>
  <p:transition spd="med">
    <p:fade/>
  </p:transition>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4115" name="内容占位符 2"/>
          <p:cNvSpPr>
            <a:spLocks noGrp="1"/>
          </p:cNvSpPr>
          <p:nvPr>
            <p:ph idx="4294967295"/>
          </p:nvPr>
        </p:nvSpPr>
        <p:spPr>
          <a:xfrm>
            <a:off x="792163" y="936625"/>
            <a:ext cx="7920037" cy="5399088"/>
          </a:xfrm>
        </p:spPr>
        <p:txBody>
          <a:bodyPr/>
          <a:lstStyle/>
          <a:p>
            <a:pPr marL="0" indent="622300" eaLnBrk="1" hangingPunct="1">
              <a:lnSpc>
                <a:spcPts val="3500"/>
              </a:lnSpc>
              <a:spcBef>
                <a:spcPct val="0"/>
              </a:spcBef>
              <a:buNone/>
            </a:pPr>
            <a:r>
              <a:rPr lang="zh-CN" altLang="en-US" sz="2400" b="1" dirty="0" smtClean="0">
                <a:latin typeface="宋体" pitchFamily="2" charset="-122"/>
              </a:rPr>
              <a:t>顿时，出现一只兔子在啃白菜。</a:t>
            </a:r>
          </a:p>
          <a:p>
            <a:pPr marL="0" indent="622300" eaLnBrk="1" hangingPunct="1">
              <a:lnSpc>
                <a:spcPts val="3500"/>
              </a:lnSpc>
              <a:spcBef>
                <a:spcPct val="0"/>
              </a:spcBef>
              <a:buNone/>
            </a:pPr>
            <a:r>
              <a:rPr lang="zh-CN" altLang="en-US" sz="2400" b="1" dirty="0" smtClean="0">
                <a:latin typeface="宋体" pitchFamily="2" charset="-122"/>
              </a:rPr>
              <a:t>“山羊爬坡！”</a:t>
            </a:r>
          </a:p>
          <a:p>
            <a:pPr marL="0" indent="622300" eaLnBrk="1" hangingPunct="1">
              <a:lnSpc>
                <a:spcPts val="3500"/>
              </a:lnSpc>
              <a:spcBef>
                <a:spcPct val="0"/>
              </a:spcBef>
              <a:buNone/>
            </a:pPr>
            <a:r>
              <a:rPr lang="zh-CN" altLang="en-US" sz="2400" b="1" dirty="0" smtClean="0">
                <a:latin typeface="宋体" pitchFamily="2" charset="-122"/>
              </a:rPr>
              <a:t>果然，山羊模样的影子开始步履艰难地爬一个陡坡。</a:t>
            </a:r>
          </a:p>
          <a:p>
            <a:pPr marL="0" indent="622300" eaLnBrk="1" hangingPunct="1">
              <a:lnSpc>
                <a:spcPts val="3500"/>
              </a:lnSpc>
              <a:spcBef>
                <a:spcPct val="0"/>
              </a:spcBef>
              <a:buNone/>
            </a:pPr>
            <a:r>
              <a:rPr lang="zh-CN" altLang="en-US" sz="2400" b="1" dirty="0" smtClean="0">
                <a:latin typeface="宋体" pitchFamily="2" charset="-122"/>
              </a:rPr>
              <a:t>“现在我要让这昙花一现的形象具有独立的生命，向大家揭示一个无声的新世界。”</a:t>
            </a:r>
          </a:p>
          <a:p>
            <a:pPr marL="0" indent="622300" eaLnBrk="1" hangingPunct="1">
              <a:lnSpc>
                <a:spcPts val="3500"/>
              </a:lnSpc>
              <a:spcBef>
                <a:spcPct val="0"/>
              </a:spcBef>
              <a:buNone/>
            </a:pPr>
            <a:r>
              <a:rPr lang="zh-CN" altLang="en-US" sz="2400" b="1" dirty="0" smtClean="0">
                <a:latin typeface="宋体" pitchFamily="2" charset="-122"/>
              </a:rPr>
              <a:t>说完，他从墙壁旁走开，影子却魔术般地越拉越长，直顶到天花板上。</a:t>
            </a:r>
          </a:p>
          <a:p>
            <a:pPr marL="0" indent="622300" eaLnBrk="1" hangingPunct="1">
              <a:lnSpc>
                <a:spcPts val="3500"/>
              </a:lnSpc>
              <a:spcBef>
                <a:spcPct val="0"/>
              </a:spcBef>
              <a:buNone/>
            </a:pPr>
            <a:r>
              <a:rPr lang="zh-CN" altLang="en-US" sz="2400" b="1" dirty="0" smtClean="0">
                <a:latin typeface="宋体" pitchFamily="2" charset="-122"/>
              </a:rPr>
              <a:t>“诸位，为了使影子能脱离我而独立生活，敝人进行过孜孜不倦的研究。我只要对它稍加吩咐，它就会具有生命的各种特征</a:t>
            </a:r>
            <a:r>
              <a:rPr lang="en-US" altLang="zh-CN" sz="2400" b="1" dirty="0" smtClean="0">
                <a:latin typeface="宋体" pitchFamily="2" charset="-122"/>
              </a:rPr>
              <a:t>……</a:t>
            </a:r>
            <a:r>
              <a:rPr lang="zh-CN" altLang="en-US" sz="2400" b="1" dirty="0" smtClean="0">
                <a:latin typeface="宋体" pitchFamily="2" charset="-122"/>
              </a:rPr>
              <a:t>甚至还会吃东西！我马上给诸位表演一番。诸位给我的影子吃些什么呢？”</a:t>
            </a:r>
          </a:p>
        </p:txBody>
      </p:sp>
      <p:sp>
        <p:nvSpPr>
          <p:cNvPr id="1754116"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754118"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5411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75412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spTree>
  </p:cSld>
  <p:clrMapOvr>
    <a:masterClrMapping/>
  </p:clrMapOvr>
  <p:transition spd="med">
    <p:fade/>
  </p:transition>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5139" name="内容占位符 2"/>
          <p:cNvSpPr>
            <a:spLocks noGrp="1"/>
          </p:cNvSpPr>
          <p:nvPr>
            <p:ph idx="4294967295"/>
          </p:nvPr>
        </p:nvSpPr>
        <p:spPr>
          <a:xfrm>
            <a:off x="792163" y="936625"/>
            <a:ext cx="7920037" cy="5399088"/>
          </a:xfrm>
        </p:spPr>
        <p:txBody>
          <a:bodyPr/>
          <a:lstStyle/>
          <a:p>
            <a:pPr marL="0" indent="622300" eaLnBrk="1" hangingPunct="1">
              <a:lnSpc>
                <a:spcPts val="3500"/>
              </a:lnSpc>
              <a:spcBef>
                <a:spcPct val="0"/>
              </a:spcBef>
              <a:buNone/>
            </a:pPr>
            <a:r>
              <a:rPr lang="zh-CN" altLang="en-US" sz="2400" b="1" dirty="0" smtClean="0">
                <a:latin typeface="宋体" pitchFamily="2" charset="-122"/>
              </a:rPr>
              <a:t>一个炸雷般的声音回答说：</a:t>
            </a:r>
          </a:p>
          <a:p>
            <a:pPr marL="0" indent="622300" eaLnBrk="1" hangingPunct="1">
              <a:lnSpc>
                <a:spcPts val="3500"/>
              </a:lnSpc>
              <a:spcBef>
                <a:spcPct val="0"/>
              </a:spcBef>
              <a:buNone/>
            </a:pPr>
            <a:r>
              <a:rPr lang="zh-CN" altLang="en-US" sz="2400" b="1" dirty="0" smtClean="0">
                <a:latin typeface="宋体" pitchFamily="2" charset="-122"/>
              </a:rPr>
              <a:t>“给，给它吃这块火鸡肉冻。”</a:t>
            </a:r>
          </a:p>
          <a:p>
            <a:pPr marL="0" indent="622300" eaLnBrk="1" hangingPunct="1">
              <a:lnSpc>
                <a:spcPts val="3500"/>
              </a:lnSpc>
              <a:spcBef>
                <a:spcPct val="0"/>
              </a:spcBef>
              <a:buNone/>
            </a:pPr>
            <a:r>
              <a:rPr lang="zh-CN" altLang="en-US" sz="2400" b="1" dirty="0" smtClean="0">
                <a:latin typeface="宋体" pitchFamily="2" charset="-122"/>
              </a:rPr>
              <a:t>一阵哄堂大笑。他伸手接过递来的菜盘，走近墙壁。他的影子随即自如地从天花板上缩了回来，几乎贴近了他的身子。人们看得清清楚楚，他的身子并未挪动，那影子却将纤细的双手伸向盘子，小心翼翼地抄起那块肉，送到嘴里，嚼着，吞着</a:t>
            </a:r>
            <a:r>
              <a:rPr lang="en-US" altLang="zh-CN" sz="2400" b="1" dirty="0" smtClean="0">
                <a:latin typeface="宋体" pitchFamily="2" charset="-122"/>
              </a:rPr>
              <a:t>……</a:t>
            </a:r>
          </a:p>
          <a:p>
            <a:pPr marL="0" indent="62230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简直太神了！”</a:t>
            </a:r>
          </a:p>
          <a:p>
            <a:pPr marL="0" indent="622300" eaLnBrk="1" hangingPunct="1">
              <a:lnSpc>
                <a:spcPts val="3500"/>
              </a:lnSpc>
              <a:spcBef>
                <a:spcPct val="0"/>
              </a:spcBef>
              <a:buNone/>
            </a:pPr>
            <a:r>
              <a:rPr lang="zh-CN" altLang="en-US" sz="2400" b="1" dirty="0" smtClean="0">
                <a:latin typeface="宋体" pitchFamily="2" charset="-122"/>
              </a:rPr>
              <a:t>“嗯，你信吗？”</a:t>
            </a:r>
          </a:p>
          <a:p>
            <a:pPr marL="0" indent="622300" eaLnBrk="1" hangingPunct="1">
              <a:lnSpc>
                <a:spcPts val="3500"/>
              </a:lnSpc>
              <a:spcBef>
                <a:spcPct val="0"/>
              </a:spcBef>
              <a:buNone/>
            </a:pPr>
            <a:r>
              <a:rPr lang="zh-CN" altLang="en-US" sz="2400" b="1" dirty="0" smtClean="0">
                <a:latin typeface="宋体" pitchFamily="2" charset="-122"/>
              </a:rPr>
              <a:t>“天哪！夫人，我可不是三岁的小孩！”</a:t>
            </a:r>
          </a:p>
          <a:p>
            <a:pPr marL="0" indent="622300" eaLnBrk="1" hangingPunct="1">
              <a:lnSpc>
                <a:spcPts val="3500"/>
              </a:lnSpc>
              <a:spcBef>
                <a:spcPct val="0"/>
              </a:spcBef>
              <a:buNone/>
            </a:pPr>
            <a:r>
              <a:rPr lang="zh-CN" altLang="en-US" sz="2400" b="1" dirty="0" smtClean="0">
                <a:latin typeface="宋体" pitchFamily="2" charset="-122"/>
              </a:rPr>
              <a:t>“可是，您总不会否认这把戏确实很妙，是吗？”</a:t>
            </a:r>
          </a:p>
          <a:p>
            <a:pPr marL="0" indent="622300" eaLnBrk="1" hangingPunct="1">
              <a:lnSpc>
                <a:spcPts val="3500"/>
              </a:lnSpc>
              <a:spcBef>
                <a:spcPct val="0"/>
              </a:spcBef>
              <a:buNone/>
            </a:pPr>
            <a:r>
              <a:rPr lang="zh-CN" altLang="en-US" sz="2400" b="1" dirty="0" smtClean="0">
                <a:latin typeface="宋体" pitchFamily="2" charset="-122"/>
              </a:rPr>
              <a:t>“给它这块鸡脯。”</a:t>
            </a:r>
          </a:p>
        </p:txBody>
      </p:sp>
      <p:sp>
        <p:nvSpPr>
          <p:cNvPr id="1755140"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755142"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5514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75514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spTree>
  </p:cSld>
  <p:clrMapOvr>
    <a:masterClrMapping/>
  </p:clrMapOvr>
  <p:transition spd="med">
    <p:fade/>
  </p:transition>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6163" name="内容占位符 2"/>
          <p:cNvSpPr>
            <a:spLocks noGrp="1"/>
          </p:cNvSpPr>
          <p:nvPr>
            <p:ph idx="4294967295"/>
          </p:nvPr>
        </p:nvSpPr>
        <p:spPr>
          <a:xfrm>
            <a:off x="792163" y="936625"/>
            <a:ext cx="7920037" cy="5399088"/>
          </a:xfrm>
        </p:spPr>
        <p:txBody>
          <a:bodyPr/>
          <a:lstStyle/>
          <a:p>
            <a:pPr marL="0" indent="622300" eaLnBrk="1" hangingPunct="1">
              <a:lnSpc>
                <a:spcPts val="3500"/>
              </a:lnSpc>
              <a:spcBef>
                <a:spcPct val="0"/>
              </a:spcBef>
              <a:buNone/>
            </a:pPr>
            <a:r>
              <a:rPr lang="zh-CN" altLang="en-US" sz="2400" b="1" dirty="0" smtClean="0">
                <a:latin typeface="宋体" pitchFamily="2" charset="-122"/>
              </a:rPr>
              <a:t>“梨！看着它如何吃梨一定妙不可言。”</a:t>
            </a:r>
          </a:p>
          <a:p>
            <a:pPr marL="0" indent="622300" eaLnBrk="1" hangingPunct="1">
              <a:lnSpc>
                <a:spcPts val="3500"/>
              </a:lnSpc>
              <a:spcBef>
                <a:spcPct val="0"/>
              </a:spcBef>
              <a:buNone/>
            </a:pPr>
            <a:r>
              <a:rPr lang="zh-CN" altLang="en-US" sz="2400" b="1" dirty="0" smtClean="0">
                <a:latin typeface="宋体" pitchFamily="2" charset="-122"/>
              </a:rPr>
              <a:t>“很好。诸位，现在先吃鸡脯。噢，劳驾哪位递给我一条餐巾？谢谢！”</a:t>
            </a:r>
          </a:p>
          <a:p>
            <a:pPr marL="0" indent="622300" eaLnBrk="1" hangingPunct="1">
              <a:lnSpc>
                <a:spcPts val="3500"/>
              </a:lnSpc>
              <a:spcBef>
                <a:spcPct val="0"/>
              </a:spcBef>
              <a:buNone/>
            </a:pPr>
            <a:r>
              <a:rPr lang="zh-CN" altLang="en-US" sz="2400" b="1" dirty="0" smtClean="0">
                <a:latin typeface="宋体" pitchFamily="2" charset="-122"/>
              </a:rPr>
              <a:t>所有人都兴致勃勃地加入了这场娱乐。</a:t>
            </a:r>
          </a:p>
          <a:p>
            <a:pPr marL="0" indent="622300" eaLnBrk="1" hangingPunct="1">
              <a:lnSpc>
                <a:spcPts val="3500"/>
              </a:lnSpc>
              <a:spcBef>
                <a:spcPct val="0"/>
              </a:spcBef>
              <a:buNone/>
            </a:pPr>
            <a:r>
              <a:rPr lang="zh-CN" altLang="en-US" sz="2400" b="1" dirty="0" smtClean="0">
                <a:latin typeface="宋体" pitchFamily="2" charset="-122"/>
              </a:rPr>
              <a:t>“再给它吃点饼，你这影子可有点干瘦呵！”</a:t>
            </a:r>
          </a:p>
          <a:p>
            <a:pPr marL="0" indent="622300" eaLnBrk="1" hangingPunct="1">
              <a:lnSpc>
                <a:spcPts val="3500"/>
              </a:lnSpc>
              <a:spcBef>
                <a:spcPct val="0"/>
              </a:spcBef>
              <a:buNone/>
            </a:pPr>
            <a:r>
              <a:rPr lang="zh-CN" altLang="en-US" sz="2400" b="1" dirty="0" smtClean="0">
                <a:latin typeface="宋体" pitchFamily="2" charset="-122"/>
              </a:rPr>
              <a:t>“喂，机灵鬼，你的影子喝酒不？给它这杯酒，喝了可以解愁。”</a:t>
            </a:r>
          </a:p>
          <a:p>
            <a:pPr marL="0" indent="622300" eaLnBrk="1" hangingPunct="1">
              <a:lnSpc>
                <a:spcPts val="3500"/>
              </a:lnSpc>
              <a:spcBef>
                <a:spcPct val="0"/>
              </a:spcBef>
              <a:buNone/>
            </a:pPr>
            <a:r>
              <a:rPr lang="zh-CN" altLang="en-US" sz="2400" b="1" dirty="0" smtClean="0">
                <a:latin typeface="宋体" pitchFamily="2" charset="-122"/>
              </a:rPr>
              <a:t>“哎哟，我笑得实在受不了喽。”</a:t>
            </a:r>
          </a:p>
          <a:p>
            <a:pPr marL="0" indent="622300" eaLnBrk="1" hangingPunct="1">
              <a:lnSpc>
                <a:spcPts val="3500"/>
              </a:lnSpc>
              <a:spcBef>
                <a:spcPct val="0"/>
              </a:spcBef>
              <a:buNone/>
            </a:pPr>
            <a:r>
              <a:rPr lang="zh-CN" altLang="en-US" sz="2400" b="1" dirty="0" smtClean="0">
                <a:latin typeface="宋体" pitchFamily="2" charset="-122"/>
              </a:rPr>
              <a:t>那影子又吃、又喝，泰然自若。不久，那人把灯全部打开，神情冷漠而忧郁，脸色显得格外苍白。他一本正经地说道：</a:t>
            </a:r>
          </a:p>
        </p:txBody>
      </p:sp>
      <p:sp>
        <p:nvSpPr>
          <p:cNvPr id="1756164"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756166"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5616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75616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spTree>
  </p:cSld>
  <p:clrMapOvr>
    <a:masterClrMapping/>
  </p:clrMapOvr>
  <p:transition spd="med">
    <p:fade/>
  </p:transition>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7187" name="内容占位符 2"/>
          <p:cNvSpPr>
            <a:spLocks noGrp="1"/>
          </p:cNvSpPr>
          <p:nvPr>
            <p:ph idx="4294967295"/>
          </p:nvPr>
        </p:nvSpPr>
        <p:spPr>
          <a:xfrm>
            <a:off x="792163" y="936625"/>
            <a:ext cx="7920037" cy="5399088"/>
          </a:xfrm>
        </p:spPr>
        <p:txBody>
          <a:bodyPr/>
          <a:lstStyle/>
          <a:p>
            <a:pPr marL="0" indent="622300" eaLnBrk="1" hangingPunct="1">
              <a:lnSpc>
                <a:spcPts val="3500"/>
              </a:lnSpc>
              <a:spcBef>
                <a:spcPct val="0"/>
              </a:spcBef>
              <a:buNone/>
            </a:pPr>
            <a:r>
              <a:rPr lang="zh-CN" altLang="en-US" sz="2400" b="1" dirty="0" smtClean="0">
                <a:latin typeface="宋体" pitchFamily="2" charset="-122"/>
              </a:rPr>
              <a:t>“诸位，敝人深知这般玄妙的实验颇易惹人嘲讽、怀疑，但这无关紧要。总有一天，这项旨在使自己的影子独立于本人的实验，必将得到公认和奖励。临走前，敬请凡有疑问者前来搜一下敝人的衣服，以便确信我绝没有藏匿任何物品。诸位的慷慨惠赠，无一不为我影子所食。这如同敝人叫巴龙</a:t>
            </a:r>
            <a:r>
              <a:rPr lang="en-US" altLang="zh-CN" sz="2400" b="1" dirty="0" smtClean="0">
                <a:latin typeface="宋体" pitchFamily="2" charset="-122"/>
              </a:rPr>
              <a:t>·</a:t>
            </a:r>
            <a:r>
              <a:rPr lang="zh-CN" altLang="en-US" sz="2400" b="1" dirty="0" smtClean="0">
                <a:latin typeface="宋体" pitchFamily="2" charset="-122"/>
              </a:rPr>
              <a:t>卡米洛</a:t>
            </a:r>
            <a:r>
              <a:rPr lang="en-US" altLang="zh-CN" sz="2400" b="1" dirty="0" smtClean="0">
                <a:latin typeface="宋体" pitchFamily="2" charset="-122"/>
              </a:rPr>
              <a:t>·</a:t>
            </a:r>
            <a:r>
              <a:rPr lang="zh-CN" altLang="en-US" sz="2400" b="1" dirty="0" smtClean="0">
                <a:latin typeface="宋体" pitchFamily="2" charset="-122"/>
              </a:rPr>
              <a:t>弗莱切一样千真万确。十分感谢，祝大家吃好，晚安！”</a:t>
            </a:r>
          </a:p>
          <a:p>
            <a:pPr marL="0" indent="622300" eaLnBrk="1" hangingPunct="1">
              <a:lnSpc>
                <a:spcPts val="3500"/>
              </a:lnSpc>
              <a:spcBef>
                <a:spcPct val="0"/>
              </a:spcBef>
              <a:buNone/>
            </a:pPr>
            <a:r>
              <a:rPr lang="zh-CN" altLang="en-US" sz="2400" b="1" dirty="0" smtClean="0">
                <a:latin typeface="宋体" pitchFamily="2" charset="-122"/>
              </a:rPr>
              <a:t>“见鬼去吧！”</a:t>
            </a:r>
          </a:p>
          <a:p>
            <a:pPr marL="0" indent="622300" eaLnBrk="1" hangingPunct="1">
              <a:lnSpc>
                <a:spcPts val="3500"/>
              </a:lnSpc>
              <a:spcBef>
                <a:spcPct val="0"/>
              </a:spcBef>
              <a:buNone/>
            </a:pPr>
            <a:r>
              <a:rPr lang="zh-CN" altLang="en-US" sz="2400" b="1" dirty="0" smtClean="0">
                <a:latin typeface="宋体" pitchFamily="2" charset="-122"/>
              </a:rPr>
              <a:t>“谁要搜你的身子！”</a:t>
            </a:r>
          </a:p>
          <a:p>
            <a:pPr marL="0" indent="622300" eaLnBrk="1" hangingPunct="1">
              <a:lnSpc>
                <a:spcPts val="3500"/>
              </a:lnSpc>
              <a:spcBef>
                <a:spcPct val="0"/>
              </a:spcBef>
              <a:buNone/>
            </a:pPr>
            <a:r>
              <a:rPr lang="zh-CN" altLang="en-US" sz="2400" b="1" dirty="0" smtClean="0">
                <a:latin typeface="宋体" pitchFamily="2" charset="-122"/>
              </a:rPr>
              <a:t>“幻术玩够了，来点音乐吧！”</a:t>
            </a:r>
          </a:p>
        </p:txBody>
      </p:sp>
      <p:sp>
        <p:nvSpPr>
          <p:cNvPr id="1757188"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757190"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5719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757193"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spTree>
  </p:cSld>
  <p:clrMapOvr>
    <a:masterClrMapping/>
  </p:clrMapOvr>
  <p:transition spd="med">
    <p:fade/>
  </p:transition>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8211" name="内容占位符 2"/>
          <p:cNvSpPr>
            <a:spLocks noGrp="1"/>
          </p:cNvSpPr>
          <p:nvPr>
            <p:ph idx="4294967295"/>
          </p:nvPr>
        </p:nvSpPr>
        <p:spPr>
          <a:xfrm>
            <a:off x="792163" y="936625"/>
            <a:ext cx="7920037" cy="5399088"/>
          </a:xfrm>
        </p:spPr>
        <p:txBody>
          <a:bodyPr/>
          <a:lstStyle/>
          <a:p>
            <a:pPr marL="0" indent="622300" eaLnBrk="1" hangingPunct="1">
              <a:lnSpc>
                <a:spcPts val="3500"/>
              </a:lnSpc>
              <a:spcBef>
                <a:spcPct val="0"/>
              </a:spcBef>
              <a:buNone/>
            </a:pPr>
            <a:r>
              <a:rPr lang="zh-CN" altLang="en-US" sz="2400" b="1" dirty="0" smtClean="0">
                <a:latin typeface="宋体" pitchFamily="2" charset="-122"/>
              </a:rPr>
              <a:t>卡米洛</a:t>
            </a:r>
            <a:r>
              <a:rPr lang="en-US" altLang="zh-CN" sz="2400" b="1" dirty="0" smtClean="0">
                <a:latin typeface="宋体" pitchFamily="2" charset="-122"/>
              </a:rPr>
              <a:t>·</a:t>
            </a:r>
            <a:r>
              <a:rPr lang="zh-CN" altLang="en-US" sz="2400" b="1" dirty="0" smtClean="0">
                <a:latin typeface="宋体" pitchFamily="2" charset="-122"/>
              </a:rPr>
              <a:t>弗莱切，真名叫胡安</a:t>
            </a:r>
            <a:r>
              <a:rPr lang="en-US" altLang="zh-CN" sz="2400" b="1" dirty="0" smtClean="0">
                <a:latin typeface="宋体" pitchFamily="2" charset="-122"/>
              </a:rPr>
              <a:t>·</a:t>
            </a:r>
            <a:r>
              <a:rPr lang="zh-CN" altLang="en-US" sz="2400" b="1" dirty="0" smtClean="0">
                <a:latin typeface="宋体" pitchFamily="2" charset="-122"/>
              </a:rPr>
              <a:t>马里诺，他面朝三方，各鞠了个躬，神态庄重地退出了餐厅。穿过花园时，突然有人一把抓住他的胳膊。</a:t>
            </a:r>
          </a:p>
          <a:p>
            <a:pPr marL="0" indent="622300" eaLnBrk="1" hangingPunct="1">
              <a:lnSpc>
                <a:spcPts val="3500"/>
              </a:lnSpc>
              <a:spcBef>
                <a:spcPct val="0"/>
              </a:spcBef>
              <a:buNone/>
            </a:pPr>
            <a:r>
              <a:rPr lang="zh-CN" altLang="en-US" sz="2400" b="1" dirty="0" smtClean="0">
                <a:latin typeface="宋体" pitchFamily="2" charset="-122"/>
              </a:rPr>
              <a:t>“你给我滚！”警察厉声吼道，“下次再看到你，就让你和你的影子统统蹲到警察局过夜去。”</a:t>
            </a:r>
          </a:p>
          <a:p>
            <a:pPr marL="0" indent="622300" eaLnBrk="1" hangingPunct="1">
              <a:lnSpc>
                <a:spcPts val="3500"/>
              </a:lnSpc>
              <a:spcBef>
                <a:spcPct val="0"/>
              </a:spcBef>
              <a:buNone/>
            </a:pPr>
            <a:r>
              <a:rPr lang="zh-CN" altLang="en-US" sz="2400" b="1" dirty="0" smtClean="0">
                <a:latin typeface="宋体" pitchFamily="2" charset="-122"/>
              </a:rPr>
              <a:t>他低下头，慢慢地走了出去。拐过街角，他才稍稍挺直身子，加快脚步回家。</a:t>
            </a:r>
          </a:p>
          <a:p>
            <a:pPr marL="0" indent="622300" eaLnBrk="1" hangingPunct="1">
              <a:lnSpc>
                <a:spcPts val="3500"/>
              </a:lnSpc>
              <a:spcBef>
                <a:spcPct val="0"/>
              </a:spcBef>
              <a:buNone/>
            </a:pPr>
            <a:r>
              <a:rPr lang="zh-CN" altLang="en-US" sz="2400" b="1" dirty="0" smtClean="0">
                <a:latin typeface="宋体" pitchFamily="2" charset="-122"/>
              </a:rPr>
              <a:t>开门的是他女儿，十五六岁光景。</a:t>
            </a:r>
          </a:p>
          <a:p>
            <a:pPr marL="0" indent="622300" eaLnBrk="1" hangingPunct="1">
              <a:lnSpc>
                <a:spcPts val="3500"/>
              </a:lnSpc>
              <a:spcBef>
                <a:spcPct val="0"/>
              </a:spcBef>
              <a:buNone/>
            </a:pPr>
            <a:r>
              <a:rPr lang="zh-CN" altLang="en-US" sz="2400" b="1" dirty="0" smtClean="0">
                <a:latin typeface="宋体" pitchFamily="2" charset="-122"/>
              </a:rPr>
              <a:t>“你不回来，小家伙们不愿睡，他们可真累人呵！”</a:t>
            </a:r>
          </a:p>
          <a:p>
            <a:pPr marL="0" indent="622300" eaLnBrk="1" hangingPunct="1">
              <a:lnSpc>
                <a:spcPts val="3500"/>
              </a:lnSpc>
              <a:spcBef>
                <a:spcPct val="0"/>
              </a:spcBef>
              <a:buNone/>
            </a:pPr>
            <a:r>
              <a:rPr lang="zh-CN" altLang="en-US" sz="2400" b="1" dirty="0" smtClean="0">
                <a:latin typeface="宋体" pitchFamily="2" charset="-122"/>
              </a:rPr>
              <a:t>两个金发的孩子在一旁玩耍着，兴高采烈地迎接他。</a:t>
            </a:r>
          </a:p>
          <a:p>
            <a:pPr marL="0" indent="622300" eaLnBrk="1" hangingPunct="1">
              <a:lnSpc>
                <a:spcPts val="3500"/>
              </a:lnSpc>
              <a:spcBef>
                <a:spcPct val="0"/>
              </a:spcBef>
              <a:buNone/>
            </a:pPr>
            <a:r>
              <a:rPr lang="zh-CN" altLang="en-US" sz="2400" b="1" dirty="0" smtClean="0">
                <a:latin typeface="宋体" pitchFamily="2" charset="-122"/>
              </a:rPr>
              <a:t>小姑娘走过来，缓声问道：</a:t>
            </a:r>
          </a:p>
        </p:txBody>
      </p:sp>
      <p:sp>
        <p:nvSpPr>
          <p:cNvPr id="1758212"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758214"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5821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75821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spTree>
  </p:cSld>
  <p:clrMapOvr>
    <a:masterClrMapping/>
  </p:clrMapOvr>
  <p:transition spd="med">
    <p:fade/>
  </p:transition>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9235" name="内容占位符 2"/>
          <p:cNvSpPr>
            <a:spLocks noGrp="1"/>
          </p:cNvSpPr>
          <p:nvPr>
            <p:ph idx="4294967295"/>
          </p:nvPr>
        </p:nvSpPr>
        <p:spPr>
          <a:xfrm>
            <a:off x="792163" y="936625"/>
            <a:ext cx="7920037" cy="5399088"/>
          </a:xfrm>
        </p:spPr>
        <p:txBody>
          <a:bodyPr/>
          <a:lstStyle/>
          <a:p>
            <a:pPr marL="0" indent="622300" eaLnBrk="1" hangingPunct="1">
              <a:lnSpc>
                <a:spcPts val="3500"/>
              </a:lnSpc>
              <a:spcBef>
                <a:spcPct val="0"/>
              </a:spcBef>
              <a:buNone/>
            </a:pPr>
            <a:r>
              <a:rPr lang="zh-CN" altLang="en-US" sz="2400" b="1" dirty="0" smtClean="0">
                <a:latin typeface="宋体" pitchFamily="2" charset="-122"/>
              </a:rPr>
              <a:t>“带回来什么没有？”</a:t>
            </a:r>
          </a:p>
          <a:p>
            <a:pPr marL="0" indent="622300" eaLnBrk="1" hangingPunct="1">
              <a:lnSpc>
                <a:spcPts val="3500"/>
              </a:lnSpc>
              <a:spcBef>
                <a:spcPct val="0"/>
              </a:spcBef>
              <a:buNone/>
            </a:pPr>
            <a:r>
              <a:rPr lang="zh-CN" altLang="en-US" sz="2400" b="1" dirty="0" smtClean="0">
                <a:latin typeface="宋体" pitchFamily="2" charset="-122"/>
              </a:rPr>
              <a:t>他没吱声，从衣服里掏出一方叠好的餐巾，从里面取出一块鸡脯，几块饼，还有两把银质小匙。</a:t>
            </a:r>
          </a:p>
          <a:p>
            <a:pPr marL="0" indent="622300" eaLnBrk="1" hangingPunct="1">
              <a:lnSpc>
                <a:spcPts val="3500"/>
              </a:lnSpc>
              <a:spcBef>
                <a:spcPct val="0"/>
              </a:spcBef>
              <a:buNone/>
            </a:pPr>
            <a:r>
              <a:rPr lang="zh-CN" altLang="en-US" sz="2400" b="1" dirty="0" smtClean="0">
                <a:latin typeface="宋体" pitchFamily="2" charset="-122"/>
              </a:rPr>
              <a:t>她把食物切成小块，放在盘里，同她的两个兄弟吃了起来。</a:t>
            </a:r>
          </a:p>
          <a:p>
            <a:pPr marL="0" indent="622300" eaLnBrk="1" hangingPunct="1">
              <a:lnSpc>
                <a:spcPts val="3500"/>
              </a:lnSpc>
              <a:spcBef>
                <a:spcPct val="0"/>
              </a:spcBef>
              <a:buNone/>
            </a:pPr>
            <a:r>
              <a:rPr lang="zh-CN" altLang="en-US" sz="2400" b="1" dirty="0" smtClean="0">
                <a:latin typeface="宋体" pitchFamily="2" charset="-122"/>
              </a:rPr>
              <a:t>“你不想吃点什么？爸爸。”</a:t>
            </a:r>
          </a:p>
          <a:p>
            <a:pPr marL="0" indent="622300" eaLnBrk="1" hangingPunct="1">
              <a:lnSpc>
                <a:spcPts val="3500"/>
              </a:lnSpc>
              <a:spcBef>
                <a:spcPct val="0"/>
              </a:spcBef>
              <a:buNone/>
            </a:pPr>
            <a:r>
              <a:rPr lang="zh-CN" altLang="en-US" sz="2400" b="1" dirty="0" smtClean="0">
                <a:latin typeface="宋体" pitchFamily="2" charset="-122"/>
              </a:rPr>
              <a:t>“不，”他头也不回地回答说，“你们吃吧，我已经吃过了。”</a:t>
            </a:r>
          </a:p>
          <a:p>
            <a:pPr marL="0" indent="622300" eaLnBrk="1" hangingPunct="1">
              <a:lnSpc>
                <a:spcPts val="3500"/>
              </a:lnSpc>
              <a:spcBef>
                <a:spcPct val="0"/>
              </a:spcBef>
              <a:buNone/>
            </a:pPr>
            <a:r>
              <a:rPr lang="zh-CN" altLang="en-US" sz="2400" b="1" dirty="0" smtClean="0">
                <a:latin typeface="宋体" pitchFamily="2" charset="-122"/>
              </a:rPr>
              <a:t>马里诺面朝窗子坐下来，茫然失神地凝望着沉睡中城市的屋脊，琢磨着明天该去哪里表演他的奇迹</a:t>
            </a:r>
            <a:r>
              <a:rPr lang="en-US" altLang="zh-CN" sz="2400" b="1" dirty="0" smtClean="0">
                <a:latin typeface="宋体" pitchFamily="2" charset="-122"/>
              </a:rPr>
              <a:t>……</a:t>
            </a:r>
          </a:p>
          <a:p>
            <a:pPr marL="0" indent="622300"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沈根发译，有删改</a:t>
            </a:r>
            <a:r>
              <a:rPr lang="en-US" altLang="zh-CN" sz="2400" b="1" dirty="0" smtClean="0">
                <a:latin typeface="宋体" pitchFamily="2" charset="-122"/>
              </a:rPr>
              <a:t>)</a:t>
            </a:r>
          </a:p>
        </p:txBody>
      </p:sp>
      <p:sp>
        <p:nvSpPr>
          <p:cNvPr id="1759236"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759238"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5923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75924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spTree>
  </p:cSld>
  <p:clrMapOvr>
    <a:masterClrMapping/>
  </p:clrMapOvr>
  <p:transition spd="med">
    <p:fade/>
  </p:transition>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0258"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1.</a:t>
            </a:r>
            <a:r>
              <a:rPr lang="zh-CN" altLang="en-US" sz="2400" b="1" dirty="0" smtClean="0">
                <a:latin typeface="宋体" pitchFamily="2" charset="-122"/>
              </a:rPr>
              <a:t>下列对小说有关内容的分析和概括，最恰当的两项是</a:t>
            </a:r>
            <a:r>
              <a:rPr lang="en-US" altLang="zh-CN" sz="2400" b="1" dirty="0" smtClean="0">
                <a:latin typeface="宋体" pitchFamily="2" charset="-122"/>
              </a:rPr>
              <a:t>(5</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a:lnSpc>
                <a:spcPts val="3500"/>
              </a:lnSpc>
            </a:pPr>
            <a:r>
              <a:rPr lang="en-US" altLang="zh-CN" sz="2400" b="1" dirty="0" smtClean="0">
                <a:latin typeface="宋体" pitchFamily="2" charset="-122"/>
              </a:rPr>
              <a:t>A</a:t>
            </a:r>
            <a:r>
              <a:rPr lang="zh-CN" altLang="en-US" sz="2400" b="1" dirty="0" smtClean="0">
                <a:latin typeface="宋体" pitchFamily="2" charset="-122"/>
              </a:rPr>
              <a:t>．马里诺说影子是有独立生命的实际存在，是让观众相信他对影子的研究成果，也表明他的表演技艺的高超。</a:t>
            </a:r>
          </a:p>
          <a:p>
            <a:pPr>
              <a:lnSpc>
                <a:spcPts val="3500"/>
              </a:lnSpc>
            </a:pPr>
            <a:r>
              <a:rPr lang="en-US" altLang="zh-CN" sz="2400" b="1" dirty="0" smtClean="0">
                <a:latin typeface="宋体" pitchFamily="2" charset="-122"/>
              </a:rPr>
              <a:t>B</a:t>
            </a:r>
            <a:r>
              <a:rPr lang="zh-CN" altLang="en-US" sz="2400" b="1" dirty="0" smtClean="0">
                <a:latin typeface="宋体" pitchFamily="2" charset="-122"/>
              </a:rPr>
              <a:t>．马里诺离开饭店前，请客人上前搜身，以证明他没有带走任何物品，这表明他品行端正，爱惜自己的名声。</a:t>
            </a:r>
          </a:p>
          <a:p>
            <a:pPr>
              <a:lnSpc>
                <a:spcPts val="3500"/>
              </a:lnSpc>
            </a:pPr>
            <a:r>
              <a:rPr lang="en-US" altLang="zh-CN" sz="2400" b="1" dirty="0" smtClean="0">
                <a:latin typeface="宋体" pitchFamily="2" charset="-122"/>
              </a:rPr>
              <a:t>C</a:t>
            </a:r>
            <a:r>
              <a:rPr lang="zh-CN" altLang="en-US" sz="2400" b="1" dirty="0" smtClean="0">
                <a:latin typeface="宋体" pitchFamily="2" charset="-122"/>
              </a:rPr>
              <a:t>．马里诺谢幕时，有人发出“幻术玩够了，来点音乐”的呼声，这呼声暗示客人们看穿了幻术，需要更多的娱乐节目刺激。</a:t>
            </a:r>
          </a:p>
          <a:p>
            <a:pPr>
              <a:lnSpc>
                <a:spcPts val="3500"/>
              </a:lnSpc>
            </a:pPr>
            <a:r>
              <a:rPr lang="en-US" altLang="zh-CN" sz="2400" b="1" dirty="0" smtClean="0">
                <a:latin typeface="宋体" pitchFamily="2" charset="-122"/>
              </a:rPr>
              <a:t>D</a:t>
            </a:r>
            <a:r>
              <a:rPr lang="zh-CN" altLang="en-US" sz="2400" b="1" dirty="0" smtClean="0">
                <a:latin typeface="宋体" pitchFamily="2" charset="-122"/>
              </a:rPr>
              <a:t>．马里诺穿过花园时，遭到警察的威胁和警告，表明马里诺的影子表演缺乏新意，已经让警察感到厌烦了。</a:t>
            </a:r>
          </a:p>
        </p:txBody>
      </p:sp>
      <p:sp>
        <p:nvSpPr>
          <p:cNvPr id="1760259"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6026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4"/>
          <p:cNvGrpSpPr>
            <a:grpSpLocks/>
          </p:cNvGrpSpPr>
          <p:nvPr/>
        </p:nvGrpSpPr>
        <p:grpSpPr bwMode="auto">
          <a:xfrm>
            <a:off x="1588" y="777875"/>
            <a:ext cx="609600" cy="2003425"/>
            <a:chOff x="0" y="0"/>
            <a:chExt cx="384" cy="1262"/>
          </a:xfrm>
        </p:grpSpPr>
        <p:pic>
          <p:nvPicPr>
            <p:cNvPr id="1760262"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6026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82"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E</a:t>
            </a:r>
            <a:r>
              <a:rPr lang="zh-CN" altLang="en-US" sz="2400" b="1" dirty="0" smtClean="0">
                <a:latin typeface="宋体" pitchFamily="2" charset="-122"/>
              </a:rPr>
              <a:t>．小说对马里诺在家中茫然失神状态的描写，真实反映了一个江湖艺人的现实生活，表达了作者对这类人物的同情。</a:t>
            </a:r>
          </a:p>
        </p:txBody>
      </p:sp>
      <p:sp>
        <p:nvSpPr>
          <p:cNvPr id="1761283"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6128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4"/>
          <p:cNvGrpSpPr>
            <a:grpSpLocks/>
          </p:cNvGrpSpPr>
          <p:nvPr/>
        </p:nvGrpSpPr>
        <p:grpSpPr bwMode="auto">
          <a:xfrm>
            <a:off x="1588" y="777875"/>
            <a:ext cx="609600" cy="2003425"/>
            <a:chOff x="0" y="0"/>
            <a:chExt cx="384" cy="1262"/>
          </a:xfrm>
        </p:grpSpPr>
        <p:pic>
          <p:nvPicPr>
            <p:cNvPr id="1761286"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6128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2306"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答</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不给分。</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本题考查的是对文章内容的分析和概括的能力。</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项“这表明他品行端正，爱惜自己的名声”错误，他故意这样说主要是想向大家证明他幻术表演的真实性；</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项“暗示客人们看穿了幻术，需要更多的娱乐节目刺激”不恰当，这或许只是表明观众不想再看幻术表演了；</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项“表演缺乏新意，已经让警察感到厌烦了”错误，这一警告旨在表明底层卖艺人处境辛酸。</a:t>
            </a:r>
          </a:p>
        </p:txBody>
      </p:sp>
      <p:sp>
        <p:nvSpPr>
          <p:cNvPr id="1762307"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6230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4"/>
          <p:cNvGrpSpPr>
            <a:grpSpLocks/>
          </p:cNvGrpSpPr>
          <p:nvPr/>
        </p:nvGrpSpPr>
        <p:grpSpPr bwMode="auto">
          <a:xfrm>
            <a:off x="1588" y="777875"/>
            <a:ext cx="609600" cy="2003425"/>
            <a:chOff x="0" y="0"/>
            <a:chExt cx="384" cy="1262"/>
          </a:xfrm>
        </p:grpSpPr>
        <p:pic>
          <p:nvPicPr>
            <p:cNvPr id="1762310"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6231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内容占位符 2"/>
          <p:cNvSpPr>
            <a:spLocks noGrp="1"/>
          </p:cNvSpPr>
          <p:nvPr>
            <p:ph idx="4294967295"/>
          </p:nvPr>
        </p:nvSpPr>
        <p:spPr>
          <a:xfrm>
            <a:off x="714348" y="954111"/>
            <a:ext cx="8137525" cy="5046657"/>
          </a:xfrm>
        </p:spPr>
        <p:txBody>
          <a:bodyPr/>
          <a:lstStyle/>
          <a:p>
            <a:pPr marL="0" indent="0" eaLnBrk="1" hangingPunct="1">
              <a:lnSpc>
                <a:spcPts val="3500"/>
              </a:lnSpc>
              <a:spcBef>
                <a:spcPct val="0"/>
              </a:spcBef>
              <a:buNone/>
            </a:pPr>
            <a:r>
              <a:rPr lang="en-US" sz="2400" b="1" dirty="0" smtClean="0">
                <a:latin typeface="宋体" pitchFamily="2" charset="-122"/>
              </a:rPr>
              <a:t>3.</a:t>
            </a:r>
            <a:r>
              <a:rPr lang="zh-CN" altLang="en-US" sz="2400" b="1" dirty="0" smtClean="0">
                <a:latin typeface="宋体" pitchFamily="2" charset="-122"/>
              </a:rPr>
              <a:t>下列表述，不符合原文意思的一项是</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A. </a:t>
            </a:r>
            <a:r>
              <a:rPr lang="zh-CN" altLang="en-US" sz="2400" b="1" dirty="0" smtClean="0">
                <a:latin typeface="宋体" pitchFamily="2" charset="-122"/>
              </a:rPr>
              <a:t>在商代晚期的青铜器纹饰中，华丽而饰有眼翎的长尾鸟形状的凤纹还没有出现。</a:t>
            </a:r>
          </a:p>
          <a:p>
            <a:pPr marL="0" indent="0" eaLnBrk="1" hangingPunct="1">
              <a:lnSpc>
                <a:spcPts val="3500"/>
              </a:lnSpc>
              <a:spcBef>
                <a:spcPct val="0"/>
              </a:spcBef>
              <a:buNone/>
            </a:pPr>
            <a:r>
              <a:rPr lang="en-US" altLang="zh-CN" sz="2400" b="1" dirty="0" smtClean="0">
                <a:latin typeface="宋体" pitchFamily="2" charset="-122"/>
              </a:rPr>
              <a:t>B. </a:t>
            </a:r>
            <a:r>
              <a:rPr lang="zh-CN" altLang="en-US" sz="2400" b="1" dirty="0" smtClean="0">
                <a:latin typeface="宋体" pitchFamily="2" charset="-122"/>
              </a:rPr>
              <a:t>从青铜器纹饰和“天命玄鸟，降而生商”这句话看，鸟是殷商人传说中的图腾始祖。</a:t>
            </a:r>
          </a:p>
          <a:p>
            <a:pPr marL="0" indent="0" eaLnBrk="1" hangingPunct="1">
              <a:lnSpc>
                <a:spcPts val="3500"/>
              </a:lnSpc>
              <a:spcBef>
                <a:spcPct val="0"/>
              </a:spcBef>
              <a:buNone/>
            </a:pPr>
            <a:r>
              <a:rPr lang="en-US" altLang="zh-CN" sz="2400" b="1" dirty="0" smtClean="0">
                <a:latin typeface="宋体" pitchFamily="2" charset="-122"/>
              </a:rPr>
              <a:t>C. “</a:t>
            </a:r>
            <a:r>
              <a:rPr lang="zh-CN" altLang="en-US" sz="2400" b="1" dirty="0" smtClean="0">
                <a:latin typeface="宋体" pitchFamily="2" charset="-122"/>
              </a:rPr>
              <a:t>凤”是由鸟演变而来的，可见，凤鸟的演变是鸟在先，凤在后，贯穿整个商代的不是凤而是鸟。</a:t>
            </a:r>
          </a:p>
          <a:p>
            <a:pPr marL="0" indent="0" eaLnBrk="1" hangingPunct="1">
              <a:lnSpc>
                <a:spcPts val="3500"/>
              </a:lnSpc>
              <a:spcBef>
                <a:spcPct val="0"/>
              </a:spcBef>
              <a:buNone/>
            </a:pPr>
            <a:r>
              <a:rPr lang="en-US" altLang="zh-CN" sz="2400" b="1" dirty="0" smtClean="0">
                <a:latin typeface="宋体" pitchFamily="2" charset="-122"/>
              </a:rPr>
              <a:t>D. </a:t>
            </a:r>
            <a:r>
              <a:rPr lang="zh-CN" altLang="en-US" sz="2400" b="1" dirty="0" smtClean="0">
                <a:latin typeface="宋体" pitchFamily="2" charset="-122"/>
              </a:rPr>
              <a:t>凤鸟知天时，九扈带来耕种、耘田和收获的信息，所以殷人先祖“鸟师而鸟名”。</a:t>
            </a:r>
          </a:p>
        </p:txBody>
      </p:sp>
      <p:sp>
        <p:nvSpPr>
          <p:cNvPr id="124518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4519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451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3330" name="Rectangle 2"/>
          <p:cNvSpPr>
            <a:spLocks noChangeArrowheads="1"/>
          </p:cNvSpPr>
          <p:nvPr/>
        </p:nvSpPr>
        <p:spPr bwMode="auto">
          <a:xfrm>
            <a:off x="755650" y="908050"/>
            <a:ext cx="7920038" cy="5473700"/>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2.</a:t>
            </a:r>
            <a:r>
              <a:rPr lang="zh-CN" altLang="en-US" sz="2400" b="1" dirty="0" smtClean="0">
                <a:latin typeface="宋体" pitchFamily="2" charset="-122"/>
              </a:rPr>
              <a:t>“影子”对小说的艺术表现有什么作用？请简要分析。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通过奇特形象的塑造，营造作品的神秘氛围，激发读者的阅读兴趣；②通过影子逼真神妙的表演，表现主人公幻术技艺的高超；③通过制造故事悬念，为后文揭示事实真相埋下伏笔。</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分析作品形象内涵作用的能力。“影子”在小说情节的展开及发展上起到了营造神秘氛围的作用，引起读者阅读的兴趣；同时通过对影子的幻术表演，生动表现了主人公技艺高超的人物形象；并为结尾的真相大白埋下了伏笔。</a:t>
            </a:r>
          </a:p>
          <a:p>
            <a:pPr indent="452438">
              <a:lnSpc>
                <a:spcPts val="3500"/>
              </a:lnSpc>
            </a:pPr>
            <a:endParaRPr lang="zh-CN" altLang="en-US" sz="2400" b="1" dirty="0">
              <a:solidFill>
                <a:srgbClr val="990033"/>
              </a:solidFill>
              <a:latin typeface="宋体" pitchFamily="2" charset="-122"/>
            </a:endParaRPr>
          </a:p>
        </p:txBody>
      </p:sp>
      <p:sp>
        <p:nvSpPr>
          <p:cNvPr id="1763331"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6333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sp>
        <p:nvSpPr>
          <p:cNvPr id="1763333" name="Rectangle 9"/>
          <p:cNvSpPr>
            <a:spLocks noChangeArrowheads="1"/>
          </p:cNvSpPr>
          <p:nvPr/>
        </p:nvSpPr>
        <p:spPr bwMode="auto">
          <a:xfrm>
            <a:off x="0" y="3081338"/>
            <a:ext cx="184150" cy="366712"/>
          </a:xfrm>
          <a:prstGeom prst="rect">
            <a:avLst/>
          </a:prstGeom>
          <a:noFill/>
          <a:ln w="9525">
            <a:noFill/>
            <a:miter lim="800000"/>
            <a:headEnd/>
            <a:tailEnd/>
          </a:ln>
        </p:spPr>
        <p:txBody>
          <a:bodyPr wrap="none" anchor="ctr">
            <a:spAutoFit/>
          </a:bodyPr>
          <a:lstStyle/>
          <a:p>
            <a:endParaRPr lang="zh-CN" altLang="en-US"/>
          </a:p>
        </p:txBody>
      </p:sp>
      <p:grpSp>
        <p:nvGrpSpPr>
          <p:cNvPr id="2" name="Group 4"/>
          <p:cNvGrpSpPr>
            <a:grpSpLocks/>
          </p:cNvGrpSpPr>
          <p:nvPr/>
        </p:nvGrpSpPr>
        <p:grpSpPr bwMode="auto">
          <a:xfrm>
            <a:off x="1588" y="777875"/>
            <a:ext cx="609600" cy="2003425"/>
            <a:chOff x="0" y="0"/>
            <a:chExt cx="384" cy="1262"/>
          </a:xfrm>
        </p:grpSpPr>
        <p:pic>
          <p:nvPicPr>
            <p:cNvPr id="1763335"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63336"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63330">
                                            <p:txEl>
                                              <p:pRg st="1" end="1"/>
                                            </p:txEl>
                                          </p:spTgt>
                                        </p:tgtEl>
                                        <p:attrNameLst>
                                          <p:attrName>style.visibility</p:attrName>
                                        </p:attrNameLst>
                                      </p:cBhvr>
                                      <p:to>
                                        <p:strVal val="visible"/>
                                      </p:to>
                                    </p:set>
                                    <p:anim calcmode="lin" valueType="num">
                                      <p:cBhvr additive="base">
                                        <p:cTn id="7" dur="500" fill="hold"/>
                                        <p:tgtEl>
                                          <p:spTgt spid="176333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63330">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63330">
                                            <p:txEl>
                                              <p:pRg st="2" end="2"/>
                                            </p:txEl>
                                          </p:spTgt>
                                        </p:tgtEl>
                                        <p:attrNameLst>
                                          <p:attrName>style.visibility</p:attrName>
                                        </p:attrNameLst>
                                      </p:cBhvr>
                                      <p:to>
                                        <p:strVal val="visible"/>
                                      </p:to>
                                    </p:set>
                                    <p:anim calcmode="lin" valueType="num">
                                      <p:cBhvr additive="base">
                                        <p:cTn id="11" dur="500" fill="hold"/>
                                        <p:tgtEl>
                                          <p:spTgt spid="1763330">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6333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4354" name="Rectangle 2"/>
          <p:cNvSpPr>
            <a:spLocks noChangeArrowheads="1"/>
          </p:cNvSpPr>
          <p:nvPr/>
        </p:nvSpPr>
        <p:spPr bwMode="auto">
          <a:xfrm>
            <a:off x="755650" y="908050"/>
            <a:ext cx="7920038" cy="5473700"/>
          </a:xfrm>
          <a:prstGeom prst="rect">
            <a:avLst/>
          </a:prstGeom>
          <a:noFill/>
          <a:ln w="9525">
            <a:noFill/>
            <a:miter lim="800000"/>
            <a:headEnd/>
            <a:tailEnd/>
          </a:ln>
        </p:spPr>
        <p:txBody>
          <a:bodyPr/>
          <a:lstStyle/>
          <a:p>
            <a:pPr>
              <a:lnSpc>
                <a:spcPts val="3300"/>
              </a:lnSpc>
            </a:pPr>
            <a:r>
              <a:rPr lang="en-US" altLang="zh-CN" sz="2400" b="1" dirty="0" smtClean="0">
                <a:latin typeface="宋体" pitchFamily="2" charset="-122"/>
              </a:rPr>
              <a:t>3.</a:t>
            </a:r>
            <a:r>
              <a:rPr lang="zh-CN" altLang="en-US" sz="2400" b="1" dirty="0" smtClean="0">
                <a:latin typeface="宋体" pitchFamily="2" charset="-122"/>
              </a:rPr>
              <a:t>小说主人公马里诺这一形象有哪些特点？请简要分析。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a:lnSpc>
                <a:spcPts val="3300"/>
              </a:lnSpc>
            </a:pPr>
            <a:endParaRPr lang="zh-CN" altLang="en-US" sz="2400" b="1" dirty="0">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演艺精湛，能说会道：善于捕捉观众心理，赋予无声的影子以独立的生命；②地位卑微：人前强颜欢笑，依靠表演取悦观众，却遭观众厌弃和警察驱逐；③忍辱负重：为养家糊口而奔走卖艺，却只能独自忍受精神的孤独和痛苦。</a:t>
            </a:r>
          </a:p>
        </p:txBody>
      </p:sp>
      <p:sp>
        <p:nvSpPr>
          <p:cNvPr id="1764355"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6435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第</a:t>
            </a:r>
            <a:r>
              <a:rPr lang="en-US" sz="2200" b="1" dirty="0">
                <a:solidFill>
                  <a:srgbClr val="C00000"/>
                </a:solidFill>
                <a:latin typeface="幼圆" pitchFamily="49" charset="-122"/>
                <a:ea typeface="幼圆" pitchFamily="49" charset="-122"/>
              </a:rPr>
              <a:t>5</a:t>
            </a:r>
            <a:r>
              <a:rPr lang="zh-CN" altLang="en-US" sz="2200" b="1" dirty="0">
                <a:solidFill>
                  <a:srgbClr val="C00000"/>
                </a:solidFill>
                <a:latin typeface="幼圆" pitchFamily="49" charset="-122"/>
                <a:ea typeface="幼圆" pitchFamily="49" charset="-122"/>
              </a:rPr>
              <a:t>讲　品味表达技巧</a:t>
            </a:r>
          </a:p>
        </p:txBody>
      </p:sp>
      <p:grpSp>
        <p:nvGrpSpPr>
          <p:cNvPr id="2" name="Group 4"/>
          <p:cNvGrpSpPr>
            <a:grpSpLocks/>
          </p:cNvGrpSpPr>
          <p:nvPr/>
        </p:nvGrpSpPr>
        <p:grpSpPr bwMode="auto">
          <a:xfrm>
            <a:off x="1588" y="777875"/>
            <a:ext cx="609600" cy="2003425"/>
            <a:chOff x="0" y="0"/>
            <a:chExt cx="384" cy="1262"/>
          </a:xfrm>
        </p:grpSpPr>
        <p:pic>
          <p:nvPicPr>
            <p:cNvPr id="1764358"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6435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64354">
                                            <p:txEl>
                                              <p:pRg st="2" end="2"/>
                                            </p:txEl>
                                          </p:spTgt>
                                        </p:tgtEl>
                                        <p:attrNameLst>
                                          <p:attrName>style.visibility</p:attrName>
                                        </p:attrNameLst>
                                      </p:cBhvr>
                                      <p:to>
                                        <p:strVal val="visible"/>
                                      </p:to>
                                    </p:set>
                                    <p:anim calcmode="lin" valueType="num">
                                      <p:cBhvr additive="base">
                                        <p:cTn id="7" dur="500" fill="hold"/>
                                        <p:tgtEl>
                                          <p:spTgt spid="176435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6435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5378" name="Rectangle 2"/>
          <p:cNvSpPr>
            <a:spLocks noChangeArrowheads="1"/>
          </p:cNvSpPr>
          <p:nvPr/>
        </p:nvSpPr>
        <p:spPr bwMode="auto">
          <a:xfrm>
            <a:off x="755650" y="908050"/>
            <a:ext cx="7920038" cy="5473700"/>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概括小说中人物形象特点的能力。小说中马里诺的形象主要从他在表演中、表演后以及回到家三个方面来进行概括。表演时他技艺高超，能说会道，活灵活现地向观众展示了他精湛的幻术技艺；表演后很快被观众冷落，并遭到警察的驱赶，这表明他身份地位的卑微；回到家后可以得知，他所有的付出都是为了养活一个家庭，他忍受着痛苦与屈辱生活，表现出他的忍辱负重与坚强。</a:t>
            </a:r>
          </a:p>
          <a:p>
            <a:pPr>
              <a:lnSpc>
                <a:spcPts val="3300"/>
              </a:lnSpc>
            </a:pPr>
            <a:endParaRPr lang="zh-CN" altLang="en-US" sz="2400" b="1" dirty="0">
              <a:solidFill>
                <a:srgbClr val="990033"/>
              </a:solidFill>
              <a:latin typeface="宋体" pitchFamily="2" charset="-122"/>
            </a:endParaRPr>
          </a:p>
        </p:txBody>
      </p:sp>
      <p:sp>
        <p:nvSpPr>
          <p:cNvPr id="1765379"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6538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4"/>
          <p:cNvGrpSpPr>
            <a:grpSpLocks/>
          </p:cNvGrpSpPr>
          <p:nvPr/>
        </p:nvGrpSpPr>
        <p:grpSpPr bwMode="auto">
          <a:xfrm>
            <a:off x="1588" y="777875"/>
            <a:ext cx="609600" cy="2003425"/>
            <a:chOff x="0" y="0"/>
            <a:chExt cx="384" cy="1262"/>
          </a:xfrm>
        </p:grpSpPr>
        <p:pic>
          <p:nvPicPr>
            <p:cNvPr id="1765382"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6538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402" name="Rectangle 2"/>
          <p:cNvSpPr>
            <a:spLocks noChangeArrowheads="1"/>
          </p:cNvSpPr>
          <p:nvPr/>
        </p:nvSpPr>
        <p:spPr bwMode="auto">
          <a:xfrm>
            <a:off x="755650" y="908050"/>
            <a:ext cx="7920038" cy="5473700"/>
          </a:xfrm>
          <a:prstGeom prst="rect">
            <a:avLst/>
          </a:prstGeom>
          <a:noFill/>
          <a:ln w="9525">
            <a:noFill/>
            <a:miter lim="800000"/>
            <a:headEnd/>
            <a:tailEnd/>
          </a:ln>
        </p:spPr>
        <p:txBody>
          <a:bodyPr/>
          <a:lstStyle/>
          <a:p>
            <a:pPr>
              <a:lnSpc>
                <a:spcPts val="3300"/>
              </a:lnSpc>
            </a:pPr>
            <a:r>
              <a:rPr lang="zh-CN" altLang="en-US" sz="2400" b="1" dirty="0" smtClean="0">
                <a:latin typeface="宋体" pitchFamily="2" charset="-122"/>
              </a:rPr>
              <a:t>*</a:t>
            </a:r>
            <a:r>
              <a:rPr lang="en-US" altLang="zh-CN" sz="2400" b="1" dirty="0" smtClean="0">
                <a:latin typeface="宋体" pitchFamily="2" charset="-122"/>
              </a:rPr>
              <a:t>4.</a:t>
            </a:r>
            <a:r>
              <a:rPr lang="zh-CN" altLang="en-US" sz="2400" b="1" dirty="0" smtClean="0">
                <a:latin typeface="宋体" pitchFamily="2" charset="-122"/>
              </a:rPr>
              <a:t>小说前半部分侧重写马里诺的影子表演，后半部分侧重写马里诺的现实生活。作者这样安排有什么用意？请结合全文，谈谈你的看法。</a:t>
            </a:r>
            <a:r>
              <a:rPr lang="en-US" altLang="zh-CN" sz="2400" b="1" dirty="0" smtClean="0">
                <a:latin typeface="宋体" pitchFamily="2" charset="-122"/>
              </a:rPr>
              <a:t>(8</a:t>
            </a:r>
            <a:r>
              <a:rPr lang="zh-CN" altLang="en-US" sz="2400" b="1" dirty="0" smtClean="0">
                <a:latin typeface="宋体" pitchFamily="2" charset="-122"/>
              </a:rPr>
              <a:t>分</a:t>
            </a:r>
            <a:r>
              <a:rPr lang="en-US" altLang="zh-CN" sz="2400" b="1" dirty="0" smtClean="0">
                <a:latin typeface="宋体" pitchFamily="2" charset="-122"/>
              </a:rPr>
              <a:t>)</a:t>
            </a:r>
          </a:p>
          <a:p>
            <a:pPr>
              <a:lnSpc>
                <a:spcPts val="3300"/>
              </a:lnSpc>
            </a:pPr>
            <a:endParaRPr lang="zh-CN" altLang="en-US" sz="2400" b="1" dirty="0">
              <a:latin typeface="宋体" pitchFamily="2" charset="-122"/>
            </a:endParaRPr>
          </a:p>
          <a:p>
            <a:pPr>
              <a:lnSpc>
                <a:spcPts val="3300"/>
              </a:lnSpc>
            </a:pPr>
            <a:r>
              <a:rPr lang="zh-CN" altLang="en-US" sz="2400" b="1" dirty="0" smtClean="0">
                <a:solidFill>
                  <a:srgbClr val="990033"/>
                </a:solidFill>
                <a:latin typeface="宋体" pitchFamily="2" charset="-122"/>
              </a:rPr>
              <a:t>“答案”及“解析”见本讲“现场指导”。</a:t>
            </a:r>
            <a:endParaRPr lang="zh-CN" altLang="en-US" sz="2400" b="1" dirty="0">
              <a:latin typeface="宋体" pitchFamily="2" charset="-122"/>
            </a:endParaRPr>
          </a:p>
        </p:txBody>
      </p:sp>
      <p:sp>
        <p:nvSpPr>
          <p:cNvPr id="1766403"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6640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4"/>
          <p:cNvGrpSpPr>
            <a:grpSpLocks/>
          </p:cNvGrpSpPr>
          <p:nvPr/>
        </p:nvGrpSpPr>
        <p:grpSpPr bwMode="auto">
          <a:xfrm>
            <a:off x="1588" y="777875"/>
            <a:ext cx="609600" cy="2003425"/>
            <a:chOff x="0" y="0"/>
            <a:chExt cx="384" cy="1262"/>
          </a:xfrm>
        </p:grpSpPr>
        <p:pic>
          <p:nvPicPr>
            <p:cNvPr id="1766406"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6640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66402">
                                            <p:txEl>
                                              <p:pRg st="2" end="2"/>
                                            </p:txEl>
                                          </p:spTgt>
                                        </p:tgtEl>
                                        <p:attrNameLst>
                                          <p:attrName>style.visibility</p:attrName>
                                        </p:attrNameLst>
                                      </p:cBhvr>
                                      <p:to>
                                        <p:strVal val="visible"/>
                                      </p:to>
                                    </p:set>
                                    <p:anim calcmode="lin" valueType="num">
                                      <p:cBhvr additive="base">
                                        <p:cTn id="7" dur="500" fill="hold"/>
                                        <p:tgtEl>
                                          <p:spTgt spid="176640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6640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7426" name="Rectangle 2"/>
          <p:cNvSpPr>
            <a:spLocks noChangeArrowheads="1"/>
          </p:cNvSpPr>
          <p:nvPr/>
        </p:nvSpPr>
        <p:spPr bwMode="auto">
          <a:xfrm>
            <a:off x="790575" y="936625"/>
            <a:ext cx="7920038" cy="5399088"/>
          </a:xfrm>
          <a:prstGeom prst="rect">
            <a:avLst/>
          </a:prstGeom>
          <a:noFill/>
          <a:ln w="9525">
            <a:noFill/>
            <a:miter lim="800000"/>
            <a:headEnd/>
            <a:tailEnd/>
          </a:ln>
        </p:spPr>
        <p:txBody>
          <a:bodyPr/>
          <a:lstStyle/>
          <a:p>
            <a:pPr algn="ctr">
              <a:lnSpc>
                <a:spcPts val="3500"/>
              </a:lnSpc>
            </a:pPr>
            <a:r>
              <a:rPr lang="en-US" sz="2400" b="1" dirty="0">
                <a:solidFill>
                  <a:srgbClr val="0033CC"/>
                </a:solidFill>
                <a:effectLst>
                  <a:outerShdw blurRad="38100" dist="38100" dir="2700000" algn="tl">
                    <a:srgbClr val="C0C0C0"/>
                  </a:outerShdw>
                </a:effectLst>
                <a:latin typeface="宋体" pitchFamily="2" charset="-122"/>
                <a:ea typeface="黑体" pitchFamily="2" charset="-122"/>
              </a:rPr>
              <a:t>——</a:t>
            </a:r>
            <a:r>
              <a:rPr lang="en-US" sz="2400" b="1" dirty="0">
                <a:solidFill>
                  <a:srgbClr val="0033CC"/>
                </a:solidFill>
                <a:effectLst>
                  <a:outerShdw blurRad="38100" dist="38100" dir="2700000" algn="tl">
                    <a:srgbClr val="C0C0C0"/>
                  </a:outerShdw>
                </a:effectLst>
                <a:latin typeface="黑体" pitchFamily="2" charset="-122"/>
                <a:ea typeface="黑体" pitchFamily="2" charset="-122"/>
              </a:rPr>
              <a:t> </a:t>
            </a:r>
            <a:r>
              <a:rPr lang="zh-CN" altLang="en-US" sz="2400" b="1" dirty="0">
                <a:solidFill>
                  <a:srgbClr val="0033CC"/>
                </a:solidFill>
                <a:effectLst>
                  <a:outerShdw blurRad="38100" dist="38100" dir="2700000" algn="tl">
                    <a:srgbClr val="C0C0C0"/>
                  </a:outerShdw>
                </a:effectLst>
                <a:latin typeface="黑体" pitchFamily="2" charset="-122"/>
                <a:ea typeface="黑体" pitchFamily="2" charset="-122"/>
              </a:rPr>
              <a:t>现场指导 </a:t>
            </a:r>
            <a:r>
              <a:rPr lang="en-US" sz="2400" b="1" dirty="0">
                <a:solidFill>
                  <a:srgbClr val="0033CC"/>
                </a:solidFill>
                <a:effectLst>
                  <a:outerShdw blurRad="38100" dist="38100" dir="2700000" algn="tl">
                    <a:srgbClr val="C0C0C0"/>
                  </a:outerShdw>
                </a:effectLst>
                <a:latin typeface="宋体" pitchFamily="2" charset="-122"/>
                <a:ea typeface="黑体" pitchFamily="2" charset="-122"/>
              </a:rPr>
              <a:t>——</a:t>
            </a:r>
            <a:endParaRPr lang="en-US" sz="2400" b="1" dirty="0">
              <a:solidFill>
                <a:srgbClr val="0033CC"/>
              </a:solidFill>
              <a:effectLst>
                <a:outerShdw blurRad="38100" dist="38100" dir="2700000" algn="tl">
                  <a:srgbClr val="C0C0C0"/>
                </a:outerShdw>
              </a:effectLst>
              <a:latin typeface="黑体" pitchFamily="2" charset="-122"/>
              <a:ea typeface="黑体" pitchFamily="2" charset="-122"/>
            </a:endParaRPr>
          </a:p>
          <a:p>
            <a:pPr>
              <a:lnSpc>
                <a:spcPts val="3500"/>
              </a:lnSpc>
            </a:pPr>
            <a:r>
              <a:rPr lang="en-US" altLang="zh-CN" sz="2400" b="1" dirty="0">
                <a:latin typeface="宋体" pitchFamily="2" charset="-122"/>
              </a:rPr>
              <a:t>[</a:t>
            </a:r>
            <a:r>
              <a:rPr lang="en-US" altLang="zh-CN" sz="2400" b="1" dirty="0" smtClean="0">
                <a:latin typeface="宋体" pitchFamily="2" charset="-122"/>
              </a:rPr>
              <a:t>2013·</a:t>
            </a:r>
            <a:r>
              <a:rPr lang="zh-CN" altLang="en-US" sz="2400" b="1" dirty="0" smtClean="0">
                <a:latin typeface="宋体" pitchFamily="2" charset="-122"/>
              </a:rPr>
              <a:t>新课标全国卷</a:t>
            </a:r>
            <a:r>
              <a:rPr lang="en-US" altLang="zh-CN" sz="2400" b="1" dirty="0" smtClean="0">
                <a:latin typeface="宋体" pitchFamily="2" charset="-122"/>
              </a:rPr>
              <a:t>Ⅰ]</a:t>
            </a:r>
            <a:r>
              <a:rPr lang="zh-CN" altLang="en-US" sz="2400" b="1" dirty="0" smtClean="0">
                <a:latin typeface="宋体" pitchFamily="2" charset="-122"/>
              </a:rPr>
              <a:t>小说前半部分侧重写马里诺的影子表演，后半部分侧重写马里诺的现实生活。作者这样安排有什么用意？请结合全文，谈谈你的看法。</a:t>
            </a:r>
            <a:r>
              <a:rPr lang="en-US" altLang="zh-CN" sz="2400" b="1" dirty="0" smtClean="0">
                <a:latin typeface="宋体" pitchFamily="2" charset="-122"/>
              </a:rPr>
              <a:t>(8</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原文见本讲“真题体验”</a:t>
            </a:r>
            <a:r>
              <a:rPr lang="en-US" altLang="zh-CN" sz="2400" b="1" dirty="0" smtClean="0">
                <a:latin typeface="宋体" pitchFamily="2" charset="-122"/>
              </a:rPr>
              <a:t>)</a:t>
            </a:r>
          </a:p>
        </p:txBody>
      </p:sp>
      <p:sp>
        <p:nvSpPr>
          <p:cNvPr id="1767427"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6742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4"/>
          <p:cNvGrpSpPr>
            <a:grpSpLocks/>
          </p:cNvGrpSpPr>
          <p:nvPr/>
        </p:nvGrpSpPr>
        <p:grpSpPr bwMode="auto">
          <a:xfrm>
            <a:off x="1588" y="777875"/>
            <a:ext cx="609600" cy="2003425"/>
            <a:chOff x="0" y="0"/>
            <a:chExt cx="384" cy="1262"/>
          </a:xfrm>
        </p:grpSpPr>
        <p:pic>
          <p:nvPicPr>
            <p:cNvPr id="1767430"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6743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8450" name="Rectangle 2"/>
          <p:cNvSpPr>
            <a:spLocks noChangeArrowheads="1"/>
          </p:cNvSpPr>
          <p:nvPr/>
        </p:nvSpPr>
        <p:spPr bwMode="auto">
          <a:xfrm>
            <a:off x="790575" y="936625"/>
            <a:ext cx="7920038" cy="5399088"/>
          </a:xfrm>
          <a:prstGeom prst="rect">
            <a:avLst/>
          </a:prstGeom>
          <a:noFill/>
          <a:ln w="9525">
            <a:noFill/>
            <a:miter lim="800000"/>
            <a:headEnd/>
            <a:tailEnd/>
          </a:ln>
        </p:spPr>
        <p:txBody>
          <a:bodyPr/>
          <a:lstStyle/>
          <a:p>
            <a:pPr algn="ctr">
              <a:lnSpc>
                <a:spcPts val="3500"/>
              </a:lnSpc>
            </a:pPr>
            <a:endParaRPr lang="en-US" sz="2400" b="1">
              <a:latin typeface="宋体" pitchFamily="2" charset="-122"/>
            </a:endParaRPr>
          </a:p>
        </p:txBody>
      </p:sp>
      <p:sp>
        <p:nvSpPr>
          <p:cNvPr id="1768451"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6845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aphicFrame>
        <p:nvGraphicFramePr>
          <p:cNvPr id="1768453" name="Group 5"/>
          <p:cNvGraphicFramePr>
            <a:graphicFrameLocks noGrp="1"/>
          </p:cNvGraphicFramePr>
          <p:nvPr/>
        </p:nvGraphicFramePr>
        <p:xfrm>
          <a:off x="755650" y="908050"/>
          <a:ext cx="7921625" cy="5066022"/>
        </p:xfrm>
        <a:graphic>
          <a:graphicData uri="http://schemas.openxmlformats.org/drawingml/2006/table">
            <a:tbl>
              <a:tblPr/>
              <a:tblGrid>
                <a:gridCol w="473075"/>
                <a:gridCol w="554038"/>
                <a:gridCol w="6894512"/>
              </a:tblGrid>
              <a:tr h="1377942">
                <a:tc rowSpan="2">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审题</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审题要点</a:t>
                      </a: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3050" algn="l"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根据题干，可以审出三个要点：第一，要回答前后这样安排的用意；第二，要结合全文，说明答案不局限在某一部分；第三，分值是</a:t>
                      </a:r>
                      <a:r>
                        <a:rPr kumimoji="0" lang="en-US" altLang="zh-CN"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8</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分，答案最少要答出四点</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46488">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思路分析</a:t>
                      </a: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3050" algn="l" defTabSz="914400" rtl="0" eaLnBrk="0" fontAlgn="base" latinLnBrk="0" hangingPunct="0">
                        <a:lnSpc>
                          <a:spcPct val="118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本题考查“把握文章结构”“探讨作者的创作背景和创作意图”和“鉴赏小说表达技巧”的能力。回答此题，首先要把握作者通篇使用的对比手法：前半部分侧重写马里诺的影子表演，后半部分侧重写马里诺的现实生活。两种完全不同的场景描写，形成了鲜明的对比，给人强烈的阅读冲击力。具体体现为：饭店里，寻欢作乐的人们与这个江湖艺人的对比。江湖艺人自身也在对比：人前强颜欢笑，谦恭而矜持的神色，惨淡的笑容；人后独自悲叹辛酸的艰涩。通过强烈的对比将文明与野蛮、逗乐与悲苦交织在一起，写出了挣扎在贫困线上的穷苦人民的悲惨境遇</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4"/>
          <p:cNvGrpSpPr>
            <a:grpSpLocks/>
          </p:cNvGrpSpPr>
          <p:nvPr/>
        </p:nvGrpSpPr>
        <p:grpSpPr bwMode="auto">
          <a:xfrm>
            <a:off x="1588" y="777875"/>
            <a:ext cx="609600" cy="2003425"/>
            <a:chOff x="0" y="0"/>
            <a:chExt cx="384" cy="1262"/>
          </a:xfrm>
        </p:grpSpPr>
        <p:pic>
          <p:nvPicPr>
            <p:cNvPr id="1768467"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68468"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9474" name="Rectangle 2"/>
          <p:cNvSpPr>
            <a:spLocks noChangeArrowheads="1"/>
          </p:cNvSpPr>
          <p:nvPr/>
        </p:nvSpPr>
        <p:spPr bwMode="auto">
          <a:xfrm>
            <a:off x="790575" y="936625"/>
            <a:ext cx="7920038" cy="5399088"/>
          </a:xfrm>
          <a:prstGeom prst="rect">
            <a:avLst/>
          </a:prstGeom>
          <a:noFill/>
          <a:ln w="9525">
            <a:noFill/>
            <a:miter lim="800000"/>
            <a:headEnd/>
            <a:tailEnd/>
          </a:ln>
        </p:spPr>
        <p:txBody>
          <a:bodyPr/>
          <a:lstStyle/>
          <a:p>
            <a:pPr algn="ctr">
              <a:lnSpc>
                <a:spcPts val="3500"/>
              </a:lnSpc>
            </a:pPr>
            <a:endParaRPr lang="en-US" sz="2400" b="1">
              <a:latin typeface="宋体" pitchFamily="2" charset="-122"/>
            </a:endParaRPr>
          </a:p>
        </p:txBody>
      </p:sp>
      <p:sp>
        <p:nvSpPr>
          <p:cNvPr id="1769475"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aphicFrame>
        <p:nvGraphicFramePr>
          <p:cNvPr id="1769476" name="Group 4"/>
          <p:cNvGraphicFramePr>
            <a:graphicFrameLocks noGrp="1"/>
          </p:cNvGraphicFramePr>
          <p:nvPr/>
        </p:nvGraphicFramePr>
        <p:xfrm>
          <a:off x="755650" y="981074"/>
          <a:ext cx="8031192" cy="2090735"/>
        </p:xfrm>
        <a:graphic>
          <a:graphicData uri="http://schemas.openxmlformats.org/drawingml/2006/table">
            <a:tbl>
              <a:tblPr/>
              <a:tblGrid>
                <a:gridCol w="396337"/>
                <a:gridCol w="804099"/>
                <a:gridCol w="401336"/>
                <a:gridCol w="857256"/>
                <a:gridCol w="5572164"/>
              </a:tblGrid>
              <a:tr h="896352">
                <a:tc rowSpan="2">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答题</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现场答案</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273050" algn="l"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作者这样安排是为了构成对比，更好地刻画人物形象，深化主题，吸引读者阅读</a:t>
                      </a:r>
                      <a:endParaRPr kumimoji="0" 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1194383">
                <a:tc vMerge="1">
                  <a:txBody>
                    <a:bodyPr/>
                    <a:lstStyle/>
                    <a:p>
                      <a:endParaRPr lang="zh-CN" altLang="en-US"/>
                    </a:p>
                  </a:txBody>
                  <a:tcPr/>
                </a:tc>
                <a:tc>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我来</a:t>
                      </a:r>
                    </a:p>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评分</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得分</a:t>
                      </a:r>
                    </a:p>
                    <a:p>
                      <a:pPr marL="0" marR="0" lvl="0" indent="0" algn="l"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理由</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2000"/>
                        </a:lnSpc>
                        <a:spcBef>
                          <a:spcPct val="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4"/>
          <p:cNvGrpSpPr>
            <a:grpSpLocks/>
          </p:cNvGrpSpPr>
          <p:nvPr/>
        </p:nvGrpSpPr>
        <p:grpSpPr bwMode="auto">
          <a:xfrm>
            <a:off x="1588" y="777875"/>
            <a:ext cx="609600" cy="2003425"/>
            <a:chOff x="0" y="0"/>
            <a:chExt cx="384" cy="1262"/>
          </a:xfrm>
        </p:grpSpPr>
        <p:pic>
          <p:nvPicPr>
            <p:cNvPr id="1769499"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69500"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769501"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sp>
        <p:nvSpPr>
          <p:cNvPr id="9" name="Text Box 33"/>
          <p:cNvSpPr txBox="1">
            <a:spLocks noChangeArrowheads="1"/>
          </p:cNvSpPr>
          <p:nvPr/>
        </p:nvSpPr>
        <p:spPr bwMode="auto">
          <a:xfrm>
            <a:off x="1928794" y="2000240"/>
            <a:ext cx="500066" cy="707886"/>
          </a:xfrm>
          <a:prstGeom prst="rect">
            <a:avLst/>
          </a:prstGeom>
          <a:noFill/>
          <a:ln w="9525">
            <a:noFill/>
            <a:miter lim="800000"/>
            <a:headEnd/>
            <a:tailEnd/>
          </a:ln>
          <a:effectLst/>
        </p:spPr>
        <p:txBody>
          <a:bodyPr wrap="square">
            <a:spAutoFit/>
          </a:bodyPr>
          <a:lstStyle/>
          <a:p>
            <a:pPr algn="ctr">
              <a:spcBef>
                <a:spcPct val="50000"/>
              </a:spcBef>
            </a:pPr>
            <a:r>
              <a:rPr lang="en-US" altLang="zh-CN" sz="2000" b="1" dirty="0" smtClean="0">
                <a:solidFill>
                  <a:srgbClr val="990033"/>
                </a:solidFill>
                <a:latin typeface="宋体" pitchFamily="2" charset="-122"/>
              </a:rPr>
              <a:t>4</a:t>
            </a:r>
            <a:r>
              <a:rPr lang="zh-CN" altLang="en-US" sz="2000" b="1" dirty="0" smtClean="0">
                <a:solidFill>
                  <a:srgbClr val="990033"/>
                </a:solidFill>
                <a:latin typeface="宋体" pitchFamily="2" charset="-122"/>
              </a:rPr>
              <a:t>分</a:t>
            </a:r>
            <a:endParaRPr lang="zh-CN" altLang="en-US" sz="2000" b="1" dirty="0">
              <a:solidFill>
                <a:srgbClr val="990033"/>
              </a:solidFill>
              <a:latin typeface="宋体" pitchFamily="2" charset="-122"/>
            </a:endParaRPr>
          </a:p>
        </p:txBody>
      </p:sp>
      <p:sp>
        <p:nvSpPr>
          <p:cNvPr id="10" name="Text Box 33"/>
          <p:cNvSpPr txBox="1">
            <a:spLocks noChangeArrowheads="1"/>
          </p:cNvSpPr>
          <p:nvPr/>
        </p:nvSpPr>
        <p:spPr bwMode="auto">
          <a:xfrm>
            <a:off x="3286116" y="1857364"/>
            <a:ext cx="5214974" cy="1181862"/>
          </a:xfrm>
          <a:prstGeom prst="rect">
            <a:avLst/>
          </a:prstGeom>
          <a:noFill/>
          <a:ln w="9525">
            <a:noFill/>
            <a:miter lim="800000"/>
            <a:headEnd/>
            <a:tailEnd/>
          </a:ln>
          <a:effectLst/>
        </p:spPr>
        <p:txBody>
          <a:bodyPr wrap="square">
            <a:spAutoFit/>
          </a:bodyPr>
          <a:lstStyle/>
          <a:p>
            <a:pPr indent="273050">
              <a:lnSpc>
                <a:spcPct val="118000"/>
              </a:lnSpc>
              <a:spcBef>
                <a:spcPct val="50000"/>
              </a:spcBef>
            </a:pPr>
            <a:r>
              <a:rPr lang="zh-CN" altLang="en-US" sz="2000" b="1" dirty="0" smtClean="0">
                <a:solidFill>
                  <a:srgbClr val="990033"/>
                </a:solidFill>
                <a:latin typeface="宋体" pitchFamily="2" charset="-122"/>
              </a:rPr>
              <a:t>答出了表现手法能得</a:t>
            </a:r>
            <a:r>
              <a:rPr lang="en-US" altLang="zh-CN" sz="2000" b="1" dirty="0" smtClean="0">
                <a:solidFill>
                  <a:srgbClr val="990033"/>
                </a:solidFill>
                <a:latin typeface="宋体" pitchFamily="2" charset="-122"/>
              </a:rPr>
              <a:t>2</a:t>
            </a:r>
            <a:r>
              <a:rPr lang="zh-CN" altLang="en-US" sz="2000" b="1" dirty="0" smtClean="0">
                <a:solidFill>
                  <a:srgbClr val="990033"/>
                </a:solidFill>
                <a:latin typeface="宋体" pitchFamily="2" charset="-122"/>
              </a:rPr>
              <a:t>分，说了一些作用也能得</a:t>
            </a:r>
            <a:r>
              <a:rPr lang="en-US" altLang="zh-CN" sz="2000" b="1" dirty="0" smtClean="0">
                <a:solidFill>
                  <a:srgbClr val="990033"/>
                </a:solidFill>
                <a:latin typeface="宋体" pitchFamily="2" charset="-122"/>
              </a:rPr>
              <a:t>2</a:t>
            </a:r>
            <a:r>
              <a:rPr lang="zh-CN" altLang="en-US" sz="2000" b="1" dirty="0" smtClean="0">
                <a:solidFill>
                  <a:srgbClr val="990033"/>
                </a:solidFill>
                <a:latin typeface="宋体" pitchFamily="2" charset="-122"/>
              </a:rPr>
              <a:t>分；最大的问题就是没有结合文本的具体内容分析，答案没有突出要点，没有条理</a:t>
            </a:r>
            <a:endParaRPr lang="zh-CN" altLang="en-US" sz="2000" b="1" dirty="0">
              <a:solidFill>
                <a:srgbClr val="990033"/>
              </a:solidFill>
              <a:latin typeface="宋体"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9474" name="Rectangle 2"/>
          <p:cNvSpPr>
            <a:spLocks noChangeArrowheads="1"/>
          </p:cNvSpPr>
          <p:nvPr/>
        </p:nvSpPr>
        <p:spPr bwMode="auto">
          <a:xfrm>
            <a:off x="790575" y="936625"/>
            <a:ext cx="7920038" cy="5399088"/>
          </a:xfrm>
          <a:prstGeom prst="rect">
            <a:avLst/>
          </a:prstGeom>
          <a:noFill/>
          <a:ln w="9525">
            <a:noFill/>
            <a:miter lim="800000"/>
            <a:headEnd/>
            <a:tailEnd/>
          </a:ln>
        </p:spPr>
        <p:txBody>
          <a:bodyPr/>
          <a:lstStyle/>
          <a:p>
            <a:pPr algn="ctr">
              <a:lnSpc>
                <a:spcPts val="3500"/>
              </a:lnSpc>
            </a:pPr>
            <a:endParaRPr lang="en-US" sz="2400" b="1">
              <a:latin typeface="宋体" pitchFamily="2" charset="-122"/>
            </a:endParaRPr>
          </a:p>
        </p:txBody>
      </p:sp>
      <p:sp>
        <p:nvSpPr>
          <p:cNvPr id="1769475"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aphicFrame>
        <p:nvGraphicFramePr>
          <p:cNvPr id="1769476" name="Group 4"/>
          <p:cNvGraphicFramePr>
            <a:graphicFrameLocks noGrp="1"/>
          </p:cNvGraphicFramePr>
          <p:nvPr/>
        </p:nvGraphicFramePr>
        <p:xfrm>
          <a:off x="755650" y="981074"/>
          <a:ext cx="8031192" cy="4305313"/>
        </p:xfrm>
        <a:graphic>
          <a:graphicData uri="http://schemas.openxmlformats.org/drawingml/2006/table">
            <a:tbl>
              <a:tblPr/>
              <a:tblGrid>
                <a:gridCol w="396337"/>
                <a:gridCol w="562493"/>
                <a:gridCol w="7072362"/>
              </a:tblGrid>
              <a:tr h="4305313">
                <a:tc>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答题</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我来答题</a:t>
                      </a: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2000"/>
                        </a:lnSpc>
                        <a:spcBef>
                          <a:spcPct val="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4"/>
          <p:cNvGrpSpPr>
            <a:grpSpLocks/>
          </p:cNvGrpSpPr>
          <p:nvPr/>
        </p:nvGrpSpPr>
        <p:grpSpPr bwMode="auto">
          <a:xfrm>
            <a:off x="1588" y="777875"/>
            <a:ext cx="609600" cy="2003425"/>
            <a:chOff x="0" y="0"/>
            <a:chExt cx="384" cy="1262"/>
          </a:xfrm>
        </p:grpSpPr>
        <p:pic>
          <p:nvPicPr>
            <p:cNvPr id="1769499"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69500"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769501"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sp>
        <p:nvSpPr>
          <p:cNvPr id="11" name="Text Box 33"/>
          <p:cNvSpPr txBox="1">
            <a:spLocks noChangeArrowheads="1"/>
          </p:cNvSpPr>
          <p:nvPr/>
        </p:nvSpPr>
        <p:spPr bwMode="auto">
          <a:xfrm>
            <a:off x="1785918" y="1071546"/>
            <a:ext cx="6858048" cy="4087273"/>
          </a:xfrm>
          <a:prstGeom prst="rect">
            <a:avLst/>
          </a:prstGeom>
          <a:noFill/>
          <a:ln w="9525">
            <a:noFill/>
            <a:miter lim="800000"/>
            <a:headEnd/>
            <a:tailEnd/>
          </a:ln>
          <a:effectLst/>
        </p:spPr>
        <p:txBody>
          <a:bodyPr wrap="square">
            <a:spAutoFit/>
          </a:bodyPr>
          <a:lstStyle/>
          <a:p>
            <a:pPr indent="273050">
              <a:lnSpc>
                <a:spcPct val="118000"/>
              </a:lnSpc>
              <a:spcBef>
                <a:spcPct val="50000"/>
              </a:spcBef>
            </a:pPr>
            <a:r>
              <a:rPr lang="zh-CN" altLang="en-US" sz="2000" b="1" dirty="0" smtClean="0">
                <a:solidFill>
                  <a:srgbClr val="990033"/>
                </a:solidFill>
                <a:latin typeface="宋体" pitchFamily="2" charset="-122"/>
              </a:rPr>
              <a:t>①小说以马里诺影子表演的玄妙神秘与他在现实生活的平淡无奇相对比，赋予故事情节以戏剧性，有助于吸引读者阅读；②小说以前半部分影子表演的热闹有趣，与后半部分马里诺现实生活的凄凉孤独相对比，有助于增强小说的悲剧感；③小说以饭店内的观众对马里诺的冷漠与家人对马里诺的关心相对比，有助于表现世态的冷暖炎凉；④小说以马里诺在观众面前谈笑风生与在家里的茫然失神相对比，有助于深入刻画他性格的复杂性；⑤小说以影子的虚幻与现实生活的真实相对比，有助于增强作品反映现实的力度；⑥小说通过对马里诺在饭店和家里活动状态的对比，表达了作者对底层人民的同情和对社会的批判。</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9474" name="Rectangle 2"/>
          <p:cNvSpPr>
            <a:spLocks noChangeArrowheads="1"/>
          </p:cNvSpPr>
          <p:nvPr/>
        </p:nvSpPr>
        <p:spPr bwMode="auto">
          <a:xfrm>
            <a:off x="790575" y="936625"/>
            <a:ext cx="7920038" cy="5399088"/>
          </a:xfrm>
          <a:prstGeom prst="rect">
            <a:avLst/>
          </a:prstGeom>
          <a:noFill/>
          <a:ln w="9525">
            <a:noFill/>
            <a:miter lim="800000"/>
            <a:headEnd/>
            <a:tailEnd/>
          </a:ln>
        </p:spPr>
        <p:txBody>
          <a:bodyPr/>
          <a:lstStyle/>
          <a:p>
            <a:pPr algn="ctr">
              <a:lnSpc>
                <a:spcPts val="3500"/>
              </a:lnSpc>
            </a:pPr>
            <a:endParaRPr lang="en-US" sz="2400" b="1">
              <a:latin typeface="宋体" pitchFamily="2" charset="-122"/>
            </a:endParaRPr>
          </a:p>
        </p:txBody>
      </p:sp>
      <p:sp>
        <p:nvSpPr>
          <p:cNvPr id="1769475"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aphicFrame>
        <p:nvGraphicFramePr>
          <p:cNvPr id="1769476" name="Group 4"/>
          <p:cNvGraphicFramePr>
            <a:graphicFrameLocks noGrp="1"/>
          </p:cNvGraphicFramePr>
          <p:nvPr/>
        </p:nvGraphicFramePr>
        <p:xfrm>
          <a:off x="755650" y="981075"/>
          <a:ext cx="8031192" cy="1578864"/>
        </p:xfrm>
        <a:graphic>
          <a:graphicData uri="http://schemas.openxmlformats.org/drawingml/2006/table">
            <a:tbl>
              <a:tblPr/>
              <a:tblGrid>
                <a:gridCol w="396337"/>
                <a:gridCol w="562493"/>
                <a:gridCol w="7072362"/>
              </a:tblGrid>
              <a:tr h="1447793">
                <a:tc>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答题</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阅卷总结</a:t>
                      </a: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3050" algn="l" defTabSz="914400" rtl="0" eaLnBrk="1" fontAlgn="base" latinLnBrk="0" hangingPunct="1">
                        <a:lnSpc>
                          <a:spcPct val="122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鉴赏表达技巧”，首先要分析并确认采用了什么表现手法；其次是结合具体语句分析运用这些表现手法对作者的表情达意起到了怎样的作用，产生了怎样的艺术效果；最后，还要结合小说的情节，联系小说的主题进行分析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4"/>
          <p:cNvGrpSpPr>
            <a:grpSpLocks/>
          </p:cNvGrpSpPr>
          <p:nvPr/>
        </p:nvGrpSpPr>
        <p:grpSpPr bwMode="auto">
          <a:xfrm>
            <a:off x="1588" y="777875"/>
            <a:ext cx="609600" cy="2003425"/>
            <a:chOff x="0" y="0"/>
            <a:chExt cx="384" cy="1262"/>
          </a:xfrm>
        </p:grpSpPr>
        <p:pic>
          <p:nvPicPr>
            <p:cNvPr id="1769499"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69500"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769501"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spTree>
  </p:cSld>
  <p:clrMapOvr>
    <a:masterClrMapping/>
  </p:clrMapOvr>
  <p:transition spd="med">
    <p:fade/>
  </p:transition>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22" name="内容占位符 2"/>
          <p:cNvSpPr>
            <a:spLocks noGrp="1"/>
          </p:cNvSpPr>
          <p:nvPr>
            <p:ph idx="4294967295"/>
          </p:nvPr>
        </p:nvSpPr>
        <p:spPr>
          <a:xfrm>
            <a:off x="792163" y="936625"/>
            <a:ext cx="7920037" cy="5399088"/>
          </a:xfrm>
        </p:spPr>
        <p:txBody>
          <a:bodyPr/>
          <a:lstStyle/>
          <a:p>
            <a:pPr marL="0" indent="452438" algn="ctr" eaLnBrk="1" hangingPunct="1">
              <a:lnSpc>
                <a:spcPts val="3500"/>
              </a:lnSpc>
              <a:spcBef>
                <a:spcPct val="0"/>
              </a:spcBef>
              <a:buFont typeface="Arial" charset="0"/>
              <a:buNone/>
            </a:pPr>
            <a:r>
              <a:rPr lang="en-US" sz="2400" b="1" dirty="0">
                <a:solidFill>
                  <a:srgbClr val="0033CC"/>
                </a:solidFill>
                <a:effectLst>
                  <a:outerShdw blurRad="38100" dist="38100" dir="2700000" algn="tl">
                    <a:srgbClr val="C0C0C0"/>
                  </a:outerShdw>
                </a:effectLst>
              </a:rPr>
              <a:t>—— </a:t>
            </a:r>
            <a:r>
              <a:rPr lang="zh-CN" altLang="en-US" sz="2400" b="1" dirty="0">
                <a:solidFill>
                  <a:srgbClr val="0033CC"/>
                </a:solidFill>
                <a:effectLst>
                  <a:outerShdw blurRad="38100" dist="38100" dir="2700000" algn="tl">
                    <a:srgbClr val="C0C0C0"/>
                  </a:outerShdw>
                </a:effectLst>
              </a:rPr>
              <a:t>考点精讲 </a:t>
            </a:r>
            <a:r>
              <a:rPr lang="en-US" sz="2400" b="1" dirty="0">
                <a:solidFill>
                  <a:srgbClr val="0033CC"/>
                </a:solidFill>
                <a:effectLst>
                  <a:outerShdw blurRad="38100" dist="38100" dir="2700000" algn="tl">
                    <a:srgbClr val="C0C0C0"/>
                  </a:outerShdw>
                </a:effectLst>
              </a:rPr>
              <a:t>——</a:t>
            </a:r>
          </a:p>
          <a:p>
            <a:pPr marL="0" indent="0" eaLnBrk="1" hangingPunct="1">
              <a:lnSpc>
                <a:spcPct val="122000"/>
              </a:lnSpc>
              <a:spcBef>
                <a:spcPct val="0"/>
              </a:spcBef>
              <a:buFont typeface="Arial" charset="0"/>
              <a:buNone/>
            </a:pPr>
            <a:r>
              <a:rPr lang="zh-CN" altLang="en-US" sz="2400" b="1" dirty="0">
                <a:latin typeface="黑体" pitchFamily="2" charset="-122"/>
                <a:ea typeface="黑体" pitchFamily="2" charset="-122"/>
              </a:rPr>
              <a:t>► </a:t>
            </a:r>
            <a:r>
              <a:rPr lang="zh-CN" altLang="en-US" sz="2400" b="1" dirty="0">
                <a:latin typeface="宋体" pitchFamily="2" charset="-122"/>
              </a:rPr>
              <a:t>类型一　表达技巧类</a:t>
            </a:r>
          </a:p>
          <a:p>
            <a:pPr marL="0" indent="452438" algn="ctr" eaLnBrk="1" hangingPunct="1">
              <a:lnSpc>
                <a:spcPct val="122000"/>
              </a:lnSpc>
              <a:spcBef>
                <a:spcPct val="0"/>
              </a:spcBef>
              <a:buFont typeface="Arial" charset="0"/>
              <a:buNone/>
            </a:pPr>
            <a:r>
              <a:rPr lang="zh-CN" altLang="en-US" sz="2400" b="1" dirty="0">
                <a:latin typeface="黑体" pitchFamily="2" charset="-122"/>
                <a:ea typeface="黑体" pitchFamily="2" charset="-122"/>
              </a:rPr>
              <a:t>知识储备</a:t>
            </a:r>
            <a:endParaRPr lang="en-US" sz="2400" b="1" dirty="0">
              <a:latin typeface="黑体" pitchFamily="2" charset="-122"/>
              <a:ea typeface="黑体" pitchFamily="2" charset="-122"/>
            </a:endParaRPr>
          </a:p>
          <a:p>
            <a:pPr marL="0" indent="627063" eaLnBrk="1" hangingPunct="1">
              <a:lnSpc>
                <a:spcPct val="122000"/>
              </a:lnSpc>
              <a:spcBef>
                <a:spcPct val="0"/>
              </a:spcBef>
              <a:buNone/>
            </a:pPr>
            <a:r>
              <a:rPr lang="zh-CN" altLang="en-US" sz="2400" b="1" dirty="0" smtClean="0">
                <a:latin typeface="宋体" pitchFamily="2" charset="-122"/>
              </a:rPr>
              <a:t>优秀的文学作品，离不开精妙的表达技巧。表达技巧是作家驾驭文学语言，运用多种艺术表现手法及表达方式、修辞手法等来构思文学作品、塑造文学形象所采用的艺术技巧。</a:t>
            </a:r>
            <a:r>
              <a:rPr lang="en-US" altLang="zh-CN" sz="2400" b="1" dirty="0" smtClean="0">
                <a:latin typeface="宋体" pitchFamily="2" charset="-122"/>
              </a:rPr>
              <a:t>《</a:t>
            </a:r>
            <a:r>
              <a:rPr lang="zh-CN" altLang="en-US" sz="2400" b="1" dirty="0" smtClean="0">
                <a:latin typeface="宋体" pitchFamily="2" charset="-122"/>
              </a:rPr>
              <a:t>考试说明</a:t>
            </a:r>
            <a:r>
              <a:rPr lang="en-US" altLang="zh-CN" sz="2400" b="1" dirty="0" smtClean="0">
                <a:latin typeface="宋体" pitchFamily="2" charset="-122"/>
              </a:rPr>
              <a:t>》</a:t>
            </a:r>
            <a:r>
              <a:rPr lang="zh-CN" altLang="en-US" sz="2400" b="1" dirty="0" smtClean="0">
                <a:latin typeface="宋体" pitchFamily="2" charset="-122"/>
              </a:rPr>
              <a:t>中要求的“表现手法”</a:t>
            </a:r>
            <a:r>
              <a:rPr lang="en-US" altLang="zh-CN" sz="2400" b="1" dirty="0" smtClean="0">
                <a:latin typeface="宋体" pitchFamily="2" charset="-122"/>
              </a:rPr>
              <a:t>(</a:t>
            </a:r>
            <a:r>
              <a:rPr lang="zh-CN" altLang="en-US" sz="2400" b="1" dirty="0" smtClean="0">
                <a:latin typeface="宋体" pitchFamily="2" charset="-122"/>
              </a:rPr>
              <a:t>广义</a:t>
            </a:r>
            <a:r>
              <a:rPr lang="en-US" altLang="zh-CN" sz="2400" b="1" dirty="0" smtClean="0">
                <a:latin typeface="宋体" pitchFamily="2" charset="-122"/>
              </a:rPr>
              <a:t>)</a:t>
            </a:r>
            <a:r>
              <a:rPr lang="zh-CN" altLang="en-US" sz="2400" b="1" dirty="0" smtClean="0">
                <a:latin typeface="宋体" pitchFamily="2" charset="-122"/>
              </a:rPr>
              <a:t>，其实就是表达技巧，有时也称作“表达特色”，说法不一，内涵一样。对小说表达技巧的分析主要从以下几个方面进行：表达方式、表现手法</a:t>
            </a:r>
            <a:r>
              <a:rPr lang="en-US" altLang="zh-CN" sz="2400" b="1" dirty="0" smtClean="0">
                <a:latin typeface="宋体" pitchFamily="2" charset="-122"/>
              </a:rPr>
              <a:t>(</a:t>
            </a:r>
            <a:r>
              <a:rPr lang="zh-CN" altLang="en-US" sz="2400" b="1" dirty="0" smtClean="0">
                <a:latin typeface="宋体" pitchFamily="2" charset="-122"/>
              </a:rPr>
              <a:t>狭义</a:t>
            </a:r>
            <a:r>
              <a:rPr lang="en-US" altLang="zh-CN" sz="2400" b="1" dirty="0" smtClean="0">
                <a:latin typeface="宋体" pitchFamily="2" charset="-122"/>
              </a:rPr>
              <a:t>)</a:t>
            </a:r>
            <a:r>
              <a:rPr lang="zh-CN" altLang="en-US" sz="2400" b="1" dirty="0" smtClean="0">
                <a:latin typeface="宋体" pitchFamily="2" charset="-122"/>
              </a:rPr>
              <a:t>、结构安排、修辞手法和语言表达艺术。</a:t>
            </a:r>
          </a:p>
        </p:txBody>
      </p:sp>
      <p:sp>
        <p:nvSpPr>
          <p:cNvPr id="1771523"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7152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第</a:t>
            </a:r>
            <a:r>
              <a:rPr lang="en-US" sz="2200" b="1" dirty="0">
                <a:solidFill>
                  <a:srgbClr val="C00000"/>
                </a:solidFill>
                <a:latin typeface="幼圆" pitchFamily="49" charset="-122"/>
                <a:ea typeface="幼圆" pitchFamily="49" charset="-122"/>
              </a:rPr>
              <a:t>5</a:t>
            </a:r>
            <a:r>
              <a:rPr lang="zh-CN" altLang="en-US" sz="2200" b="1" dirty="0">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7152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7152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71522">
                                            <p:txEl>
                                              <p:pRg st="0" end="0"/>
                                            </p:txEl>
                                          </p:spTgt>
                                        </p:tgtEl>
                                        <p:attrNameLst>
                                          <p:attrName>style.visibility</p:attrName>
                                        </p:attrNameLst>
                                      </p:cBhvr>
                                      <p:to>
                                        <p:strVal val="visible"/>
                                      </p:to>
                                    </p:set>
                                    <p:anim calcmode="lin" valueType="num">
                                      <p:cBhvr additive="base">
                                        <p:cTn id="13" dur="500" fill="hold"/>
                                        <p:tgtEl>
                                          <p:spTgt spid="177152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71522">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771522">
                                            <p:txEl>
                                              <p:pRg st="1" end="1"/>
                                            </p:txEl>
                                          </p:spTgt>
                                        </p:tgtEl>
                                        <p:attrNameLst>
                                          <p:attrName>style.visibility</p:attrName>
                                        </p:attrNameLst>
                                      </p:cBhvr>
                                      <p:to>
                                        <p:strVal val="visible"/>
                                      </p:to>
                                    </p:set>
                                    <p:anim calcmode="lin" valueType="num">
                                      <p:cBhvr additive="base">
                                        <p:cTn id="17" dur="500" fill="hold"/>
                                        <p:tgtEl>
                                          <p:spTgt spid="177152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71522">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771522">
                                            <p:txEl>
                                              <p:pRg st="2" end="2"/>
                                            </p:txEl>
                                          </p:spTgt>
                                        </p:tgtEl>
                                        <p:attrNameLst>
                                          <p:attrName>style.visibility</p:attrName>
                                        </p:attrNameLst>
                                      </p:cBhvr>
                                      <p:to>
                                        <p:strVal val="visible"/>
                                      </p:to>
                                    </p:set>
                                    <p:anim calcmode="lin" valueType="num">
                                      <p:cBhvr additive="base">
                                        <p:cTn id="21" dur="500" fill="hold"/>
                                        <p:tgtEl>
                                          <p:spTgt spid="1771522">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771522">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771522">
                                            <p:txEl>
                                              <p:pRg st="3" end="3"/>
                                            </p:txEl>
                                          </p:spTgt>
                                        </p:tgtEl>
                                        <p:attrNameLst>
                                          <p:attrName>style.visibility</p:attrName>
                                        </p:attrNameLst>
                                      </p:cBhvr>
                                      <p:to>
                                        <p:strVal val="visible"/>
                                      </p:to>
                                    </p:set>
                                    <p:anim calcmode="lin" valueType="num">
                                      <p:cBhvr additive="base">
                                        <p:cTn id="25" dur="500" fill="hold"/>
                                        <p:tgtEl>
                                          <p:spTgt spid="177152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7152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210" name="内容占位符 2"/>
          <p:cNvSpPr>
            <a:spLocks noGrp="1"/>
          </p:cNvSpPr>
          <p:nvPr>
            <p:ph idx="4294967295"/>
          </p:nvPr>
        </p:nvSpPr>
        <p:spPr>
          <a:xfrm>
            <a:off x="792163" y="936625"/>
            <a:ext cx="7920037" cy="2492375"/>
          </a:xfrm>
        </p:spPr>
        <p:txBody>
          <a:bodyPr/>
          <a:lstStyle/>
          <a:p>
            <a:pPr marL="0" indent="0" eaLnBrk="1" hangingPunct="1">
              <a:lnSpc>
                <a:spcPts val="3500"/>
              </a:lnSpc>
              <a:spcBef>
                <a:spcPct val="0"/>
              </a:spcBef>
              <a:buNone/>
            </a:pPr>
            <a:r>
              <a:rPr lang="en-US" altLang="zh-CN" sz="2400" b="1" dirty="0" smtClean="0">
                <a:solidFill>
                  <a:srgbClr val="990033"/>
                </a:solidFill>
                <a:latin typeface="宋体" pitchFamily="2" charset="-122"/>
                <a:cs typeface="Times New Roman" pitchFamily="18" charset="0"/>
              </a:rPr>
              <a:t>A</a:t>
            </a:r>
            <a:r>
              <a:rPr lang="zh-CN" altLang="en-US" sz="2400" b="1" dirty="0" smtClean="0">
                <a:solidFill>
                  <a:srgbClr val="990033"/>
                </a:solidFill>
                <a:latin typeface="宋体" pitchFamily="2" charset="-122"/>
                <a:cs typeface="Times New Roman" pitchFamily="18" charset="0"/>
              </a:rPr>
              <a:t>　</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黑体" pitchFamily="2" charset="-122"/>
                <a:ea typeface="黑体" pitchFamily="2" charset="-122"/>
                <a:cs typeface="Times New Roman" pitchFamily="18" charset="0"/>
              </a:rPr>
              <a:t>解析</a:t>
            </a:r>
            <a:r>
              <a:rPr lang="en-US" altLang="zh-CN" sz="2400" b="1" dirty="0" smtClean="0">
                <a:solidFill>
                  <a:srgbClr val="990033"/>
                </a:solidFill>
                <a:latin typeface="宋体" pitchFamily="2" charset="-122"/>
                <a:cs typeface="Times New Roman" pitchFamily="18" charset="0"/>
              </a:rPr>
              <a:t>]  </a:t>
            </a:r>
            <a:r>
              <a:rPr lang="zh-CN" altLang="en-US" sz="2400" b="1" dirty="0" smtClean="0">
                <a:solidFill>
                  <a:srgbClr val="990033"/>
                </a:solidFill>
                <a:latin typeface="宋体" pitchFamily="2" charset="-122"/>
                <a:cs typeface="Times New Roman" pitchFamily="18" charset="0"/>
              </a:rPr>
              <a:t>本题考查筛选并整合文中信息的能力。从原文第二自然段中“我们看到，在商代早期和中期的青铜器纹饰中，只有鸟纹而没有凤纹，真正的凤形直到殷商晚期才出现，而且此时是华冠短尾鸟和华丽而饰有眼翎的长尾鸟同时出现”的叙述，可知</a:t>
            </a:r>
            <a:r>
              <a:rPr lang="en-US" altLang="zh-CN" sz="2400" b="1" dirty="0" smtClean="0">
                <a:solidFill>
                  <a:srgbClr val="990033"/>
                </a:solidFill>
                <a:latin typeface="宋体" pitchFamily="2" charset="-122"/>
                <a:cs typeface="Times New Roman" pitchFamily="18" charset="0"/>
              </a:rPr>
              <a:t>A</a:t>
            </a:r>
            <a:r>
              <a:rPr lang="zh-CN" altLang="en-US" sz="2400" b="1" dirty="0" smtClean="0">
                <a:solidFill>
                  <a:srgbClr val="990033"/>
                </a:solidFill>
                <a:latin typeface="宋体" pitchFamily="2" charset="-122"/>
                <a:cs typeface="Times New Roman" pitchFamily="18" charset="0"/>
              </a:rPr>
              <a:t>项理解有误。</a:t>
            </a:r>
          </a:p>
        </p:txBody>
      </p:sp>
      <p:sp>
        <p:nvSpPr>
          <p:cNvPr id="124621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4621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4621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2546"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一</a:t>
            </a:r>
            <a:r>
              <a:rPr lang="en-US" altLang="zh-CN" sz="2400" b="1" dirty="0" smtClean="0">
                <a:latin typeface="宋体" pitchFamily="2" charset="-122"/>
              </a:rPr>
              <a:t>)</a:t>
            </a:r>
            <a:r>
              <a:rPr lang="zh-CN" altLang="en-US" sz="2400" b="1" dirty="0" smtClean="0">
                <a:latin typeface="宋体" pitchFamily="2" charset="-122"/>
              </a:rPr>
              <a:t>表达方式</a:t>
            </a:r>
          </a:p>
          <a:p>
            <a:pPr marL="0" indent="627063" eaLnBrk="1" hangingPunct="1">
              <a:lnSpc>
                <a:spcPts val="3500"/>
              </a:lnSpc>
              <a:spcBef>
                <a:spcPct val="0"/>
              </a:spcBef>
              <a:buNone/>
            </a:pPr>
            <a:r>
              <a:rPr lang="zh-CN" altLang="en-US" sz="2400" b="1" dirty="0" smtClean="0">
                <a:latin typeface="宋体" pitchFamily="2" charset="-122"/>
              </a:rPr>
              <a:t>表达方式是表述特定内容所使用的特定的语言方法、手段， 是文章构成的一种形式要素，主要有叙述、描写、说明、议论、抒情等五种。就小说来讲，叙述与描写是其最常见的表达方式。</a:t>
            </a:r>
          </a:p>
        </p:txBody>
      </p:sp>
      <p:sp>
        <p:nvSpPr>
          <p:cNvPr id="177254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7254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7255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7255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3570"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zh-CN" altLang="en-US" sz="2400" b="1">
                <a:latin typeface="宋体" pitchFamily="2" charset="-122"/>
              </a:rPr>
              <a:t>    </a:t>
            </a:r>
            <a:r>
              <a:rPr lang="en-US" sz="2400" b="1">
                <a:latin typeface="宋体" pitchFamily="2" charset="-122"/>
              </a:rPr>
              <a:t>1</a:t>
            </a:r>
            <a:r>
              <a:rPr lang="zh-CN" altLang="en-US" sz="2400" b="1">
                <a:latin typeface="宋体" pitchFamily="2" charset="-122"/>
              </a:rPr>
              <a:t>．叙述</a:t>
            </a:r>
          </a:p>
          <a:p>
            <a:pPr marL="0" indent="0" eaLnBrk="1" hangingPunct="1">
              <a:lnSpc>
                <a:spcPts val="3500"/>
              </a:lnSpc>
              <a:spcBef>
                <a:spcPct val="0"/>
              </a:spcBef>
              <a:buFont typeface="Arial" charset="0"/>
              <a:buNone/>
            </a:pPr>
            <a:r>
              <a:rPr lang="en-US" sz="2400" b="1">
                <a:latin typeface="宋体" pitchFamily="2" charset="-122"/>
              </a:rPr>
              <a:t>   (1)</a:t>
            </a:r>
            <a:r>
              <a:rPr lang="zh-CN" altLang="en-US" sz="2400" b="1">
                <a:latin typeface="宋体" pitchFamily="2" charset="-122"/>
              </a:rPr>
              <a:t>叙述人称</a:t>
            </a:r>
          </a:p>
        </p:txBody>
      </p:sp>
      <p:sp>
        <p:nvSpPr>
          <p:cNvPr id="177357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7357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aphicFrame>
        <p:nvGraphicFramePr>
          <p:cNvPr id="1773573" name="Group 5"/>
          <p:cNvGraphicFramePr>
            <a:graphicFrameLocks noGrp="1"/>
          </p:cNvGraphicFramePr>
          <p:nvPr/>
        </p:nvGraphicFramePr>
        <p:xfrm>
          <a:off x="1403350" y="1989138"/>
          <a:ext cx="7056438" cy="3240088"/>
        </p:xfrm>
        <a:graphic>
          <a:graphicData uri="http://schemas.openxmlformats.org/drawingml/2006/table">
            <a:tbl>
              <a:tblPr/>
              <a:tblGrid>
                <a:gridCol w="817563"/>
                <a:gridCol w="6238875"/>
              </a:tblGrid>
              <a:tr h="457200">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类别</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特　点</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62050">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第一人称</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4638" algn="l" defTabSz="914400" rtl="0" eaLnBrk="0" fontAlgn="base" latinLnBrk="0" hangingPunct="0">
                        <a:lnSpc>
                          <a:spcPct val="100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只能局限于叙述人的所见所闻，与“有限视角”一样，会受到一定的叙述限制，但它能使小说显得真实亲切，拉近与读者的距离，同时便于抒发感情</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11213">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第二人称</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增强文章的抒情性和亲切感，便于感情交流</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09625">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第三人称</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4638" algn="l" defTabSz="914400" rtl="0" eaLnBrk="0" fontAlgn="base" latinLnBrk="0" hangingPunct="0">
                        <a:lnSpc>
                          <a:spcPct val="100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能比较直接、客观地展现丰富多彩的生活，不受时间和空间的限制，反映现实比较灵活自由</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7"/>
          <p:cNvGrpSpPr>
            <a:grpSpLocks/>
          </p:cNvGrpSpPr>
          <p:nvPr/>
        </p:nvGrpSpPr>
        <p:grpSpPr bwMode="auto">
          <a:xfrm>
            <a:off x="1588" y="2674938"/>
            <a:ext cx="609600" cy="1978025"/>
            <a:chOff x="0" y="0"/>
            <a:chExt cx="384" cy="1246"/>
          </a:xfrm>
        </p:grpSpPr>
        <p:pic>
          <p:nvPicPr>
            <p:cNvPr id="1773591"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73592"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74594" name="内容占位符 2"/>
          <p:cNvSpPr>
            <a:spLocks noGrp="1"/>
          </p:cNvSpPr>
          <p:nvPr>
            <p:ph idx="4294967295"/>
          </p:nvPr>
        </p:nvSpPr>
        <p:spPr>
          <a:xfrm>
            <a:off x="642910" y="785794"/>
            <a:ext cx="7920037" cy="5399088"/>
          </a:xfrm>
        </p:spPr>
        <p:txBody>
          <a:bodyPr/>
          <a:lstStyle/>
          <a:p>
            <a:pPr marL="0" indent="0" eaLnBrk="1" hangingPunct="1">
              <a:lnSpc>
                <a:spcPts val="3500"/>
              </a:lnSpc>
              <a:spcBef>
                <a:spcPct val="0"/>
              </a:spcBef>
              <a:buFont typeface="Arial" charset="0"/>
              <a:buNone/>
            </a:pPr>
            <a:r>
              <a:rPr lang="en-US" sz="2400" b="1" dirty="0">
                <a:latin typeface="宋体" pitchFamily="2" charset="-122"/>
              </a:rPr>
              <a:t>    (2)</a:t>
            </a:r>
            <a:r>
              <a:rPr lang="en-US" sz="2400" b="1" dirty="0" err="1">
                <a:latin typeface="宋体" pitchFamily="2" charset="-122"/>
              </a:rPr>
              <a:t>叙述视角</a:t>
            </a:r>
            <a:endParaRPr lang="zh-CN" altLang="en-US" sz="2400" b="1" dirty="0">
              <a:latin typeface="宋体" pitchFamily="2" charset="-122"/>
            </a:endParaRPr>
          </a:p>
        </p:txBody>
      </p:sp>
      <p:sp>
        <p:nvSpPr>
          <p:cNvPr id="177459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7459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aphicFrame>
        <p:nvGraphicFramePr>
          <p:cNvPr id="1774597" name="Group 5"/>
          <p:cNvGraphicFramePr>
            <a:graphicFrameLocks noGrp="1"/>
          </p:cNvGraphicFramePr>
          <p:nvPr/>
        </p:nvGraphicFramePr>
        <p:xfrm>
          <a:off x="857224" y="1357298"/>
          <a:ext cx="7715304" cy="4895088"/>
        </p:xfrm>
        <a:graphic>
          <a:graphicData uri="http://schemas.openxmlformats.org/drawingml/2006/table">
            <a:tbl>
              <a:tblPr/>
              <a:tblGrid>
                <a:gridCol w="817445"/>
                <a:gridCol w="6897859"/>
              </a:tblGrid>
              <a:tr h="395288">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类别</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释　义</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28888">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全知</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视角</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4638" algn="l" defTabSz="914400" rtl="0" eaLnBrk="0" fontAlgn="base" latinLnBrk="0" hangingPunct="0">
                        <a:lnSpc>
                          <a:spcPct val="118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a:ea typeface="宋体" pitchFamily="2" charset="-122"/>
                          <a:cs typeface="Times New Roman" pitchFamily="18" charset="0"/>
                        </a:rPr>
                        <a:t>“全知视角”大多见于传统小说，一般以第三人称为主。叙述者处于全知全能的地位，作品中的人物、故事、场景等无不处于其主宰之下、调度之中。叙述者凌驾于整个故事之上，洞悉一切，随时对人物的思想及行为做出解释和评价。这种视角可以使作者随意地对故事情节及人物形象进行加工处理；但作者的过多干预和介入也使作品和读者之间产生了距离，从而降低了作品的真实度和可信度</a:t>
                      </a:r>
                      <a:endPar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616075">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有限</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视角</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4638" algn="l" defTabSz="914400" rtl="0" eaLnBrk="0" fontAlgn="base" latinLnBrk="0" hangingPunct="0">
                        <a:lnSpc>
                          <a:spcPct val="118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宋体"/>
                          <a:ea typeface="宋体" pitchFamily="2" charset="-122"/>
                        </a:rPr>
                        <a:t>“有限视角”是限知限觉的视角，以第一人称“我”的角度去叙述事件的过程。特点是叙述讲究遮蔽作者的意图，故意隐藏一些环节，留给读者自己去推理、判断和评价；不足之处是叙述的眼光往往较为主观，带有偏见和感情色彩，只能限于“我”的所见所闻所感</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7"/>
          <p:cNvGrpSpPr>
            <a:grpSpLocks/>
          </p:cNvGrpSpPr>
          <p:nvPr/>
        </p:nvGrpSpPr>
        <p:grpSpPr bwMode="auto">
          <a:xfrm>
            <a:off x="1588" y="2674938"/>
            <a:ext cx="609600" cy="1978025"/>
            <a:chOff x="0" y="0"/>
            <a:chExt cx="384" cy="1246"/>
          </a:xfrm>
        </p:grpSpPr>
        <p:pic>
          <p:nvPicPr>
            <p:cNvPr id="177461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7461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5618" name="内容占位符 2"/>
          <p:cNvSpPr>
            <a:spLocks noGrp="1"/>
          </p:cNvSpPr>
          <p:nvPr>
            <p:ph idx="4294967295"/>
          </p:nvPr>
        </p:nvSpPr>
        <p:spPr>
          <a:xfrm>
            <a:off x="792163" y="785794"/>
            <a:ext cx="7920037" cy="5399088"/>
          </a:xfrm>
        </p:spPr>
        <p:txBody>
          <a:bodyPr/>
          <a:lstStyle/>
          <a:p>
            <a:pPr marL="0" indent="0" eaLnBrk="1" hangingPunct="1">
              <a:lnSpc>
                <a:spcPts val="3500"/>
              </a:lnSpc>
              <a:spcBef>
                <a:spcPct val="0"/>
              </a:spcBef>
              <a:buFont typeface="Arial" charset="0"/>
              <a:buNone/>
            </a:pPr>
            <a:r>
              <a:rPr lang="en-US" sz="2400" b="1" dirty="0">
                <a:latin typeface="宋体" pitchFamily="2" charset="-122"/>
              </a:rPr>
              <a:t>   </a:t>
            </a:r>
            <a:r>
              <a:rPr lang="en-US" sz="2400" b="1" dirty="0" smtClean="0">
                <a:latin typeface="宋体" pitchFamily="2" charset="-122"/>
              </a:rPr>
              <a:t>(</a:t>
            </a:r>
            <a:r>
              <a:rPr lang="en-US" sz="2400" b="1" dirty="0">
                <a:latin typeface="宋体" pitchFamily="2" charset="-122"/>
              </a:rPr>
              <a:t>3)</a:t>
            </a:r>
            <a:r>
              <a:rPr lang="en-US" sz="2400" b="1" dirty="0" err="1">
                <a:latin typeface="宋体" pitchFamily="2" charset="-122"/>
              </a:rPr>
              <a:t>叙述顺序</a:t>
            </a:r>
            <a:endParaRPr lang="zh-CN" altLang="en-US" sz="2400" b="1" dirty="0">
              <a:latin typeface="宋体" pitchFamily="2" charset="-122"/>
            </a:endParaRPr>
          </a:p>
        </p:txBody>
      </p:sp>
      <p:sp>
        <p:nvSpPr>
          <p:cNvPr id="177561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7562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aphicFrame>
        <p:nvGraphicFramePr>
          <p:cNvPr id="1775621" name="Group 5"/>
          <p:cNvGraphicFramePr>
            <a:graphicFrameLocks noGrp="1"/>
          </p:cNvGraphicFramePr>
          <p:nvPr/>
        </p:nvGraphicFramePr>
        <p:xfrm>
          <a:off x="714348" y="1357298"/>
          <a:ext cx="8001055" cy="4986528"/>
        </p:xfrm>
        <a:graphic>
          <a:graphicData uri="http://schemas.openxmlformats.org/drawingml/2006/table">
            <a:tbl>
              <a:tblPr/>
              <a:tblGrid>
                <a:gridCol w="714380"/>
                <a:gridCol w="4071966"/>
                <a:gridCol w="3214709"/>
              </a:tblGrid>
              <a:tr h="380333">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类别</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释　义</a:t>
                      </a: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特　点</a:t>
                      </a: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78220">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顺叙</a:t>
                      </a: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4638" algn="l" defTabSz="914400" rtl="0" eaLnBrk="0" fontAlgn="base" latinLnBrk="0" hangingPunct="0">
                        <a:lnSpc>
                          <a:spcPct val="118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按照时间</a:t>
                      </a:r>
                      <a:r>
                        <a:rPr kumimoji="0" lang="en-US" altLang="zh-CN"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空间</a:t>
                      </a:r>
                      <a:r>
                        <a:rPr kumimoji="0" lang="en-US" altLang="zh-CN"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的先后顺序来写</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4638" algn="l" defTabSz="914400" rtl="0" eaLnBrk="0" fontAlgn="base" latinLnBrk="0" hangingPunct="0">
                        <a:lnSpc>
                          <a:spcPct val="118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情节发展脉络分明，层次清晰</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23446">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倒叙</a:t>
                      </a: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4638" algn="l" defTabSz="914400" rtl="0" eaLnBrk="0" fontAlgn="base" latinLnBrk="0" hangingPunct="0">
                        <a:lnSpc>
                          <a:spcPct val="118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不按时间先后顺序来写，而是把某些发生在后面的情节或结局先行提出，然后再按顺序叙述下去</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4638" algn="l" defTabSz="914400" rtl="0" eaLnBrk="0" fontAlgn="base" latinLnBrk="0" hangingPunct="0">
                        <a:lnSpc>
                          <a:spcPct val="118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制造悬念，引人入胜</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04347">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插叙</a:t>
                      </a: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4638" algn="l" defTabSz="914400" rtl="0" eaLnBrk="0" fontAlgn="base" latinLnBrk="0" hangingPunct="0">
                        <a:lnSpc>
                          <a:spcPct val="118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就是在叙述主要事件的过程中，根据表达的需要，暂时中断主线而插入对另外一些与中心事件有关的内容的叙述，叙述完插入的事件后再接上原来的事件写。插叙的内容不影响主要事件的表达</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4638" algn="l" defTabSz="914400" rtl="0" eaLnBrk="0" fontAlgn="base" latinLnBrk="0" hangingPunct="0">
                        <a:lnSpc>
                          <a:spcPct val="118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对主要情节或中心事件做必要的铺垫、照应、补充、说明，使情节更完整、结构更严密、内容更充实。插叙的内容是基本事件之外的，去掉它，不影响故事的完整性</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7"/>
          <p:cNvGrpSpPr>
            <a:grpSpLocks/>
          </p:cNvGrpSpPr>
          <p:nvPr/>
        </p:nvGrpSpPr>
        <p:grpSpPr bwMode="auto">
          <a:xfrm>
            <a:off x="1588" y="2674938"/>
            <a:ext cx="609600" cy="1978025"/>
            <a:chOff x="0" y="0"/>
            <a:chExt cx="384" cy="1246"/>
          </a:xfrm>
        </p:grpSpPr>
        <p:pic>
          <p:nvPicPr>
            <p:cNvPr id="177564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7564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6642"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sz="2400" b="1">
                <a:latin typeface="宋体" pitchFamily="2" charset="-122"/>
              </a:rPr>
              <a:t>    </a:t>
            </a:r>
            <a:endParaRPr lang="zh-CN" altLang="en-US" sz="2400" b="1">
              <a:latin typeface="宋体" pitchFamily="2" charset="-122"/>
            </a:endParaRPr>
          </a:p>
        </p:txBody>
      </p:sp>
      <p:sp>
        <p:nvSpPr>
          <p:cNvPr id="177664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7664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aphicFrame>
        <p:nvGraphicFramePr>
          <p:cNvPr id="1776645" name="Group 5"/>
          <p:cNvGraphicFramePr>
            <a:graphicFrameLocks noGrp="1"/>
          </p:cNvGraphicFramePr>
          <p:nvPr/>
        </p:nvGraphicFramePr>
        <p:xfrm>
          <a:off x="971550" y="981075"/>
          <a:ext cx="7561263" cy="4895723"/>
        </p:xfrm>
        <a:graphic>
          <a:graphicData uri="http://schemas.openxmlformats.org/drawingml/2006/table">
            <a:tbl>
              <a:tblPr/>
              <a:tblGrid>
                <a:gridCol w="792163"/>
                <a:gridCol w="3816350"/>
                <a:gridCol w="2952750"/>
              </a:tblGrid>
              <a:tr h="396875">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类别</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释　义</a:t>
                      </a: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特　点</a:t>
                      </a: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24088">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补叙</a:t>
                      </a: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4638" algn="l" defTabSz="914400" rtl="0" eaLnBrk="0" fontAlgn="base" latinLnBrk="0" hangingPunct="0">
                        <a:lnSpc>
                          <a:spcPct val="118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也叫追叙，在行文中用两三句话或一小段话对前边说的人或事做一些补充交代，补充另一与之有关的事件，使事件的整个过程更加清晰完整</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4638" algn="l" defTabSz="914400" rtl="0" eaLnBrk="0" fontAlgn="base" latinLnBrk="0" hangingPunct="0">
                        <a:lnSpc>
                          <a:spcPct val="118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是对上文的内容做补充交代，有助于更好地表达主题，使文章结构完整、行文跌宕起伏，收到出人意料的效果。若无补叙，就会影响故事的完整性</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616075">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平叙</a:t>
                      </a: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4638" algn="l" defTabSz="914400" rtl="0" eaLnBrk="0" fontAlgn="base" latinLnBrk="0" hangingPunct="0">
                        <a:lnSpc>
                          <a:spcPct val="118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就是平行叙述，即叙述同一时间内不同地点所发生的两件或两件以上的事。通常是先叙一件，再叙一件，常称为“花开两朵，各表一枝”，因此又叫作分叙</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74638" algn="l" defTabSz="914400" rtl="0" eaLnBrk="0" fontAlgn="base" latinLnBrk="0" hangingPunct="0">
                        <a:lnSpc>
                          <a:spcPct val="118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条理清楚，便于了解事情的来龙去脉</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7"/>
          <p:cNvGrpSpPr>
            <a:grpSpLocks/>
          </p:cNvGrpSpPr>
          <p:nvPr/>
        </p:nvGrpSpPr>
        <p:grpSpPr bwMode="auto">
          <a:xfrm>
            <a:off x="1588" y="2674938"/>
            <a:ext cx="609600" cy="1978025"/>
            <a:chOff x="0" y="0"/>
            <a:chExt cx="384" cy="1246"/>
          </a:xfrm>
        </p:grpSpPr>
        <p:pic>
          <p:nvPicPr>
            <p:cNvPr id="177666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7666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7666"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描写</a:t>
            </a:r>
          </a:p>
          <a:p>
            <a:pPr marL="0" indent="627063" eaLnBrk="1" hangingPunct="1">
              <a:lnSpc>
                <a:spcPts val="3500"/>
              </a:lnSpc>
              <a:spcBef>
                <a:spcPct val="0"/>
              </a:spcBef>
              <a:buNone/>
            </a:pPr>
            <a:r>
              <a:rPr lang="zh-CN" altLang="en-US" sz="2400" b="1" dirty="0" smtClean="0">
                <a:latin typeface="宋体" pitchFamily="2" charset="-122"/>
              </a:rPr>
              <a:t>描写，就是用生动形象的语言把人物的状态、动作，景物的性质、特征，环境的色彩、布局等具体地描绘出来。它回答的是“怎么样”的问题。具体、形象、生动地再现客观事物，给人以身临其境的真实感。</a:t>
            </a:r>
          </a:p>
        </p:txBody>
      </p:sp>
      <p:sp>
        <p:nvSpPr>
          <p:cNvPr id="177766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7766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7767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7767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8690"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sz="2400" b="1">
                <a:latin typeface="宋体" pitchFamily="2" charset="-122"/>
              </a:rPr>
              <a:t>    </a:t>
            </a:r>
            <a:endParaRPr lang="zh-CN" altLang="en-US" sz="2400" b="1">
              <a:latin typeface="宋体" pitchFamily="2" charset="-122"/>
            </a:endParaRPr>
          </a:p>
        </p:txBody>
      </p:sp>
      <p:sp>
        <p:nvSpPr>
          <p:cNvPr id="177869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7869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aphicFrame>
        <p:nvGraphicFramePr>
          <p:cNvPr id="1778693" name="Group 5"/>
          <p:cNvGraphicFramePr>
            <a:graphicFrameLocks noGrp="1"/>
          </p:cNvGraphicFramePr>
          <p:nvPr/>
        </p:nvGraphicFramePr>
        <p:xfrm>
          <a:off x="785785" y="857232"/>
          <a:ext cx="7858181" cy="5504599"/>
        </p:xfrm>
        <a:graphic>
          <a:graphicData uri="http://schemas.openxmlformats.org/drawingml/2006/table">
            <a:tbl>
              <a:tblPr/>
              <a:tblGrid>
                <a:gridCol w="433550"/>
                <a:gridCol w="352268"/>
                <a:gridCol w="2143140"/>
                <a:gridCol w="4214843"/>
                <a:gridCol w="714380"/>
              </a:tblGrid>
              <a:tr h="285752">
                <a:tc rowSpan="5">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人</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物</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描</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写</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5">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直</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接</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描</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写</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肖像描写</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18000"/>
                        </a:lnSpc>
                        <a:spcBef>
                          <a:spcPct val="2000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展示人物外部形象</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5">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altLang="zh-CN"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altLang="zh-CN"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altLang="zh-CN"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altLang="zh-CN"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交代人物，突出特点，展示人物性格品质</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167453">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神态、动作描写</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18000"/>
                        </a:lnSpc>
                        <a:spcBef>
                          <a:spcPct val="2000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展示人物的内心及性格特点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r>
              <a:tr h="144584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语言描写</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74638" algn="l" defTabSz="914400" rtl="0" eaLnBrk="0" fontAlgn="base" latinLnBrk="0" hangingPunct="0">
                        <a:lnSpc>
                          <a:spcPct val="118000"/>
                        </a:lnSpc>
                        <a:spcBef>
                          <a:spcPct val="2000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体现人物的思想性格：①刻画人物性格，反映人物心理活动，促进故事情节的发展；②描摹人物语态，使形象刻画栩栩如生、跃然纸上</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r>
              <a:tr h="1353910">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心理描写</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74638" algn="l" defTabSz="914400" rtl="0" eaLnBrk="0" fontAlgn="base" latinLnBrk="0" hangingPunct="0">
                        <a:lnSpc>
                          <a:spcPct val="118000"/>
                        </a:lnSpc>
                        <a:spcBef>
                          <a:spcPct val="2000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直接表现人物思想和内在感情</a:t>
                      </a:r>
                      <a:r>
                        <a:rPr kumimoji="0" lang="en-US" altLang="zh-CN" sz="2000" b="1" i="0" u="none" strike="noStrike" cap="none" normalizeH="0" baseline="0" dirty="0" smtClean="0">
                          <a:ln>
                            <a:noFill/>
                          </a:ln>
                          <a:solidFill>
                            <a:schemeClr val="tx1"/>
                          </a:solidFill>
                          <a:effectLst/>
                          <a:latin typeface="宋体" pitchFamily="2" charset="-122"/>
                          <a:ea typeface="宋体" pitchFamily="2" charset="-122"/>
                        </a:rPr>
                        <a:t>(</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矛盾、焦虑、担心、喜悦、悲伤、兴奋等</a:t>
                      </a:r>
                      <a:r>
                        <a:rPr kumimoji="0" lang="en-US" altLang="zh-CN" sz="2000" b="1" i="0" u="none" strike="noStrike" cap="none" normalizeH="0" baseline="0" dirty="0" smtClean="0">
                          <a:ln>
                            <a:noFill/>
                          </a:ln>
                          <a:solidFill>
                            <a:schemeClr val="tx1"/>
                          </a:solidFill>
                          <a:effectLst/>
                          <a:latin typeface="宋体" pitchFamily="2" charset="-122"/>
                          <a:ea typeface="宋体" pitchFamily="2" charset="-122"/>
                        </a:rPr>
                        <a:t>)</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，表现人物的品格，推动情节的发展</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r>
              <a:tr h="1542199">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细节描写</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74638" algn="l" defTabSz="914400" rtl="0" eaLnBrk="0" fontAlgn="base" latinLnBrk="0" hangingPunct="0">
                        <a:lnSpc>
                          <a:spcPct val="118000"/>
                        </a:lnSpc>
                        <a:spcBef>
                          <a:spcPct val="2000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①刻画人物性格、爱好、追求；②渲染人物心情、心理活动；③渲染时代气氛、地方特色；④推动情节发展；⑤深化主题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r>
            </a:tbl>
          </a:graphicData>
        </a:graphic>
      </p:graphicFrame>
      <p:grpSp>
        <p:nvGrpSpPr>
          <p:cNvPr id="2" name="Group 7"/>
          <p:cNvGrpSpPr>
            <a:grpSpLocks/>
          </p:cNvGrpSpPr>
          <p:nvPr/>
        </p:nvGrpSpPr>
        <p:grpSpPr bwMode="auto">
          <a:xfrm>
            <a:off x="1588" y="2674938"/>
            <a:ext cx="609600" cy="1978025"/>
            <a:chOff x="0" y="0"/>
            <a:chExt cx="384" cy="1246"/>
          </a:xfrm>
        </p:grpSpPr>
        <p:pic>
          <p:nvPicPr>
            <p:cNvPr id="177872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7872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9714"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sz="2400" b="1">
                <a:latin typeface="宋体" pitchFamily="2" charset="-122"/>
              </a:rPr>
              <a:t>    </a:t>
            </a:r>
            <a:endParaRPr lang="zh-CN" altLang="en-US" sz="2400" b="1">
              <a:latin typeface="宋体" pitchFamily="2" charset="-122"/>
            </a:endParaRPr>
          </a:p>
        </p:txBody>
      </p:sp>
      <p:sp>
        <p:nvSpPr>
          <p:cNvPr id="177971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7971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aphicFrame>
        <p:nvGraphicFramePr>
          <p:cNvPr id="1779717" name="Group 5"/>
          <p:cNvGraphicFramePr>
            <a:graphicFrameLocks noGrp="1"/>
          </p:cNvGraphicFramePr>
          <p:nvPr/>
        </p:nvGraphicFramePr>
        <p:xfrm>
          <a:off x="1214414" y="1071546"/>
          <a:ext cx="6985000" cy="4365625"/>
        </p:xfrm>
        <a:graphic>
          <a:graphicData uri="http://schemas.openxmlformats.org/drawingml/2006/table">
            <a:tbl>
              <a:tblPr/>
              <a:tblGrid>
                <a:gridCol w="479425"/>
                <a:gridCol w="1296987"/>
                <a:gridCol w="2817813"/>
                <a:gridCol w="1258887"/>
                <a:gridCol w="1131888"/>
              </a:tblGrid>
              <a:tr h="895350">
                <a:tc rowSpan="3">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人</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物</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描</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写</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CN" altLang="en-US" sz="1800" b="1" i="0" u="none" strike="noStrike" cap="none" normalizeH="0" baseline="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CN" altLang="en-US" sz="1800" b="1" i="0" u="none" strike="noStrike" cap="none" normalizeH="0" baseline="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CN" altLang="en-US" sz="1800" b="1" i="0" u="none" strike="noStrike" cap="none" normalizeH="0" baseline="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rPr>
                        <a:t>间接描写</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CN" altLang="en-US" sz="1800" b="1" i="0" u="none" strike="noStrike" cap="none" normalizeH="0" baseline="0" smtClean="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借助次要人物烘托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  引发读者的联想和想象，含蓄曲折地表现人物形象</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  交代人物，突出其特点，展示其性格品质</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66800">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借助事物形象</a:t>
                      </a:r>
                      <a:r>
                        <a:rPr kumimoji="0" lang="en-US" sz="2000" b="1" i="0" u="none" strike="noStrike" cap="none" normalizeH="0" baseline="0" smtClean="0">
                          <a:ln>
                            <a:noFill/>
                          </a:ln>
                          <a:solidFill>
                            <a:schemeClr val="tx1"/>
                          </a:solidFill>
                          <a:effectLst/>
                          <a:latin typeface="宋体" pitchFamily="2" charset="-122"/>
                          <a:ea typeface="宋体" pitchFamily="2" charset="-122"/>
                        </a:rPr>
                        <a:t>(</a:t>
                      </a:r>
                      <a:r>
                        <a:rPr kumimoji="0" lang="zh-CN" altLang="en-US" sz="2000" b="1" i="0" u="none" strike="noStrike" cap="none" normalizeH="0" baseline="0" smtClean="0">
                          <a:ln>
                            <a:noFill/>
                          </a:ln>
                          <a:solidFill>
                            <a:schemeClr val="tx1"/>
                          </a:solidFill>
                          <a:effectLst/>
                          <a:latin typeface="宋体" pitchFamily="2" charset="-122"/>
                          <a:ea typeface="宋体" pitchFamily="2" charset="-122"/>
                        </a:rPr>
                        <a:t>物象</a:t>
                      </a:r>
                      <a:r>
                        <a:rPr kumimoji="0" lang="en-US" sz="2000" b="1" i="0" u="none" strike="noStrike" cap="none" normalizeH="0" baseline="0" smtClean="0">
                          <a:ln>
                            <a:noFill/>
                          </a:ln>
                          <a:solidFill>
                            <a:schemeClr val="tx1"/>
                          </a:solidFill>
                          <a:effectLst/>
                          <a:latin typeface="宋体" pitchFamily="2" charset="-122"/>
                          <a:ea typeface="宋体" pitchFamily="2" charset="-122"/>
                        </a:rPr>
                        <a:t>)</a:t>
                      </a:r>
                      <a:r>
                        <a:rPr kumimoji="0" lang="zh-CN" altLang="en-US" sz="2000" b="1" i="0" u="none" strike="noStrike" cap="none" normalizeH="0" baseline="0" smtClean="0">
                          <a:ln>
                            <a:noFill/>
                          </a:ln>
                          <a:solidFill>
                            <a:schemeClr val="tx1"/>
                          </a:solidFill>
                          <a:effectLst/>
                          <a:latin typeface="宋体" pitchFamily="2" charset="-122"/>
                          <a:ea typeface="宋体" pitchFamily="2" charset="-122"/>
                        </a:rPr>
                        <a:t>烘托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r>
              <a:tr h="688975">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借助环境烘托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r>
              <a:tr h="971550">
                <a:tc rowSpan="2">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zh-CN" altLang="en-US" sz="1800" b="1" i="0" u="none" strike="noStrike" cap="none" normalizeH="0" baseline="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rPr>
                        <a:t>环境描写</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rPr>
                        <a:t>自然环境</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rPr>
                        <a:t>（景物）描写</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gridSpan="3">
                  <a:txBody>
                    <a:bodyPr/>
                    <a:lstStyle/>
                    <a:p>
                      <a:pPr marL="0" marR="0" lvl="0" indent="274638" algn="l" defTabSz="914400" rtl="0" eaLnBrk="0" fontAlgn="base" latinLnBrk="0" hangingPunct="0">
                        <a:lnSpc>
                          <a:spcPct val="118000"/>
                        </a:lnSpc>
                        <a:spcBef>
                          <a:spcPct val="2000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①交代时间、地点，提供故事背景；②为人物出场做铺垫；③渲染气氛，烘托人物情感；④推定情节发展；⑤暗示作品主题</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zh-CN" altLang="en-US"/>
                    </a:p>
                  </a:txBody>
                  <a:tcPr/>
                </a:tc>
                <a:tc rowSpan="2" hMerge="1">
                  <a:txBody>
                    <a:bodyPr/>
                    <a:lstStyle/>
                    <a:p>
                      <a:endParaRPr lang="zh-CN" altLang="en-US"/>
                    </a:p>
                  </a:txBody>
                  <a:tcPr/>
                </a:tc>
              </a:tr>
              <a:tr h="742950">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社会环境描写</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r>
            </a:tbl>
          </a:graphicData>
        </a:graphic>
      </p:graphicFrame>
      <p:grpSp>
        <p:nvGrpSpPr>
          <p:cNvPr id="2" name="Group 7"/>
          <p:cNvGrpSpPr>
            <a:grpSpLocks/>
          </p:cNvGrpSpPr>
          <p:nvPr/>
        </p:nvGrpSpPr>
        <p:grpSpPr bwMode="auto">
          <a:xfrm>
            <a:off x="1588" y="2674938"/>
            <a:ext cx="609600" cy="1978025"/>
            <a:chOff x="0" y="0"/>
            <a:chExt cx="384" cy="1246"/>
          </a:xfrm>
        </p:grpSpPr>
        <p:pic>
          <p:nvPicPr>
            <p:cNvPr id="177974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797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0738"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二</a:t>
            </a:r>
            <a:r>
              <a:rPr lang="en-US" altLang="zh-CN" sz="2400" b="1" dirty="0" smtClean="0">
                <a:latin typeface="宋体" pitchFamily="2" charset="-122"/>
              </a:rPr>
              <a:t>)</a:t>
            </a:r>
            <a:r>
              <a:rPr lang="zh-CN" altLang="en-US" sz="2400" b="1" dirty="0" smtClean="0">
                <a:latin typeface="宋体" pitchFamily="2" charset="-122"/>
              </a:rPr>
              <a:t>表现手法</a:t>
            </a:r>
          </a:p>
          <a:p>
            <a:pPr marL="0" indent="627063" eaLnBrk="1" hangingPunct="1">
              <a:lnSpc>
                <a:spcPts val="3500"/>
              </a:lnSpc>
              <a:spcBef>
                <a:spcPct val="0"/>
              </a:spcBef>
              <a:buNone/>
            </a:pPr>
            <a:r>
              <a:rPr lang="zh-CN" altLang="en-US" sz="2400" b="1" dirty="0" smtClean="0">
                <a:latin typeface="宋体" pitchFamily="2" charset="-122"/>
              </a:rPr>
              <a:t>表现手法是指使文章整体或部分给人留下鲜明、强烈的印象，达到感染读者的艺术效果的手段或方法，小说中常见的表现手法如下表：</a:t>
            </a:r>
          </a:p>
        </p:txBody>
      </p:sp>
      <p:sp>
        <p:nvSpPr>
          <p:cNvPr id="178073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8074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8074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807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073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8074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8074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807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graphicFrame>
        <p:nvGraphicFramePr>
          <p:cNvPr id="8" name="表格 7"/>
          <p:cNvGraphicFramePr>
            <a:graphicFrameLocks noGrp="1"/>
          </p:cNvGraphicFramePr>
          <p:nvPr/>
        </p:nvGraphicFramePr>
        <p:xfrm>
          <a:off x="785786" y="1227715"/>
          <a:ext cx="8001056" cy="3785291"/>
        </p:xfrm>
        <a:graphic>
          <a:graphicData uri="http://schemas.openxmlformats.org/drawingml/2006/table">
            <a:tbl>
              <a:tblPr/>
              <a:tblGrid>
                <a:gridCol w="954254"/>
                <a:gridCol w="7046802"/>
              </a:tblGrid>
              <a:tr h="415335">
                <a:tc>
                  <a:txBody>
                    <a:bodyPr/>
                    <a:lstStyle/>
                    <a:p>
                      <a:pPr algn="l">
                        <a:lnSpc>
                          <a:spcPct val="118000"/>
                        </a:lnSpc>
                        <a:spcAft>
                          <a:spcPts val="0"/>
                        </a:spcAft>
                      </a:pPr>
                      <a:r>
                        <a:rPr lang="zh-CN" sz="2000" b="1" kern="100" dirty="0">
                          <a:latin typeface="Times New Roman"/>
                          <a:cs typeface="Times New Roman"/>
                        </a:rPr>
                        <a:t>种　类</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en-US" sz="2000" b="1" kern="100">
                          <a:latin typeface="Times New Roman"/>
                          <a:cs typeface="Courier New"/>
                        </a:rPr>
                        <a:t>	</a:t>
                      </a:r>
                      <a:r>
                        <a:rPr lang="zh-CN" sz="2000" b="1" kern="100">
                          <a:latin typeface="Times New Roman"/>
                          <a:cs typeface="Times New Roman"/>
                        </a:rPr>
                        <a:t>方式与作用</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71570">
                <a:tc>
                  <a:txBody>
                    <a:bodyPr/>
                    <a:lstStyle/>
                    <a:p>
                      <a:pPr algn="l">
                        <a:lnSpc>
                          <a:spcPct val="118000"/>
                        </a:lnSpc>
                        <a:spcAft>
                          <a:spcPts val="0"/>
                        </a:spcAft>
                      </a:pPr>
                      <a:endParaRPr lang="en-US" altLang="zh-CN" sz="2000" b="1" kern="100" dirty="0" smtClean="0">
                        <a:latin typeface="Times New Roman"/>
                        <a:cs typeface="Times New Roman"/>
                      </a:endParaRPr>
                    </a:p>
                    <a:p>
                      <a:pPr algn="l">
                        <a:lnSpc>
                          <a:spcPct val="118000"/>
                        </a:lnSpc>
                        <a:spcAft>
                          <a:spcPts val="0"/>
                        </a:spcAft>
                      </a:pPr>
                      <a:r>
                        <a:rPr lang="zh-CN" sz="2000" b="1" kern="100" dirty="0" smtClean="0">
                          <a:latin typeface="Times New Roman"/>
                          <a:cs typeface="Times New Roman"/>
                        </a:rPr>
                        <a:t>象征</a:t>
                      </a:r>
                      <a:r>
                        <a:rPr lang="en-US" sz="2000" b="1" kern="100" dirty="0">
                          <a:latin typeface="Times New Roman"/>
                          <a:cs typeface="Courier New"/>
                        </a:rPr>
                        <a:t>	</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74638" algn="l">
                        <a:lnSpc>
                          <a:spcPct val="118000"/>
                        </a:lnSpc>
                        <a:spcAft>
                          <a:spcPts val="0"/>
                        </a:spcAft>
                      </a:pPr>
                      <a:r>
                        <a:rPr lang="zh-CN" sz="2000" b="1" kern="100" dirty="0" smtClean="0">
                          <a:latin typeface="Times New Roman"/>
                          <a:cs typeface="Times New Roman"/>
                        </a:rPr>
                        <a:t>通过</a:t>
                      </a:r>
                      <a:r>
                        <a:rPr lang="zh-CN" sz="2000" b="1" kern="100" dirty="0">
                          <a:latin typeface="Times New Roman"/>
                          <a:cs typeface="Times New Roman"/>
                        </a:rPr>
                        <a:t>描写某种具体形象的事物，来表现抽象的概念、深刻的思想情感，使抽象的思想、概念形象化，使思想感情含蓄、耐人寻味</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5818">
                <a:tc>
                  <a:txBody>
                    <a:bodyPr/>
                    <a:lstStyle/>
                    <a:p>
                      <a:pPr algn="l">
                        <a:lnSpc>
                          <a:spcPct val="118000"/>
                        </a:lnSpc>
                        <a:spcAft>
                          <a:spcPts val="0"/>
                        </a:spcAft>
                      </a:pPr>
                      <a:r>
                        <a:rPr lang="zh-CN" sz="2000" b="1" kern="100">
                          <a:latin typeface="Times New Roman"/>
                          <a:cs typeface="Times New Roman"/>
                        </a:rPr>
                        <a:t>渲染</a:t>
                      </a:r>
                      <a:r>
                        <a:rPr lang="en-US" sz="2000" b="1" kern="100">
                          <a:latin typeface="Times New Roman"/>
                          <a:cs typeface="Courier New"/>
                        </a:rPr>
                        <a:t>	</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74638" algn="l">
                        <a:lnSpc>
                          <a:spcPct val="118000"/>
                        </a:lnSpc>
                        <a:spcAft>
                          <a:spcPts val="0"/>
                        </a:spcAft>
                      </a:pPr>
                      <a:r>
                        <a:rPr lang="zh-CN" sz="2000" b="1" kern="100" dirty="0" smtClean="0">
                          <a:latin typeface="Times New Roman"/>
                          <a:cs typeface="Times New Roman"/>
                        </a:rPr>
                        <a:t>以</a:t>
                      </a:r>
                      <a:r>
                        <a:rPr lang="zh-CN" sz="2000" b="1" kern="100" dirty="0">
                          <a:latin typeface="Times New Roman"/>
                          <a:cs typeface="Times New Roman"/>
                        </a:rPr>
                        <a:t>浓重的笔墨描写某一事物，用来突出所要表达的对象。为行文设置铺垫，营造氛围</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5818">
                <a:tc>
                  <a:txBody>
                    <a:bodyPr/>
                    <a:lstStyle/>
                    <a:p>
                      <a:pPr algn="l">
                        <a:lnSpc>
                          <a:spcPct val="118000"/>
                        </a:lnSpc>
                        <a:spcAft>
                          <a:spcPts val="0"/>
                        </a:spcAft>
                      </a:pPr>
                      <a:r>
                        <a:rPr lang="zh-CN" sz="2000" b="1" kern="100">
                          <a:latin typeface="Times New Roman"/>
                          <a:cs typeface="Times New Roman"/>
                        </a:rPr>
                        <a:t>抑扬</a:t>
                      </a:r>
                      <a:r>
                        <a:rPr lang="en-US" sz="2000" b="1" kern="100">
                          <a:latin typeface="Times New Roman"/>
                          <a:cs typeface="Courier New"/>
                        </a:rPr>
                        <a:t>	</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74638" algn="l">
                        <a:lnSpc>
                          <a:spcPct val="118000"/>
                        </a:lnSpc>
                        <a:spcAft>
                          <a:spcPts val="0"/>
                        </a:spcAft>
                      </a:pPr>
                      <a:r>
                        <a:rPr lang="zh-CN" sz="2000" b="1" kern="100" dirty="0" smtClean="0">
                          <a:latin typeface="Times New Roman"/>
                          <a:cs typeface="Times New Roman"/>
                        </a:rPr>
                        <a:t>先</a:t>
                      </a:r>
                      <a:r>
                        <a:rPr lang="zh-CN" sz="2000" b="1" kern="100" dirty="0">
                          <a:latin typeface="Times New Roman"/>
                          <a:cs typeface="Times New Roman"/>
                        </a:rPr>
                        <a:t>抑后扬或先扬后抑，使文章曲折有波澜，突出喜欢、赞美或批评、讽刺的感情</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1931">
                <a:tc>
                  <a:txBody>
                    <a:bodyPr/>
                    <a:lstStyle/>
                    <a:p>
                      <a:pPr algn="l">
                        <a:lnSpc>
                          <a:spcPct val="118000"/>
                        </a:lnSpc>
                        <a:spcAft>
                          <a:spcPts val="0"/>
                        </a:spcAft>
                      </a:pPr>
                      <a:r>
                        <a:rPr lang="zh-CN" sz="2000" b="1" kern="100" dirty="0">
                          <a:latin typeface="Times New Roman"/>
                          <a:cs typeface="Times New Roman"/>
                        </a:rPr>
                        <a:t>对比</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74638" algn="l">
                        <a:lnSpc>
                          <a:spcPct val="118000"/>
                        </a:lnSpc>
                        <a:spcAft>
                          <a:spcPts val="0"/>
                        </a:spcAft>
                      </a:pPr>
                      <a:r>
                        <a:rPr lang="zh-CN" sz="2000" b="1" kern="100" dirty="0" smtClean="0">
                          <a:latin typeface="Times New Roman"/>
                          <a:cs typeface="Times New Roman"/>
                        </a:rPr>
                        <a:t>将</a:t>
                      </a:r>
                      <a:r>
                        <a:rPr lang="zh-CN" sz="2000" b="1" kern="100" dirty="0">
                          <a:latin typeface="Times New Roman"/>
                          <a:cs typeface="Times New Roman"/>
                        </a:rPr>
                        <a:t>性质相反或相对的事件进行对照，以突出事物特点，使形象鲜明。和衬托相比，对比没有主次之分</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874" name="内容占位符 2"/>
          <p:cNvSpPr>
            <a:spLocks noGrp="1"/>
          </p:cNvSpPr>
          <p:nvPr>
            <p:ph idx="4294967295"/>
          </p:nvPr>
        </p:nvSpPr>
        <p:spPr>
          <a:xfrm>
            <a:off x="611188" y="909638"/>
            <a:ext cx="8208962" cy="5688012"/>
          </a:xfrm>
        </p:spPr>
        <p:txBody>
          <a:bodyPr/>
          <a:lstStyle/>
          <a:p>
            <a:pPr marL="0" indent="0" eaLnBrk="1" hangingPunct="1">
              <a:lnSpc>
                <a:spcPct val="122000"/>
              </a:lnSpc>
              <a:spcBef>
                <a:spcPct val="0"/>
              </a:spcBef>
              <a:buNone/>
            </a:pPr>
            <a:r>
              <a:rPr lang="zh-CN" altLang="en-US" sz="2400" b="1" dirty="0" smtClean="0">
                <a:latin typeface="黑体" pitchFamily="2" charset="-122"/>
                <a:ea typeface="黑体" pitchFamily="2" charset="-122"/>
              </a:rPr>
              <a:t>►</a:t>
            </a:r>
            <a:r>
              <a:rPr lang="zh-CN" altLang="en-US" sz="2400" b="1" dirty="0">
                <a:latin typeface="黑体" pitchFamily="2" charset="-122"/>
                <a:ea typeface="黑体" pitchFamily="2" charset="-122"/>
              </a:rPr>
              <a:t>　</a:t>
            </a:r>
            <a:r>
              <a:rPr lang="zh-CN" altLang="en-US" sz="2400" b="1" dirty="0" smtClean="0">
                <a:latin typeface="黑体" pitchFamily="2" charset="-122"/>
                <a:ea typeface="黑体" pitchFamily="2" charset="-122"/>
              </a:rPr>
              <a:t>突破点二　明辨设题陷阱，提高答题精度</a:t>
            </a:r>
            <a:endParaRPr lang="zh-CN" altLang="en-US" sz="2400" b="1" dirty="0">
              <a:latin typeface="黑体" pitchFamily="2" charset="-122"/>
              <a:ea typeface="黑体" pitchFamily="2" charset="-122"/>
            </a:endParaRPr>
          </a:p>
          <a:p>
            <a:pPr marL="0" indent="627063" eaLnBrk="1" hangingPunct="1">
              <a:lnSpc>
                <a:spcPct val="122000"/>
              </a:lnSpc>
              <a:spcBef>
                <a:spcPct val="0"/>
              </a:spcBef>
              <a:buNone/>
            </a:pPr>
            <a:r>
              <a:rPr lang="zh-CN" altLang="en-US" sz="2400" b="1" dirty="0" smtClean="0">
                <a:latin typeface="宋体" pitchFamily="2" charset="-122"/>
              </a:rPr>
              <a:t>在做一般论述类文章阅读题时，我们不仅要读懂所给的材料，而且要明白命题者的命题意图，辨清题目的</a:t>
            </a:r>
          </a:p>
          <a:p>
            <a:pPr marL="0" indent="627063" eaLnBrk="1" hangingPunct="1">
              <a:lnSpc>
                <a:spcPct val="122000"/>
              </a:lnSpc>
              <a:spcBef>
                <a:spcPct val="0"/>
              </a:spcBef>
              <a:buNone/>
            </a:pPr>
            <a:r>
              <a:rPr lang="zh-CN" altLang="en-US" sz="2400" b="1" dirty="0" smtClean="0">
                <a:latin typeface="宋体" pitchFamily="2" charset="-122"/>
              </a:rPr>
              <a:t>陷阱类型，这样有助于我们识破陷阱，选出符合题目要求的答案。命题者设置陷阱的方法主要有以下十种类型：</a:t>
            </a:r>
            <a:endParaRPr lang="en-US" altLang="zh-CN" sz="2400" b="1" dirty="0" smtClean="0">
              <a:latin typeface="宋体" pitchFamily="2" charset="-122"/>
            </a:endParaRPr>
          </a:p>
          <a:p>
            <a:pPr marL="0" indent="627063"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曲解文意。原文是这样说的，而选项却偏偏做出另一种理解，故意曲解作者的观点或所要表达的意思。</a:t>
            </a:r>
          </a:p>
          <a:p>
            <a:pPr marL="0" indent="627063" eaLnBrk="1" hangingPunct="1">
              <a:lnSpc>
                <a:spcPct val="122000"/>
              </a:lnSpc>
              <a:spcBef>
                <a:spcPct val="0"/>
              </a:spcBef>
              <a:buNone/>
            </a:pPr>
            <a:endParaRPr lang="zh-CN" altLang="en-US" sz="2400" b="1" dirty="0" smtClean="0">
              <a:latin typeface="宋体" pitchFamily="2" charset="-122"/>
            </a:endParaRPr>
          </a:p>
        </p:txBody>
      </p:sp>
      <p:sp>
        <p:nvSpPr>
          <p:cNvPr id="1231875"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3187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3187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073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8074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8074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807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graphicFrame>
        <p:nvGraphicFramePr>
          <p:cNvPr id="8" name="表格 7"/>
          <p:cNvGraphicFramePr>
            <a:graphicFrameLocks noGrp="1"/>
          </p:cNvGraphicFramePr>
          <p:nvPr/>
        </p:nvGraphicFramePr>
        <p:xfrm>
          <a:off x="785786" y="1000108"/>
          <a:ext cx="7786742" cy="3522728"/>
        </p:xfrm>
        <a:graphic>
          <a:graphicData uri="http://schemas.openxmlformats.org/drawingml/2006/table">
            <a:tbl>
              <a:tblPr/>
              <a:tblGrid>
                <a:gridCol w="928694"/>
                <a:gridCol w="6858048"/>
              </a:tblGrid>
              <a:tr h="836732">
                <a:tc>
                  <a:txBody>
                    <a:bodyPr/>
                    <a:lstStyle/>
                    <a:p>
                      <a:pPr algn="ctr">
                        <a:lnSpc>
                          <a:spcPct val="118000"/>
                        </a:lnSpc>
                        <a:spcAft>
                          <a:spcPts val="0"/>
                        </a:spcAft>
                      </a:pPr>
                      <a:r>
                        <a:rPr lang="en-US" altLang="zh-CN" sz="2000" b="1" kern="100" baseline="0" dirty="0" smtClean="0">
                          <a:latin typeface="Times New Roman"/>
                          <a:cs typeface="Times New Roman"/>
                        </a:rPr>
                        <a:t> </a:t>
                      </a:r>
                      <a:r>
                        <a:rPr lang="zh-CN" sz="2000" b="1" kern="100" dirty="0" smtClean="0">
                          <a:latin typeface="Times New Roman"/>
                          <a:cs typeface="Times New Roman"/>
                        </a:rPr>
                        <a:t>衬托</a:t>
                      </a:r>
                      <a:r>
                        <a:rPr lang="en-US" sz="2000" b="1" kern="100" dirty="0">
                          <a:latin typeface="Times New Roman"/>
                          <a:cs typeface="Courier New"/>
                        </a:rPr>
                        <a:t>	</a:t>
                      </a:r>
                      <a:endParaRPr lang="zh-CN" sz="2000" b="1" kern="100" dirty="0">
                        <a:latin typeface="宋体"/>
                        <a:cs typeface="Courier New"/>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74638" algn="l">
                        <a:lnSpc>
                          <a:spcPct val="118000"/>
                        </a:lnSpc>
                        <a:spcAft>
                          <a:spcPts val="0"/>
                        </a:spcAft>
                      </a:pPr>
                      <a:r>
                        <a:rPr lang="zh-CN" sz="2000" b="1" kern="100" dirty="0" smtClean="0">
                          <a:latin typeface="Times New Roman"/>
                          <a:cs typeface="Times New Roman"/>
                        </a:rPr>
                        <a:t>用</a:t>
                      </a:r>
                      <a:r>
                        <a:rPr lang="zh-CN" sz="2000" b="1" kern="100" dirty="0">
                          <a:latin typeface="Times New Roman"/>
                          <a:cs typeface="Times New Roman"/>
                        </a:rPr>
                        <a:t>另外的事物来陪衬、对照，突出所要表现的事物特点，强化思想感情。有主次之分</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41167">
                <a:tc>
                  <a:txBody>
                    <a:bodyPr/>
                    <a:lstStyle/>
                    <a:p>
                      <a:pPr algn="ctr">
                        <a:lnSpc>
                          <a:spcPct val="118000"/>
                        </a:lnSpc>
                        <a:spcAft>
                          <a:spcPts val="0"/>
                        </a:spcAft>
                      </a:pPr>
                      <a:r>
                        <a:rPr lang="zh-CN" sz="2000" b="1" kern="100" dirty="0">
                          <a:latin typeface="Times New Roman"/>
                          <a:cs typeface="Times New Roman"/>
                        </a:rPr>
                        <a:t>联想和</a:t>
                      </a:r>
                      <a:endParaRPr lang="zh-CN" sz="2000" b="1" kern="100" dirty="0">
                        <a:latin typeface="宋体"/>
                        <a:cs typeface="Courier New"/>
                      </a:endParaRPr>
                    </a:p>
                    <a:p>
                      <a:pPr algn="ctr">
                        <a:lnSpc>
                          <a:spcPct val="118000"/>
                        </a:lnSpc>
                        <a:spcAft>
                          <a:spcPts val="0"/>
                        </a:spcAft>
                      </a:pPr>
                      <a:r>
                        <a:rPr lang="zh-CN" sz="2000" b="1" kern="100" dirty="0">
                          <a:latin typeface="Times New Roman"/>
                          <a:cs typeface="Times New Roman"/>
                        </a:rPr>
                        <a:t>想象</a:t>
                      </a:r>
                      <a:r>
                        <a:rPr lang="en-US" sz="2000" b="1" kern="100" dirty="0">
                          <a:latin typeface="Times New Roman"/>
                          <a:cs typeface="Courier New"/>
                        </a:rPr>
                        <a:t>	</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74638" algn="l">
                        <a:lnSpc>
                          <a:spcPct val="118000"/>
                        </a:lnSpc>
                        <a:spcAft>
                          <a:spcPts val="0"/>
                        </a:spcAft>
                      </a:pPr>
                      <a:r>
                        <a:rPr lang="zh-CN" sz="2000" b="1" kern="100" dirty="0" smtClean="0">
                          <a:latin typeface="Times New Roman"/>
                          <a:cs typeface="Times New Roman"/>
                        </a:rPr>
                        <a:t>联想</a:t>
                      </a:r>
                      <a:r>
                        <a:rPr lang="zh-CN" sz="2000" b="1" kern="100" dirty="0">
                          <a:latin typeface="Times New Roman"/>
                          <a:cs typeface="Times New Roman"/>
                        </a:rPr>
                        <a:t>，就是由当前的某一事物，想到另一相关联或相似的事物、观念。想象，是以生活为基础，以记忆中的表象为起点，对所想象的事物进行加工、改造，从而创造出一个并未直接感知的新事物形象的过程。它们使文章内容丰富、形象丰满，在形式上变化多姿，生动活泼</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44829">
                <a:tc>
                  <a:txBody>
                    <a:bodyPr/>
                    <a:lstStyle/>
                    <a:p>
                      <a:pPr algn="ctr">
                        <a:lnSpc>
                          <a:spcPct val="118000"/>
                        </a:lnSpc>
                        <a:spcAft>
                          <a:spcPts val="0"/>
                        </a:spcAft>
                      </a:pPr>
                      <a:r>
                        <a:rPr lang="zh-CN" sz="2000" b="1" kern="100" dirty="0">
                          <a:latin typeface="Times New Roman"/>
                          <a:cs typeface="Times New Roman"/>
                        </a:rPr>
                        <a:t>以</a:t>
                      </a:r>
                      <a:r>
                        <a:rPr lang="zh-CN" sz="2000" b="1" kern="100" dirty="0" smtClean="0">
                          <a:latin typeface="Times New Roman"/>
                          <a:cs typeface="Times New Roman"/>
                        </a:rPr>
                        <a:t>小</a:t>
                      </a:r>
                      <a:endParaRPr lang="en-US" altLang="zh-CN" sz="2000" b="1" kern="100" dirty="0" smtClean="0">
                        <a:latin typeface="Times New Roman"/>
                        <a:cs typeface="Times New Roman"/>
                      </a:endParaRPr>
                    </a:p>
                    <a:p>
                      <a:pPr algn="ctr">
                        <a:lnSpc>
                          <a:spcPct val="118000"/>
                        </a:lnSpc>
                        <a:spcAft>
                          <a:spcPts val="0"/>
                        </a:spcAft>
                      </a:pPr>
                      <a:r>
                        <a:rPr lang="zh-CN" sz="2000" b="1" kern="100" dirty="0" smtClean="0">
                          <a:latin typeface="Times New Roman"/>
                          <a:cs typeface="Times New Roman"/>
                        </a:rPr>
                        <a:t>见</a:t>
                      </a:r>
                      <a:r>
                        <a:rPr lang="zh-CN" sz="2000" b="1" kern="100" dirty="0">
                          <a:latin typeface="Times New Roman"/>
                          <a:cs typeface="Times New Roman"/>
                        </a:rPr>
                        <a:t>大</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74638" algn="l">
                        <a:lnSpc>
                          <a:spcPct val="118000"/>
                        </a:lnSpc>
                        <a:spcAft>
                          <a:spcPts val="0"/>
                        </a:spcAft>
                      </a:pPr>
                      <a:r>
                        <a:rPr lang="zh-CN" sz="2000" b="1" kern="100" dirty="0" smtClean="0">
                          <a:latin typeface="Times New Roman"/>
                          <a:cs typeface="Times New Roman"/>
                        </a:rPr>
                        <a:t>以</a:t>
                      </a:r>
                      <a:r>
                        <a:rPr lang="zh-CN" sz="2000" b="1" kern="100" dirty="0">
                          <a:latin typeface="Times New Roman"/>
                          <a:cs typeface="Times New Roman"/>
                        </a:rPr>
                        <a:t>生活中的平凡小事，甚至是一个细节，表现生活中的大主题、作者深刻的看法与认识。感人且具有广泛的社会意义</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p:transition>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073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8074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8074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807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graphicFrame>
        <p:nvGraphicFramePr>
          <p:cNvPr id="9" name="表格 8"/>
          <p:cNvGraphicFramePr>
            <a:graphicFrameLocks noGrp="1"/>
          </p:cNvGraphicFramePr>
          <p:nvPr/>
        </p:nvGraphicFramePr>
        <p:xfrm>
          <a:off x="928662" y="1071546"/>
          <a:ext cx="7715304" cy="3797740"/>
        </p:xfrm>
        <a:graphic>
          <a:graphicData uri="http://schemas.openxmlformats.org/drawingml/2006/table">
            <a:tbl>
              <a:tblPr/>
              <a:tblGrid>
                <a:gridCol w="1482886"/>
                <a:gridCol w="6232418"/>
              </a:tblGrid>
              <a:tr h="357190">
                <a:tc>
                  <a:txBody>
                    <a:bodyPr/>
                    <a:lstStyle/>
                    <a:p>
                      <a:pPr algn="ctr">
                        <a:lnSpc>
                          <a:spcPct val="118000"/>
                        </a:lnSpc>
                        <a:spcAft>
                          <a:spcPts val="0"/>
                        </a:spcAft>
                      </a:pPr>
                      <a:r>
                        <a:rPr lang="zh-CN" sz="2000" b="1" kern="100" dirty="0" smtClean="0">
                          <a:solidFill>
                            <a:schemeClr val="tx1"/>
                          </a:solidFill>
                          <a:latin typeface="Times New Roman"/>
                          <a:ea typeface="+mn-ea"/>
                          <a:cs typeface="Times New Roman"/>
                        </a:rPr>
                        <a:t>动静结合</a:t>
                      </a:r>
                      <a:endParaRPr lang="zh-CN" sz="2000" b="1" kern="100" dirty="0">
                        <a:latin typeface="宋体"/>
                        <a:cs typeface="Courier New"/>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74638" algn="l">
                        <a:lnSpc>
                          <a:spcPct val="118000"/>
                        </a:lnSpc>
                        <a:spcAft>
                          <a:spcPts val="0"/>
                        </a:spcAft>
                      </a:pPr>
                      <a:r>
                        <a:rPr lang="zh-CN" sz="2000" b="1" kern="100" dirty="0" smtClean="0">
                          <a:latin typeface="Times New Roman"/>
                          <a:cs typeface="Times New Roman"/>
                        </a:rPr>
                        <a:t>以</a:t>
                      </a:r>
                      <a:r>
                        <a:rPr lang="zh-CN" sz="2000" b="1" kern="100" dirty="0">
                          <a:latin typeface="Times New Roman"/>
                          <a:cs typeface="Times New Roman"/>
                        </a:rPr>
                        <a:t>动衬静，以静衬动。起烘托作用，相得益彰</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44517">
                <a:tc>
                  <a:txBody>
                    <a:bodyPr/>
                    <a:lstStyle/>
                    <a:p>
                      <a:pPr algn="ctr">
                        <a:lnSpc>
                          <a:spcPct val="118000"/>
                        </a:lnSpc>
                        <a:spcAft>
                          <a:spcPts val="0"/>
                        </a:spcAft>
                      </a:pPr>
                      <a:r>
                        <a:rPr lang="zh-CN" sz="2000" b="1" kern="100" dirty="0">
                          <a:latin typeface="Times New Roman"/>
                          <a:cs typeface="Times New Roman"/>
                        </a:rPr>
                        <a:t>虚实结合</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a:cs typeface="Times New Roman"/>
                        </a:rPr>
                        <a:t>　眼前为实，想象、回忆、虚构之事为虚。虚实结合，更能突出事物的本质特征，更能鲜明地刻画出人物的性格，凸现事物、景物特点，更能集中地揭示主旨</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13565">
                <a:tc>
                  <a:txBody>
                    <a:bodyPr/>
                    <a:lstStyle/>
                    <a:p>
                      <a:pPr algn="ctr">
                        <a:lnSpc>
                          <a:spcPct val="118000"/>
                        </a:lnSpc>
                        <a:spcAft>
                          <a:spcPts val="0"/>
                        </a:spcAft>
                      </a:pPr>
                      <a:endParaRPr lang="en-US" altLang="zh-CN" sz="2000" b="1" kern="100" dirty="0" smtClean="0">
                        <a:latin typeface="Times New Roman"/>
                        <a:cs typeface="Times New Roman"/>
                      </a:endParaRPr>
                    </a:p>
                    <a:p>
                      <a:pPr algn="ctr">
                        <a:lnSpc>
                          <a:spcPct val="118000"/>
                        </a:lnSpc>
                        <a:spcAft>
                          <a:spcPts val="0"/>
                        </a:spcAft>
                      </a:pPr>
                      <a:r>
                        <a:rPr lang="zh-CN" sz="2000" b="1" kern="100" dirty="0" smtClean="0">
                          <a:latin typeface="Times New Roman"/>
                          <a:cs typeface="Times New Roman"/>
                        </a:rPr>
                        <a:t>点面结合</a:t>
                      </a:r>
                      <a:r>
                        <a:rPr lang="en-US" sz="2000" b="1" kern="100" dirty="0">
                          <a:latin typeface="Times New Roman"/>
                          <a:cs typeface="Courier New"/>
                        </a:rPr>
                        <a:t>	</a:t>
                      </a:r>
                      <a:endParaRPr lang="zh-CN" sz="2000" b="1" kern="100" dirty="0">
                        <a:latin typeface="宋体"/>
                        <a:cs typeface="Courier New"/>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a:cs typeface="Times New Roman"/>
                        </a:rPr>
                        <a:t>　通过面上的大环境、大背景和点上的具体描写，粗放与特写的结合，更好地表现主题</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72901">
                <a:tc>
                  <a:txBody>
                    <a:bodyPr/>
                    <a:lstStyle/>
                    <a:p>
                      <a:pPr algn="ctr">
                        <a:lnSpc>
                          <a:spcPct val="118000"/>
                        </a:lnSpc>
                        <a:spcAft>
                          <a:spcPts val="0"/>
                        </a:spcAft>
                      </a:pPr>
                      <a:r>
                        <a:rPr lang="zh-CN" sz="2000" b="1" kern="100" dirty="0" smtClean="0">
                          <a:latin typeface="Times New Roman"/>
                          <a:cs typeface="Times New Roman"/>
                        </a:rPr>
                        <a:t>开门见山</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a:cs typeface="Times New Roman"/>
                        </a:rPr>
                        <a:t>　叙事，直接从事件的某个环节写起，引人入胜；议论，直接表明观点，让读者一目了然</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1666">
                <a:tc>
                  <a:txBody>
                    <a:bodyPr/>
                    <a:lstStyle/>
                    <a:p>
                      <a:pPr algn="ctr">
                        <a:lnSpc>
                          <a:spcPct val="118000"/>
                        </a:lnSpc>
                        <a:spcAft>
                          <a:spcPts val="0"/>
                        </a:spcAft>
                      </a:pPr>
                      <a:r>
                        <a:rPr lang="zh-CN" sz="2000" b="1" kern="100" dirty="0">
                          <a:latin typeface="Times New Roman"/>
                          <a:cs typeface="Times New Roman"/>
                        </a:rPr>
                        <a:t>卒章显志</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a:cs typeface="Times New Roman"/>
                        </a:rPr>
                        <a:t>　在全篇结尾点明文章的主旨或作者的思想情感</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p:transition>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0738"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下面是对几种易混手法的辨别：</a:t>
            </a:r>
          </a:p>
          <a:p>
            <a:pPr marL="0" indent="627063" eaLnBrk="1" hangingPunct="1">
              <a:lnSpc>
                <a:spcPts val="3500"/>
              </a:lnSpc>
              <a:spcBef>
                <a:spcPct val="0"/>
              </a:spcBef>
              <a:buNone/>
            </a:pPr>
            <a:r>
              <a:rPr lang="en-US" altLang="zh-CN" sz="2400" b="1" dirty="0" smtClean="0">
                <a:latin typeface="宋体" pitchFamily="2" charset="-122"/>
              </a:rPr>
              <a:t>1. </a:t>
            </a:r>
            <a:r>
              <a:rPr lang="zh-CN" altLang="en-US" sz="2400" b="1" dirty="0" smtClean="0">
                <a:latin typeface="宋体" pitchFamily="2" charset="-122"/>
              </a:rPr>
              <a:t>烘托与衬托，衬托与对比</a:t>
            </a:r>
          </a:p>
          <a:p>
            <a:pPr marL="0" indent="627063" eaLnBrk="1" hangingPunct="1">
              <a:lnSpc>
                <a:spcPts val="3500"/>
              </a:lnSpc>
              <a:spcBef>
                <a:spcPct val="0"/>
              </a:spcBef>
              <a:buNone/>
            </a:pPr>
            <a:r>
              <a:rPr lang="zh-CN" altLang="en-US" sz="2400" b="1" dirty="0" smtClean="0">
                <a:latin typeface="宋体" pitchFamily="2" charset="-122"/>
              </a:rPr>
              <a:t>烘托是指通过侧面描写，使所要表现的对象鲜明突出的表现手法，是用一事物暗示出另一事物，所要表现的对象不出场；而衬托则是两个对象都出场，其中一个做陪衬，用以突出另一个。</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衬托是以次要事物为陪衬来突出主要事物，两者主次分明；对比则是相反或相似的两种事物互相比照，以共同表现某种思想或意境，对比的双方不分主次。</a:t>
            </a:r>
          </a:p>
          <a:p>
            <a:pPr marL="0" indent="627063" eaLnBrk="1" hangingPunct="1">
              <a:lnSpc>
                <a:spcPts val="3500"/>
              </a:lnSpc>
              <a:spcBef>
                <a:spcPct val="0"/>
              </a:spcBef>
              <a:buNone/>
            </a:pPr>
            <a:endParaRPr lang="zh-CN" altLang="en-US" sz="2400" b="1" dirty="0" smtClean="0">
              <a:latin typeface="宋体" pitchFamily="2" charset="-122"/>
            </a:endParaRPr>
          </a:p>
        </p:txBody>
      </p:sp>
      <p:sp>
        <p:nvSpPr>
          <p:cNvPr id="178073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8074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8074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807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0738"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象征和比喻</a:t>
            </a:r>
          </a:p>
          <a:p>
            <a:pPr marL="0" indent="627063" eaLnBrk="1" hangingPunct="1">
              <a:lnSpc>
                <a:spcPts val="3500"/>
              </a:lnSpc>
              <a:spcBef>
                <a:spcPct val="0"/>
              </a:spcBef>
              <a:buNone/>
            </a:pPr>
            <a:r>
              <a:rPr lang="zh-CN" altLang="en-US" sz="2400" b="1" dirty="0" smtClean="0">
                <a:latin typeface="宋体" pitchFamily="2" charset="-122"/>
              </a:rPr>
              <a:t>象征和比喻的区别表现在三个方面：</a:t>
            </a:r>
          </a:p>
          <a:p>
            <a:pPr marL="0" indent="627063" eaLnBrk="1" hangingPunct="1">
              <a:lnSpc>
                <a:spcPts val="3500"/>
              </a:lnSpc>
              <a:spcBef>
                <a:spcPct val="0"/>
              </a:spcBef>
              <a:buNone/>
            </a:pPr>
            <a:r>
              <a:rPr lang="en-US" altLang="zh-CN" sz="2400" b="1" dirty="0" smtClean="0">
                <a:latin typeface="宋体" pitchFamily="2" charset="-122"/>
              </a:rPr>
              <a:t>(1)</a:t>
            </a:r>
            <a:r>
              <a:rPr lang="zh-CN" altLang="en-US" sz="2400" b="1" dirty="0" smtClean="0">
                <a:latin typeface="宋体" pitchFamily="2" charset="-122"/>
              </a:rPr>
              <a:t>两者的表现手段不同。象征的象征体与本体之间要求“神似”，比喻的喻体和本体之间则要求“形似”。</a:t>
            </a:r>
          </a:p>
          <a:p>
            <a:pPr marL="0" indent="627063" eaLnBrk="1" hangingPunct="1">
              <a:lnSpc>
                <a:spcPts val="3500"/>
              </a:lnSpc>
              <a:spcBef>
                <a:spcPct val="0"/>
              </a:spcBef>
              <a:buNone/>
            </a:pPr>
            <a:r>
              <a:rPr lang="en-US" altLang="zh-CN" sz="2400" b="1" dirty="0" smtClean="0">
                <a:latin typeface="宋体" pitchFamily="2" charset="-122"/>
              </a:rPr>
              <a:t>(2)</a:t>
            </a:r>
            <a:r>
              <a:rPr lang="zh-CN" altLang="en-US" sz="2400" b="1" dirty="0" smtClean="0">
                <a:latin typeface="宋体" pitchFamily="2" charset="-122"/>
              </a:rPr>
              <a:t>两者表现的对象不同。象征是以物示义，即不把意思直接说出来，而让读者去理解；比喻是以物比物，比喻的对象一般是让人看得见、听得见或摸得着的具体事物、具体人。</a:t>
            </a:r>
          </a:p>
          <a:p>
            <a:pPr marL="0" indent="627063" eaLnBrk="1" hangingPunct="1">
              <a:lnSpc>
                <a:spcPts val="3500"/>
              </a:lnSpc>
              <a:spcBef>
                <a:spcPct val="0"/>
              </a:spcBef>
              <a:buNone/>
            </a:pPr>
            <a:r>
              <a:rPr lang="en-US" altLang="zh-CN" sz="2400" b="1" dirty="0" smtClean="0">
                <a:latin typeface="宋体" pitchFamily="2" charset="-122"/>
              </a:rPr>
              <a:t>(3)</a:t>
            </a:r>
            <a:r>
              <a:rPr lang="zh-CN" altLang="en-US" sz="2400" b="1" dirty="0" smtClean="0">
                <a:latin typeface="宋体" pitchFamily="2" charset="-122"/>
              </a:rPr>
              <a:t>两者范围大小不同。象征是文学创作中的一种表现手法，它的对象是整篇文章，至少是文章的一部分；比喻的范围较小，一般局限于一两个句子中。</a:t>
            </a:r>
          </a:p>
          <a:p>
            <a:pPr marL="0" indent="627063" eaLnBrk="1" hangingPunct="1">
              <a:lnSpc>
                <a:spcPts val="3500"/>
              </a:lnSpc>
              <a:spcBef>
                <a:spcPct val="0"/>
              </a:spcBef>
              <a:buNone/>
            </a:pPr>
            <a:endParaRPr lang="zh-CN" altLang="en-US" sz="2400" b="1" dirty="0" smtClean="0">
              <a:latin typeface="宋体" pitchFamily="2" charset="-122"/>
            </a:endParaRPr>
          </a:p>
        </p:txBody>
      </p:sp>
      <p:sp>
        <p:nvSpPr>
          <p:cNvPr id="178073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8074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8074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807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0738" name="内容占位符 2"/>
          <p:cNvSpPr>
            <a:spLocks noGrp="1"/>
          </p:cNvSpPr>
          <p:nvPr>
            <p:ph idx="4294967295"/>
          </p:nvPr>
        </p:nvSpPr>
        <p:spPr>
          <a:xfrm>
            <a:off x="642910" y="785794"/>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三</a:t>
            </a:r>
            <a:r>
              <a:rPr lang="en-US" altLang="zh-CN" sz="2400" b="1" dirty="0" smtClean="0">
                <a:latin typeface="宋体" pitchFamily="2" charset="-122"/>
              </a:rPr>
              <a:t>)</a:t>
            </a:r>
            <a:r>
              <a:rPr lang="zh-CN" altLang="en-US" sz="2400" b="1" dirty="0" smtClean="0">
                <a:latin typeface="宋体" pitchFamily="2" charset="-122"/>
              </a:rPr>
              <a:t>结构安排</a:t>
            </a:r>
          </a:p>
          <a:p>
            <a:pPr marL="0" indent="627063" eaLnBrk="1" hangingPunct="1">
              <a:lnSpc>
                <a:spcPts val="3500"/>
              </a:lnSpc>
              <a:spcBef>
                <a:spcPct val="0"/>
              </a:spcBef>
              <a:buNone/>
            </a:pPr>
            <a:r>
              <a:rPr lang="zh-CN" altLang="en-US" sz="2400" b="1" dirty="0" smtClean="0">
                <a:latin typeface="宋体" pitchFamily="2" charset="-122"/>
              </a:rPr>
              <a:t>主要指构筑情节、营造环境等方面的技巧。</a:t>
            </a:r>
          </a:p>
          <a:p>
            <a:pPr marL="0" indent="627063" eaLnBrk="1" hangingPunct="1">
              <a:lnSpc>
                <a:spcPts val="3500"/>
              </a:lnSpc>
              <a:spcBef>
                <a:spcPct val="0"/>
              </a:spcBef>
              <a:buNone/>
            </a:pPr>
            <a:endParaRPr lang="zh-CN" altLang="en-US" sz="2400" b="1" dirty="0" smtClean="0">
              <a:latin typeface="宋体" pitchFamily="2" charset="-122"/>
            </a:endParaRPr>
          </a:p>
        </p:txBody>
      </p:sp>
      <p:sp>
        <p:nvSpPr>
          <p:cNvPr id="178073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8074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8074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807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graphicFrame>
        <p:nvGraphicFramePr>
          <p:cNvPr id="8" name="表格 7"/>
          <p:cNvGraphicFramePr>
            <a:graphicFrameLocks noGrp="1"/>
          </p:cNvGraphicFramePr>
          <p:nvPr/>
        </p:nvGraphicFramePr>
        <p:xfrm>
          <a:off x="714348" y="1857364"/>
          <a:ext cx="8001056" cy="3596640"/>
        </p:xfrm>
        <a:graphic>
          <a:graphicData uri="http://schemas.openxmlformats.org/drawingml/2006/table">
            <a:tbl>
              <a:tblPr/>
              <a:tblGrid>
                <a:gridCol w="952772"/>
                <a:gridCol w="7048284"/>
              </a:tblGrid>
              <a:tr h="260238">
                <a:tc>
                  <a:txBody>
                    <a:bodyPr/>
                    <a:lstStyle/>
                    <a:p>
                      <a:pPr algn="l">
                        <a:lnSpc>
                          <a:spcPct val="118000"/>
                        </a:lnSpc>
                        <a:spcAft>
                          <a:spcPts val="0"/>
                        </a:spcAft>
                      </a:pPr>
                      <a:r>
                        <a:rPr lang="zh-CN" sz="2000" b="1" kern="100" dirty="0">
                          <a:latin typeface="Times New Roman"/>
                          <a:cs typeface="Times New Roman"/>
                        </a:rPr>
                        <a:t>类　别</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8000"/>
                        </a:lnSpc>
                        <a:spcAft>
                          <a:spcPts val="0"/>
                        </a:spcAft>
                      </a:pPr>
                      <a:r>
                        <a:rPr lang="zh-CN" sz="2000" b="1" kern="100" dirty="0">
                          <a:latin typeface="Times New Roman"/>
                          <a:cs typeface="Times New Roman"/>
                        </a:rPr>
                        <a:t>释　义</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40954">
                <a:tc>
                  <a:txBody>
                    <a:bodyPr/>
                    <a:lstStyle/>
                    <a:p>
                      <a:pPr algn="ctr">
                        <a:lnSpc>
                          <a:spcPct val="118000"/>
                        </a:lnSpc>
                        <a:spcAft>
                          <a:spcPts val="0"/>
                        </a:spcAft>
                      </a:pPr>
                      <a:r>
                        <a:rPr lang="zh-CN" sz="2000" b="1" kern="100" dirty="0">
                          <a:latin typeface="Times New Roman"/>
                          <a:cs typeface="Times New Roman"/>
                        </a:rPr>
                        <a:t>悬念</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a:cs typeface="Times New Roman"/>
                        </a:rPr>
                        <a:t>　是指作者为了激发读者的</a:t>
                      </a:r>
                      <a:r>
                        <a:rPr lang="en-US" sz="2000" b="1" kern="100" dirty="0">
                          <a:latin typeface="宋体"/>
                          <a:cs typeface="Times New Roman"/>
                        </a:rPr>
                        <a:t>“</a:t>
                      </a:r>
                      <a:r>
                        <a:rPr lang="zh-CN" sz="2000" b="1" kern="100" dirty="0">
                          <a:latin typeface="Times New Roman"/>
                          <a:cs typeface="Times New Roman"/>
                        </a:rPr>
                        <a:t>紧张与期待的心理</a:t>
                      </a:r>
                      <a:r>
                        <a:rPr lang="en-US" sz="2000" b="1" kern="100" dirty="0">
                          <a:latin typeface="宋体"/>
                          <a:cs typeface="Times New Roman"/>
                        </a:rPr>
                        <a:t>”</a:t>
                      </a:r>
                      <a:r>
                        <a:rPr lang="zh-CN" sz="2000" b="1" kern="100" dirty="0">
                          <a:latin typeface="Times New Roman"/>
                          <a:cs typeface="Times New Roman"/>
                        </a:rPr>
                        <a:t>，在艺术处理上采取的一种积极手段。通俗地讲，它是指在小说的叙述中先设置一个谜面，藏起谜底，在适当的时候再予以点破，使读者的期待心理得以满足。主要作用是吸引读者关注，引人入胜</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0477">
                <a:tc>
                  <a:txBody>
                    <a:bodyPr/>
                    <a:lstStyle/>
                    <a:p>
                      <a:pPr algn="ctr">
                        <a:lnSpc>
                          <a:spcPct val="118000"/>
                        </a:lnSpc>
                        <a:spcAft>
                          <a:spcPts val="0"/>
                        </a:spcAft>
                      </a:pPr>
                      <a:r>
                        <a:rPr lang="zh-CN" sz="2000" b="1" kern="100" dirty="0">
                          <a:latin typeface="Times New Roman"/>
                          <a:cs typeface="Times New Roman"/>
                        </a:rPr>
                        <a:t>照应</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a:cs typeface="Times New Roman"/>
                        </a:rPr>
                        <a:t>　又叫呼应，是故事中后面部分对前面相关部分的呼应。照应能使情节连贯、脉络清晰、结构紧凑</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0477">
                <a:tc>
                  <a:txBody>
                    <a:bodyPr/>
                    <a:lstStyle/>
                    <a:p>
                      <a:pPr algn="ctr">
                        <a:lnSpc>
                          <a:spcPct val="118000"/>
                        </a:lnSpc>
                        <a:spcAft>
                          <a:spcPts val="0"/>
                        </a:spcAft>
                      </a:pPr>
                      <a:r>
                        <a:rPr lang="zh-CN" sz="2000" b="1" kern="100">
                          <a:latin typeface="Times New Roman"/>
                          <a:cs typeface="Times New Roman"/>
                        </a:rPr>
                        <a:t>伏笔</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a:cs typeface="Times New Roman"/>
                        </a:rPr>
                        <a:t>　指作者对将要在作品中出现的人物或事件预先做的提示或暗示。伏笔用得好，可使全文前后呼应、结构更严谨、情节发展更合理、前因后果更分明</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p:transition>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4834"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84835"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84857"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84858"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graphicFrame>
        <p:nvGraphicFramePr>
          <p:cNvPr id="8" name="表格 7"/>
          <p:cNvGraphicFramePr>
            <a:graphicFrameLocks noGrp="1"/>
          </p:cNvGraphicFramePr>
          <p:nvPr/>
        </p:nvGraphicFramePr>
        <p:xfrm>
          <a:off x="714348" y="1214422"/>
          <a:ext cx="8001056" cy="2157984"/>
        </p:xfrm>
        <a:graphic>
          <a:graphicData uri="http://schemas.openxmlformats.org/drawingml/2006/table">
            <a:tbl>
              <a:tblPr/>
              <a:tblGrid>
                <a:gridCol w="978995"/>
                <a:gridCol w="7022061"/>
              </a:tblGrid>
              <a:tr h="520477">
                <a:tc>
                  <a:txBody>
                    <a:bodyPr/>
                    <a:lstStyle/>
                    <a:p>
                      <a:pPr algn="ctr">
                        <a:lnSpc>
                          <a:spcPct val="118000"/>
                        </a:lnSpc>
                        <a:spcAft>
                          <a:spcPts val="0"/>
                        </a:spcAft>
                      </a:pPr>
                      <a:r>
                        <a:rPr lang="zh-CN" sz="2000" b="1" kern="100" dirty="0">
                          <a:latin typeface="Times New Roman"/>
                          <a:cs typeface="Times New Roman"/>
                        </a:rPr>
                        <a:t>铺垫</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a:cs typeface="Times New Roman"/>
                        </a:rPr>
                        <a:t>　为了衬托主要人物或事物而铺叙另外的人物或事物以做铺垫。运用铺垫手法是为了蓄气积势，突出文章主旨</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0715">
                <a:tc>
                  <a:txBody>
                    <a:bodyPr/>
                    <a:lstStyle/>
                    <a:p>
                      <a:pPr algn="ctr">
                        <a:lnSpc>
                          <a:spcPct val="118000"/>
                        </a:lnSpc>
                        <a:spcAft>
                          <a:spcPts val="0"/>
                        </a:spcAft>
                      </a:pPr>
                      <a:r>
                        <a:rPr lang="zh-CN" sz="2000" b="1" kern="100" dirty="0">
                          <a:latin typeface="Times New Roman"/>
                          <a:cs typeface="Times New Roman"/>
                        </a:rPr>
                        <a:t>突转</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a:cs typeface="Times New Roman"/>
                        </a:rPr>
                        <a:t>　在小说的结尾部分，作者常常采用突转的方法形成剧情的某种巧合、某种意料之外的反转，或者是形成人物性格的急剧改变。这种突转常收到意料之外、情理之中的效果，对表现小说的主旨起到画龙点睛的作用</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p:transition>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5858" name="内容占位符 2"/>
          <p:cNvSpPr>
            <a:spLocks noGrp="1"/>
          </p:cNvSpPr>
          <p:nvPr>
            <p:ph idx="4294967295"/>
          </p:nvPr>
        </p:nvSpPr>
        <p:spPr>
          <a:xfrm>
            <a:off x="792163" y="714356"/>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四</a:t>
            </a:r>
            <a:r>
              <a:rPr lang="en-US" altLang="zh-CN" sz="2400" b="1" dirty="0" smtClean="0">
                <a:latin typeface="宋体" pitchFamily="2" charset="-122"/>
              </a:rPr>
              <a:t>)</a:t>
            </a:r>
            <a:r>
              <a:rPr lang="zh-CN" altLang="en-US" sz="2400" b="1" dirty="0" smtClean="0">
                <a:latin typeface="宋体" pitchFamily="2" charset="-122"/>
              </a:rPr>
              <a:t>修辞手法</a:t>
            </a:r>
          </a:p>
          <a:p>
            <a:pPr marL="0" indent="627063" eaLnBrk="1" hangingPunct="1">
              <a:lnSpc>
                <a:spcPts val="3500"/>
              </a:lnSpc>
              <a:spcBef>
                <a:spcPct val="0"/>
              </a:spcBef>
              <a:buNone/>
            </a:pPr>
            <a:r>
              <a:rPr lang="zh-CN" altLang="en-US" sz="2400" b="1" dirty="0" smtClean="0">
                <a:latin typeface="宋体" pitchFamily="2" charset="-122"/>
              </a:rPr>
              <a:t>高考常考的修辞手法及其效果以及赏析方法如下：</a:t>
            </a:r>
          </a:p>
          <a:p>
            <a:pPr marL="0" indent="542925" eaLnBrk="1" hangingPunct="1">
              <a:lnSpc>
                <a:spcPts val="3500"/>
              </a:lnSpc>
              <a:spcBef>
                <a:spcPct val="0"/>
              </a:spcBef>
              <a:buFont typeface="Arial" charset="0"/>
              <a:buNone/>
            </a:pPr>
            <a:endParaRPr lang="zh-CN" altLang="en-US" sz="2400" b="1" dirty="0">
              <a:latin typeface="宋体" pitchFamily="2" charset="-122"/>
            </a:endParaRPr>
          </a:p>
        </p:txBody>
      </p:sp>
      <p:sp>
        <p:nvSpPr>
          <p:cNvPr id="178585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8586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8586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8586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graphicFrame>
        <p:nvGraphicFramePr>
          <p:cNvPr id="8" name="表格 7"/>
          <p:cNvGraphicFramePr>
            <a:graphicFrameLocks noGrp="1"/>
          </p:cNvGraphicFramePr>
          <p:nvPr/>
        </p:nvGraphicFramePr>
        <p:xfrm>
          <a:off x="714347" y="1643050"/>
          <a:ext cx="8001057" cy="4675632"/>
        </p:xfrm>
        <a:graphic>
          <a:graphicData uri="http://schemas.openxmlformats.org/drawingml/2006/table">
            <a:tbl>
              <a:tblPr/>
              <a:tblGrid>
                <a:gridCol w="642943"/>
                <a:gridCol w="4214842"/>
                <a:gridCol w="3143272"/>
              </a:tblGrid>
              <a:tr h="83102">
                <a:tc>
                  <a:txBody>
                    <a:bodyPr/>
                    <a:lstStyle/>
                    <a:p>
                      <a:pPr algn="ctr">
                        <a:lnSpc>
                          <a:spcPct val="118000"/>
                        </a:lnSpc>
                        <a:spcAft>
                          <a:spcPts val="0"/>
                        </a:spcAft>
                      </a:pPr>
                      <a:r>
                        <a:rPr lang="zh-CN" sz="2000" b="1" kern="100" dirty="0">
                          <a:latin typeface="Times New Roman"/>
                          <a:cs typeface="Times New Roman"/>
                        </a:rPr>
                        <a:t>名称</a:t>
                      </a:r>
                      <a:endParaRPr lang="zh-CN" sz="2000" b="1" kern="100" dirty="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8000"/>
                        </a:lnSpc>
                        <a:spcAft>
                          <a:spcPts val="0"/>
                        </a:spcAft>
                      </a:pPr>
                      <a:r>
                        <a:rPr lang="zh-CN" sz="2000" b="1" kern="100">
                          <a:latin typeface="Times New Roman"/>
                          <a:cs typeface="Times New Roman"/>
                        </a:rPr>
                        <a:t>艺术效果</a:t>
                      </a:r>
                      <a:endParaRPr lang="zh-CN" sz="2000" b="1" kern="10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8000"/>
                        </a:lnSpc>
                        <a:spcAft>
                          <a:spcPts val="0"/>
                        </a:spcAft>
                      </a:pPr>
                      <a:r>
                        <a:rPr lang="zh-CN" sz="2000" b="1" kern="100">
                          <a:latin typeface="Times New Roman"/>
                          <a:cs typeface="Times New Roman"/>
                        </a:rPr>
                        <a:t>赏析方法</a:t>
                      </a:r>
                      <a:endParaRPr lang="zh-CN" sz="2000" b="1" kern="10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8608">
                <a:tc>
                  <a:txBody>
                    <a:bodyPr/>
                    <a:lstStyle/>
                    <a:p>
                      <a:pPr algn="ctr">
                        <a:lnSpc>
                          <a:spcPct val="118000"/>
                        </a:lnSpc>
                        <a:spcAft>
                          <a:spcPts val="0"/>
                        </a:spcAft>
                      </a:pPr>
                      <a:r>
                        <a:rPr lang="zh-CN" sz="2000" b="1" kern="100" dirty="0">
                          <a:latin typeface="Times New Roman"/>
                          <a:cs typeface="Times New Roman"/>
                        </a:rPr>
                        <a:t>比喻</a:t>
                      </a:r>
                      <a:r>
                        <a:rPr lang="en-US" sz="2000" b="1" kern="100" dirty="0">
                          <a:latin typeface="Times New Roman"/>
                          <a:cs typeface="Courier New"/>
                        </a:rPr>
                        <a:t>	</a:t>
                      </a:r>
                      <a:endParaRPr lang="zh-CN" sz="2000" b="1" kern="100" dirty="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a:cs typeface="Times New Roman"/>
                        </a:rPr>
                        <a:t>　用打比方的方式对事物的特征进行描绘或渲染，使事物生动形象，给人以鲜明深刻的印象。常用浅显常见的事物对深奥的道理加以说明，化平淡为生动，化深奥为浅显，化抽象为具体，深入浅出</a:t>
                      </a:r>
                      <a:r>
                        <a:rPr lang="en-US" sz="2000" b="1" kern="100" dirty="0">
                          <a:latin typeface="Times New Roman"/>
                          <a:cs typeface="Courier New"/>
                        </a:rPr>
                        <a:t>	</a:t>
                      </a:r>
                      <a:endParaRPr lang="zh-CN" sz="2000" b="1" kern="100" dirty="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a:cs typeface="Times New Roman"/>
                        </a:rPr>
                        <a:t>　引出原句，分析本体、喻体和二者的相似点，指出所突出特征，综述其好处</a:t>
                      </a:r>
                      <a:endParaRPr lang="zh-CN" sz="2000" b="1" kern="100" dirty="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304">
                <a:tc>
                  <a:txBody>
                    <a:bodyPr/>
                    <a:lstStyle/>
                    <a:p>
                      <a:pPr algn="ctr">
                        <a:lnSpc>
                          <a:spcPct val="118000"/>
                        </a:lnSpc>
                        <a:spcAft>
                          <a:spcPts val="0"/>
                        </a:spcAft>
                      </a:pPr>
                      <a:r>
                        <a:rPr lang="zh-CN" sz="2000" b="1" kern="100">
                          <a:latin typeface="Times New Roman"/>
                          <a:cs typeface="Times New Roman"/>
                        </a:rPr>
                        <a:t>借代</a:t>
                      </a:r>
                      <a:endParaRPr lang="zh-CN" sz="2000" b="1" kern="10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a:cs typeface="Times New Roman"/>
                        </a:rPr>
                        <a:t>　</a:t>
                      </a:r>
                      <a:r>
                        <a:rPr lang="en-US" sz="2000" b="1" kern="100" dirty="0">
                          <a:latin typeface="宋体"/>
                          <a:cs typeface="Times New Roman"/>
                        </a:rPr>
                        <a:t>①</a:t>
                      </a:r>
                      <a:r>
                        <a:rPr lang="zh-CN" sz="2000" b="1" kern="100" dirty="0">
                          <a:latin typeface="Times New Roman"/>
                          <a:cs typeface="Times New Roman"/>
                        </a:rPr>
                        <a:t>突出特征，强调重点，增强形象性；</a:t>
                      </a:r>
                      <a:r>
                        <a:rPr lang="en-US" sz="2000" b="1" kern="100" dirty="0">
                          <a:latin typeface="宋体"/>
                          <a:cs typeface="Times New Roman"/>
                        </a:rPr>
                        <a:t>②</a:t>
                      </a:r>
                      <a:r>
                        <a:rPr lang="zh-CN" sz="2000" b="1" kern="100" dirty="0">
                          <a:latin typeface="Times New Roman"/>
                          <a:cs typeface="Times New Roman"/>
                        </a:rPr>
                        <a:t>委婉含蓄，幽默俏皮；</a:t>
                      </a:r>
                      <a:r>
                        <a:rPr lang="en-US" sz="2000" b="1" kern="100" dirty="0">
                          <a:latin typeface="宋体"/>
                          <a:cs typeface="Times New Roman"/>
                        </a:rPr>
                        <a:t>③</a:t>
                      </a:r>
                      <a:r>
                        <a:rPr lang="zh-CN" sz="2000" b="1" kern="100" dirty="0">
                          <a:latin typeface="Times New Roman"/>
                          <a:cs typeface="Times New Roman"/>
                        </a:rPr>
                        <a:t>有时具有回避掩饰作用</a:t>
                      </a:r>
                      <a:endParaRPr lang="zh-CN" sz="2000" b="1" kern="100" dirty="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a:cs typeface="Times New Roman"/>
                        </a:rPr>
                        <a:t>　引用原句，找出借体，指出特征，综述其表达效果</a:t>
                      </a:r>
                      <a:endParaRPr lang="zh-CN" sz="2000" b="1" kern="100" dirty="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304">
                <a:tc>
                  <a:txBody>
                    <a:bodyPr/>
                    <a:lstStyle/>
                    <a:p>
                      <a:pPr algn="ctr">
                        <a:lnSpc>
                          <a:spcPct val="118000"/>
                        </a:lnSpc>
                        <a:spcAft>
                          <a:spcPts val="0"/>
                        </a:spcAft>
                      </a:pPr>
                      <a:r>
                        <a:rPr lang="zh-CN" sz="2000" b="1" kern="100">
                          <a:latin typeface="Times New Roman"/>
                          <a:cs typeface="Times New Roman"/>
                        </a:rPr>
                        <a:t>比拟</a:t>
                      </a:r>
                      <a:endParaRPr lang="zh-CN" sz="2000" b="1" kern="10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a:cs typeface="Times New Roman"/>
                        </a:rPr>
                        <a:t>　使被描摹的物</a:t>
                      </a:r>
                      <a:r>
                        <a:rPr lang="en-US" sz="2000" b="1" kern="100" dirty="0">
                          <a:latin typeface="Times New Roman"/>
                          <a:cs typeface="Courier New"/>
                        </a:rPr>
                        <a:t>(</a:t>
                      </a:r>
                      <a:r>
                        <a:rPr lang="zh-CN" sz="2000" b="1" kern="100" dirty="0">
                          <a:latin typeface="Times New Roman"/>
                          <a:cs typeface="Times New Roman"/>
                        </a:rPr>
                        <a:t>拟人</a:t>
                      </a:r>
                      <a:r>
                        <a:rPr lang="en-US" sz="2000" b="1" kern="100" dirty="0">
                          <a:latin typeface="Times New Roman"/>
                          <a:cs typeface="Courier New"/>
                        </a:rPr>
                        <a:t>)</a:t>
                      </a:r>
                      <a:r>
                        <a:rPr lang="zh-CN" sz="2000" b="1" kern="100" dirty="0">
                          <a:latin typeface="Times New Roman"/>
                          <a:cs typeface="Times New Roman"/>
                        </a:rPr>
                        <a:t>或人</a:t>
                      </a:r>
                      <a:r>
                        <a:rPr lang="en-US" sz="2000" b="1" kern="100" dirty="0">
                          <a:latin typeface="Times New Roman"/>
                          <a:cs typeface="Courier New"/>
                        </a:rPr>
                        <a:t>(</a:t>
                      </a:r>
                      <a:r>
                        <a:rPr lang="zh-CN" sz="2000" b="1" kern="100" dirty="0">
                          <a:latin typeface="Times New Roman"/>
                          <a:cs typeface="Times New Roman"/>
                        </a:rPr>
                        <a:t>拟物</a:t>
                      </a:r>
                      <a:r>
                        <a:rPr lang="en-US" sz="2000" b="1" kern="100" dirty="0">
                          <a:latin typeface="Times New Roman"/>
                          <a:cs typeface="Courier New"/>
                        </a:rPr>
                        <a:t>)</a:t>
                      </a:r>
                      <a:r>
                        <a:rPr lang="zh-CN" sz="2000" b="1" kern="100" dirty="0">
                          <a:latin typeface="Times New Roman"/>
                          <a:cs typeface="Times New Roman"/>
                        </a:rPr>
                        <a:t>生动形象、表达亲切、有情趣，给人以鲜明深刻的印象</a:t>
                      </a:r>
                      <a:endParaRPr lang="zh-CN" sz="2000" b="1" kern="100" dirty="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a:cs typeface="Times New Roman"/>
                        </a:rPr>
                        <a:t>　引出原句，分析所突出特征，说明比拟的好处</a:t>
                      </a:r>
                      <a:endParaRPr lang="zh-CN" sz="2000" b="1" kern="100" dirty="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p:transition>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585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8586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8586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8586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graphicFrame>
        <p:nvGraphicFramePr>
          <p:cNvPr id="8" name="表格 7"/>
          <p:cNvGraphicFramePr>
            <a:graphicFrameLocks noGrp="1"/>
          </p:cNvGraphicFramePr>
          <p:nvPr/>
        </p:nvGraphicFramePr>
        <p:xfrm>
          <a:off x="714348" y="928670"/>
          <a:ext cx="8001057" cy="5390607"/>
        </p:xfrm>
        <a:graphic>
          <a:graphicData uri="http://schemas.openxmlformats.org/drawingml/2006/table">
            <a:tbl>
              <a:tblPr/>
              <a:tblGrid>
                <a:gridCol w="642942"/>
                <a:gridCol w="4429156"/>
                <a:gridCol w="2928959"/>
              </a:tblGrid>
              <a:tr h="872045">
                <a:tc>
                  <a:txBody>
                    <a:bodyPr/>
                    <a:lstStyle/>
                    <a:p>
                      <a:pPr algn="ctr">
                        <a:spcAft>
                          <a:spcPts val="0"/>
                        </a:spcAft>
                      </a:pPr>
                      <a:r>
                        <a:rPr lang="zh-CN" sz="2000" b="1" kern="100" dirty="0">
                          <a:latin typeface="Times New Roman"/>
                          <a:cs typeface="Times New Roman"/>
                        </a:rPr>
                        <a:t>夸张</a:t>
                      </a:r>
                      <a:endParaRPr lang="zh-CN" sz="2000" b="1" kern="100" dirty="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b="1" kern="100" dirty="0">
                          <a:latin typeface="Times New Roman"/>
                          <a:cs typeface="Times New Roman"/>
                        </a:rPr>
                        <a:t>　</a:t>
                      </a:r>
                      <a:r>
                        <a:rPr lang="en-US" sz="2000" b="1" kern="100" dirty="0">
                          <a:latin typeface="宋体"/>
                          <a:cs typeface="Times New Roman"/>
                        </a:rPr>
                        <a:t>①</a:t>
                      </a:r>
                      <a:r>
                        <a:rPr lang="zh-CN" sz="2000" b="1" kern="100" dirty="0">
                          <a:latin typeface="Times New Roman"/>
                          <a:cs typeface="Times New Roman"/>
                        </a:rPr>
                        <a:t>鲜明突出事物的特征，激发联想；</a:t>
                      </a:r>
                      <a:r>
                        <a:rPr lang="en-US" sz="2000" b="1" kern="100" dirty="0">
                          <a:latin typeface="宋体"/>
                          <a:cs typeface="Times New Roman"/>
                        </a:rPr>
                        <a:t>②</a:t>
                      </a:r>
                      <a:r>
                        <a:rPr lang="zh-CN" sz="2000" b="1" kern="100" dirty="0">
                          <a:latin typeface="Times New Roman"/>
                          <a:cs typeface="Times New Roman"/>
                        </a:rPr>
                        <a:t>鲜明表达褒贬好恶，引起共鸣；</a:t>
                      </a:r>
                      <a:r>
                        <a:rPr lang="en-US" sz="2000" b="1" kern="100" dirty="0">
                          <a:latin typeface="宋体"/>
                          <a:cs typeface="Times New Roman"/>
                        </a:rPr>
                        <a:t>③</a:t>
                      </a:r>
                      <a:r>
                        <a:rPr lang="zh-CN" sz="2000" b="1" kern="100" dirty="0">
                          <a:latin typeface="Times New Roman"/>
                          <a:cs typeface="Times New Roman"/>
                        </a:rPr>
                        <a:t>生动形象，幽默风趣</a:t>
                      </a:r>
                      <a:endParaRPr lang="zh-CN" sz="2000" b="1" kern="100" dirty="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b="1" kern="100">
                          <a:latin typeface="Times New Roman"/>
                          <a:cs typeface="Times New Roman"/>
                        </a:rPr>
                        <a:t>　引出原句，分析所突出特征，说明其好处</a:t>
                      </a:r>
                      <a:endParaRPr lang="zh-CN" sz="2000" b="1" kern="10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72017">
                <a:tc>
                  <a:txBody>
                    <a:bodyPr/>
                    <a:lstStyle/>
                    <a:p>
                      <a:pPr algn="ctr">
                        <a:lnSpc>
                          <a:spcPct val="118000"/>
                        </a:lnSpc>
                        <a:spcAft>
                          <a:spcPts val="0"/>
                        </a:spcAft>
                      </a:pPr>
                      <a:r>
                        <a:rPr lang="zh-CN" sz="2000" b="1" kern="100">
                          <a:latin typeface="Times New Roman"/>
                          <a:cs typeface="Times New Roman"/>
                        </a:rPr>
                        <a:t>对偶</a:t>
                      </a:r>
                      <a:r>
                        <a:rPr lang="en-US" sz="2000" b="1" kern="100">
                          <a:latin typeface="Times New Roman"/>
                          <a:cs typeface="Courier New"/>
                        </a:rPr>
                        <a:t>	</a:t>
                      </a:r>
                      <a:endParaRPr lang="zh-CN" sz="2000" b="1" kern="10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a:cs typeface="Times New Roman"/>
                        </a:rPr>
                        <a:t>　</a:t>
                      </a:r>
                      <a:r>
                        <a:rPr lang="en-US" sz="2000" b="1" kern="100" dirty="0">
                          <a:latin typeface="宋体"/>
                          <a:cs typeface="Times New Roman"/>
                        </a:rPr>
                        <a:t>①</a:t>
                      </a:r>
                      <a:r>
                        <a:rPr lang="zh-CN" sz="2000" b="1" kern="100" dirty="0">
                          <a:latin typeface="Times New Roman"/>
                          <a:cs typeface="Times New Roman"/>
                        </a:rPr>
                        <a:t>句式整齐，音节匀称，抑扬顿挫，音乐感强；</a:t>
                      </a:r>
                      <a:r>
                        <a:rPr lang="en-US" sz="2000" b="1" kern="100" dirty="0">
                          <a:latin typeface="宋体"/>
                          <a:cs typeface="Times New Roman"/>
                        </a:rPr>
                        <a:t>②</a:t>
                      </a:r>
                      <a:r>
                        <a:rPr lang="zh-CN" sz="2000" b="1" kern="100" dirty="0">
                          <a:latin typeface="Times New Roman"/>
                          <a:cs typeface="Times New Roman"/>
                        </a:rPr>
                        <a:t>表意凝练，概括力强，具警策之美；</a:t>
                      </a:r>
                      <a:r>
                        <a:rPr lang="en-US" sz="2000" b="1" kern="100" dirty="0">
                          <a:latin typeface="宋体"/>
                          <a:cs typeface="Times New Roman"/>
                        </a:rPr>
                        <a:t>③</a:t>
                      </a:r>
                      <a:r>
                        <a:rPr lang="zh-CN" sz="2000" b="1" kern="100" dirty="0">
                          <a:latin typeface="Times New Roman"/>
                          <a:cs typeface="Times New Roman"/>
                        </a:rPr>
                        <a:t>读来朗朗上口，悦耳动听，便于吟诵与记忆</a:t>
                      </a:r>
                      <a:r>
                        <a:rPr lang="en-US" sz="2000" b="1" kern="100" dirty="0">
                          <a:latin typeface="Times New Roman"/>
                          <a:cs typeface="Courier New"/>
                        </a:rPr>
                        <a:t>	</a:t>
                      </a:r>
                      <a:endParaRPr lang="zh-CN" sz="2000" b="1" kern="100" dirty="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a:latin typeface="Times New Roman"/>
                          <a:cs typeface="Times New Roman"/>
                        </a:rPr>
                        <a:t>　引出对偶句，细析对称美和音韵美</a:t>
                      </a:r>
                      <a:endParaRPr lang="zh-CN" sz="2000" b="1" kern="10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72017">
                <a:tc>
                  <a:txBody>
                    <a:bodyPr/>
                    <a:lstStyle/>
                    <a:p>
                      <a:pPr algn="ctr">
                        <a:lnSpc>
                          <a:spcPct val="118000"/>
                        </a:lnSpc>
                        <a:spcAft>
                          <a:spcPts val="0"/>
                        </a:spcAft>
                      </a:pPr>
                      <a:r>
                        <a:rPr lang="zh-CN" sz="2000" b="1" kern="100">
                          <a:latin typeface="Times New Roman"/>
                          <a:cs typeface="Times New Roman"/>
                        </a:rPr>
                        <a:t>排比</a:t>
                      </a:r>
                      <a:r>
                        <a:rPr lang="en-US" sz="2000" b="1" kern="100">
                          <a:latin typeface="Times New Roman"/>
                          <a:cs typeface="Courier New"/>
                        </a:rPr>
                        <a:t>	</a:t>
                      </a:r>
                      <a:endParaRPr lang="zh-CN" sz="2000" b="1" kern="10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a:cs typeface="Times New Roman"/>
                        </a:rPr>
                        <a:t>　</a:t>
                      </a:r>
                      <a:r>
                        <a:rPr lang="en-US" sz="2000" b="1" kern="100" dirty="0">
                          <a:latin typeface="宋体"/>
                          <a:cs typeface="Times New Roman"/>
                        </a:rPr>
                        <a:t>①</a:t>
                      </a:r>
                      <a:r>
                        <a:rPr lang="zh-CN" sz="2000" b="1" kern="100" dirty="0">
                          <a:latin typeface="Times New Roman"/>
                          <a:cs typeface="Times New Roman"/>
                        </a:rPr>
                        <a:t>强调内容，增强说服力；</a:t>
                      </a:r>
                      <a:r>
                        <a:rPr lang="en-US" sz="2000" b="1" kern="100" dirty="0">
                          <a:latin typeface="宋体"/>
                          <a:cs typeface="Times New Roman"/>
                        </a:rPr>
                        <a:t>②</a:t>
                      </a:r>
                      <a:r>
                        <a:rPr lang="zh-CN" sz="2000" b="1" kern="100" dirty="0">
                          <a:latin typeface="Times New Roman"/>
                          <a:cs typeface="Times New Roman"/>
                        </a:rPr>
                        <a:t>强化抒情，增强感染力；</a:t>
                      </a:r>
                      <a:r>
                        <a:rPr lang="en-US" sz="2000" b="1" kern="100" dirty="0">
                          <a:latin typeface="宋体"/>
                          <a:cs typeface="Times New Roman"/>
                        </a:rPr>
                        <a:t>③</a:t>
                      </a:r>
                      <a:r>
                        <a:rPr lang="zh-CN" sz="2000" b="1" kern="100" dirty="0">
                          <a:latin typeface="Times New Roman"/>
                          <a:cs typeface="Times New Roman"/>
                        </a:rPr>
                        <a:t>造成气势，增强表现力；</a:t>
                      </a:r>
                      <a:r>
                        <a:rPr lang="en-US" sz="2000" b="1" kern="100" dirty="0">
                          <a:latin typeface="宋体"/>
                          <a:cs typeface="Times New Roman"/>
                        </a:rPr>
                        <a:t>④</a:t>
                      </a:r>
                      <a:r>
                        <a:rPr lang="zh-CN" sz="2000" b="1" kern="100" dirty="0">
                          <a:latin typeface="Times New Roman"/>
                          <a:cs typeface="Times New Roman"/>
                        </a:rPr>
                        <a:t>层层递进，逐层深入地阐说事理，有深化内容之效</a:t>
                      </a:r>
                      <a:r>
                        <a:rPr lang="en-US" sz="2000" b="1" kern="100" dirty="0">
                          <a:latin typeface="Times New Roman"/>
                          <a:cs typeface="Courier New"/>
                        </a:rPr>
                        <a:t>	</a:t>
                      </a:r>
                      <a:endParaRPr lang="zh-CN" sz="2000" b="1" kern="100" dirty="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a:cs typeface="Times New Roman"/>
                        </a:rPr>
                        <a:t>　引出排比句，说明其效用</a:t>
                      </a:r>
                      <a:endParaRPr lang="zh-CN" sz="2000" b="1" kern="100" dirty="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98895">
                <a:tc>
                  <a:txBody>
                    <a:bodyPr/>
                    <a:lstStyle/>
                    <a:p>
                      <a:pPr algn="ctr">
                        <a:lnSpc>
                          <a:spcPct val="118000"/>
                        </a:lnSpc>
                        <a:spcAft>
                          <a:spcPts val="0"/>
                        </a:spcAft>
                      </a:pPr>
                      <a:r>
                        <a:rPr lang="zh-CN" sz="2000" b="1" kern="100" dirty="0">
                          <a:latin typeface="Times New Roman"/>
                          <a:cs typeface="Times New Roman"/>
                        </a:rPr>
                        <a:t>设问</a:t>
                      </a:r>
                      <a:r>
                        <a:rPr lang="en-US" sz="2000" b="1" kern="100" dirty="0">
                          <a:latin typeface="Times New Roman"/>
                          <a:cs typeface="Courier New"/>
                        </a:rPr>
                        <a:t>	</a:t>
                      </a:r>
                      <a:endParaRPr lang="zh-CN" sz="2000" b="1" kern="100" dirty="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a:cs typeface="Times New Roman"/>
                        </a:rPr>
                        <a:t>　</a:t>
                      </a:r>
                      <a:r>
                        <a:rPr lang="en-US" sz="2000" b="1" kern="100" dirty="0">
                          <a:latin typeface="宋体"/>
                          <a:cs typeface="Times New Roman"/>
                        </a:rPr>
                        <a:t>①</a:t>
                      </a:r>
                      <a:r>
                        <a:rPr lang="zh-CN" sz="2000" b="1" kern="100" dirty="0">
                          <a:latin typeface="Times New Roman"/>
                          <a:cs typeface="Times New Roman"/>
                        </a:rPr>
                        <a:t>通过自问自答，强调思想内容或情感态度；</a:t>
                      </a:r>
                      <a:r>
                        <a:rPr lang="en-US" sz="2000" b="1" kern="100" dirty="0">
                          <a:latin typeface="宋体"/>
                          <a:cs typeface="Times New Roman"/>
                        </a:rPr>
                        <a:t>②</a:t>
                      </a:r>
                      <a:r>
                        <a:rPr lang="zh-CN" sz="2000" b="1" kern="100" dirty="0">
                          <a:latin typeface="Times New Roman"/>
                          <a:cs typeface="Times New Roman"/>
                        </a:rPr>
                        <a:t>引起人们注意，令人深思，发人深省；</a:t>
                      </a:r>
                      <a:r>
                        <a:rPr lang="en-US" sz="2000" b="1" kern="100" dirty="0">
                          <a:latin typeface="宋体"/>
                          <a:cs typeface="Times New Roman"/>
                        </a:rPr>
                        <a:t>③</a:t>
                      </a:r>
                      <a:r>
                        <a:rPr lang="zh-CN" sz="2000" b="1" kern="100" dirty="0">
                          <a:latin typeface="Times New Roman"/>
                          <a:cs typeface="Times New Roman"/>
                        </a:rPr>
                        <a:t>能辅助反映思维过程，起理清思路、提纲挈领之作用</a:t>
                      </a:r>
                      <a:r>
                        <a:rPr lang="en-US" sz="2000" b="1" kern="100" dirty="0">
                          <a:latin typeface="Times New Roman"/>
                          <a:cs typeface="Courier New"/>
                        </a:rPr>
                        <a:t>	</a:t>
                      </a:r>
                      <a:endParaRPr lang="zh-CN" sz="2000" b="1" kern="100" dirty="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274638" algn="l">
                        <a:lnSpc>
                          <a:spcPct val="118000"/>
                        </a:lnSpc>
                        <a:spcAft>
                          <a:spcPts val="0"/>
                        </a:spcAft>
                      </a:pPr>
                      <a:r>
                        <a:rPr lang="zh-CN" sz="2000" b="1" kern="100" dirty="0" smtClean="0">
                          <a:latin typeface="Times New Roman"/>
                          <a:cs typeface="Times New Roman"/>
                        </a:rPr>
                        <a:t>引出</a:t>
                      </a:r>
                      <a:r>
                        <a:rPr lang="zh-CN" sz="2000" b="1" kern="100" dirty="0">
                          <a:latin typeface="Times New Roman"/>
                          <a:cs typeface="Times New Roman"/>
                        </a:rPr>
                        <a:t>问句，辨明类别，说明答案，分析效用</a:t>
                      </a:r>
                      <a:endParaRPr lang="zh-CN" sz="2000" b="1" kern="100" dirty="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p:transition>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585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8586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8586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8586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graphicFrame>
        <p:nvGraphicFramePr>
          <p:cNvPr id="8" name="表格 7"/>
          <p:cNvGraphicFramePr>
            <a:graphicFrameLocks noGrp="1"/>
          </p:cNvGraphicFramePr>
          <p:nvPr/>
        </p:nvGraphicFramePr>
        <p:xfrm>
          <a:off x="714348" y="928670"/>
          <a:ext cx="8001057" cy="3596640"/>
        </p:xfrm>
        <a:graphic>
          <a:graphicData uri="http://schemas.openxmlformats.org/drawingml/2006/table">
            <a:tbl>
              <a:tblPr/>
              <a:tblGrid>
                <a:gridCol w="642942"/>
                <a:gridCol w="4643470"/>
                <a:gridCol w="2714645"/>
              </a:tblGrid>
              <a:tr h="249304">
                <a:tc>
                  <a:txBody>
                    <a:bodyPr/>
                    <a:lstStyle/>
                    <a:p>
                      <a:pPr algn="ctr">
                        <a:lnSpc>
                          <a:spcPct val="118000"/>
                        </a:lnSpc>
                        <a:spcAft>
                          <a:spcPts val="0"/>
                        </a:spcAft>
                      </a:pPr>
                      <a:r>
                        <a:rPr lang="zh-CN" sz="2000" b="1" kern="100" dirty="0">
                          <a:latin typeface="Times New Roman"/>
                          <a:cs typeface="Times New Roman"/>
                        </a:rPr>
                        <a:t>反问</a:t>
                      </a:r>
                      <a:endParaRPr lang="zh-CN" sz="2000" b="1" kern="100" dirty="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a:latin typeface="Times New Roman"/>
                          <a:cs typeface="Times New Roman"/>
                        </a:rPr>
                        <a:t>　</a:t>
                      </a:r>
                      <a:r>
                        <a:rPr lang="en-US" sz="2000" b="1" kern="100">
                          <a:latin typeface="宋体"/>
                          <a:cs typeface="Times New Roman"/>
                        </a:rPr>
                        <a:t>①</a:t>
                      </a:r>
                      <a:r>
                        <a:rPr lang="zh-CN" sz="2000" b="1" kern="100">
                          <a:latin typeface="Times New Roman"/>
                          <a:cs typeface="Times New Roman"/>
                        </a:rPr>
                        <a:t>加强语气，显得义正词严，引起读者注意，增强表达效果；</a:t>
                      </a:r>
                      <a:r>
                        <a:rPr lang="en-US" sz="2000" b="1" kern="100">
                          <a:latin typeface="宋体"/>
                          <a:cs typeface="Times New Roman"/>
                        </a:rPr>
                        <a:t>②</a:t>
                      </a:r>
                      <a:r>
                        <a:rPr lang="zh-CN" sz="2000" b="1" kern="100">
                          <a:latin typeface="Times New Roman"/>
                          <a:cs typeface="Times New Roman"/>
                        </a:rPr>
                        <a:t>变换句式，打破平板，掀起波澜</a:t>
                      </a:r>
                      <a:r>
                        <a:rPr lang="en-US" sz="2000" b="1" kern="100">
                          <a:latin typeface="Times New Roman"/>
                          <a:cs typeface="Courier New"/>
                        </a:rPr>
                        <a:t>	</a:t>
                      </a:r>
                      <a:endParaRPr lang="zh-CN" sz="2000" b="1" kern="10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a:cs typeface="Times New Roman"/>
                        </a:rPr>
                        <a:t>　引出问句，明确反问句式，说明其要表达的真实意思，分析效用</a:t>
                      </a:r>
                      <a:endParaRPr lang="zh-CN" sz="2000" b="1" kern="100" dirty="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5507">
                <a:tc>
                  <a:txBody>
                    <a:bodyPr/>
                    <a:lstStyle/>
                    <a:p>
                      <a:pPr algn="ctr">
                        <a:lnSpc>
                          <a:spcPct val="118000"/>
                        </a:lnSpc>
                        <a:spcAft>
                          <a:spcPts val="0"/>
                        </a:spcAft>
                      </a:pPr>
                      <a:r>
                        <a:rPr lang="zh-CN" sz="2000" b="1" kern="100">
                          <a:latin typeface="Times New Roman"/>
                          <a:cs typeface="Times New Roman"/>
                        </a:rPr>
                        <a:t>反复</a:t>
                      </a:r>
                      <a:endParaRPr lang="zh-CN" sz="2000" b="1" kern="10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en-US" sz="2000" b="1" kern="100" baseline="0" dirty="0" smtClean="0">
                          <a:latin typeface="宋体"/>
                          <a:cs typeface="Times New Roman"/>
                        </a:rPr>
                        <a:t>  </a:t>
                      </a:r>
                      <a:r>
                        <a:rPr lang="en-US" sz="2000" b="1" kern="100" dirty="0" smtClean="0">
                          <a:latin typeface="宋体"/>
                          <a:cs typeface="Times New Roman"/>
                        </a:rPr>
                        <a:t>①</a:t>
                      </a:r>
                      <a:r>
                        <a:rPr lang="zh-CN" sz="2000" b="1" kern="100" dirty="0">
                          <a:latin typeface="Times New Roman"/>
                          <a:cs typeface="Times New Roman"/>
                        </a:rPr>
                        <a:t>强调突出所反复的内容；</a:t>
                      </a:r>
                      <a:r>
                        <a:rPr lang="en-US" sz="2000" b="1" kern="100" dirty="0">
                          <a:latin typeface="宋体"/>
                          <a:cs typeface="Times New Roman"/>
                        </a:rPr>
                        <a:t>②</a:t>
                      </a:r>
                      <a:r>
                        <a:rPr lang="zh-CN" sz="2000" b="1" kern="100" dirty="0">
                          <a:latin typeface="Times New Roman"/>
                          <a:cs typeface="Times New Roman"/>
                        </a:rPr>
                        <a:t>一唱三叹，能增强节奏感和抒情效果；</a:t>
                      </a:r>
                      <a:r>
                        <a:rPr lang="en-US" sz="2000" b="1" kern="100" dirty="0">
                          <a:latin typeface="宋体"/>
                          <a:cs typeface="Times New Roman"/>
                        </a:rPr>
                        <a:t>③</a:t>
                      </a:r>
                      <a:r>
                        <a:rPr lang="zh-CN" sz="2000" b="1" kern="100" dirty="0">
                          <a:latin typeface="Times New Roman"/>
                          <a:cs typeface="Times New Roman"/>
                        </a:rPr>
                        <a:t>间隔反复还具有串接文句文段、连接内容、分清层次之用，不断强化内容</a:t>
                      </a:r>
                      <a:endParaRPr lang="zh-CN" sz="2000" b="1" kern="100" dirty="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a:cs typeface="Times New Roman"/>
                        </a:rPr>
                        <a:t>　引出反复文句，说明是属于直接反复还是间接反复，分析反复效用</a:t>
                      </a:r>
                      <a:endParaRPr lang="zh-CN" sz="2000" b="1" kern="100" dirty="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304">
                <a:tc>
                  <a:txBody>
                    <a:bodyPr/>
                    <a:lstStyle/>
                    <a:p>
                      <a:pPr algn="ctr">
                        <a:lnSpc>
                          <a:spcPct val="118000"/>
                        </a:lnSpc>
                        <a:spcAft>
                          <a:spcPts val="0"/>
                        </a:spcAft>
                      </a:pPr>
                      <a:r>
                        <a:rPr lang="zh-CN" sz="2000" b="1" kern="100">
                          <a:latin typeface="Times New Roman"/>
                          <a:cs typeface="Times New Roman"/>
                        </a:rPr>
                        <a:t>反语</a:t>
                      </a:r>
                      <a:r>
                        <a:rPr lang="en-US" sz="2000" b="1" kern="100">
                          <a:latin typeface="Times New Roman"/>
                          <a:cs typeface="Courier New"/>
                        </a:rPr>
                        <a:t>	</a:t>
                      </a:r>
                      <a:endParaRPr lang="zh-CN" sz="2000" b="1" kern="10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a:latin typeface="Times New Roman"/>
                          <a:cs typeface="Times New Roman"/>
                        </a:rPr>
                        <a:t>　</a:t>
                      </a:r>
                      <a:r>
                        <a:rPr lang="en-US" sz="2000" b="1" kern="100">
                          <a:latin typeface="宋体"/>
                          <a:cs typeface="Times New Roman"/>
                        </a:rPr>
                        <a:t>①</a:t>
                      </a:r>
                      <a:r>
                        <a:rPr lang="zh-CN" sz="2000" b="1" kern="100">
                          <a:latin typeface="Times New Roman"/>
                          <a:cs typeface="Times New Roman"/>
                        </a:rPr>
                        <a:t>多用于批判对象，揭露对象本质，进行讽刺嘲笑，语中含刺，能增强批判性；</a:t>
                      </a:r>
                      <a:r>
                        <a:rPr lang="en-US" sz="2000" b="1" kern="100">
                          <a:latin typeface="宋体"/>
                          <a:cs typeface="Times New Roman"/>
                        </a:rPr>
                        <a:t>②</a:t>
                      </a:r>
                      <a:r>
                        <a:rPr lang="zh-CN" sz="2000" b="1" kern="100">
                          <a:latin typeface="Times New Roman"/>
                          <a:cs typeface="Times New Roman"/>
                        </a:rPr>
                        <a:t>具有幽默感</a:t>
                      </a:r>
                      <a:endParaRPr lang="zh-CN" sz="2000" b="1" kern="10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a:cs typeface="Times New Roman"/>
                        </a:rPr>
                        <a:t>　引出反语词句，解释其本意，分析修辞效用</a:t>
                      </a:r>
                      <a:endParaRPr lang="zh-CN" sz="2000" b="1" kern="100" dirty="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p:transition>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585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8586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8586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8586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graphicFrame>
        <p:nvGraphicFramePr>
          <p:cNvPr id="8" name="表格 7"/>
          <p:cNvGraphicFramePr>
            <a:graphicFrameLocks noGrp="1"/>
          </p:cNvGraphicFramePr>
          <p:nvPr/>
        </p:nvGraphicFramePr>
        <p:xfrm>
          <a:off x="714348" y="928670"/>
          <a:ext cx="8001057" cy="2157984"/>
        </p:xfrm>
        <a:graphic>
          <a:graphicData uri="http://schemas.openxmlformats.org/drawingml/2006/table">
            <a:tbl>
              <a:tblPr/>
              <a:tblGrid>
                <a:gridCol w="642942"/>
                <a:gridCol w="4643470"/>
                <a:gridCol w="2714645"/>
              </a:tblGrid>
              <a:tr h="332405">
                <a:tc>
                  <a:txBody>
                    <a:bodyPr/>
                    <a:lstStyle/>
                    <a:p>
                      <a:pPr algn="ctr">
                        <a:lnSpc>
                          <a:spcPct val="118000"/>
                        </a:lnSpc>
                        <a:spcAft>
                          <a:spcPts val="0"/>
                        </a:spcAft>
                      </a:pPr>
                      <a:r>
                        <a:rPr lang="zh-CN" sz="2000" b="1" kern="100" dirty="0">
                          <a:latin typeface="Times New Roman"/>
                          <a:cs typeface="Times New Roman"/>
                        </a:rPr>
                        <a:t>双关</a:t>
                      </a:r>
                      <a:endParaRPr lang="zh-CN" sz="2000" b="1" kern="100" dirty="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a:latin typeface="Times New Roman"/>
                          <a:cs typeface="Times New Roman"/>
                        </a:rPr>
                        <a:t>　</a:t>
                      </a:r>
                      <a:r>
                        <a:rPr lang="en-US" sz="2000" b="1" kern="100">
                          <a:latin typeface="宋体"/>
                          <a:cs typeface="Times New Roman"/>
                        </a:rPr>
                        <a:t>①</a:t>
                      </a:r>
                      <a:r>
                        <a:rPr lang="zh-CN" sz="2000" b="1" kern="100">
                          <a:latin typeface="Times New Roman"/>
                          <a:cs typeface="Times New Roman"/>
                        </a:rPr>
                        <a:t>言在此而意在彼，表意委婉；</a:t>
                      </a:r>
                      <a:r>
                        <a:rPr lang="en-US" sz="2000" b="1" kern="100">
                          <a:latin typeface="宋体"/>
                          <a:cs typeface="Times New Roman"/>
                        </a:rPr>
                        <a:t>②</a:t>
                      </a:r>
                      <a:r>
                        <a:rPr lang="zh-CN" sz="2000" b="1" kern="100">
                          <a:latin typeface="Times New Roman"/>
                          <a:cs typeface="Times New Roman"/>
                        </a:rPr>
                        <a:t>含蓄隽永，耐人寻味，能增强抒情效果；</a:t>
                      </a:r>
                      <a:r>
                        <a:rPr lang="en-US" sz="2000" b="1" kern="100">
                          <a:latin typeface="宋体"/>
                          <a:cs typeface="Times New Roman"/>
                        </a:rPr>
                        <a:t>③</a:t>
                      </a:r>
                      <a:r>
                        <a:rPr lang="zh-CN" sz="2000" b="1" kern="100">
                          <a:latin typeface="Times New Roman"/>
                          <a:cs typeface="Times New Roman"/>
                        </a:rPr>
                        <a:t>生动、活泼、幽默、风趣</a:t>
                      </a:r>
                      <a:r>
                        <a:rPr lang="en-US" sz="2000" b="1" kern="100">
                          <a:latin typeface="Times New Roman"/>
                          <a:cs typeface="Courier New"/>
                        </a:rPr>
                        <a:t>	</a:t>
                      </a:r>
                      <a:endParaRPr lang="zh-CN" sz="2000" b="1" kern="10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a:latin typeface="Times New Roman"/>
                          <a:cs typeface="Times New Roman"/>
                        </a:rPr>
                        <a:t>　找出双关词句，说明其双重含义，分析作用好处</a:t>
                      </a:r>
                      <a:endParaRPr lang="zh-CN" sz="2000" b="1" kern="10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304">
                <a:tc>
                  <a:txBody>
                    <a:bodyPr/>
                    <a:lstStyle/>
                    <a:p>
                      <a:pPr algn="ctr">
                        <a:lnSpc>
                          <a:spcPct val="118000"/>
                        </a:lnSpc>
                        <a:spcAft>
                          <a:spcPts val="0"/>
                        </a:spcAft>
                      </a:pPr>
                      <a:r>
                        <a:rPr lang="zh-CN" sz="2000" b="1" kern="100">
                          <a:latin typeface="Times New Roman"/>
                          <a:cs typeface="Times New Roman"/>
                        </a:rPr>
                        <a:t>通感</a:t>
                      </a:r>
                      <a:endParaRPr lang="zh-CN" sz="2000" b="1" kern="10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a:latin typeface="Times New Roman"/>
                          <a:cs typeface="Times New Roman"/>
                        </a:rPr>
                        <a:t>　</a:t>
                      </a:r>
                      <a:r>
                        <a:rPr lang="en-US" sz="2000" b="1" kern="100">
                          <a:latin typeface="宋体"/>
                          <a:cs typeface="Times New Roman"/>
                        </a:rPr>
                        <a:t>①</a:t>
                      </a:r>
                      <a:r>
                        <a:rPr lang="zh-CN" sz="2000" b="1" kern="100">
                          <a:latin typeface="Times New Roman"/>
                          <a:cs typeface="Times New Roman"/>
                        </a:rPr>
                        <a:t>化抽象为具体形象，突出特征，增强表达效果；</a:t>
                      </a:r>
                      <a:r>
                        <a:rPr lang="en-US" sz="2000" b="1" kern="100">
                          <a:latin typeface="宋体"/>
                          <a:cs typeface="Times New Roman"/>
                        </a:rPr>
                        <a:t>②</a:t>
                      </a:r>
                      <a:r>
                        <a:rPr lang="zh-CN" sz="2000" b="1" kern="100">
                          <a:latin typeface="Times New Roman"/>
                          <a:cs typeface="Times New Roman"/>
                        </a:rPr>
                        <a:t>调动读者的多种感觉，激发联想，耐人寻味</a:t>
                      </a:r>
                      <a:r>
                        <a:rPr lang="en-US" sz="2000" b="1" kern="100">
                          <a:latin typeface="Times New Roman"/>
                          <a:cs typeface="Courier New"/>
                        </a:rPr>
                        <a:t>	</a:t>
                      </a:r>
                      <a:endParaRPr lang="zh-CN" sz="2000" b="1" kern="10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a:cs typeface="Times New Roman"/>
                        </a:rPr>
                        <a:t>　引出通感文句，分析移觉情况，说明表达效用</a:t>
                      </a:r>
                      <a:endParaRPr lang="zh-CN" sz="2000" b="1" kern="100" dirty="0">
                        <a:latin typeface="宋体"/>
                        <a:cs typeface="Courier New"/>
                      </a:endParaRPr>
                    </a:p>
                  </a:txBody>
                  <a:tcPr marL="35545" marR="355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258"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sz="2400" b="1" dirty="0" smtClean="0">
                <a:latin typeface="宋体" pitchFamily="2" charset="-122"/>
              </a:rPr>
              <a:t>【</a:t>
            </a:r>
            <a:r>
              <a:rPr lang="zh-CN" altLang="en-US" sz="2400" b="1" dirty="0">
                <a:latin typeface="宋体" pitchFamily="2" charset="-122"/>
              </a:rPr>
              <a:t>对点训练</a:t>
            </a:r>
            <a:r>
              <a:rPr lang="en-US" sz="2400" b="1" dirty="0">
                <a:latin typeface="宋体" pitchFamily="2" charset="-122"/>
              </a:rPr>
              <a:t>】</a:t>
            </a:r>
          </a:p>
          <a:p>
            <a:pPr marL="0" indent="0" eaLnBrk="1" hangingPunct="1">
              <a:lnSpc>
                <a:spcPts val="3500"/>
              </a:lnSpc>
              <a:spcBef>
                <a:spcPct val="0"/>
              </a:spcBef>
              <a:buNone/>
            </a:pPr>
            <a:r>
              <a:rPr lang="zh-CN" altLang="en-US" sz="2400" b="1" dirty="0" smtClean="0">
                <a:latin typeface="宋体" pitchFamily="2" charset="-122"/>
              </a:rPr>
              <a:t>阅读下面的文字，完成题目。</a:t>
            </a:r>
          </a:p>
          <a:p>
            <a:pPr marL="0" indent="627063" eaLnBrk="1" hangingPunct="1">
              <a:lnSpc>
                <a:spcPts val="3500"/>
              </a:lnSpc>
              <a:spcBef>
                <a:spcPct val="0"/>
              </a:spcBef>
              <a:buNone/>
            </a:pPr>
            <a:r>
              <a:rPr lang="zh-CN" altLang="en-US" sz="2400" b="1" dirty="0" smtClean="0">
                <a:latin typeface="宋体" pitchFamily="2" charset="-122"/>
              </a:rPr>
              <a:t>战国初期我国总人口只有</a:t>
            </a:r>
            <a:r>
              <a:rPr lang="en-US" altLang="zh-CN" sz="2400" b="1" dirty="0" smtClean="0">
                <a:latin typeface="宋体" pitchFamily="2" charset="-122"/>
              </a:rPr>
              <a:t>1000</a:t>
            </a:r>
            <a:r>
              <a:rPr lang="zh-CN" altLang="en-US" sz="2400" b="1" dirty="0" smtClean="0">
                <a:latin typeface="宋体" pitchFamily="2" charset="-122"/>
              </a:rPr>
              <a:t>多万，到秦始皇统一六国时全国人口翻了一倍。这是因为当时各诸侯国实行鼓励多生的“计生”政策。这一政策代代相传，成了古代中国的生育常态。</a:t>
            </a:r>
          </a:p>
          <a:p>
            <a:pPr marL="0" indent="627063" eaLnBrk="1" hangingPunct="1">
              <a:lnSpc>
                <a:spcPts val="3500"/>
              </a:lnSpc>
              <a:spcBef>
                <a:spcPct val="0"/>
              </a:spcBef>
              <a:buNone/>
            </a:pPr>
            <a:r>
              <a:rPr lang="zh-CN" altLang="en-US" sz="2400" b="1" dirty="0" smtClean="0">
                <a:latin typeface="宋体" pitchFamily="2" charset="-122"/>
              </a:rPr>
              <a:t>与今天一样，中国古代也有各种各样的宣传计生政策的“标语”和“口号”，但其主旋律是鼓励多生。有些口号很是深入人心，例如“多子多福，养儿防老”“不孝有三，无后为大”等。这些口号影响了封建时代人们的生育观念。</a:t>
            </a:r>
          </a:p>
          <a:p>
            <a:pPr marL="0" indent="0"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摘编自张勇</a:t>
            </a:r>
            <a:r>
              <a:rPr lang="en-US" altLang="zh-CN" sz="2400" b="1" dirty="0" smtClean="0">
                <a:latin typeface="宋体" pitchFamily="2" charset="-122"/>
              </a:rPr>
              <a:t>《</a:t>
            </a:r>
            <a:r>
              <a:rPr lang="zh-CN" altLang="en-US" sz="2400" b="1" dirty="0" smtClean="0">
                <a:latin typeface="宋体" pitchFamily="2" charset="-122"/>
              </a:rPr>
              <a:t>中国古代的生育政策</a:t>
            </a:r>
            <a:r>
              <a:rPr lang="en-US" altLang="zh-CN" sz="2400" b="1" dirty="0" smtClean="0">
                <a:latin typeface="宋体" pitchFamily="2" charset="-122"/>
              </a:rPr>
              <a:t>》)</a:t>
            </a:r>
          </a:p>
        </p:txBody>
      </p:sp>
      <p:sp>
        <p:nvSpPr>
          <p:cNvPr id="124825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4826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4826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6882" name="内容占位符 2"/>
          <p:cNvSpPr>
            <a:spLocks noGrp="1"/>
          </p:cNvSpPr>
          <p:nvPr>
            <p:ph idx="4294967295"/>
          </p:nvPr>
        </p:nvSpPr>
        <p:spPr>
          <a:xfrm>
            <a:off x="792163" y="936625"/>
            <a:ext cx="7920037" cy="5399088"/>
          </a:xfrm>
        </p:spPr>
        <p:txBody>
          <a:bodyPr/>
          <a:lstStyle/>
          <a:p>
            <a:pPr marL="0" indent="0" algn="ctr" eaLnBrk="1" hangingPunct="1">
              <a:lnSpc>
                <a:spcPts val="3500"/>
              </a:lnSpc>
              <a:spcBef>
                <a:spcPct val="0"/>
              </a:spcBef>
              <a:buFont typeface="Arial" charset="0"/>
              <a:buNone/>
            </a:pPr>
            <a:r>
              <a:rPr lang="zh-CN" altLang="en-US" sz="2400" b="1" dirty="0">
                <a:latin typeface="黑体" pitchFamily="2" charset="-122"/>
                <a:ea typeface="黑体" pitchFamily="2" charset="-122"/>
              </a:rPr>
              <a:t>类题指津</a:t>
            </a:r>
            <a:endParaRPr lang="en-US" sz="2400" b="1" dirty="0">
              <a:latin typeface="黑体" pitchFamily="2" charset="-122"/>
              <a:ea typeface="黑体" pitchFamily="2" charset="-122"/>
            </a:endParaRPr>
          </a:p>
          <a:p>
            <a:pPr marL="0" indent="0" eaLnBrk="1" hangingPunct="1">
              <a:lnSpc>
                <a:spcPts val="3500"/>
              </a:lnSpc>
              <a:spcBef>
                <a:spcPct val="0"/>
              </a:spcBef>
              <a:buFont typeface="Arial" charset="0"/>
              <a:buNone/>
            </a:pPr>
            <a:r>
              <a:rPr lang="en-US" sz="2400" b="1" dirty="0" smtClean="0">
                <a:latin typeface="宋体" pitchFamily="2" charset="-122"/>
              </a:rPr>
              <a:t>【</a:t>
            </a:r>
            <a:r>
              <a:rPr lang="zh-CN" altLang="en-US" sz="2400" b="1" dirty="0">
                <a:latin typeface="宋体" pitchFamily="2" charset="-122"/>
              </a:rPr>
              <a:t>设问方式</a:t>
            </a:r>
            <a:r>
              <a:rPr lang="en-US" sz="2400" b="1" dirty="0">
                <a:latin typeface="宋体" pitchFamily="2" charset="-122"/>
              </a:rPr>
              <a:t>】</a:t>
            </a:r>
          </a:p>
          <a:p>
            <a:pPr marL="0" indent="627063" eaLnBrk="1" hangingPunct="1">
              <a:lnSpc>
                <a:spcPts val="3500"/>
              </a:lnSpc>
              <a:spcBef>
                <a:spcPct val="0"/>
              </a:spcBef>
              <a:buNone/>
            </a:pPr>
            <a:r>
              <a:rPr lang="en-US" altLang="zh-CN" sz="2400" b="1" dirty="0" smtClean="0">
                <a:latin typeface="宋体" pitchFamily="2" charset="-122"/>
              </a:rPr>
              <a:t>1. [2015·</a:t>
            </a:r>
            <a:r>
              <a:rPr lang="zh-CN" altLang="en-US" sz="2400" b="1" dirty="0" smtClean="0">
                <a:latin typeface="宋体" pitchFamily="2" charset="-122"/>
              </a:rPr>
              <a:t>安徽卷</a:t>
            </a:r>
            <a:r>
              <a:rPr lang="en-US" altLang="zh-CN" sz="2400" b="1" dirty="0" smtClean="0">
                <a:latin typeface="宋体" pitchFamily="2" charset="-122"/>
              </a:rPr>
              <a:t>]</a:t>
            </a:r>
            <a:r>
              <a:rPr lang="zh-CN" altLang="en-US" sz="2400" b="1" dirty="0" smtClean="0">
                <a:latin typeface="宋体" pitchFamily="2" charset="-122"/>
              </a:rPr>
              <a:t>画线②处运用了比喻和对比手法，请分别做简要赏析。</a:t>
            </a:r>
          </a:p>
          <a:p>
            <a:pPr marL="0" indent="627063" eaLnBrk="1" hangingPunct="1">
              <a:lnSpc>
                <a:spcPts val="3500"/>
              </a:lnSpc>
              <a:spcBef>
                <a:spcPct val="0"/>
              </a:spcBef>
              <a:buNone/>
            </a:pPr>
            <a:r>
              <a:rPr lang="en-US" altLang="zh-CN" sz="2400" b="1" dirty="0" smtClean="0">
                <a:latin typeface="宋体" pitchFamily="2" charset="-122"/>
              </a:rPr>
              <a:t>2. [2014·</a:t>
            </a:r>
            <a:r>
              <a:rPr lang="zh-CN" altLang="en-US" sz="2400" b="1" dirty="0" smtClean="0">
                <a:latin typeface="宋体" pitchFamily="2" charset="-122"/>
              </a:rPr>
              <a:t>江苏卷</a:t>
            </a:r>
            <a:r>
              <a:rPr lang="en-US" altLang="zh-CN" sz="2400" b="1" dirty="0" smtClean="0">
                <a:latin typeface="宋体" pitchFamily="2" charset="-122"/>
              </a:rPr>
              <a:t>]</a:t>
            </a:r>
            <a:r>
              <a:rPr lang="zh-CN" altLang="en-US" sz="2400" b="1" dirty="0" smtClean="0">
                <a:latin typeface="宋体" pitchFamily="2" charset="-122"/>
              </a:rPr>
              <a:t>第六段中对安娜周围人的描写，具有什么特点和作用？</a:t>
            </a:r>
          </a:p>
          <a:p>
            <a:pPr marL="0" indent="627063" eaLnBrk="1" hangingPunct="1">
              <a:lnSpc>
                <a:spcPts val="3500"/>
              </a:lnSpc>
              <a:spcBef>
                <a:spcPct val="0"/>
              </a:spcBef>
              <a:buNone/>
            </a:pPr>
            <a:r>
              <a:rPr lang="en-US" altLang="zh-CN" sz="2400" b="1" dirty="0" smtClean="0">
                <a:latin typeface="宋体" pitchFamily="2" charset="-122"/>
              </a:rPr>
              <a:t>3. [2013·</a:t>
            </a:r>
            <a:r>
              <a:rPr lang="zh-CN" altLang="en-US" sz="2400" b="1" dirty="0" smtClean="0">
                <a:latin typeface="宋体" pitchFamily="2" charset="-122"/>
              </a:rPr>
              <a:t>湖南卷</a:t>
            </a:r>
            <a:r>
              <a:rPr lang="en-US" altLang="zh-CN" sz="2400" b="1" dirty="0" smtClean="0">
                <a:latin typeface="宋体" pitchFamily="2" charset="-122"/>
              </a:rPr>
              <a:t>]</a:t>
            </a:r>
            <a:r>
              <a:rPr lang="zh-CN" altLang="en-US" sz="2400" b="1" dirty="0" smtClean="0">
                <a:latin typeface="宋体" pitchFamily="2" charset="-122"/>
              </a:rPr>
              <a:t>作品运用了对比手法，请列举人物对比的两个例子，并分别谈谈其艺术效果。</a:t>
            </a:r>
          </a:p>
          <a:p>
            <a:pPr marL="0" indent="627063" eaLnBrk="1" hangingPunct="1">
              <a:lnSpc>
                <a:spcPts val="3500"/>
              </a:lnSpc>
              <a:spcBef>
                <a:spcPct val="0"/>
              </a:spcBef>
              <a:buNone/>
            </a:pPr>
            <a:r>
              <a:rPr lang="en-US" altLang="zh-CN" sz="2400" b="1" dirty="0" smtClean="0">
                <a:latin typeface="宋体" pitchFamily="2" charset="-122"/>
              </a:rPr>
              <a:t>4. [2013·</a:t>
            </a:r>
            <a:r>
              <a:rPr lang="zh-CN" altLang="en-US" sz="2400" b="1" dirty="0" smtClean="0">
                <a:latin typeface="宋体" pitchFamily="2" charset="-122"/>
              </a:rPr>
              <a:t>重庆卷</a:t>
            </a:r>
            <a:r>
              <a:rPr lang="en-US" altLang="zh-CN" sz="2400" b="1" dirty="0" smtClean="0">
                <a:latin typeface="宋体" pitchFamily="2" charset="-122"/>
              </a:rPr>
              <a:t>]</a:t>
            </a:r>
            <a:r>
              <a:rPr lang="zh-CN" altLang="en-US" sz="2400" b="1" dirty="0" smtClean="0">
                <a:latin typeface="宋体" pitchFamily="2" charset="-122"/>
              </a:rPr>
              <a:t>作者主要用了哪种艺术手法塑造贝尔蒂这一形象？请简要分析。</a:t>
            </a:r>
          </a:p>
          <a:p>
            <a:pPr marL="0" indent="0" eaLnBrk="1" hangingPunct="1">
              <a:lnSpc>
                <a:spcPts val="3500"/>
              </a:lnSpc>
              <a:spcBef>
                <a:spcPct val="0"/>
              </a:spcBef>
              <a:buFont typeface="Arial" charset="0"/>
              <a:buNone/>
            </a:pPr>
            <a:endParaRPr lang="en-US" sz="2400" b="1" dirty="0">
              <a:latin typeface="宋体" pitchFamily="2" charset="-122"/>
            </a:endParaRPr>
          </a:p>
        </p:txBody>
      </p:sp>
      <p:sp>
        <p:nvSpPr>
          <p:cNvPr id="178688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8688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8688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8688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8930"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sz="2400" b="1" dirty="0">
                <a:latin typeface="宋体" pitchFamily="2" charset="-122"/>
              </a:rPr>
              <a:t>【</a:t>
            </a:r>
            <a:r>
              <a:rPr lang="zh-CN" altLang="en-US" sz="2400" b="1" dirty="0">
                <a:latin typeface="宋体" pitchFamily="2" charset="-122"/>
              </a:rPr>
              <a:t>答题思路</a:t>
            </a:r>
            <a:r>
              <a:rPr lang="en-US" sz="2400" b="1" dirty="0">
                <a:latin typeface="宋体" pitchFamily="2" charset="-122"/>
              </a:rPr>
              <a:t>】</a:t>
            </a:r>
          </a:p>
          <a:p>
            <a:pPr marL="0" indent="622300" eaLnBrk="1" hangingPunct="1">
              <a:lnSpc>
                <a:spcPts val="3500"/>
              </a:lnSpc>
              <a:spcBef>
                <a:spcPct val="0"/>
              </a:spcBef>
              <a:buNone/>
            </a:pPr>
            <a:r>
              <a:rPr lang="en-US" altLang="zh-CN" sz="2400" b="1" dirty="0" smtClean="0">
                <a:latin typeface="宋体" pitchFamily="2" charset="-122"/>
              </a:rPr>
              <a:t>1. </a:t>
            </a:r>
            <a:r>
              <a:rPr lang="zh-CN" altLang="en-US" sz="2400" b="1" dirty="0" smtClean="0">
                <a:latin typeface="宋体" pitchFamily="2" charset="-122"/>
              </a:rPr>
              <a:t>要注意文章对人物形象的描写技巧，如肖像、心理、动作</a:t>
            </a:r>
            <a:r>
              <a:rPr lang="en-US" altLang="zh-CN" sz="2400" b="1" dirty="0" smtClean="0">
                <a:latin typeface="宋体" pitchFamily="2" charset="-122"/>
              </a:rPr>
              <a:t>(</a:t>
            </a:r>
            <a:r>
              <a:rPr lang="zh-CN" altLang="en-US" sz="2400" b="1" dirty="0" smtClean="0">
                <a:latin typeface="宋体" pitchFamily="2" charset="-122"/>
              </a:rPr>
              <a:t>细节</a:t>
            </a:r>
            <a:r>
              <a:rPr lang="en-US" altLang="zh-CN" sz="2400" b="1" dirty="0" smtClean="0">
                <a:latin typeface="宋体" pitchFamily="2" charset="-122"/>
              </a:rPr>
              <a:t>)</a:t>
            </a:r>
            <a:r>
              <a:rPr lang="zh-CN" altLang="en-US" sz="2400" b="1" dirty="0" smtClean="0">
                <a:latin typeface="宋体" pitchFamily="2" charset="-122"/>
              </a:rPr>
              <a:t>、语言等；更要注意人物间的相互对比、映衬技巧及环境衬托作用，即正面描写和侧面描写、实写和虚写。</a:t>
            </a:r>
          </a:p>
          <a:p>
            <a:pPr marL="0" indent="622300"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小说刻画人物的表现手法灵活多变，它可以包罗其他艺术体裁的所有写法，分析时要注意视野的广阔；但重点应放在情节、环境、细节、人物、表现手法上。</a:t>
            </a:r>
          </a:p>
        </p:txBody>
      </p:sp>
      <p:sp>
        <p:nvSpPr>
          <p:cNvPr id="178893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8893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8893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8893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8930" name="内容占位符 2"/>
          <p:cNvSpPr>
            <a:spLocks noGrp="1"/>
          </p:cNvSpPr>
          <p:nvPr>
            <p:ph idx="4294967295"/>
          </p:nvPr>
        </p:nvSpPr>
        <p:spPr>
          <a:xfrm>
            <a:off x="792163" y="936625"/>
            <a:ext cx="7920037" cy="5399088"/>
          </a:xfrm>
        </p:spPr>
        <p:txBody>
          <a:bodyPr/>
          <a:lstStyle/>
          <a:p>
            <a:pPr marL="0" indent="622300" eaLnBrk="1" hangingPunct="1">
              <a:lnSpc>
                <a:spcPts val="3500"/>
              </a:lnSpc>
              <a:spcBef>
                <a:spcPct val="0"/>
              </a:spcBef>
              <a:buNone/>
            </a:pPr>
            <a:r>
              <a:rPr lang="en-US" altLang="zh-CN" sz="2400" b="1" dirty="0" smtClean="0">
                <a:latin typeface="宋体" pitchFamily="2" charset="-122"/>
              </a:rPr>
              <a:t>3. </a:t>
            </a:r>
            <a:r>
              <a:rPr lang="zh-CN" altLang="en-US" sz="2400" b="1" dirty="0" smtClean="0">
                <a:latin typeface="宋体" pitchFamily="2" charset="-122"/>
              </a:rPr>
              <a:t>对内容和效果的分析一般要紧紧扣住小说四要素</a:t>
            </a:r>
            <a:r>
              <a:rPr lang="en-US" altLang="zh-CN" sz="2400" b="1" dirty="0" smtClean="0">
                <a:latin typeface="宋体" pitchFamily="2" charset="-122"/>
              </a:rPr>
              <a:t>——</a:t>
            </a:r>
            <a:r>
              <a:rPr lang="zh-CN" altLang="en-US" sz="2400" b="1" dirty="0" smtClean="0">
                <a:latin typeface="宋体" pitchFamily="2" charset="-122"/>
              </a:rPr>
              <a:t>人物、环境、情节、主题作答。另外，分析表达效果，可从两方面考虑：一是从表达者的“表达视角”考虑，分析“表达作用”；二是从阅读者方面考虑，看作者这样写可以对读者的阅读产生什么样的积极效果。这样全盘考虑，会收到事半功倍之效。</a:t>
            </a:r>
            <a:endParaRPr lang="en-US" altLang="zh-CN" sz="2400" b="1" dirty="0" smtClean="0">
              <a:latin typeface="宋体" pitchFamily="2" charset="-122"/>
            </a:endParaRPr>
          </a:p>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答题模板</a:t>
            </a:r>
            <a:r>
              <a:rPr lang="en-US" altLang="zh-CN" sz="2400" b="1" dirty="0" smtClean="0">
                <a:latin typeface="宋体" pitchFamily="2" charset="-122"/>
              </a:rPr>
              <a:t>】</a:t>
            </a:r>
          </a:p>
          <a:p>
            <a:pPr marL="0" indent="622300" eaLnBrk="1" hangingPunct="1">
              <a:lnSpc>
                <a:spcPts val="3500"/>
              </a:lnSpc>
              <a:spcBef>
                <a:spcPct val="0"/>
              </a:spcBef>
              <a:buNone/>
            </a:pPr>
            <a:r>
              <a:rPr lang="zh-CN" altLang="en-US" sz="2400" b="1" dirty="0" smtClean="0">
                <a:latin typeface="宋体" pitchFamily="2" charset="-122"/>
              </a:rPr>
              <a:t>艺术手法＋具体内容＋艺术效果。</a:t>
            </a:r>
            <a:r>
              <a:rPr lang="en-US" altLang="zh-CN" sz="2400" b="1" dirty="0" smtClean="0">
                <a:latin typeface="宋体" pitchFamily="2" charset="-122"/>
              </a:rPr>
              <a:t>(</a:t>
            </a:r>
            <a:r>
              <a:rPr lang="zh-CN" altLang="en-US" sz="2400" b="1" dirty="0" smtClean="0">
                <a:latin typeface="宋体" pitchFamily="2" charset="-122"/>
              </a:rPr>
              <a:t>第一步，运用了什么艺术手法；第二步，结合文章中的实例，表达了什么内容；第三步，达到了什么艺术效果</a:t>
            </a:r>
            <a:r>
              <a:rPr lang="en-US" altLang="zh-CN" sz="2400" b="1" dirty="0" smtClean="0">
                <a:latin typeface="宋体" pitchFamily="2" charset="-122"/>
              </a:rPr>
              <a:t>)</a:t>
            </a:r>
          </a:p>
          <a:p>
            <a:pPr marL="0" indent="622300" eaLnBrk="1" hangingPunct="1">
              <a:lnSpc>
                <a:spcPts val="3500"/>
              </a:lnSpc>
              <a:spcBef>
                <a:spcPct val="0"/>
              </a:spcBef>
              <a:buNone/>
            </a:pPr>
            <a:endParaRPr lang="zh-CN" altLang="en-US" sz="2400" b="1" dirty="0" smtClean="0">
              <a:latin typeface="宋体" pitchFamily="2" charset="-122"/>
            </a:endParaRPr>
          </a:p>
        </p:txBody>
      </p:sp>
      <p:sp>
        <p:nvSpPr>
          <p:cNvPr id="178893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8893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8893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8893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8930" name="内容占位符 2"/>
          <p:cNvSpPr>
            <a:spLocks noGrp="1"/>
          </p:cNvSpPr>
          <p:nvPr>
            <p:ph idx="4294967295"/>
          </p:nvPr>
        </p:nvSpPr>
        <p:spPr>
          <a:xfrm>
            <a:off x="792163" y="785794"/>
            <a:ext cx="7920037" cy="5399088"/>
          </a:xfrm>
        </p:spPr>
        <p:txBody>
          <a:bodyPr/>
          <a:lstStyle/>
          <a:p>
            <a:pPr marL="0" indent="0" algn="just">
              <a:spcAft>
                <a:spcPts val="0"/>
              </a:spcAft>
              <a:buNone/>
            </a:pPr>
            <a:r>
              <a:rPr lang="en-US" altLang="zh-CN" sz="2400" b="1" kern="100" dirty="0" smtClean="0">
                <a:latin typeface="Times New Roman"/>
                <a:cs typeface="Times New Roman"/>
              </a:rPr>
              <a:t>【</a:t>
            </a:r>
            <a:r>
              <a:rPr lang="zh-CN" altLang="en-US" sz="2400" b="1" kern="100" dirty="0" smtClean="0">
                <a:latin typeface="Times New Roman"/>
                <a:cs typeface="Times New Roman"/>
              </a:rPr>
              <a:t>对点训练</a:t>
            </a:r>
            <a:r>
              <a:rPr lang="en-US" altLang="zh-CN" sz="2400" b="1" kern="100" dirty="0" smtClean="0">
                <a:latin typeface="Times New Roman"/>
                <a:cs typeface="Times New Roman"/>
              </a:rPr>
              <a:t>】</a:t>
            </a:r>
            <a:endParaRPr lang="zh-CN" altLang="en-US" sz="2400" b="1" kern="100" dirty="0" smtClean="0">
              <a:latin typeface="宋体"/>
              <a:cs typeface="Courier New"/>
            </a:endParaRPr>
          </a:p>
          <a:p>
            <a:pPr marL="0" indent="0" algn="just">
              <a:spcAft>
                <a:spcPts val="0"/>
              </a:spcAft>
              <a:buNone/>
            </a:pPr>
            <a:r>
              <a:rPr lang="zh-CN" altLang="en-US" sz="2400" b="1" kern="100" dirty="0" smtClean="0">
                <a:latin typeface="Times New Roman"/>
                <a:cs typeface="Times New Roman"/>
              </a:rPr>
              <a:t>阅读下面的文字，完成题目。</a:t>
            </a:r>
            <a:endParaRPr lang="zh-CN" altLang="en-US" sz="2400" b="1" kern="100" dirty="0" smtClean="0">
              <a:latin typeface="宋体"/>
              <a:cs typeface="Courier New"/>
            </a:endParaRPr>
          </a:p>
          <a:p>
            <a:pPr marL="0" indent="627063" algn="ctr">
              <a:spcAft>
                <a:spcPts val="0"/>
              </a:spcAft>
              <a:buNone/>
            </a:pPr>
            <a:r>
              <a:rPr lang="zh-CN" altLang="en-US" sz="2400" b="1" kern="100" dirty="0" smtClean="0">
                <a:latin typeface="Times New Roman"/>
                <a:cs typeface="Times New Roman"/>
              </a:rPr>
              <a:t>灯塔看守人</a:t>
            </a:r>
            <a:r>
              <a:rPr lang="en-US" sz="2400" b="1" kern="100" baseline="30000" dirty="0" smtClean="0">
                <a:latin typeface="Times New Roman"/>
                <a:cs typeface="Courier New"/>
              </a:rPr>
              <a:t>[</a:t>
            </a:r>
            <a:r>
              <a:rPr lang="zh-CN" altLang="en-US" sz="2400" b="1" kern="100" baseline="30000" dirty="0" smtClean="0">
                <a:latin typeface="Times New Roman"/>
                <a:cs typeface="Times New Roman"/>
              </a:rPr>
              <a:t>注</a:t>
            </a:r>
            <a:r>
              <a:rPr lang="en-US" sz="2400" b="1" kern="100" baseline="30000" dirty="0" smtClean="0">
                <a:latin typeface="Times New Roman"/>
                <a:cs typeface="Courier New"/>
              </a:rPr>
              <a:t>]</a:t>
            </a:r>
            <a:r>
              <a:rPr lang="en-US" sz="2400" b="1" kern="100" dirty="0" smtClean="0">
                <a:latin typeface="Times New Roman"/>
                <a:ea typeface="楷体_GB2312"/>
                <a:cs typeface="Courier New"/>
              </a:rPr>
              <a:t>(</a:t>
            </a:r>
            <a:r>
              <a:rPr lang="zh-CN" altLang="en-US" sz="2400" b="1" kern="100" dirty="0" smtClean="0">
                <a:latin typeface="Times New Roman"/>
                <a:ea typeface="楷体_GB2312"/>
                <a:cs typeface="Times New Roman"/>
              </a:rPr>
              <a:t>节选</a:t>
            </a:r>
            <a:r>
              <a:rPr lang="en-US" sz="2400" b="1" kern="100" dirty="0" smtClean="0">
                <a:latin typeface="Times New Roman"/>
                <a:ea typeface="楷体_GB2312"/>
                <a:cs typeface="Courier New"/>
              </a:rPr>
              <a:t>)</a:t>
            </a:r>
            <a:endParaRPr lang="zh-CN" altLang="en-US" sz="2400" b="1" kern="100" dirty="0" smtClean="0">
              <a:latin typeface="宋体"/>
              <a:cs typeface="Courier New"/>
            </a:endParaRPr>
          </a:p>
          <a:p>
            <a:pPr marL="0" indent="627063" algn="ctr">
              <a:spcAft>
                <a:spcPts val="0"/>
              </a:spcAft>
              <a:buNone/>
            </a:pPr>
            <a:r>
              <a:rPr lang="en-US" sz="2400" b="1" kern="100" dirty="0" smtClean="0">
                <a:latin typeface="+mn-ea"/>
                <a:cs typeface="Courier New"/>
              </a:rPr>
              <a:t>[</a:t>
            </a:r>
            <a:r>
              <a:rPr lang="zh-CN" altLang="en-US" sz="2400" b="1" kern="100" dirty="0" smtClean="0">
                <a:latin typeface="+mn-ea"/>
                <a:cs typeface="Times New Roman"/>
              </a:rPr>
              <a:t>波兰</a:t>
            </a:r>
            <a:r>
              <a:rPr lang="en-US" sz="2400" b="1" kern="100" dirty="0" smtClean="0">
                <a:latin typeface="+mn-ea"/>
                <a:cs typeface="Courier New"/>
              </a:rPr>
              <a:t>] </a:t>
            </a:r>
            <a:r>
              <a:rPr lang="zh-CN" altLang="en-US" sz="2400" b="1" kern="100" dirty="0" smtClean="0">
                <a:latin typeface="+mn-ea"/>
                <a:cs typeface="Times New Roman"/>
              </a:rPr>
              <a:t>显克微支</a:t>
            </a:r>
            <a:endParaRPr lang="zh-CN" altLang="en-US" sz="2400" b="1" kern="100" dirty="0" smtClean="0">
              <a:latin typeface="+mn-ea"/>
              <a:cs typeface="Courier New"/>
            </a:endParaRPr>
          </a:p>
          <a:p>
            <a:pPr marL="0" indent="627063" algn="just">
              <a:lnSpc>
                <a:spcPct val="122000"/>
              </a:lnSpc>
              <a:spcAft>
                <a:spcPts val="0"/>
              </a:spcAft>
              <a:buNone/>
            </a:pPr>
            <a:r>
              <a:rPr lang="zh-CN" altLang="en-US" sz="2400" b="1" u="sng" kern="100" dirty="0" smtClean="0">
                <a:latin typeface="+mn-ea"/>
                <a:cs typeface="Times New Roman"/>
              </a:rPr>
              <a:t>长列的浪头一个接一个地从黑暗中翻滚出来，咆哮着一直扑奔到岛脚下，于是喷溅着泡沫的浪脊，在灯光中闪耀着红光，也看得清了。潮水愈涨愈高，淹没了沙礁。大洋的神秘的语声，清晰地传来，愈加响朗，有时像大炮轰发，有时像森林呼啸，有时又像远处人声嘈杂，有时又完全寂静。既而老人的耳朵里，听到了长叹的声音，或者也像一种呜咽，再后来又是一阵猛厉的大声，惊心动魄。终于海风大起，吹散了浓雾，但却带来了许多破碎的黑云，</a:t>
            </a:r>
            <a:endParaRPr lang="zh-CN" altLang="en-US" sz="2400" b="1" dirty="0" smtClean="0">
              <a:latin typeface="+mn-ea"/>
            </a:endParaRPr>
          </a:p>
        </p:txBody>
      </p:sp>
      <p:sp>
        <p:nvSpPr>
          <p:cNvPr id="178893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8893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8893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8893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8930" name="内容占位符 2"/>
          <p:cNvSpPr>
            <a:spLocks noGrp="1"/>
          </p:cNvSpPr>
          <p:nvPr>
            <p:ph idx="4294967295"/>
          </p:nvPr>
        </p:nvSpPr>
        <p:spPr>
          <a:xfrm>
            <a:off x="792163" y="936625"/>
            <a:ext cx="7920037" cy="5399088"/>
          </a:xfrm>
        </p:spPr>
        <p:txBody>
          <a:bodyPr/>
          <a:lstStyle/>
          <a:p>
            <a:pPr marL="0" indent="0" algn="just">
              <a:lnSpc>
                <a:spcPct val="122000"/>
              </a:lnSpc>
              <a:spcAft>
                <a:spcPts val="0"/>
              </a:spcAft>
              <a:buNone/>
            </a:pPr>
            <a:r>
              <a:rPr lang="zh-CN" altLang="en-US" sz="2400" b="1" u="sng" kern="100" dirty="0" smtClean="0">
                <a:latin typeface="+mn-ea"/>
                <a:cs typeface="Times New Roman"/>
              </a:rPr>
              <a:t>把月亮都遮没了。西风越吹越紧，海涛怒立，冲激着灯塔下的石矶，水花直舐着基墙。这是有一场风暴在远处开始</a:t>
            </a:r>
            <a:endParaRPr lang="zh-CN" altLang="en-US" sz="2400" b="1" dirty="0" smtClean="0">
              <a:latin typeface="+mn-ea"/>
            </a:endParaRPr>
          </a:p>
          <a:p>
            <a:pPr marL="0" indent="0" algn="just">
              <a:lnSpc>
                <a:spcPct val="122000"/>
              </a:lnSpc>
              <a:spcAft>
                <a:spcPts val="0"/>
              </a:spcAft>
              <a:buNone/>
            </a:pPr>
            <a:r>
              <a:rPr lang="zh-CN" altLang="en-US" sz="2400" b="1" u="sng" kern="100" dirty="0" smtClean="0">
                <a:latin typeface="+mn-ea"/>
                <a:cs typeface="Times New Roman"/>
              </a:rPr>
              <a:t>发作了。</a:t>
            </a:r>
            <a:r>
              <a:rPr lang="zh-CN" altLang="en-US" sz="2400" b="1" kern="100" dirty="0" smtClean="0">
                <a:latin typeface="+mn-ea"/>
                <a:cs typeface="Times New Roman"/>
              </a:rPr>
              <a:t>昏黑而纷乱的海面上，有几点绿色的灯光正在船桅上闪烁。这些绿点儿正在忽上忽下，忽左忽右，飘摇不定。史卡汶思基走下塔顶，回到自己的卧室里。风暴开始咆哮了。在塔外，船里的人正在与夜、黑暗及浪涛相斗争；而塔内却是安逸与平静的。即便是风暴的吼声也不能侵入这坚厚的墙壁，只有单调的时钟嘀嗒声，在诱使这个疲倦的老人颓然入梦。</a:t>
            </a:r>
            <a:endParaRPr lang="zh-CN" altLang="en-US" sz="2400" b="1" kern="100" dirty="0" smtClean="0">
              <a:latin typeface="+mn-ea"/>
              <a:cs typeface="Courier New"/>
            </a:endParaRPr>
          </a:p>
          <a:p>
            <a:pPr marL="0" indent="627063" eaLnBrk="1" hangingPunct="1">
              <a:lnSpc>
                <a:spcPct val="122000"/>
              </a:lnSpc>
              <a:spcBef>
                <a:spcPct val="0"/>
              </a:spcBef>
              <a:buNone/>
            </a:pPr>
            <a:endParaRPr lang="zh-CN" altLang="en-US" sz="2400" b="1" dirty="0" smtClean="0">
              <a:latin typeface="宋体" pitchFamily="2" charset="-122"/>
            </a:endParaRPr>
          </a:p>
        </p:txBody>
      </p:sp>
      <p:sp>
        <p:nvSpPr>
          <p:cNvPr id="178893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8893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8893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8893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8930" name="内容占位符 2"/>
          <p:cNvSpPr>
            <a:spLocks noGrp="1"/>
          </p:cNvSpPr>
          <p:nvPr>
            <p:ph idx="4294967295"/>
          </p:nvPr>
        </p:nvSpPr>
        <p:spPr>
          <a:xfrm>
            <a:off x="792163" y="936625"/>
            <a:ext cx="7920037" cy="5399088"/>
          </a:xfrm>
        </p:spPr>
        <p:txBody>
          <a:bodyPr/>
          <a:lstStyle/>
          <a:p>
            <a:pPr marL="0" indent="62230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注</a:t>
            </a:r>
            <a:r>
              <a:rPr lang="en-US" altLang="zh-CN" sz="2400" b="1" dirty="0" smtClean="0">
                <a:latin typeface="宋体" pitchFamily="2" charset="-122"/>
              </a:rPr>
              <a:t>] 《</a:t>
            </a:r>
            <a:r>
              <a:rPr lang="zh-CN" altLang="en-US" sz="2400" b="1" dirty="0" smtClean="0">
                <a:latin typeface="宋体" pitchFamily="2" charset="-122"/>
              </a:rPr>
              <a:t>灯塔看守人</a:t>
            </a:r>
            <a:r>
              <a:rPr lang="en-US" altLang="zh-CN" sz="2400" b="1" dirty="0" smtClean="0">
                <a:latin typeface="宋体" pitchFamily="2" charset="-122"/>
              </a:rPr>
              <a:t>》</a:t>
            </a:r>
            <a:r>
              <a:rPr lang="zh-CN" altLang="en-US" sz="2400" b="1" dirty="0" smtClean="0">
                <a:latin typeface="宋体" pitchFamily="2" charset="-122"/>
              </a:rPr>
              <a:t>讲述的是一个波兰籍老兵史卡汶思基的故事。他年轻时当雇佣兵，得到过几个国家的勋章。退役后，在世界各地流浪</a:t>
            </a:r>
            <a:r>
              <a:rPr lang="en-US" altLang="zh-CN" sz="2400" b="1" dirty="0" smtClean="0">
                <a:latin typeface="宋体" pitchFamily="2" charset="-122"/>
              </a:rPr>
              <a:t>——</a:t>
            </a:r>
            <a:r>
              <a:rPr lang="zh-CN" altLang="en-US" sz="2400" b="1" dirty="0" smtClean="0">
                <a:latin typeface="宋体" pitchFamily="2" charset="-122"/>
              </a:rPr>
              <a:t>在澳洲淘过金，在非洲挖过钻石，在美国经营过农场，在巴西与土著做过生意，还做过水手，当过渔师，开过雪茄烟厂。他刚毅正直、肯吃苦，但命运仿佛时时都在和他作对，他从来没有成功过，没有赚到安度晚年的资本。他实在是太累了，需要找一个停泊的港湾。灯塔看守人这一差使，在别人看来，“差不多就等于一个囚犯”的工作，但却强烈地吸引了他。</a:t>
            </a:r>
          </a:p>
          <a:p>
            <a:pPr marL="0" indent="622300" eaLnBrk="1" hangingPunct="1">
              <a:lnSpc>
                <a:spcPts val="3500"/>
              </a:lnSpc>
              <a:spcBef>
                <a:spcPct val="0"/>
              </a:spcBef>
              <a:buNone/>
            </a:pPr>
            <a:endParaRPr lang="zh-CN" altLang="en-US" sz="2400" b="1" dirty="0" smtClean="0">
              <a:latin typeface="宋体" pitchFamily="2" charset="-122"/>
            </a:endParaRPr>
          </a:p>
        </p:txBody>
      </p:sp>
      <p:sp>
        <p:nvSpPr>
          <p:cNvPr id="178893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8893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8893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8893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8930" name="内容占位符 2"/>
          <p:cNvSpPr>
            <a:spLocks noGrp="1"/>
          </p:cNvSpPr>
          <p:nvPr>
            <p:ph idx="4294967295"/>
          </p:nvPr>
        </p:nvSpPr>
        <p:spPr>
          <a:xfrm>
            <a:off x="792163" y="936625"/>
            <a:ext cx="7920037" cy="706425"/>
          </a:xfrm>
        </p:spPr>
        <p:txBody>
          <a:bodyPr/>
          <a:lstStyle/>
          <a:p>
            <a:pPr marL="0" indent="0" eaLnBrk="1" hangingPunct="1">
              <a:lnSpc>
                <a:spcPts val="3500"/>
              </a:lnSpc>
              <a:spcBef>
                <a:spcPct val="0"/>
              </a:spcBef>
              <a:buNone/>
            </a:pPr>
            <a:r>
              <a:rPr lang="en-US" altLang="zh-CN" sz="2400" b="1" dirty="0" smtClean="0">
                <a:latin typeface="宋体" pitchFamily="2" charset="-122"/>
              </a:rPr>
              <a:t>1.</a:t>
            </a:r>
            <a:r>
              <a:rPr lang="zh-CN" altLang="en-US" sz="2400" b="1" dirty="0" smtClean="0">
                <a:latin typeface="宋体" pitchFamily="2" charset="-122"/>
              </a:rPr>
              <a:t>请简要赏析文中画线部分的句子。</a:t>
            </a:r>
            <a:r>
              <a:rPr lang="en-US" altLang="zh-CN" sz="2400" b="1" dirty="0" smtClean="0">
                <a:latin typeface="宋体" pitchFamily="2" charset="-122"/>
              </a:rPr>
              <a:t>(5</a:t>
            </a:r>
            <a:r>
              <a:rPr lang="zh-CN" altLang="en-US" sz="2400" b="1" dirty="0" smtClean="0">
                <a:latin typeface="宋体" pitchFamily="2" charset="-122"/>
              </a:rPr>
              <a:t>分</a:t>
            </a:r>
            <a:r>
              <a:rPr lang="en-US" altLang="zh-CN" sz="2400" b="1" dirty="0" smtClean="0">
                <a:latin typeface="宋体" pitchFamily="2" charset="-122"/>
              </a:rPr>
              <a:t>)</a:t>
            </a:r>
          </a:p>
          <a:p>
            <a:pPr marL="0" indent="0" eaLnBrk="1" hangingPunct="1">
              <a:lnSpc>
                <a:spcPts val="3500"/>
              </a:lnSpc>
              <a:spcBef>
                <a:spcPct val="0"/>
              </a:spcBef>
              <a:buNone/>
            </a:pPr>
            <a:endParaRPr lang="zh-CN" altLang="en-US" sz="2400" b="1" dirty="0" smtClean="0">
              <a:latin typeface="宋体" pitchFamily="2" charset="-122"/>
            </a:endParaRPr>
          </a:p>
        </p:txBody>
      </p:sp>
      <p:sp>
        <p:nvSpPr>
          <p:cNvPr id="178893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8893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8893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8893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内容占位符 2"/>
          <p:cNvSpPr txBox="1">
            <a:spLocks/>
          </p:cNvSpPr>
          <p:nvPr/>
        </p:nvSpPr>
        <p:spPr bwMode="auto">
          <a:xfrm>
            <a:off x="785786" y="1643050"/>
            <a:ext cx="7920037" cy="41354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ts val="3500"/>
              </a:lnSpc>
              <a:spcBef>
                <a:spcPct val="0"/>
              </a:spcBef>
              <a:spcAft>
                <a:spcPct val="0"/>
              </a:spcAft>
              <a:buClrTx/>
              <a:buSzTx/>
              <a:buFont typeface="Arial" charset="0"/>
              <a:buNone/>
              <a:tabLst/>
              <a:defRPr/>
            </a:pPr>
            <a:r>
              <a:rPr kumimoji="0" lang="en-US" altLang="zh-CN" sz="2400" b="1" i="0" u="none" strike="noStrike" kern="0" cap="none" spc="0" normalizeH="0" baseline="0" noProof="0" dirty="0" smtClean="0">
                <a:ln>
                  <a:noFill/>
                </a:ln>
                <a:solidFill>
                  <a:srgbClr val="990033"/>
                </a:solidFill>
                <a:effectLst/>
                <a:uLnTx/>
                <a:uFillTx/>
                <a:latin typeface="宋体" pitchFamily="2" charset="-122"/>
                <a:ea typeface="+mn-ea"/>
                <a:cs typeface="+mn-cs"/>
              </a:rPr>
              <a:t>[</a:t>
            </a:r>
            <a:r>
              <a:rPr kumimoji="0" lang="zh-CN" altLang="en-US" sz="2400" b="1" i="0" u="none" strike="noStrike" kern="0" cap="none" spc="0" normalizeH="0" baseline="0" noProof="0" dirty="0" smtClean="0">
                <a:ln>
                  <a:noFill/>
                </a:ln>
                <a:solidFill>
                  <a:srgbClr val="990033"/>
                </a:solidFill>
                <a:effectLst/>
                <a:uLnTx/>
                <a:uFillTx/>
                <a:latin typeface="黑体" pitchFamily="2" charset="-122"/>
                <a:ea typeface="黑体" pitchFamily="2" charset="-122"/>
                <a:cs typeface="+mn-cs"/>
              </a:rPr>
              <a:t>答案</a:t>
            </a:r>
            <a:r>
              <a:rPr kumimoji="0" lang="en-US" altLang="zh-CN" sz="2400" b="1" i="0" u="none" strike="noStrike" kern="0" cap="none" spc="0" normalizeH="0" baseline="0" noProof="0" dirty="0" smtClean="0">
                <a:ln>
                  <a:noFill/>
                </a:ln>
                <a:solidFill>
                  <a:srgbClr val="990033"/>
                </a:solidFill>
                <a:effectLst/>
                <a:uLnTx/>
                <a:uFillTx/>
                <a:latin typeface="宋体" pitchFamily="2" charset="-122"/>
                <a:ea typeface="+mn-ea"/>
                <a:cs typeface="+mn-cs"/>
              </a:rPr>
              <a:t>] </a:t>
            </a:r>
            <a:r>
              <a:rPr kumimoji="0" lang="zh-CN" altLang="en-US" sz="2400" b="1" i="0" u="none" strike="noStrike" kern="0" cap="none" spc="0" normalizeH="0" baseline="0" noProof="0" dirty="0" smtClean="0">
                <a:ln>
                  <a:noFill/>
                </a:ln>
                <a:solidFill>
                  <a:srgbClr val="990033"/>
                </a:solidFill>
                <a:effectLst/>
                <a:uLnTx/>
                <a:uFillTx/>
                <a:latin typeface="宋体" pitchFamily="2" charset="-122"/>
                <a:ea typeface="+mn-ea"/>
                <a:cs typeface="+mn-cs"/>
              </a:rPr>
              <a:t>这是一段精彩的场面描写，作者按时间顺序，从形态、动作、声音等角度，大胆想象，运用拟人、比喻等修辞手法，形象生动地描写出暗夜里海上风暴的形成过程和情形。</a:t>
            </a:r>
          </a:p>
          <a:p>
            <a:pPr marL="0" marR="0" lvl="0" indent="0" algn="l" defTabSz="914400" rtl="0" eaLnBrk="1" fontAlgn="base" latinLnBrk="0" hangingPunct="1">
              <a:lnSpc>
                <a:spcPts val="3500"/>
              </a:lnSpc>
              <a:spcBef>
                <a:spcPct val="0"/>
              </a:spcBef>
              <a:spcAft>
                <a:spcPct val="0"/>
              </a:spcAft>
              <a:buClrTx/>
              <a:buSzTx/>
              <a:buFont typeface="Arial" charset="0"/>
              <a:buNone/>
              <a:tabLst/>
              <a:defRPr/>
            </a:pPr>
            <a:r>
              <a:rPr kumimoji="0" lang="en-US" altLang="zh-CN" sz="2400" b="1" i="0" u="none" strike="noStrike" kern="0" cap="none" spc="0" normalizeH="0" baseline="0" noProof="0" dirty="0" smtClean="0">
                <a:ln>
                  <a:noFill/>
                </a:ln>
                <a:solidFill>
                  <a:srgbClr val="990033"/>
                </a:solidFill>
                <a:effectLst/>
                <a:uLnTx/>
                <a:uFillTx/>
                <a:latin typeface="宋体" pitchFamily="2" charset="-122"/>
                <a:ea typeface="+mn-ea"/>
                <a:cs typeface="+mn-cs"/>
              </a:rPr>
              <a:t>[</a:t>
            </a:r>
            <a:r>
              <a:rPr kumimoji="0" lang="zh-CN" altLang="en-US" sz="2400" b="1" i="0" u="none" strike="noStrike" kern="0" cap="none" spc="0" normalizeH="0" baseline="0" noProof="0" dirty="0" smtClean="0">
                <a:ln>
                  <a:noFill/>
                </a:ln>
                <a:solidFill>
                  <a:srgbClr val="990033"/>
                </a:solidFill>
                <a:effectLst/>
                <a:uLnTx/>
                <a:uFillTx/>
                <a:latin typeface="黑体" pitchFamily="2" charset="-122"/>
                <a:ea typeface="黑体" pitchFamily="2" charset="-122"/>
                <a:cs typeface="+mn-cs"/>
              </a:rPr>
              <a:t>解析</a:t>
            </a:r>
            <a:r>
              <a:rPr kumimoji="0" lang="en-US" altLang="zh-CN" sz="2400" b="1" i="0" u="none" strike="noStrike" kern="0" cap="none" spc="0" normalizeH="0" baseline="0" noProof="0" dirty="0" smtClean="0">
                <a:ln>
                  <a:noFill/>
                </a:ln>
                <a:solidFill>
                  <a:srgbClr val="990033"/>
                </a:solidFill>
                <a:effectLst/>
                <a:uLnTx/>
                <a:uFillTx/>
                <a:latin typeface="宋体" pitchFamily="2" charset="-122"/>
                <a:ea typeface="+mn-ea"/>
                <a:cs typeface="+mn-cs"/>
              </a:rPr>
              <a:t>]  </a:t>
            </a:r>
            <a:r>
              <a:rPr kumimoji="0" lang="zh-CN" altLang="en-US" sz="2400" b="1" i="0" u="none" strike="noStrike" kern="0" cap="none" spc="0" normalizeH="0" baseline="0" noProof="0" dirty="0" smtClean="0">
                <a:ln>
                  <a:noFill/>
                </a:ln>
                <a:solidFill>
                  <a:srgbClr val="990033"/>
                </a:solidFill>
                <a:effectLst/>
                <a:uLnTx/>
                <a:uFillTx/>
                <a:latin typeface="宋体" pitchFamily="2" charset="-122"/>
                <a:ea typeface="+mn-ea"/>
                <a:cs typeface="+mn-cs"/>
              </a:rPr>
              <a:t>本题考查赏析精彩的语言表达艺术的能力。答题时，要指出画线部分所写的内容，然后分析语言表达的特色，比如修辞手法、表现手法、遣词造句的特色、语言风格等，继而指出表达的效果。</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02" name="内容占位符 2"/>
          <p:cNvSpPr>
            <a:spLocks noGrp="1"/>
          </p:cNvSpPr>
          <p:nvPr>
            <p:ph idx="4294967295"/>
          </p:nvPr>
        </p:nvSpPr>
        <p:spPr>
          <a:xfrm>
            <a:off x="611188" y="836613"/>
            <a:ext cx="8137525" cy="5545137"/>
          </a:xfrm>
        </p:spPr>
        <p:txBody>
          <a:bodyPr/>
          <a:lstStyle/>
          <a:p>
            <a:pPr marL="0" indent="0" eaLnBrk="1" hangingPunct="1">
              <a:lnSpc>
                <a:spcPts val="3500"/>
              </a:lnSpc>
              <a:spcBef>
                <a:spcPct val="0"/>
              </a:spcBef>
              <a:buNone/>
            </a:pPr>
            <a:r>
              <a:rPr lang="zh-CN" altLang="en-US" sz="2400" b="1" dirty="0" smtClean="0">
                <a:latin typeface="黑体" pitchFamily="2" charset="-122"/>
                <a:ea typeface="黑体" pitchFamily="2" charset="-122"/>
              </a:rPr>
              <a:t>►</a:t>
            </a:r>
            <a:r>
              <a:rPr lang="zh-CN" altLang="en-US" sz="2400" b="1" dirty="0">
                <a:latin typeface="黑体" pitchFamily="2" charset="-122"/>
                <a:ea typeface="黑体" pitchFamily="2" charset="-122"/>
              </a:rPr>
              <a:t>　</a:t>
            </a:r>
            <a:r>
              <a:rPr lang="zh-CN" altLang="en-US" sz="2400" b="1" dirty="0" smtClean="0">
                <a:latin typeface="黑体" pitchFamily="2" charset="-122"/>
                <a:ea typeface="黑体" pitchFamily="2" charset="-122"/>
              </a:rPr>
              <a:t>类型二　语言表达艺术类</a:t>
            </a:r>
            <a:endParaRPr lang="zh-CN" altLang="en-US" sz="2400" b="1" dirty="0">
              <a:latin typeface="黑体" pitchFamily="2" charset="-122"/>
              <a:ea typeface="黑体" pitchFamily="2" charset="-122"/>
            </a:endParaRPr>
          </a:p>
          <a:p>
            <a:pPr marL="0" indent="0" algn="ctr" eaLnBrk="1" hangingPunct="1">
              <a:lnSpc>
                <a:spcPts val="3500"/>
              </a:lnSpc>
              <a:spcBef>
                <a:spcPct val="0"/>
              </a:spcBef>
              <a:buFont typeface="Arial" charset="0"/>
              <a:buNone/>
            </a:pPr>
            <a:r>
              <a:rPr lang="zh-CN" altLang="en-US" sz="2400" b="1" dirty="0">
                <a:latin typeface="黑体" pitchFamily="2" charset="-122"/>
                <a:ea typeface="黑体" pitchFamily="2" charset="-122"/>
              </a:rPr>
              <a:t>知识储备</a:t>
            </a:r>
          </a:p>
          <a:p>
            <a:pPr marL="0" indent="627063" eaLnBrk="1" hangingPunct="1">
              <a:lnSpc>
                <a:spcPts val="3500"/>
              </a:lnSpc>
              <a:spcBef>
                <a:spcPct val="0"/>
              </a:spcBef>
              <a:buNone/>
            </a:pPr>
            <a:r>
              <a:rPr lang="zh-CN" altLang="en-US" sz="2400" b="1" dirty="0" smtClean="0">
                <a:latin typeface="宋体" pitchFamily="2" charset="-122"/>
              </a:rPr>
              <a:t>品味小说精彩的语言表达艺术有两层含意：一是体会小说中人物的语句含意，二是品味小说作者的语言风格。</a:t>
            </a:r>
          </a:p>
          <a:p>
            <a:pPr marL="0" indent="627063" eaLnBrk="1" hangingPunct="1">
              <a:lnSpc>
                <a:spcPts val="3500"/>
              </a:lnSpc>
              <a:spcBef>
                <a:spcPct val="0"/>
              </a:spcBef>
              <a:buNone/>
            </a:pPr>
            <a:r>
              <a:rPr lang="en-US" altLang="zh-CN" sz="2400" b="1" dirty="0" smtClean="0">
                <a:latin typeface="宋体" pitchFamily="2" charset="-122"/>
              </a:rPr>
              <a:t>1. </a:t>
            </a:r>
            <a:r>
              <a:rPr lang="zh-CN" altLang="en-US" sz="2400" b="1" dirty="0" smtClean="0">
                <a:latin typeface="宋体" pitchFamily="2" charset="-122"/>
              </a:rPr>
              <a:t>体会小说中人物的语句含意</a:t>
            </a:r>
          </a:p>
          <a:p>
            <a:pPr marL="0" indent="627063" eaLnBrk="1" hangingPunct="1">
              <a:lnSpc>
                <a:spcPts val="3500"/>
              </a:lnSpc>
              <a:spcBef>
                <a:spcPct val="0"/>
              </a:spcBef>
              <a:buNone/>
            </a:pPr>
            <a:r>
              <a:rPr lang="zh-CN" altLang="en-US" sz="2400" b="1" dirty="0" smtClean="0">
                <a:latin typeface="宋体" pitchFamily="2" charset="-122"/>
              </a:rPr>
              <a:t>不同性格的人，在相同的场合，面对相同的对象，说话的语言风格不一样：有的幽默，有的庄重；有的委婉含蓄，有的直来直去；有的简洁，有的啰唆；有的羞羞答答，有的大大方方；有的粗野，有的文雅</a:t>
            </a:r>
            <a:r>
              <a:rPr lang="en-US" altLang="zh-CN" sz="2400" b="1" dirty="0" smtClean="0">
                <a:latin typeface="宋体" pitchFamily="2" charset="-122"/>
              </a:rPr>
              <a:t>……</a:t>
            </a:r>
          </a:p>
        </p:txBody>
      </p:sp>
      <p:sp>
        <p:nvSpPr>
          <p:cNvPr id="1792003"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9200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9200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9200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3026"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体会重要语句的含意，首先要理解句子的表层意义，即字面意义；其次要理解句子的语境义，即在一定的语境中句子的临时意义；第三要理解句子的“言外之意”，各种转义的修辞手法，如反语、双关、婉曲等，表达的往往是言外之意。</a:t>
            </a:r>
            <a:endParaRPr lang="en-US" altLang="zh-CN" sz="2400" b="1" dirty="0" smtClean="0">
              <a:latin typeface="宋体" pitchFamily="2" charset="-122"/>
            </a:endParaRPr>
          </a:p>
          <a:p>
            <a:pPr marL="0" indent="627063" eaLnBrk="1" hangingPunct="1">
              <a:lnSpc>
                <a:spcPts val="3500"/>
              </a:lnSpc>
              <a:spcBef>
                <a:spcPct val="0"/>
              </a:spcBef>
              <a:buNone/>
            </a:pPr>
            <a:endParaRPr lang="zh-CN" altLang="en-US" sz="2400" b="1" dirty="0" smtClean="0">
              <a:latin typeface="宋体" pitchFamily="2" charset="-122"/>
            </a:endParaRPr>
          </a:p>
          <a:p>
            <a:pPr marL="0" indent="0" eaLnBrk="1" hangingPunct="1">
              <a:lnSpc>
                <a:spcPts val="3500"/>
              </a:lnSpc>
              <a:spcBef>
                <a:spcPct val="0"/>
              </a:spcBef>
              <a:buFont typeface="Arial" charset="0"/>
              <a:buNone/>
            </a:pPr>
            <a:endParaRPr lang="zh-CN" altLang="en-US" sz="2400" b="1" dirty="0">
              <a:latin typeface="宋体" pitchFamily="2" charset="-122"/>
            </a:endParaRPr>
          </a:p>
        </p:txBody>
      </p:sp>
      <p:sp>
        <p:nvSpPr>
          <p:cNvPr id="1793027"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9302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9303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9303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3026"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品味小说作者的语言</a:t>
            </a:r>
          </a:p>
          <a:p>
            <a:pPr marL="0" indent="627063" eaLnBrk="1" hangingPunct="1">
              <a:lnSpc>
                <a:spcPts val="3500"/>
              </a:lnSpc>
              <a:spcBef>
                <a:spcPct val="0"/>
              </a:spcBef>
              <a:buNone/>
            </a:pPr>
            <a:r>
              <a:rPr lang="zh-CN" altLang="en-US" sz="2400" b="1" dirty="0" smtClean="0">
                <a:latin typeface="宋体" pitchFamily="2" charset="-122"/>
              </a:rPr>
              <a:t>不同的作者，会有不同的语言特点。这个特点有时是指作者的语言风格：平实、朴素，如老舍的作品；清丽、典雅，如朱自清的作品；冷峻、辛辣，如鲁迅的作品；幽默、含蓄，如林语堂的作品；热烈、明快，如冰心的作品；简洁、晓畅，如路遥的作品；华丽、优美，如张爱玲的作品；等等。有时候作者的语言是指在特定的作品中表现出来的遣词造句等方面的特点，如炼字、句式、修辞手法等等。</a:t>
            </a:r>
          </a:p>
          <a:p>
            <a:pPr marL="0" indent="627063" eaLnBrk="1" hangingPunct="1">
              <a:lnSpc>
                <a:spcPts val="3500"/>
              </a:lnSpc>
              <a:spcBef>
                <a:spcPct val="0"/>
              </a:spcBef>
              <a:buNone/>
            </a:pPr>
            <a:endParaRPr lang="zh-CN" altLang="en-US" sz="2400" b="1" dirty="0" smtClean="0">
              <a:latin typeface="宋体" pitchFamily="2" charset="-122"/>
            </a:endParaRPr>
          </a:p>
          <a:p>
            <a:pPr marL="0" indent="0" eaLnBrk="1" hangingPunct="1">
              <a:lnSpc>
                <a:spcPts val="3500"/>
              </a:lnSpc>
              <a:spcBef>
                <a:spcPct val="0"/>
              </a:spcBef>
              <a:buFont typeface="Arial" charset="0"/>
              <a:buNone/>
            </a:pPr>
            <a:endParaRPr lang="zh-CN" altLang="en-US" sz="2400" b="1" dirty="0">
              <a:latin typeface="宋体" pitchFamily="2" charset="-122"/>
            </a:endParaRPr>
          </a:p>
        </p:txBody>
      </p:sp>
      <p:sp>
        <p:nvSpPr>
          <p:cNvPr id="1793027"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9302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9303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9303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82"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latin typeface="宋体" pitchFamily="2" charset="-122"/>
              </a:rPr>
              <a:t>4.</a:t>
            </a:r>
            <a:r>
              <a:rPr lang="zh-CN" altLang="en-US" sz="2400" b="1" dirty="0" smtClean="0">
                <a:latin typeface="宋体" pitchFamily="2" charset="-122"/>
              </a:rPr>
              <a:t>下面关于中国古代的“计生”政策的表述，不符合原文意思的一项是</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A. </a:t>
            </a:r>
            <a:r>
              <a:rPr lang="zh-CN" altLang="en-US" sz="2400" b="1" dirty="0" smtClean="0">
                <a:latin typeface="宋体" pitchFamily="2" charset="-122"/>
              </a:rPr>
              <a:t>中国古代实行的是鼓励多生的“计生”政策，即无须控制，生得越多越好。历朝历代沿袭这一政策，这是古代中国的生育常态。</a:t>
            </a:r>
          </a:p>
          <a:p>
            <a:pPr marL="0" indent="0" eaLnBrk="1" hangingPunct="1">
              <a:lnSpc>
                <a:spcPts val="3500"/>
              </a:lnSpc>
              <a:spcBef>
                <a:spcPct val="0"/>
              </a:spcBef>
              <a:buNone/>
            </a:pPr>
            <a:r>
              <a:rPr lang="en-US" altLang="zh-CN" sz="2400" b="1" dirty="0" smtClean="0">
                <a:latin typeface="宋体" pitchFamily="2" charset="-122"/>
              </a:rPr>
              <a:t>B. </a:t>
            </a:r>
            <a:r>
              <a:rPr lang="zh-CN" altLang="en-US" sz="2400" b="1" dirty="0" smtClean="0">
                <a:latin typeface="宋体" pitchFamily="2" charset="-122"/>
              </a:rPr>
              <a:t>鼓励多生的“计生”政策使人口迅速增长。例如，到秦始皇统一六国时，我国总人口从战国初期的</a:t>
            </a:r>
            <a:r>
              <a:rPr lang="en-US" altLang="zh-CN" sz="2400" b="1" dirty="0" smtClean="0">
                <a:latin typeface="宋体" pitchFamily="2" charset="-122"/>
              </a:rPr>
              <a:t>1000</a:t>
            </a:r>
            <a:r>
              <a:rPr lang="zh-CN" altLang="en-US" sz="2400" b="1" dirty="0" smtClean="0">
                <a:latin typeface="宋体" pitchFamily="2" charset="-122"/>
              </a:rPr>
              <a:t>多万增长为</a:t>
            </a:r>
            <a:r>
              <a:rPr lang="en-US" altLang="zh-CN" sz="2400" b="1" dirty="0" smtClean="0">
                <a:latin typeface="宋体" pitchFamily="2" charset="-122"/>
              </a:rPr>
              <a:t>2000</a:t>
            </a:r>
            <a:r>
              <a:rPr lang="zh-CN" altLang="en-US" sz="2400" b="1" dirty="0" smtClean="0">
                <a:latin typeface="宋体" pitchFamily="2" charset="-122"/>
              </a:rPr>
              <a:t>多万。</a:t>
            </a:r>
          </a:p>
          <a:p>
            <a:pPr marL="0" indent="0" eaLnBrk="1" hangingPunct="1">
              <a:lnSpc>
                <a:spcPts val="3500"/>
              </a:lnSpc>
              <a:spcBef>
                <a:spcPct val="0"/>
              </a:spcBef>
              <a:buNone/>
            </a:pPr>
            <a:r>
              <a:rPr lang="en-US" altLang="zh-CN" sz="2400" b="1" dirty="0" smtClean="0">
                <a:latin typeface="宋体" pitchFamily="2" charset="-122"/>
              </a:rPr>
              <a:t>C. </a:t>
            </a:r>
            <a:r>
              <a:rPr lang="zh-CN" altLang="en-US" sz="2400" b="1" dirty="0" smtClean="0">
                <a:latin typeface="宋体" pitchFamily="2" charset="-122"/>
              </a:rPr>
              <a:t>古代中国与现代中国一样，也要对鼓励多生的“计生”政策进行大张旗鼓的宣传；在这种情势下，各种“标语”“口号”应运而生。</a:t>
            </a:r>
          </a:p>
        </p:txBody>
      </p:sp>
      <p:sp>
        <p:nvSpPr>
          <p:cNvPr id="124928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4928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4928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4050" name="内容占位符 2"/>
          <p:cNvSpPr>
            <a:spLocks noGrp="1"/>
          </p:cNvSpPr>
          <p:nvPr>
            <p:ph idx="4294967295"/>
          </p:nvPr>
        </p:nvSpPr>
        <p:spPr>
          <a:xfrm>
            <a:off x="792163" y="936625"/>
            <a:ext cx="7920037" cy="5399088"/>
          </a:xfrm>
        </p:spPr>
        <p:txBody>
          <a:bodyPr/>
          <a:lstStyle/>
          <a:p>
            <a:pPr marL="0" indent="0" algn="ctr" eaLnBrk="1" hangingPunct="1">
              <a:lnSpc>
                <a:spcPts val="3500"/>
              </a:lnSpc>
              <a:spcBef>
                <a:spcPct val="0"/>
              </a:spcBef>
              <a:buFont typeface="Arial" charset="0"/>
              <a:buNone/>
            </a:pPr>
            <a:r>
              <a:rPr lang="zh-CN" altLang="en-US" sz="2400" b="1" dirty="0">
                <a:latin typeface="黑体" pitchFamily="2" charset="-122"/>
                <a:ea typeface="黑体" pitchFamily="2" charset="-122"/>
              </a:rPr>
              <a:t>类题指津</a:t>
            </a:r>
          </a:p>
          <a:p>
            <a:pPr marL="0" indent="0" eaLnBrk="1" hangingPunct="1">
              <a:lnSpc>
                <a:spcPts val="3500"/>
              </a:lnSpc>
              <a:spcBef>
                <a:spcPct val="0"/>
              </a:spcBef>
              <a:buNone/>
            </a:pPr>
            <a:r>
              <a:rPr lang="zh-CN" altLang="en-US" sz="2400" b="1" dirty="0" smtClean="0">
                <a:latin typeface="黑体" pitchFamily="2" charset="-122"/>
                <a:ea typeface="黑体" pitchFamily="2" charset="-122"/>
              </a:rPr>
              <a:t>►　题型一　　体会重要语句含意</a:t>
            </a:r>
            <a:endParaRPr lang="en-US" altLang="zh-CN" sz="2400" b="1" dirty="0" smtClean="0">
              <a:latin typeface="宋体" pitchFamily="2" charset="-122"/>
            </a:endParaRPr>
          </a:p>
          <a:p>
            <a:pPr marL="0" indent="0" eaLnBrk="1" hangingPunct="1">
              <a:lnSpc>
                <a:spcPts val="3500"/>
              </a:lnSpc>
              <a:spcBef>
                <a:spcPct val="0"/>
              </a:spcBef>
              <a:buFont typeface="Arial" charset="0"/>
              <a:buNone/>
            </a:pPr>
            <a:r>
              <a:rPr lang="en-US" sz="2400" b="1" dirty="0" smtClean="0">
                <a:latin typeface="宋体" pitchFamily="2" charset="-122"/>
              </a:rPr>
              <a:t>【</a:t>
            </a:r>
            <a:r>
              <a:rPr lang="zh-CN" altLang="en-US" sz="2400" b="1" dirty="0">
                <a:latin typeface="宋体" pitchFamily="2" charset="-122"/>
              </a:rPr>
              <a:t>设问方式</a:t>
            </a:r>
            <a:r>
              <a:rPr lang="en-US" sz="2400" b="1" dirty="0">
                <a:latin typeface="宋体" pitchFamily="2" charset="-122"/>
              </a:rPr>
              <a:t>】</a:t>
            </a:r>
          </a:p>
          <a:p>
            <a:pPr marL="0" indent="627063" eaLnBrk="1" hangingPunct="1">
              <a:lnSpc>
                <a:spcPts val="3500"/>
              </a:lnSpc>
              <a:spcBef>
                <a:spcPct val="0"/>
              </a:spcBef>
              <a:buNone/>
            </a:pPr>
            <a:r>
              <a:rPr lang="en-US" altLang="zh-CN" sz="2400" b="1" dirty="0" smtClean="0">
                <a:latin typeface="宋体" pitchFamily="2" charset="-122"/>
              </a:rPr>
              <a:t>1.[ 2015·</a:t>
            </a:r>
            <a:r>
              <a:rPr lang="zh-CN" altLang="en-US" sz="2400" b="1" dirty="0" smtClean="0">
                <a:latin typeface="宋体" pitchFamily="2" charset="-122"/>
              </a:rPr>
              <a:t>全国卷</a:t>
            </a:r>
            <a:r>
              <a:rPr lang="en-US" altLang="zh-CN" sz="2400" b="1" dirty="0" smtClean="0">
                <a:latin typeface="宋体" pitchFamily="2" charset="-122"/>
              </a:rPr>
              <a:t>Ⅱ]</a:t>
            </a:r>
            <a:r>
              <a:rPr lang="zh-CN" altLang="en-US" sz="2400" b="1" dirty="0" smtClean="0">
                <a:latin typeface="宋体" pitchFamily="2" charset="-122"/>
              </a:rPr>
              <a:t>老汪对</a:t>
            </a:r>
            <a:r>
              <a:rPr lang="en-US" altLang="zh-CN" sz="2400" b="1" dirty="0" smtClean="0">
                <a:latin typeface="宋体" pitchFamily="2" charset="-122"/>
              </a:rPr>
              <a:t>《</a:t>
            </a:r>
            <a:r>
              <a:rPr lang="zh-CN" altLang="en-US" sz="2400" b="1" dirty="0" smtClean="0">
                <a:latin typeface="宋体" pitchFamily="2" charset="-122"/>
              </a:rPr>
              <a:t>论语</a:t>
            </a:r>
            <a:r>
              <a:rPr lang="en-US" altLang="zh-CN" sz="2400" b="1" dirty="0" smtClean="0">
                <a:latin typeface="宋体" pitchFamily="2" charset="-122"/>
              </a:rPr>
              <a:t>》</a:t>
            </a:r>
            <a:r>
              <a:rPr lang="zh-CN" altLang="en-US" sz="2400" b="1" dirty="0" smtClean="0">
                <a:latin typeface="宋体" pitchFamily="2" charset="-122"/>
              </a:rPr>
              <a:t>中“有朋自远方来”一句的独特理解，其实源于自身人际关系的体验，请结合全文简要分析。</a:t>
            </a:r>
          </a:p>
          <a:p>
            <a:pPr marL="0" indent="627063" eaLnBrk="1" hangingPunct="1">
              <a:lnSpc>
                <a:spcPts val="3500"/>
              </a:lnSpc>
              <a:spcBef>
                <a:spcPct val="0"/>
              </a:spcBef>
              <a:buNone/>
            </a:pPr>
            <a:r>
              <a:rPr lang="en-US" altLang="zh-CN" sz="2400" b="1" dirty="0" smtClean="0">
                <a:latin typeface="宋体" pitchFamily="2" charset="-122"/>
              </a:rPr>
              <a:t>2. [2014·</a:t>
            </a:r>
            <a:r>
              <a:rPr lang="zh-CN" altLang="en-US" sz="2400" b="1" dirty="0" smtClean="0">
                <a:latin typeface="宋体" pitchFamily="2" charset="-122"/>
              </a:rPr>
              <a:t>江西卷</a:t>
            </a:r>
            <a:r>
              <a:rPr lang="en-US" altLang="zh-CN" sz="2400" b="1" dirty="0" smtClean="0">
                <a:latin typeface="宋体" pitchFamily="2" charset="-122"/>
              </a:rPr>
              <a:t>]</a:t>
            </a:r>
            <a:r>
              <a:rPr lang="zh-CN" altLang="en-US" sz="2400" b="1" dirty="0" smtClean="0">
                <a:latin typeface="宋体" pitchFamily="2" charset="-122"/>
              </a:rPr>
              <a:t>理解下面这句话在文中的含意。</a:t>
            </a:r>
          </a:p>
          <a:p>
            <a:pPr marL="0" indent="627063" eaLnBrk="1" hangingPunct="1">
              <a:lnSpc>
                <a:spcPts val="3500"/>
              </a:lnSpc>
              <a:spcBef>
                <a:spcPct val="0"/>
              </a:spcBef>
              <a:buNone/>
            </a:pPr>
            <a:r>
              <a:rPr lang="en-US" altLang="zh-CN" sz="2400" b="1" dirty="0" smtClean="0">
                <a:latin typeface="宋体" pitchFamily="2" charset="-122"/>
              </a:rPr>
              <a:t>3.[ 2014·</a:t>
            </a:r>
            <a:r>
              <a:rPr lang="zh-CN" altLang="en-US" sz="2400" b="1" dirty="0" smtClean="0">
                <a:latin typeface="宋体" pitchFamily="2" charset="-122"/>
              </a:rPr>
              <a:t>江苏卷</a:t>
            </a:r>
            <a:r>
              <a:rPr lang="en-US" altLang="zh-CN" sz="2400" b="1" dirty="0" smtClean="0">
                <a:latin typeface="宋体" pitchFamily="2" charset="-122"/>
              </a:rPr>
              <a:t>]</a:t>
            </a:r>
            <a:r>
              <a:rPr lang="zh-CN" altLang="en-US" sz="2400" b="1" dirty="0" smtClean="0">
                <a:latin typeface="宋体" pitchFamily="2" charset="-122"/>
              </a:rPr>
              <a:t>请探究作品结尾画线句的意蕴。</a:t>
            </a:r>
          </a:p>
        </p:txBody>
      </p:sp>
      <p:sp>
        <p:nvSpPr>
          <p:cNvPr id="1794051"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9405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9405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9405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074"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Font typeface="Arial" charset="0"/>
              <a:buNone/>
            </a:pPr>
            <a:r>
              <a:rPr lang="en-US" sz="2400" b="1" dirty="0">
                <a:latin typeface="宋体" pitchFamily="2" charset="-122"/>
              </a:rPr>
              <a:t>【</a:t>
            </a:r>
            <a:r>
              <a:rPr lang="zh-CN" altLang="en-US" sz="2400" b="1" dirty="0">
                <a:latin typeface="宋体" pitchFamily="2" charset="-122"/>
              </a:rPr>
              <a:t>答题思路</a:t>
            </a:r>
            <a:r>
              <a:rPr lang="en-US" sz="2400" b="1" dirty="0">
                <a:latin typeface="宋体" pitchFamily="2" charset="-122"/>
              </a:rPr>
              <a:t>】</a:t>
            </a:r>
          </a:p>
          <a:p>
            <a:pPr marL="0" indent="627063"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抓句子中的关键词语。重要句子都有凸显其含意的关键性词语，这些关键性词语，可以是主干，也可以是句子的修饰、限制成分。要确切地理解文中重要句子的含意，可从句子结构入手，在抓住主干的同时，特别留心那些修饰、限制成分。句子的修饰、限制成分在一定程度上起着揭示句子内涵的作用。抓住了这些词语，就等于拿到了开启句子含意之门的钥匙。</a:t>
            </a:r>
          </a:p>
        </p:txBody>
      </p:sp>
      <p:sp>
        <p:nvSpPr>
          <p:cNvPr id="179507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9507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9507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9507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内容占位符 2"/>
          <p:cNvSpPr>
            <a:spLocks noGrp="1"/>
          </p:cNvSpPr>
          <p:nvPr>
            <p:ph idx="4294967295"/>
          </p:nvPr>
        </p:nvSpPr>
        <p:spPr>
          <a:xfrm>
            <a:off x="792163" y="936625"/>
            <a:ext cx="7920037" cy="5399088"/>
          </a:xfrm>
        </p:spPr>
        <p:txBody>
          <a:bodyPr/>
          <a:lstStyle/>
          <a:p>
            <a:pPr marL="0" indent="627063" eaLnBrk="1" hangingPunct="1">
              <a:lnSpc>
                <a:spcPct val="122000"/>
              </a:lnSpc>
              <a:spcBef>
                <a:spcPct val="0"/>
              </a:spcBef>
              <a:buNone/>
            </a:pPr>
            <a:r>
              <a:rPr lang="en-US" altLang="zh-CN" sz="2400" b="1" dirty="0" smtClean="0">
                <a:latin typeface="宋体" pitchFamily="2" charset="-122"/>
              </a:rPr>
              <a:t>2. </a:t>
            </a:r>
            <a:r>
              <a:rPr lang="zh-CN" altLang="en-US" sz="2400" b="1" dirty="0" smtClean="0">
                <a:latin typeface="宋体" pitchFamily="2" charset="-122"/>
              </a:rPr>
              <a:t>抓句子的位置。重要句子，或揭示段意，一般处于段首或段尾；或揭示文章脉络层次，往往是那些具有总领性、过渡性、总括性的语句。理解这类句子的含意，常需要考虑其在文中的位置：如果是总领句，解释句意时要考虑其所领起的语段的内容；如果是过渡句，要密切关注上下文段的内容；如果是总结句，就需上溯，寻找相关信息，确定答案要点。</a:t>
            </a:r>
          </a:p>
          <a:p>
            <a:pPr marL="0" indent="627063" eaLnBrk="1" hangingPunct="1">
              <a:lnSpc>
                <a:spcPct val="122000"/>
              </a:lnSpc>
              <a:spcBef>
                <a:spcPct val="0"/>
              </a:spcBef>
              <a:buNone/>
            </a:pPr>
            <a:r>
              <a:rPr lang="en-US" altLang="zh-CN" sz="2400" b="1" dirty="0" smtClean="0">
                <a:latin typeface="宋体" pitchFamily="2" charset="-122"/>
              </a:rPr>
              <a:t>3. </a:t>
            </a:r>
            <a:r>
              <a:rPr lang="zh-CN" altLang="en-US" sz="2400" b="1" dirty="0" smtClean="0">
                <a:latin typeface="宋体" pitchFamily="2" charset="-122"/>
              </a:rPr>
              <a:t>抓句中的手法。这些手法，既可以是人物描写手法，如语言描写、动作描写、神态描写、细节描写等；也可以是修辞手法，如比喻、拟人、借代等。对含有手法的句子的理解，应从手法本身的特点、作用入手，从而透视其深层含意。</a:t>
            </a:r>
          </a:p>
          <a:p>
            <a:pPr marL="0" indent="542925" eaLnBrk="1" hangingPunct="1">
              <a:lnSpc>
                <a:spcPct val="122000"/>
              </a:lnSpc>
              <a:spcBef>
                <a:spcPct val="0"/>
              </a:spcBef>
              <a:buFont typeface="Arial" charset="0"/>
              <a:buNone/>
            </a:pPr>
            <a:endParaRPr lang="zh-CN" altLang="en-US" sz="2400" b="1" dirty="0">
              <a:latin typeface="宋体" pitchFamily="2" charset="-122"/>
            </a:endParaRPr>
          </a:p>
        </p:txBody>
      </p:sp>
      <p:sp>
        <p:nvSpPr>
          <p:cNvPr id="179609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9610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9610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9610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en-US" altLang="zh-CN" sz="2400" b="1" dirty="0" smtClean="0">
                <a:latin typeface="宋体" pitchFamily="2" charset="-122"/>
              </a:rPr>
              <a:t>【</a:t>
            </a:r>
            <a:r>
              <a:rPr lang="zh-CN" altLang="en-US" sz="2400" b="1" dirty="0" smtClean="0">
                <a:latin typeface="宋体" pitchFamily="2" charset="-122"/>
              </a:rPr>
              <a:t>答题模板</a:t>
            </a:r>
            <a:r>
              <a:rPr lang="en-US" altLang="zh-CN" sz="2400" b="1" dirty="0" smtClean="0">
                <a:latin typeface="宋体" pitchFamily="2" charset="-122"/>
              </a:rPr>
              <a:t>】</a:t>
            </a:r>
          </a:p>
          <a:p>
            <a:pPr marL="0" indent="627063" eaLnBrk="1" hangingPunct="1">
              <a:lnSpc>
                <a:spcPct val="122000"/>
              </a:lnSpc>
              <a:spcBef>
                <a:spcPct val="0"/>
              </a:spcBef>
              <a:buNone/>
            </a:pPr>
            <a:r>
              <a:rPr lang="zh-CN" altLang="en-US" sz="2400" b="1" dirty="0" smtClean="0">
                <a:latin typeface="宋体" pitchFamily="2" charset="-122"/>
              </a:rPr>
              <a:t>手法＋内容＋效果。</a:t>
            </a:r>
            <a:r>
              <a:rPr lang="en-US" altLang="zh-CN" sz="2400" b="1" dirty="0" smtClean="0">
                <a:latin typeface="宋体" pitchFamily="2" charset="-122"/>
              </a:rPr>
              <a:t>(</a:t>
            </a:r>
            <a:r>
              <a:rPr lang="zh-CN" altLang="en-US" sz="2400" b="1" dirty="0" smtClean="0">
                <a:latin typeface="宋体" pitchFamily="2" charset="-122"/>
              </a:rPr>
              <a:t>能够分析语句采用了什么手法，写出了什么内容，在文本架构、人物塑造、情感表达、主题呈现等方面产生了怎样的艺术效果</a:t>
            </a:r>
            <a:r>
              <a:rPr lang="en-US" altLang="zh-CN" sz="2400" b="1" dirty="0" smtClean="0">
                <a:latin typeface="宋体" pitchFamily="2" charset="-122"/>
              </a:rPr>
              <a:t>)</a:t>
            </a:r>
          </a:p>
          <a:p>
            <a:pPr marL="0" indent="542925" eaLnBrk="1" hangingPunct="1">
              <a:lnSpc>
                <a:spcPct val="122000"/>
              </a:lnSpc>
              <a:spcBef>
                <a:spcPct val="0"/>
              </a:spcBef>
              <a:buFont typeface="Arial" charset="0"/>
              <a:buNone/>
            </a:pPr>
            <a:endParaRPr lang="zh-CN" altLang="en-US" sz="2400" b="1" dirty="0">
              <a:latin typeface="宋体" pitchFamily="2" charset="-122"/>
            </a:endParaRPr>
          </a:p>
        </p:txBody>
      </p:sp>
      <p:sp>
        <p:nvSpPr>
          <p:cNvPr id="179609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9610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9610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9610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7122"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对点训练</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[2014·</a:t>
            </a:r>
            <a:r>
              <a:rPr lang="zh-CN" altLang="en-US" sz="2400" b="1" dirty="0" smtClean="0">
                <a:latin typeface="宋体" pitchFamily="2" charset="-122"/>
              </a:rPr>
              <a:t>江西卷</a:t>
            </a:r>
            <a:r>
              <a:rPr lang="en-US" altLang="zh-CN" sz="2400" b="1" dirty="0" smtClean="0">
                <a:latin typeface="宋体" pitchFamily="2" charset="-122"/>
              </a:rPr>
              <a:t>]</a:t>
            </a:r>
            <a:r>
              <a:rPr lang="zh-CN" altLang="en-US" sz="2400" b="1" dirty="0" smtClean="0">
                <a:latin typeface="宋体" pitchFamily="2" charset="-122"/>
              </a:rPr>
              <a:t>阅读下面的文字，完成题目。</a:t>
            </a:r>
          </a:p>
          <a:p>
            <a:pPr marL="0" indent="452438" algn="ctr" eaLnBrk="1" hangingPunct="1">
              <a:lnSpc>
                <a:spcPts val="3500"/>
              </a:lnSpc>
              <a:spcBef>
                <a:spcPct val="0"/>
              </a:spcBef>
              <a:buNone/>
            </a:pPr>
            <a:r>
              <a:rPr lang="zh-CN" altLang="en-US" sz="2400" b="1" dirty="0" smtClean="0">
                <a:latin typeface="宋体" pitchFamily="2" charset="-122"/>
              </a:rPr>
              <a:t>抻　面①</a:t>
            </a:r>
          </a:p>
          <a:p>
            <a:pPr marL="0" indent="452438" algn="ctr" eaLnBrk="1" hangingPunct="1">
              <a:lnSpc>
                <a:spcPts val="3500"/>
              </a:lnSpc>
              <a:spcBef>
                <a:spcPct val="0"/>
              </a:spcBef>
              <a:buNone/>
            </a:pPr>
            <a:r>
              <a:rPr lang="zh-CN" altLang="en-US" sz="2400" b="1" dirty="0" smtClean="0">
                <a:latin typeface="宋体" pitchFamily="2" charset="-122"/>
              </a:rPr>
              <a:t>阿　城</a:t>
            </a:r>
          </a:p>
          <a:p>
            <a:pPr marL="0" indent="627063" eaLnBrk="1" hangingPunct="1">
              <a:lnSpc>
                <a:spcPts val="3500"/>
              </a:lnSpc>
              <a:spcBef>
                <a:spcPct val="0"/>
              </a:spcBef>
              <a:buNone/>
            </a:pPr>
            <a:r>
              <a:rPr lang="zh-CN" altLang="en-US" sz="2400" b="1" dirty="0" smtClean="0">
                <a:latin typeface="宋体" pitchFamily="2" charset="-122"/>
              </a:rPr>
              <a:t>铁良是满族人。 问他祖上是哪个旗的，他说不知道，管它哪个旗的，还不都是要干活儿吃饭。 </a:t>
            </a:r>
          </a:p>
          <a:p>
            <a:pPr marL="0" indent="627063" eaLnBrk="1" hangingPunct="1">
              <a:lnSpc>
                <a:spcPts val="3500"/>
              </a:lnSpc>
              <a:spcBef>
                <a:spcPct val="0"/>
              </a:spcBef>
              <a:buNone/>
            </a:pPr>
            <a:r>
              <a:rPr lang="zh-CN" altLang="en-US" sz="2400" b="1" dirty="0" smtClean="0">
                <a:latin typeface="宋体" pitchFamily="2" charset="-122"/>
              </a:rPr>
              <a:t>铁良在北京是个小有名气的人，因为抻得一手好面。面是随时有客要吃就得煮的，因此，铁良专在一家做。</a:t>
            </a:r>
          </a:p>
        </p:txBody>
      </p:sp>
      <p:sp>
        <p:nvSpPr>
          <p:cNvPr id="179712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9712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9712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9712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8146" name="内容占位符 2"/>
          <p:cNvSpPr>
            <a:spLocks noGrp="1"/>
          </p:cNvSpPr>
          <p:nvPr>
            <p:ph idx="4294967295"/>
          </p:nvPr>
        </p:nvSpPr>
        <p:spPr>
          <a:xfrm>
            <a:off x="792163" y="936625"/>
            <a:ext cx="7920037" cy="5399088"/>
          </a:xfrm>
        </p:spPr>
        <p:txBody>
          <a:bodyPr/>
          <a:lstStyle/>
          <a:p>
            <a:pPr marL="0" indent="609600" algn="just">
              <a:lnSpc>
                <a:spcPct val="122000"/>
              </a:lnSpc>
              <a:spcAft>
                <a:spcPts val="0"/>
              </a:spcAft>
              <a:buNone/>
            </a:pPr>
            <a:r>
              <a:rPr lang="zh-CN" altLang="en-US" sz="2400" b="1" kern="100" dirty="0" smtClean="0">
                <a:latin typeface="+mn-ea"/>
                <a:cs typeface="Times New Roman"/>
              </a:rPr>
              <a:t>铁良原来有几股钱在店里，后来店叫政府公私合了营，铁良有些不太愿意，在一个公家人面前说了几句。公家人也是以前常来店里吃铁良抻的面的主儿，劝了铁良几句。几年以后，铁良知道害怕了，心里感激着那个公家人。</a:t>
            </a:r>
            <a:endParaRPr lang="zh-CN" altLang="en-US" sz="2400" b="1" kern="100" dirty="0" smtClean="0">
              <a:latin typeface="+mn-ea"/>
              <a:cs typeface="Courier New"/>
            </a:endParaRPr>
          </a:p>
          <a:p>
            <a:pPr marL="0" indent="609600" algn="just">
              <a:lnSpc>
                <a:spcPct val="122000"/>
              </a:lnSpc>
              <a:spcAft>
                <a:spcPts val="0"/>
              </a:spcAft>
              <a:buNone/>
            </a:pPr>
            <a:r>
              <a:rPr lang="zh-CN" altLang="en-US" sz="2400" b="1" kern="100" dirty="0" smtClean="0">
                <a:latin typeface="+mn-ea"/>
                <a:cs typeface="Times New Roman"/>
              </a:rPr>
              <a:t>抻面最讲究的是和面。和面先和个大概齐，之后放在案子上苫块湿布醒着。</a:t>
            </a:r>
            <a:r>
              <a:rPr lang="zh-CN" altLang="en-US" sz="2400" b="1" u="sng" kern="100" dirty="0" smtClean="0">
                <a:latin typeface="+mn-ea"/>
                <a:cs typeface="Times New Roman"/>
              </a:rPr>
              <a:t>后来运动多了，铁良说，这“反省”就是咱们的醒面；醒好了面，愿意怎么揉掐捏拉，随您便。</a:t>
            </a:r>
            <a:r>
              <a:rPr lang="en-US" sz="2400" b="1" kern="100" dirty="0" smtClean="0">
                <a:latin typeface="+mn-ea"/>
                <a:cs typeface="Courier New"/>
              </a:rPr>
              <a:t>__</a:t>
            </a:r>
            <a:endParaRPr lang="zh-CN" altLang="en-US" sz="2400" b="1" kern="100" dirty="0" smtClean="0">
              <a:latin typeface="+mn-ea"/>
              <a:cs typeface="Courier New"/>
            </a:endParaRPr>
          </a:p>
          <a:p>
            <a:pPr marL="0" indent="609600" algn="just">
              <a:lnSpc>
                <a:spcPct val="122000"/>
              </a:lnSpc>
              <a:spcAft>
                <a:spcPts val="0"/>
              </a:spcAft>
              <a:buNone/>
            </a:pPr>
            <a:r>
              <a:rPr lang="zh-CN" altLang="en-US" sz="2400" b="1" kern="100" dirty="0" smtClean="0">
                <a:latin typeface="+mn-ea"/>
                <a:cs typeface="Times New Roman"/>
              </a:rPr>
              <a:t>醒好了的面，内里没有疙瘩。面粉一掺了水，放不多时就会发酸，所以要下碱。下了碱的面，就可以抻了。</a:t>
            </a:r>
            <a:endParaRPr lang="zh-CN" sz="2400" b="1" kern="100" dirty="0">
              <a:latin typeface="+mn-ea"/>
              <a:cs typeface="Courier New"/>
            </a:endParaRPr>
          </a:p>
        </p:txBody>
      </p:sp>
      <p:sp>
        <p:nvSpPr>
          <p:cNvPr id="179814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98148"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9815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9815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9170" name="内容占位符 2"/>
          <p:cNvSpPr>
            <a:spLocks noGrp="1"/>
          </p:cNvSpPr>
          <p:nvPr>
            <p:ph idx="4294967295"/>
          </p:nvPr>
        </p:nvSpPr>
        <p:spPr>
          <a:xfrm>
            <a:off x="792163" y="857232"/>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有人用舌头试碱放多了还是少了，舔舔，有一股苦甜香，就是合适了。铁良试碱不用舌头，一半儿的原因是抻面是个露脸的活儿，是公开的，客人看着，当面的。铁良用鼻子闻闻，碱多了，就再放放，醒碱。 </a:t>
            </a:r>
          </a:p>
          <a:p>
            <a:pPr marL="0" indent="627063" eaLnBrk="1" hangingPunct="1">
              <a:lnSpc>
                <a:spcPts val="3500"/>
              </a:lnSpc>
              <a:spcBef>
                <a:spcPct val="0"/>
              </a:spcBef>
              <a:buNone/>
            </a:pPr>
            <a:r>
              <a:rPr lang="zh-CN" altLang="en-US" sz="2400" b="1" dirty="0" smtClean="0">
                <a:latin typeface="宋体" pitchFamily="2" charset="-122"/>
              </a:rPr>
              <a:t>跑堂的得了客人要的数儿，拉长声儿喊给铁良。客人出到街上，靠在铺面窗口看铁良抻面，好像是买了一张看戏的站票。 </a:t>
            </a:r>
          </a:p>
          <a:p>
            <a:pPr marL="0" indent="627063" eaLnBrk="1" hangingPunct="1">
              <a:lnSpc>
                <a:spcPts val="3500"/>
              </a:lnSpc>
              <a:spcBef>
                <a:spcPct val="0"/>
              </a:spcBef>
              <a:buNone/>
            </a:pPr>
            <a:r>
              <a:rPr lang="zh-CN" altLang="en-US" sz="2400" b="1" dirty="0" smtClean="0">
                <a:latin typeface="宋体" pitchFamily="2" charset="-122"/>
              </a:rPr>
              <a:t>铁良不含糊，一手揪出一拳头面，“啪”，和在一起，搓成粗条儿，掐着两头儿，上下一悠，就一个人长了</a:t>
            </a:r>
            <a:r>
              <a:rPr lang="en-US" altLang="zh-CN" sz="2400" b="1" dirty="0" smtClean="0">
                <a:latin typeface="宋体" pitchFamily="2" charset="-122"/>
              </a:rPr>
              <a:t>——</a:t>
            </a:r>
            <a:r>
              <a:rPr lang="zh-CN" altLang="en-US" sz="2400" b="1" dirty="0" smtClean="0">
                <a:latin typeface="宋体" pitchFamily="2" charset="-122"/>
              </a:rPr>
              <a:t>人伸开胳膊的长度等于这个人的身高。铁良两手往当中一合，就是两股，再抻再合，就是四股，再抻再合，八股，十六股，三十二股，六十四股，一百二十八股。之后掐去</a:t>
            </a:r>
          </a:p>
        </p:txBody>
      </p:sp>
      <p:sp>
        <p:nvSpPr>
          <p:cNvPr id="179917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9917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9917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9917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9170"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两头，朝脑后一甩，好像是大闺女的辫子飞落到灶上的锅里，客人就笑了，转身回到店里的座位上。 </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锅边儿的伙计用一双长筷子搅两下，大笊篱把面捞出盛到海碗里。海碗里有牛骨高汤，入好面，撒几片芫荽、葱丝儿、带红根儿的嫩菠菜，浇上满天星辣椒油花儿，红、绿、白，“啪嗒”，放在了客人面前。客人挑起一筷子面，撑开嘴吃，热气蒸得额头有点儿亮。铁良呢，和街上的熟人聊了有一会儿了。 </a:t>
            </a:r>
          </a:p>
          <a:p>
            <a:pPr marL="0" indent="627063" eaLnBrk="1" hangingPunct="1">
              <a:lnSpc>
                <a:spcPts val="3500"/>
              </a:lnSpc>
              <a:spcBef>
                <a:spcPct val="0"/>
              </a:spcBef>
              <a:buNone/>
            </a:pPr>
            <a:r>
              <a:rPr lang="en-US" altLang="zh-CN" sz="2400" b="1" dirty="0" smtClean="0">
                <a:latin typeface="宋体" pitchFamily="2" charset="-122"/>
              </a:rPr>
              <a:t>20</a:t>
            </a:r>
            <a:r>
              <a:rPr lang="zh-CN" altLang="en-US" sz="2400" b="1" dirty="0" smtClean="0">
                <a:latin typeface="宋体" pitchFamily="2" charset="-122"/>
              </a:rPr>
              <a:t>世纪</a:t>
            </a:r>
            <a:r>
              <a:rPr lang="en-US" altLang="zh-CN" sz="2400" b="1" dirty="0" smtClean="0">
                <a:latin typeface="宋体" pitchFamily="2" charset="-122"/>
              </a:rPr>
              <a:t>50</a:t>
            </a:r>
            <a:r>
              <a:rPr lang="zh-CN" altLang="en-US" sz="2400" b="1" dirty="0" smtClean="0">
                <a:latin typeface="宋体" pitchFamily="2" charset="-122"/>
              </a:rPr>
              <a:t>年代，犯人被押去刑场的时候还允许点路边的馆子，吃最后一口人间食。有个老头子被押在车上，路过铁良的店，说是去阴间的路上得吃口抻面。于是押进去，老头子张口要龙须面，铁良也不说话，开始抻。 </a:t>
            </a:r>
          </a:p>
        </p:txBody>
      </p:sp>
      <p:sp>
        <p:nvSpPr>
          <p:cNvPr id="179917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9917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9917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9917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9170"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铁良几下就抻好了，亲自放面下锅，瞬时捞起，入在汤里双手捧了碗放在老头儿面前。老头儿挑起面迎光看了看，手上的铐“哗啦啦”响，吃了一口，说：“是这个意思。”就招呼上路了。 </a:t>
            </a:r>
          </a:p>
          <a:p>
            <a:pPr marL="0" indent="627063" eaLnBrk="1" hangingPunct="1">
              <a:lnSpc>
                <a:spcPts val="3500"/>
              </a:lnSpc>
              <a:spcBef>
                <a:spcPct val="0"/>
              </a:spcBef>
              <a:buNone/>
            </a:pPr>
            <a:r>
              <a:rPr lang="zh-CN" altLang="en-US" sz="2400" b="1" dirty="0" smtClean="0">
                <a:latin typeface="宋体" pitchFamily="2" charset="-122"/>
              </a:rPr>
              <a:t>铁良后来跟人说：“这就是当初借钱给我学手艺的恩人，他就是要我抻头发丝儿面，我也得抻出来。”</a:t>
            </a:r>
          </a:p>
          <a:p>
            <a:pPr marL="0" indent="627063"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选自</a:t>
            </a:r>
            <a:r>
              <a:rPr lang="en-US" altLang="zh-CN" sz="2400" b="1" dirty="0" smtClean="0">
                <a:latin typeface="宋体" pitchFamily="2" charset="-122"/>
              </a:rPr>
              <a:t>《</a:t>
            </a:r>
            <a:r>
              <a:rPr lang="zh-CN" altLang="en-US" sz="2400" b="1" dirty="0" smtClean="0">
                <a:latin typeface="宋体" pitchFamily="2" charset="-122"/>
              </a:rPr>
              <a:t>阿城精选集</a:t>
            </a:r>
            <a:r>
              <a:rPr lang="en-US" altLang="zh-CN" sz="2400" b="1" dirty="0" smtClean="0">
                <a:latin typeface="宋体" pitchFamily="2" charset="-122"/>
              </a:rPr>
              <a:t>》</a:t>
            </a:r>
            <a:r>
              <a:rPr lang="zh-CN" altLang="en-US" sz="2400" b="1" dirty="0" smtClean="0">
                <a:latin typeface="宋体" pitchFamily="2" charset="-122"/>
              </a:rPr>
              <a:t>，有删改</a:t>
            </a:r>
            <a:r>
              <a:rPr lang="en-US" altLang="zh-CN" sz="2400" b="1" dirty="0" smtClean="0">
                <a:latin typeface="宋体" pitchFamily="2" charset="-122"/>
              </a:rPr>
              <a:t>)</a:t>
            </a:r>
          </a:p>
          <a:p>
            <a:pPr marL="0" indent="627063"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注</a:t>
            </a:r>
            <a:r>
              <a:rPr lang="en-US" altLang="zh-CN" sz="2400" b="1" dirty="0" smtClean="0">
                <a:latin typeface="宋体" pitchFamily="2" charset="-122"/>
              </a:rPr>
              <a:t>] ①</a:t>
            </a:r>
            <a:r>
              <a:rPr lang="zh-CN" altLang="en-US" sz="2400" b="1" dirty="0" smtClean="0">
                <a:latin typeface="宋体" pitchFamily="2" charset="-122"/>
              </a:rPr>
              <a:t>抻</a:t>
            </a:r>
            <a:r>
              <a:rPr lang="en-US" altLang="zh-CN" sz="2400" b="1" dirty="0" smtClean="0">
                <a:latin typeface="宋体" pitchFamily="2" charset="-122"/>
              </a:rPr>
              <a:t>(</a:t>
            </a:r>
            <a:r>
              <a:rPr lang="en-US" altLang="zh-CN" sz="2400" b="1" dirty="0" err="1" smtClean="0">
                <a:latin typeface="宋体" pitchFamily="2" charset="-122"/>
              </a:rPr>
              <a:t>chēn</a:t>
            </a:r>
            <a:r>
              <a:rPr lang="en-US" altLang="zh-CN" sz="2400" b="1" dirty="0" smtClean="0">
                <a:latin typeface="宋体" pitchFamily="2" charset="-122"/>
              </a:rPr>
              <a:t>)</a:t>
            </a:r>
            <a:r>
              <a:rPr lang="zh-CN" altLang="en-US" sz="2400" b="1" dirty="0" smtClean="0">
                <a:latin typeface="宋体" pitchFamily="2" charset="-122"/>
              </a:rPr>
              <a:t>面：用手把面团抻成面条。抻，拉长。</a:t>
            </a:r>
          </a:p>
          <a:p>
            <a:pPr marL="0" indent="627063" eaLnBrk="1" hangingPunct="1">
              <a:lnSpc>
                <a:spcPts val="3500"/>
              </a:lnSpc>
              <a:spcBef>
                <a:spcPct val="0"/>
              </a:spcBef>
              <a:buNone/>
            </a:pPr>
            <a:endParaRPr lang="en-US" altLang="zh-CN" sz="2400" b="1" dirty="0" smtClean="0">
              <a:latin typeface="宋体" pitchFamily="2" charset="-122"/>
            </a:endParaRPr>
          </a:p>
          <a:p>
            <a:pPr marL="0" indent="627063" eaLnBrk="1" hangingPunct="1">
              <a:lnSpc>
                <a:spcPts val="3500"/>
              </a:lnSpc>
              <a:spcBef>
                <a:spcPct val="0"/>
              </a:spcBef>
              <a:buNone/>
            </a:pPr>
            <a:endParaRPr lang="zh-CN" altLang="en-US" sz="2400" b="1" dirty="0" smtClean="0">
              <a:latin typeface="宋体" pitchFamily="2" charset="-122"/>
            </a:endParaRPr>
          </a:p>
        </p:txBody>
      </p:sp>
      <p:sp>
        <p:nvSpPr>
          <p:cNvPr id="179917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9917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9917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9917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0194" name="内容占位符 2"/>
          <p:cNvSpPr>
            <a:spLocks noGrp="1"/>
          </p:cNvSpPr>
          <p:nvPr>
            <p:ph idx="4294967295"/>
          </p:nvPr>
        </p:nvSpPr>
        <p:spPr>
          <a:xfrm>
            <a:off x="714348" y="857232"/>
            <a:ext cx="8072494" cy="5399088"/>
          </a:xfrm>
        </p:spPr>
        <p:txBody>
          <a:bodyPr/>
          <a:lstStyle/>
          <a:p>
            <a:pPr marL="0" indent="0" eaLnBrk="1" hangingPunct="1">
              <a:lnSpc>
                <a:spcPts val="3500"/>
              </a:lnSpc>
              <a:spcBef>
                <a:spcPct val="0"/>
              </a:spcBef>
              <a:buNone/>
            </a:pPr>
            <a:r>
              <a:rPr lang="en-US" altLang="zh-CN" sz="2400" b="1" dirty="0" smtClean="0">
                <a:latin typeface="宋体" pitchFamily="2" charset="-122"/>
              </a:rPr>
              <a:t>2.</a:t>
            </a:r>
            <a:r>
              <a:rPr lang="zh-CN" altLang="en-US" sz="2400" b="1" dirty="0" smtClean="0">
                <a:latin typeface="宋体" pitchFamily="2" charset="-122"/>
              </a:rPr>
              <a:t>理解下面这句话在文中的含意。</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marL="0" indent="627063" eaLnBrk="1" hangingPunct="1">
              <a:lnSpc>
                <a:spcPts val="3500"/>
              </a:lnSpc>
              <a:spcBef>
                <a:spcPct val="0"/>
              </a:spcBef>
              <a:buNone/>
            </a:pPr>
            <a:r>
              <a:rPr lang="zh-CN" altLang="en-US" sz="2400" b="1" dirty="0" smtClean="0">
                <a:latin typeface="宋体" pitchFamily="2" charset="-122"/>
              </a:rPr>
              <a:t>后来运动多了，铁良说，这“反省”就是咱们的醒面；醒好了面，愿意怎么揉掐捏拉，随您便。 </a:t>
            </a:r>
          </a:p>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(1)</a:t>
            </a:r>
            <a:r>
              <a:rPr lang="zh-CN" altLang="en-US" sz="2400" b="1" dirty="0" smtClean="0">
                <a:solidFill>
                  <a:srgbClr val="990033"/>
                </a:solidFill>
                <a:latin typeface="宋体" pitchFamily="2" charset="-122"/>
              </a:rPr>
              <a:t>揭示了铁良体悟到的抻面之道。</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表露了铁良对那个“运动多了”的特殊年代对人的随意“揉捏”的无奈与不满。</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表达了作者对那个特殊年代的反思与批判。</a:t>
            </a:r>
          </a:p>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体会重要语句的丰富含意、品味不同的语言表达艺术的能力。对句子的理解，要从两方面作答：一是表层意思，二是深层意思。而对句子的深层意思的理解往往包含了对修辞手法的赏析，答题时，一定要指出句子所运用的修辞手法，进而分析其表达效果。</a:t>
            </a:r>
          </a:p>
          <a:p>
            <a:pPr marL="0" indent="0" eaLnBrk="1" hangingPunct="1">
              <a:lnSpc>
                <a:spcPts val="3500"/>
              </a:lnSpc>
              <a:spcBef>
                <a:spcPct val="0"/>
              </a:spcBef>
              <a:buFont typeface="Arial" charset="0"/>
              <a:buNone/>
            </a:pPr>
            <a:endParaRPr lang="en-US" sz="2400" b="1" dirty="0">
              <a:solidFill>
                <a:srgbClr val="990033"/>
              </a:solidFill>
              <a:latin typeface="宋体" pitchFamily="2" charset="-122"/>
            </a:endParaRPr>
          </a:p>
        </p:txBody>
      </p:sp>
      <p:sp>
        <p:nvSpPr>
          <p:cNvPr id="180019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0019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80019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0019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00194">
                                            <p:txEl>
                                              <p:pRg st="2" end="2"/>
                                            </p:txEl>
                                          </p:spTgt>
                                        </p:tgtEl>
                                        <p:attrNameLst>
                                          <p:attrName>style.visibility</p:attrName>
                                        </p:attrNameLst>
                                      </p:cBhvr>
                                      <p:to>
                                        <p:strVal val="visible"/>
                                      </p:to>
                                    </p:set>
                                    <p:anim calcmode="lin" valueType="num">
                                      <p:cBhvr additive="base">
                                        <p:cTn id="7" dur="500" fill="hold"/>
                                        <p:tgtEl>
                                          <p:spTgt spid="180019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00194">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00194">
                                            <p:txEl>
                                              <p:pRg st="3" end="3"/>
                                            </p:txEl>
                                          </p:spTgt>
                                        </p:tgtEl>
                                        <p:attrNameLst>
                                          <p:attrName>style.visibility</p:attrName>
                                        </p:attrNameLst>
                                      </p:cBhvr>
                                      <p:to>
                                        <p:strVal val="visible"/>
                                      </p:to>
                                    </p:set>
                                    <p:anim calcmode="lin" valueType="num">
                                      <p:cBhvr additive="base">
                                        <p:cTn id="11" dur="500" fill="hold"/>
                                        <p:tgtEl>
                                          <p:spTgt spid="1800194">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0019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0306" name="内容占位符 2"/>
          <p:cNvSpPr>
            <a:spLocks noGrp="1"/>
          </p:cNvSpPr>
          <p:nvPr>
            <p:ph idx="4294967295"/>
          </p:nvPr>
        </p:nvSpPr>
        <p:spPr>
          <a:xfrm>
            <a:off x="611188" y="692150"/>
            <a:ext cx="8281987" cy="5832475"/>
          </a:xfrm>
        </p:spPr>
        <p:txBody>
          <a:bodyPr/>
          <a:lstStyle/>
          <a:p>
            <a:pPr marL="0" indent="0" eaLnBrk="1" hangingPunct="1">
              <a:lnSpc>
                <a:spcPts val="3500"/>
              </a:lnSpc>
              <a:spcBef>
                <a:spcPct val="0"/>
              </a:spcBef>
              <a:buNone/>
            </a:pPr>
            <a:r>
              <a:rPr lang="en-US" altLang="zh-CN" sz="2400" b="1" dirty="0" smtClean="0">
                <a:latin typeface="宋体" pitchFamily="2" charset="-122"/>
              </a:rPr>
              <a:t>D. “</a:t>
            </a:r>
            <a:r>
              <a:rPr lang="zh-CN" altLang="en-US" sz="2400" b="1" dirty="0" smtClean="0">
                <a:latin typeface="宋体" pitchFamily="2" charset="-122"/>
              </a:rPr>
              <a:t>多子多福，养儿防老”“不孝有三，无后为大”等宣传“计生”政策的口号很是深入人心，这些口号反映了封建时代的生育观。</a:t>
            </a:r>
          </a:p>
        </p:txBody>
      </p:sp>
      <p:sp>
        <p:nvSpPr>
          <p:cNvPr id="125030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5031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5031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内容占位符 2"/>
          <p:cNvSpPr txBox="1">
            <a:spLocks/>
          </p:cNvSpPr>
          <p:nvPr/>
        </p:nvSpPr>
        <p:spPr bwMode="auto">
          <a:xfrm>
            <a:off x="785786" y="2714620"/>
            <a:ext cx="7920037" cy="24923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fontAlgn="base">
              <a:lnSpc>
                <a:spcPts val="3500"/>
              </a:lnSpc>
              <a:spcBef>
                <a:spcPct val="0"/>
              </a:spcBef>
              <a:spcAft>
                <a:spcPct val="0"/>
              </a:spcAft>
            </a:pPr>
            <a:r>
              <a:rPr lang="en-US" altLang="zh-CN" sz="2400" b="1" kern="0" dirty="0" smtClean="0">
                <a:solidFill>
                  <a:srgbClr val="990033"/>
                </a:solidFill>
                <a:latin typeface="宋体" pitchFamily="2" charset="-122"/>
                <a:cs typeface="Times New Roman" pitchFamily="18" charset="0"/>
              </a:rPr>
              <a:t>C</a:t>
            </a:r>
            <a:r>
              <a:rPr lang="zh-CN" altLang="en-US" sz="2400" b="1" kern="0" dirty="0" smtClean="0">
                <a:solidFill>
                  <a:srgbClr val="990033"/>
                </a:solidFill>
                <a:latin typeface="宋体" pitchFamily="2" charset="-122"/>
                <a:cs typeface="Times New Roman" pitchFamily="18" charset="0"/>
              </a:rPr>
              <a:t>　</a:t>
            </a:r>
            <a:r>
              <a:rPr lang="en-US" altLang="zh-CN" sz="2400" b="1" kern="0" dirty="0" smtClean="0">
                <a:solidFill>
                  <a:srgbClr val="990033"/>
                </a:solidFill>
                <a:latin typeface="宋体" pitchFamily="2" charset="-122"/>
                <a:cs typeface="Times New Roman" pitchFamily="18" charset="0"/>
              </a:rPr>
              <a:t>[</a:t>
            </a:r>
            <a:r>
              <a:rPr lang="zh-CN" altLang="en-US" sz="2400" b="1" kern="0" dirty="0" smtClean="0">
                <a:solidFill>
                  <a:srgbClr val="990033"/>
                </a:solidFill>
                <a:latin typeface="黑体" pitchFamily="2" charset="-122"/>
                <a:ea typeface="黑体" pitchFamily="2" charset="-122"/>
                <a:cs typeface="Times New Roman" pitchFamily="18" charset="0"/>
              </a:rPr>
              <a:t>解析</a:t>
            </a:r>
            <a:r>
              <a:rPr lang="en-US" altLang="zh-CN" sz="2400" b="1" kern="0" dirty="0" smtClean="0">
                <a:solidFill>
                  <a:srgbClr val="990033"/>
                </a:solidFill>
                <a:latin typeface="宋体" pitchFamily="2" charset="-122"/>
                <a:cs typeface="Times New Roman" pitchFamily="18" charset="0"/>
              </a:rPr>
              <a:t>] </a:t>
            </a:r>
            <a:r>
              <a:rPr lang="zh-CN" altLang="en-US" sz="2400" b="1" kern="0" dirty="0" smtClean="0">
                <a:solidFill>
                  <a:srgbClr val="990033"/>
                </a:solidFill>
                <a:latin typeface="宋体" pitchFamily="2" charset="-122"/>
                <a:cs typeface="Times New Roman" pitchFamily="18" charset="0"/>
              </a:rPr>
              <a:t>曲解文意。把古今的“计生”政策混为一谈；现代中国鼓励少生。应将“鼓励多生的”五个字删除，使其表述与第二自然段中的相关内容取得一致</a:t>
            </a:r>
            <a:r>
              <a:rPr lang="en-US" altLang="zh-CN" sz="2400" b="1" kern="0" dirty="0" smtClean="0">
                <a:solidFill>
                  <a:srgbClr val="990033"/>
                </a:solidFill>
                <a:latin typeface="宋体" pitchFamily="2" charset="-122"/>
                <a:cs typeface="Times New Roman" pitchFamily="18" charset="0"/>
              </a:rPr>
              <a:t>——“</a:t>
            </a:r>
            <a:r>
              <a:rPr lang="zh-CN" altLang="en-US" sz="2400" b="1" kern="0" dirty="0" smtClean="0">
                <a:solidFill>
                  <a:srgbClr val="990033"/>
                </a:solidFill>
                <a:latin typeface="宋体" pitchFamily="2" charset="-122"/>
                <a:cs typeface="Times New Roman" pitchFamily="18" charset="0"/>
              </a:rPr>
              <a:t>与今天一样，中国古代也有各种各样的宣传计生政策的‘标语’和‘口号’”。</a:t>
            </a:r>
            <a:endParaRPr kumimoji="0" lang="zh-CN" altLang="en-US" sz="2400" b="1" i="0" u="none" strike="noStrike" kern="0" cap="none" spc="0" normalizeH="0" baseline="0" noProof="0" dirty="0" smtClean="0">
              <a:ln>
                <a:noFill/>
              </a:ln>
              <a:solidFill>
                <a:srgbClr val="990033"/>
              </a:solidFill>
              <a:effectLst/>
              <a:uLnTx/>
              <a:uFillTx/>
              <a:latin typeface="宋体" pitchFamily="2" charset="-122"/>
              <a:ea typeface="+mn-ea"/>
              <a:cs typeface="Times New Roman" pitchFamily="18" charset="0"/>
            </a:endParaRPr>
          </a:p>
        </p:txBody>
      </p:sp>
      <p:sp>
        <p:nvSpPr>
          <p:cNvPr id="9"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4050" name="内容占位符 2"/>
          <p:cNvSpPr>
            <a:spLocks noGrp="1"/>
          </p:cNvSpPr>
          <p:nvPr>
            <p:ph idx="4294967295"/>
          </p:nvPr>
        </p:nvSpPr>
        <p:spPr>
          <a:xfrm>
            <a:off x="792163" y="936625"/>
            <a:ext cx="7920037" cy="5399088"/>
          </a:xfrm>
        </p:spPr>
        <p:txBody>
          <a:bodyPr/>
          <a:lstStyle/>
          <a:p>
            <a:pPr marL="0" indent="0" algn="ctr" eaLnBrk="1" hangingPunct="1">
              <a:lnSpc>
                <a:spcPts val="3500"/>
              </a:lnSpc>
              <a:spcBef>
                <a:spcPct val="0"/>
              </a:spcBef>
              <a:buFont typeface="Arial" charset="0"/>
              <a:buNone/>
            </a:pPr>
            <a:r>
              <a:rPr lang="zh-CN" altLang="en-US" sz="2400" b="1" dirty="0">
                <a:latin typeface="黑体" pitchFamily="2" charset="-122"/>
                <a:ea typeface="黑体" pitchFamily="2" charset="-122"/>
              </a:rPr>
              <a:t>类题指津</a:t>
            </a:r>
          </a:p>
          <a:p>
            <a:pPr marL="0" indent="0" eaLnBrk="1" hangingPunct="1">
              <a:lnSpc>
                <a:spcPts val="3500"/>
              </a:lnSpc>
              <a:spcBef>
                <a:spcPct val="0"/>
              </a:spcBef>
              <a:buNone/>
            </a:pPr>
            <a:r>
              <a:rPr lang="zh-CN" altLang="en-US" sz="2400" b="1" dirty="0" smtClean="0">
                <a:latin typeface="黑体" pitchFamily="2" charset="-122"/>
                <a:ea typeface="黑体" pitchFamily="2" charset="-122"/>
              </a:rPr>
              <a:t>►　题型二　　品味语言艺术</a:t>
            </a:r>
            <a:r>
              <a:rPr lang="zh-CN" altLang="en-US" sz="2400" b="1" dirty="0" smtClean="0">
                <a:latin typeface="宋体" pitchFamily="2" charset="-122"/>
              </a:rPr>
              <a:t> </a:t>
            </a:r>
            <a:endParaRPr lang="en-US" altLang="zh-CN" sz="2400" b="1" dirty="0" smtClean="0">
              <a:latin typeface="宋体" pitchFamily="2" charset="-122"/>
            </a:endParaRPr>
          </a:p>
          <a:p>
            <a:pPr marL="0" indent="0" eaLnBrk="1" hangingPunct="1">
              <a:lnSpc>
                <a:spcPts val="3500"/>
              </a:lnSpc>
              <a:spcBef>
                <a:spcPct val="0"/>
              </a:spcBef>
              <a:buFont typeface="Arial" charset="0"/>
              <a:buNone/>
            </a:pPr>
            <a:r>
              <a:rPr lang="en-US" sz="2400" b="1" dirty="0" smtClean="0">
                <a:latin typeface="宋体" pitchFamily="2" charset="-122"/>
              </a:rPr>
              <a:t>【</a:t>
            </a:r>
            <a:r>
              <a:rPr lang="zh-CN" altLang="en-US" sz="2400" b="1" dirty="0">
                <a:latin typeface="宋体" pitchFamily="2" charset="-122"/>
              </a:rPr>
              <a:t>设问方式</a:t>
            </a:r>
            <a:r>
              <a:rPr lang="en-US" sz="2400" b="1" dirty="0">
                <a:latin typeface="宋体" pitchFamily="2" charset="-122"/>
              </a:rPr>
              <a:t>】</a:t>
            </a:r>
          </a:p>
          <a:p>
            <a:pPr marL="0" indent="627063" eaLnBrk="1" hangingPunct="1">
              <a:lnSpc>
                <a:spcPts val="3500"/>
              </a:lnSpc>
              <a:spcBef>
                <a:spcPct val="0"/>
              </a:spcBef>
              <a:buNone/>
            </a:pPr>
            <a:r>
              <a:rPr lang="en-US" altLang="zh-CN" sz="2400" b="1" dirty="0" smtClean="0">
                <a:latin typeface="宋体" pitchFamily="2" charset="-122"/>
              </a:rPr>
              <a:t>1. </a:t>
            </a:r>
            <a:r>
              <a:rPr lang="zh-CN" altLang="en-US" sz="2400" b="1" dirty="0" smtClean="0">
                <a:latin typeface="宋体" pitchFamily="2" charset="-122"/>
              </a:rPr>
              <a:t>以</a:t>
            </a:r>
            <a:r>
              <a:rPr lang="en-US" altLang="zh-CN" sz="2400" b="1" dirty="0" smtClean="0">
                <a:latin typeface="宋体" pitchFamily="2" charset="-122"/>
              </a:rPr>
              <a:t>……</a:t>
            </a:r>
            <a:r>
              <a:rPr lang="zh-CN" altLang="en-US" sz="2400" b="1" dirty="0" smtClean="0">
                <a:latin typeface="宋体" pitchFamily="2" charset="-122"/>
              </a:rPr>
              <a:t>为例，任选一个角度谈谈作品在语言运用上的妙处。</a:t>
            </a:r>
          </a:p>
          <a:p>
            <a:pPr marL="0" indent="627063"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本文在语言表达上很有特色，试从某一角度加以分析。</a:t>
            </a:r>
          </a:p>
        </p:txBody>
      </p:sp>
      <p:sp>
        <p:nvSpPr>
          <p:cNvPr id="1794051"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9405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9405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9405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074" name="内容占位符 2"/>
          <p:cNvSpPr>
            <a:spLocks noGrp="1"/>
          </p:cNvSpPr>
          <p:nvPr>
            <p:ph idx="4294967295"/>
          </p:nvPr>
        </p:nvSpPr>
        <p:spPr>
          <a:xfrm>
            <a:off x="792163" y="857232"/>
            <a:ext cx="7920037" cy="5399088"/>
          </a:xfrm>
        </p:spPr>
        <p:txBody>
          <a:bodyPr/>
          <a:lstStyle/>
          <a:p>
            <a:pPr marL="0" indent="0" eaLnBrk="1" hangingPunct="1">
              <a:lnSpc>
                <a:spcPct val="122000"/>
              </a:lnSpc>
              <a:spcBef>
                <a:spcPct val="0"/>
              </a:spcBef>
              <a:buFont typeface="Arial" charset="0"/>
              <a:buNone/>
            </a:pPr>
            <a:r>
              <a:rPr lang="en-US" sz="2400" b="1" dirty="0">
                <a:latin typeface="宋体" pitchFamily="2" charset="-122"/>
              </a:rPr>
              <a:t>【</a:t>
            </a:r>
            <a:r>
              <a:rPr lang="zh-CN" altLang="en-US" sz="2400" b="1" dirty="0">
                <a:latin typeface="宋体" pitchFamily="2" charset="-122"/>
              </a:rPr>
              <a:t>答题思路</a:t>
            </a:r>
            <a:r>
              <a:rPr lang="en-US" sz="2400" b="1" dirty="0">
                <a:latin typeface="宋体" pitchFamily="2" charset="-122"/>
              </a:rPr>
              <a:t>】</a:t>
            </a:r>
          </a:p>
          <a:p>
            <a:pPr marL="0" indent="627063" eaLnBrk="1" hangingPunct="1">
              <a:lnSpc>
                <a:spcPct val="122000"/>
              </a:lnSpc>
              <a:spcBef>
                <a:spcPct val="0"/>
              </a:spcBef>
              <a:buNone/>
            </a:pPr>
            <a:r>
              <a:rPr lang="zh-CN" altLang="en-US" sz="2400" b="1" dirty="0" smtClean="0">
                <a:latin typeface="宋体" pitchFamily="2" charset="-122"/>
              </a:rPr>
              <a:t>语言的赏析点主要有：①语句的含意；②语言的特点，一般从准确简洁、清新明快、生动形象、浅显质朴等方面思考；③语言的风格，有幽默、辛辣、自然和谐、含蓄、深刻等；④语言的技巧，多从修辞角度思考；⑤语言的作用，即表达了什么意思，有何表达效果，在结构和内容上有什么作用。</a:t>
            </a:r>
          </a:p>
          <a:p>
            <a:pPr marL="0" indent="627063" eaLnBrk="1" hangingPunct="1">
              <a:lnSpc>
                <a:spcPct val="122000"/>
              </a:lnSpc>
              <a:spcBef>
                <a:spcPct val="0"/>
              </a:spcBef>
              <a:buNone/>
            </a:pPr>
            <a:r>
              <a:rPr lang="zh-CN" altLang="en-US" sz="2400" b="1" dirty="0" smtClean="0">
                <a:latin typeface="宋体" pitchFamily="2" charset="-122"/>
              </a:rPr>
              <a:t>若问表现手法和表达效果，一般从修辞和效果两个方面组织答案；若要求赏析人物语言，就要从表现手法、语句含意、人物性格等方面入手，视具体的情境而定；若要求赏析语言，就要综合考虑表现手法、语句含意、语言风格、语言作用等。</a:t>
            </a:r>
          </a:p>
        </p:txBody>
      </p:sp>
      <p:sp>
        <p:nvSpPr>
          <p:cNvPr id="179507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9507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9507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9507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074"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en-US" altLang="zh-CN" sz="2400" b="1" dirty="0" smtClean="0">
                <a:latin typeface="宋体" pitchFamily="2" charset="-122"/>
              </a:rPr>
              <a:t>【</a:t>
            </a:r>
            <a:r>
              <a:rPr lang="zh-CN" altLang="en-US" sz="2400" b="1" dirty="0" smtClean="0">
                <a:latin typeface="宋体" pitchFamily="2" charset="-122"/>
              </a:rPr>
              <a:t>答题模板</a:t>
            </a:r>
            <a:r>
              <a:rPr lang="en-US" altLang="zh-CN" sz="2400" b="1" dirty="0" smtClean="0">
                <a:latin typeface="宋体" pitchFamily="2" charset="-122"/>
              </a:rPr>
              <a:t>】</a:t>
            </a:r>
          </a:p>
          <a:p>
            <a:pPr marL="0" indent="627063" eaLnBrk="1" hangingPunct="1">
              <a:lnSpc>
                <a:spcPct val="122000"/>
              </a:lnSpc>
              <a:spcBef>
                <a:spcPct val="0"/>
              </a:spcBef>
              <a:buNone/>
            </a:pPr>
            <a:r>
              <a:rPr lang="zh-CN" altLang="en-US" sz="2400" b="1" dirty="0" smtClean="0">
                <a:latin typeface="宋体" pitchFamily="2" charset="-122"/>
              </a:rPr>
              <a:t>表现手法＋表情达意＋艺术效果。</a:t>
            </a:r>
            <a:r>
              <a:rPr lang="en-US" altLang="zh-CN" sz="2400" b="1" dirty="0" smtClean="0">
                <a:latin typeface="宋体" pitchFamily="2" charset="-122"/>
              </a:rPr>
              <a:t>(</a:t>
            </a:r>
            <a:r>
              <a:rPr lang="zh-CN" altLang="en-US" sz="2400" b="1" dirty="0" smtClean="0">
                <a:latin typeface="宋体" pitchFamily="2" charset="-122"/>
              </a:rPr>
              <a:t>运用了什么技巧，表达了什么内容，达到了什么效果</a:t>
            </a:r>
            <a:r>
              <a:rPr lang="en-US" altLang="zh-CN" sz="2400" b="1" dirty="0" smtClean="0">
                <a:latin typeface="宋体" pitchFamily="2" charset="-122"/>
              </a:rPr>
              <a:t>)</a:t>
            </a:r>
          </a:p>
        </p:txBody>
      </p:sp>
      <p:sp>
        <p:nvSpPr>
          <p:cNvPr id="179507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9507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9507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9507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074" name="内容占位符 2"/>
          <p:cNvSpPr>
            <a:spLocks noGrp="1"/>
          </p:cNvSpPr>
          <p:nvPr>
            <p:ph idx="4294967295"/>
          </p:nvPr>
        </p:nvSpPr>
        <p:spPr>
          <a:xfrm>
            <a:off x="792163" y="936625"/>
            <a:ext cx="7920037" cy="5399088"/>
          </a:xfrm>
        </p:spPr>
        <p:txBody>
          <a:bodyPr/>
          <a:lstStyle/>
          <a:p>
            <a:pPr marL="0" indent="0" algn="just">
              <a:spcAft>
                <a:spcPts val="0"/>
              </a:spcAft>
              <a:buNone/>
            </a:pPr>
            <a:r>
              <a:rPr lang="en-US" altLang="zh-CN" sz="2400" b="1" kern="100" dirty="0" smtClean="0">
                <a:latin typeface="+mn-ea"/>
                <a:cs typeface="Times New Roman"/>
              </a:rPr>
              <a:t>【</a:t>
            </a:r>
            <a:r>
              <a:rPr lang="zh-CN" altLang="en-US" sz="2400" b="1" kern="100" dirty="0" smtClean="0">
                <a:latin typeface="+mn-ea"/>
                <a:cs typeface="Times New Roman"/>
              </a:rPr>
              <a:t>对点训练</a:t>
            </a:r>
            <a:r>
              <a:rPr lang="en-US" altLang="zh-CN" sz="2400" b="1" kern="100" dirty="0" smtClean="0">
                <a:latin typeface="+mn-ea"/>
                <a:cs typeface="Times New Roman"/>
              </a:rPr>
              <a:t>】</a:t>
            </a:r>
            <a:endParaRPr lang="zh-CN" altLang="en-US" sz="2400" b="1" kern="100" dirty="0" smtClean="0">
              <a:latin typeface="+mn-ea"/>
              <a:cs typeface="Courier New"/>
            </a:endParaRPr>
          </a:p>
          <a:p>
            <a:pPr marL="0" indent="0" algn="just">
              <a:spcAft>
                <a:spcPts val="0"/>
              </a:spcAft>
              <a:buNone/>
            </a:pPr>
            <a:r>
              <a:rPr lang="en-US" sz="2400" b="1" kern="100" dirty="0" smtClean="0">
                <a:latin typeface="+mn-ea"/>
                <a:cs typeface="Courier New"/>
              </a:rPr>
              <a:t>[2010·</a:t>
            </a:r>
            <a:r>
              <a:rPr lang="zh-CN" altLang="en-US" sz="2400" b="1" kern="100" dirty="0" smtClean="0">
                <a:latin typeface="+mn-ea"/>
                <a:cs typeface="Times New Roman"/>
              </a:rPr>
              <a:t>山东卷</a:t>
            </a:r>
            <a:r>
              <a:rPr lang="en-US" altLang="zh-CN" sz="2400" b="1" kern="100" dirty="0" smtClean="0">
                <a:latin typeface="+mn-ea"/>
                <a:cs typeface="Times New Roman"/>
              </a:rPr>
              <a:t>]</a:t>
            </a:r>
            <a:r>
              <a:rPr lang="zh-CN" altLang="en-US" sz="2400" b="1" kern="100" dirty="0" smtClean="0">
                <a:latin typeface="+mn-ea"/>
                <a:cs typeface="Times New Roman"/>
              </a:rPr>
              <a:t>阅读下面的文字，完成文后题目。</a:t>
            </a:r>
            <a:endParaRPr lang="zh-CN" altLang="en-US" sz="2400" b="1" kern="100" dirty="0" smtClean="0">
              <a:latin typeface="+mn-ea"/>
              <a:cs typeface="Courier New"/>
            </a:endParaRPr>
          </a:p>
          <a:p>
            <a:pPr marL="0" indent="627063">
              <a:lnSpc>
                <a:spcPct val="122000"/>
              </a:lnSpc>
              <a:buNone/>
            </a:pPr>
            <a:r>
              <a:rPr lang="zh-CN" altLang="en-US" sz="2400" b="1" dirty="0" smtClean="0">
                <a:latin typeface="+mn-ea"/>
                <a:cs typeface="Times New Roman"/>
              </a:rPr>
              <a:t>人和车厂的老板刘四爷快七十岁了；人老，心可不老实。年轻的时候他当过库兵，设过赌场，买卖过人口，放过阎王账。干这些营生所应有的资格与本领</a:t>
            </a:r>
            <a:r>
              <a:rPr lang="en-US" sz="2400" b="1" dirty="0" smtClean="0">
                <a:latin typeface="+mn-ea"/>
              </a:rPr>
              <a:t>——</a:t>
            </a:r>
            <a:r>
              <a:rPr lang="zh-CN" altLang="en-US" sz="2400" b="1" dirty="0" smtClean="0">
                <a:latin typeface="+mn-ea"/>
                <a:cs typeface="Times New Roman"/>
              </a:rPr>
              <a:t>力气，心路，手段，交际，字号等等</a:t>
            </a:r>
            <a:r>
              <a:rPr lang="en-US" sz="2400" b="1" dirty="0" smtClean="0">
                <a:latin typeface="+mn-ea"/>
              </a:rPr>
              <a:t>——</a:t>
            </a:r>
            <a:r>
              <a:rPr lang="zh-CN" altLang="en-US" sz="2400" b="1" dirty="0" smtClean="0">
                <a:latin typeface="+mn-ea"/>
                <a:cs typeface="Times New Roman"/>
              </a:rPr>
              <a:t>刘四爷都有。在前清的时候，打过群架，抢过良家妇女，跪过铁索。跪上铁索，刘四并没皱一皱眉，没说一个饶命。官司教他硬挺了过来，这叫作“字号”。出了狱，他开了个洋车厂子。</a:t>
            </a:r>
            <a:r>
              <a:rPr lang="zh-CN" altLang="en-US" sz="2400" b="1" u="sng" dirty="0" smtClean="0">
                <a:latin typeface="+mn-ea"/>
                <a:cs typeface="Times New Roman"/>
              </a:rPr>
              <a:t>土混混出身，他晓得怎么对付穷人，什么时候该紧一把儿，哪里该松一步儿，他有善于调动的天才。车夫们没有敢跟他耍骨头</a:t>
            </a:r>
            <a:r>
              <a:rPr lang="en-US" sz="2400" b="1" u="sng" dirty="0" smtClean="0">
                <a:latin typeface="+mn-ea"/>
              </a:rPr>
              <a:t>(</a:t>
            </a:r>
            <a:r>
              <a:rPr lang="zh-CN" altLang="en-US" sz="2400" b="1" u="sng" dirty="0" smtClean="0">
                <a:latin typeface="+mn-ea"/>
                <a:cs typeface="Times New Roman"/>
              </a:rPr>
              <a:t>注：调皮捣乱</a:t>
            </a:r>
            <a:r>
              <a:rPr lang="en-US" sz="2400" b="1" u="sng" dirty="0" smtClean="0">
                <a:latin typeface="+mn-ea"/>
              </a:rPr>
              <a:t>)</a:t>
            </a:r>
            <a:r>
              <a:rPr lang="zh-CN" altLang="en-US" sz="2400" b="1" u="sng" dirty="0" smtClean="0">
                <a:latin typeface="+mn-ea"/>
                <a:cs typeface="Times New Roman"/>
              </a:rPr>
              <a:t>的。他一瞪眼，和他哈哈一笑，能把人</a:t>
            </a:r>
            <a:endParaRPr lang="en-US" altLang="zh-CN" sz="2400" b="1" dirty="0" smtClean="0">
              <a:latin typeface="+mn-ea"/>
            </a:endParaRPr>
          </a:p>
        </p:txBody>
      </p:sp>
      <p:sp>
        <p:nvSpPr>
          <p:cNvPr id="179507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9507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9507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9507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074" name="内容占位符 2"/>
          <p:cNvSpPr>
            <a:spLocks noGrp="1"/>
          </p:cNvSpPr>
          <p:nvPr>
            <p:ph idx="4294967295"/>
          </p:nvPr>
        </p:nvSpPr>
        <p:spPr>
          <a:xfrm>
            <a:off x="792163" y="785794"/>
            <a:ext cx="7920037" cy="5399088"/>
          </a:xfrm>
        </p:spPr>
        <p:txBody>
          <a:bodyPr/>
          <a:lstStyle/>
          <a:p>
            <a:pPr marL="0" indent="0" algn="just">
              <a:lnSpc>
                <a:spcPct val="122000"/>
              </a:lnSpc>
              <a:spcAft>
                <a:spcPts val="0"/>
              </a:spcAft>
              <a:buNone/>
            </a:pPr>
            <a:r>
              <a:rPr lang="zh-CN" altLang="en-US" sz="2400" b="1" u="sng" dirty="0" smtClean="0">
                <a:latin typeface="+mn-ea"/>
                <a:cs typeface="Times New Roman"/>
              </a:rPr>
              <a:t>弄得迷迷糊糊的，仿佛一脚登在天堂，一脚登在地狱，只好听他摆弄。</a:t>
            </a:r>
            <a:r>
              <a:rPr lang="zh-CN" altLang="en-US" sz="2400" b="1" dirty="0" smtClean="0">
                <a:latin typeface="+mn-ea"/>
                <a:cs typeface="Times New Roman"/>
              </a:rPr>
              <a:t>到现在，他有六十多辆车，至坏的也是七八</a:t>
            </a:r>
            <a:endParaRPr lang="en-US" altLang="zh-CN" sz="2400" b="1" dirty="0" smtClean="0">
              <a:latin typeface="+mn-ea"/>
            </a:endParaRPr>
          </a:p>
          <a:p>
            <a:pPr marL="0" indent="0" algn="just">
              <a:lnSpc>
                <a:spcPct val="122000"/>
              </a:lnSpc>
              <a:spcAft>
                <a:spcPts val="0"/>
              </a:spcAft>
              <a:buNone/>
            </a:pPr>
            <a:r>
              <a:rPr lang="zh-CN" altLang="en-US" sz="2400" b="1" dirty="0" smtClean="0">
                <a:latin typeface="+mn-ea"/>
                <a:cs typeface="Times New Roman"/>
              </a:rPr>
              <a:t>成新的，他不存破车。车租，他的比别家的大，可是到“三节”他比别家多放着两天的份儿。人和厂有地方住，拉他的车的光棍儿，都可以白住</a:t>
            </a:r>
            <a:r>
              <a:rPr lang="en-US" altLang="zh-CN" sz="2400" b="1" dirty="0" smtClean="0">
                <a:latin typeface="+mn-ea"/>
                <a:cs typeface="Times New Roman"/>
              </a:rPr>
              <a:t>——</a:t>
            </a:r>
            <a:r>
              <a:rPr lang="zh-CN" altLang="en-US" sz="2400" b="1" dirty="0" smtClean="0">
                <a:latin typeface="+mn-ea"/>
                <a:cs typeface="Times New Roman"/>
              </a:rPr>
              <a:t>可是得交上车份儿，交不上账而和他苦腻</a:t>
            </a:r>
            <a:r>
              <a:rPr lang="en-US" altLang="zh-CN" sz="2400" b="1" dirty="0" smtClean="0">
                <a:latin typeface="+mn-ea"/>
                <a:cs typeface="Times New Roman"/>
              </a:rPr>
              <a:t>(</a:t>
            </a:r>
            <a:r>
              <a:rPr lang="zh-CN" altLang="en-US" sz="2400" b="1" dirty="0" smtClean="0">
                <a:latin typeface="+mn-ea"/>
                <a:cs typeface="Times New Roman"/>
              </a:rPr>
              <a:t>注：软磨硬缠</a:t>
            </a:r>
            <a:r>
              <a:rPr lang="en-US" altLang="zh-CN" sz="2400" b="1" dirty="0" smtClean="0">
                <a:latin typeface="+mn-ea"/>
                <a:cs typeface="Times New Roman"/>
              </a:rPr>
              <a:t>)</a:t>
            </a:r>
            <a:r>
              <a:rPr lang="zh-CN" altLang="en-US" sz="2400" b="1" dirty="0" smtClean="0">
                <a:latin typeface="+mn-ea"/>
                <a:cs typeface="Times New Roman"/>
              </a:rPr>
              <a:t>的，他扣下铺盖，把人当个破水壶似的扔出门外。大家若是有个急事急病，只须告诉他一声，他不含糊，水里火里他都热心地帮忙，这叫作“字号”。</a:t>
            </a:r>
            <a:endParaRPr lang="en-US" altLang="zh-CN" sz="2400" b="1" dirty="0" smtClean="0">
              <a:latin typeface="+mn-ea"/>
              <a:cs typeface="Times New Roman"/>
            </a:endParaRPr>
          </a:p>
          <a:p>
            <a:pPr marL="0" indent="627063" algn="just">
              <a:lnSpc>
                <a:spcPct val="122000"/>
              </a:lnSpc>
              <a:spcAft>
                <a:spcPts val="0"/>
              </a:spcAft>
              <a:buNone/>
            </a:pPr>
            <a:r>
              <a:rPr lang="zh-CN" altLang="en-US" sz="2400" b="1" dirty="0" smtClean="0">
                <a:latin typeface="+mn-ea"/>
                <a:cs typeface="Times New Roman"/>
              </a:rPr>
              <a:t>刘四爷是虎相。快七十了，腰板不弯，拿起腿还走个十里二十里的。两只大圆眼，大鼻头，方嘴，一对大虎牙，一张口就像个老虎。个子几乎与祥子一边儿高，头剃得</a:t>
            </a:r>
            <a:endParaRPr lang="en-US" altLang="zh-CN" sz="2400" b="1" dirty="0" smtClean="0">
              <a:latin typeface="+mn-ea"/>
            </a:endParaRPr>
          </a:p>
        </p:txBody>
      </p:sp>
      <p:sp>
        <p:nvSpPr>
          <p:cNvPr id="179507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9507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9507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9507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074" name="内容占位符 2"/>
          <p:cNvSpPr>
            <a:spLocks noGrp="1"/>
          </p:cNvSpPr>
          <p:nvPr>
            <p:ph idx="4294967295"/>
          </p:nvPr>
        </p:nvSpPr>
        <p:spPr>
          <a:xfrm>
            <a:off x="792163" y="887432"/>
            <a:ext cx="8137555" cy="5399088"/>
          </a:xfrm>
        </p:spPr>
        <p:txBody>
          <a:bodyPr/>
          <a:lstStyle/>
          <a:p>
            <a:pPr marL="0" indent="0">
              <a:lnSpc>
                <a:spcPct val="122000"/>
              </a:lnSpc>
              <a:spcAft>
                <a:spcPts val="0"/>
              </a:spcAft>
              <a:buNone/>
            </a:pPr>
            <a:r>
              <a:rPr lang="zh-CN" altLang="en-US" sz="2400" b="1" dirty="0" smtClean="0">
                <a:latin typeface="+mn-ea"/>
                <a:cs typeface="Times New Roman"/>
              </a:rPr>
              <a:t>很亮，没留胡子。他自居老虎，可惜没有儿子，只有个三十七八岁的虎女</a:t>
            </a:r>
            <a:r>
              <a:rPr lang="en-US" altLang="zh-CN" sz="2400" b="1" dirty="0" smtClean="0">
                <a:latin typeface="+mn-ea"/>
                <a:cs typeface="Times New Roman"/>
              </a:rPr>
              <a:t>——</a:t>
            </a:r>
            <a:r>
              <a:rPr lang="zh-CN" altLang="en-US" sz="2400" b="1" dirty="0" smtClean="0">
                <a:latin typeface="+mn-ea"/>
                <a:cs typeface="Times New Roman"/>
              </a:rPr>
              <a:t>知道刘四爷的就必也知道虎妞。她也长得虎头虎脑，因此吓住了男人，帮助父亲办事是把好手，可是没人敢娶她作太太。她什么都和男人一样，连骂人</a:t>
            </a:r>
            <a:endParaRPr lang="en-US" altLang="zh-CN" sz="2400" b="1" dirty="0" smtClean="0">
              <a:latin typeface="+mn-ea"/>
            </a:endParaRPr>
          </a:p>
          <a:p>
            <a:pPr marL="0" indent="0">
              <a:lnSpc>
                <a:spcPct val="122000"/>
              </a:lnSpc>
              <a:spcAft>
                <a:spcPts val="0"/>
              </a:spcAft>
              <a:buNone/>
            </a:pPr>
            <a:r>
              <a:rPr lang="zh-CN" altLang="en-US" sz="2400" b="1" dirty="0" smtClean="0">
                <a:latin typeface="+mn-ea"/>
                <a:cs typeface="Times New Roman"/>
              </a:rPr>
              <a:t>也有男人的爽快，有时候更多一些花样。刘四爷打外，虎妞打内，父女把人和车厂治理得铁筒一般。人和厂成了洋车界的权威。</a:t>
            </a:r>
            <a:endParaRPr lang="en-US" altLang="zh-CN" sz="2400" b="1" dirty="0" smtClean="0">
              <a:latin typeface="+mn-ea"/>
              <a:cs typeface="Times New Roman"/>
            </a:endParaRPr>
          </a:p>
          <a:p>
            <a:pPr marL="0" indent="627063">
              <a:lnSpc>
                <a:spcPct val="122000"/>
              </a:lnSpc>
              <a:spcAft>
                <a:spcPts val="0"/>
              </a:spcAft>
              <a:buNone/>
            </a:pPr>
            <a:r>
              <a:rPr lang="zh-CN" altLang="en-US" sz="2400" b="1" dirty="0" smtClean="0">
                <a:latin typeface="+mn-ea"/>
                <a:cs typeface="Times New Roman"/>
              </a:rPr>
              <a:t>在买上自己的车以前，祥子拉过人和厂的车。他的积蓄就交给刘四爷给存着。把钱凑够了数，他要过来，买上了那辆新车。</a:t>
            </a:r>
          </a:p>
          <a:p>
            <a:pPr marL="0" indent="534988">
              <a:lnSpc>
                <a:spcPct val="122000"/>
              </a:lnSpc>
              <a:spcAft>
                <a:spcPts val="0"/>
              </a:spcAft>
              <a:buNone/>
            </a:pPr>
            <a:r>
              <a:rPr lang="zh-CN" altLang="en-US" sz="2400" b="1" dirty="0" smtClean="0">
                <a:latin typeface="+mn-ea"/>
                <a:cs typeface="Times New Roman"/>
              </a:rPr>
              <a:t>“刘四爷，看看我的车！”祥子把新车拉到人和厂去。</a:t>
            </a:r>
          </a:p>
          <a:p>
            <a:pPr marL="0" indent="627063">
              <a:lnSpc>
                <a:spcPct val="122000"/>
              </a:lnSpc>
              <a:spcAft>
                <a:spcPts val="0"/>
              </a:spcAft>
              <a:buNone/>
            </a:pPr>
            <a:endParaRPr lang="zh-CN" altLang="en-US" sz="2400" b="1" dirty="0" smtClean="0">
              <a:latin typeface="+mn-ea"/>
              <a:cs typeface="Times New Roman"/>
            </a:endParaRPr>
          </a:p>
          <a:p>
            <a:pPr marL="0" indent="627063">
              <a:lnSpc>
                <a:spcPct val="122000"/>
              </a:lnSpc>
              <a:spcAft>
                <a:spcPts val="0"/>
              </a:spcAft>
              <a:buNone/>
            </a:pPr>
            <a:endParaRPr lang="zh-CN" altLang="en-US" sz="2400" b="1" dirty="0" smtClean="0">
              <a:latin typeface="+mn-ea"/>
              <a:cs typeface="Times New Roman"/>
            </a:endParaRPr>
          </a:p>
          <a:p>
            <a:pPr marL="0" indent="627063">
              <a:lnSpc>
                <a:spcPct val="122000"/>
              </a:lnSpc>
              <a:buNone/>
            </a:pPr>
            <a:endParaRPr lang="en-US" altLang="zh-CN" sz="2400" b="1" dirty="0" smtClean="0">
              <a:latin typeface="+mn-ea"/>
            </a:endParaRPr>
          </a:p>
        </p:txBody>
      </p:sp>
      <p:sp>
        <p:nvSpPr>
          <p:cNvPr id="179507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9507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第</a:t>
            </a:r>
            <a:r>
              <a:rPr lang="en-US" sz="2200" b="1" dirty="0">
                <a:solidFill>
                  <a:srgbClr val="C00000"/>
                </a:solidFill>
                <a:latin typeface="幼圆" pitchFamily="49" charset="-122"/>
                <a:ea typeface="幼圆" pitchFamily="49" charset="-122"/>
              </a:rPr>
              <a:t>5</a:t>
            </a:r>
            <a:r>
              <a:rPr lang="zh-CN" altLang="en-US" sz="2200" b="1" dirty="0">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9507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9507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074" name="内容占位符 2"/>
          <p:cNvSpPr>
            <a:spLocks noGrp="1"/>
          </p:cNvSpPr>
          <p:nvPr>
            <p:ph idx="4294967295"/>
          </p:nvPr>
        </p:nvSpPr>
        <p:spPr>
          <a:xfrm>
            <a:off x="792163" y="785794"/>
            <a:ext cx="7920037" cy="5399088"/>
          </a:xfrm>
        </p:spPr>
        <p:txBody>
          <a:bodyPr/>
          <a:lstStyle/>
          <a:p>
            <a:pPr marL="0" indent="627063">
              <a:lnSpc>
                <a:spcPct val="122000"/>
              </a:lnSpc>
              <a:spcAft>
                <a:spcPts val="0"/>
              </a:spcAft>
              <a:buNone/>
            </a:pPr>
            <a:r>
              <a:rPr lang="zh-CN" altLang="en-US" sz="2400" b="1" dirty="0" smtClean="0">
                <a:latin typeface="+mn-ea"/>
                <a:cs typeface="Times New Roman"/>
              </a:rPr>
              <a:t>老头子看了车一眼，点了点头：“不离！”</a:t>
            </a:r>
          </a:p>
          <a:p>
            <a:pPr marL="0" indent="627063">
              <a:lnSpc>
                <a:spcPct val="122000"/>
              </a:lnSpc>
              <a:spcAft>
                <a:spcPts val="0"/>
              </a:spcAft>
              <a:buNone/>
            </a:pPr>
            <a:r>
              <a:rPr lang="zh-CN" altLang="en-US" sz="2400" b="1" dirty="0" smtClean="0">
                <a:latin typeface="+mn-ea"/>
                <a:cs typeface="Times New Roman"/>
              </a:rPr>
              <a:t>“我可还得在这儿住，多咱我拉上包月，才去住宅门！”祥子颇自傲地说。</a:t>
            </a:r>
          </a:p>
          <a:p>
            <a:pPr marL="0" indent="627063">
              <a:lnSpc>
                <a:spcPct val="122000"/>
              </a:lnSpc>
              <a:spcAft>
                <a:spcPts val="0"/>
              </a:spcAft>
              <a:buNone/>
            </a:pPr>
            <a:r>
              <a:rPr lang="zh-CN" altLang="en-US" sz="2400" b="1" dirty="0" smtClean="0">
                <a:latin typeface="+mn-ea"/>
                <a:cs typeface="Times New Roman"/>
              </a:rPr>
              <a:t>“行！”刘四爷又点了点头。</a:t>
            </a:r>
          </a:p>
          <a:p>
            <a:pPr marL="0" indent="627063" algn="just">
              <a:lnSpc>
                <a:spcPct val="122000"/>
              </a:lnSpc>
              <a:spcAft>
                <a:spcPts val="0"/>
              </a:spcAft>
              <a:buNone/>
            </a:pPr>
            <a:r>
              <a:rPr lang="zh-CN" altLang="en-US" sz="2400" b="1" dirty="0" smtClean="0">
                <a:latin typeface="+mn-ea"/>
                <a:cs typeface="Times New Roman"/>
              </a:rPr>
              <a:t>不拉刘四爷的车，而能住在人和厂，据别的车夫看，是件少有的事。因此，甚至有人猜测，祥子必和刘老头子是亲戚；更有人说，刘老头子大概是看上了祥子，想弄个上门女婿。这种猜想里虽然怀着点妒羡，可是万一要真是这么回事呢，将来刘四爷一死，人和厂就一定归了祥子。这个，教他们只敢胡猜，而不敢在祥子面前说什么不受听的。其实呢，刘老头子的优待祥子是另有笔账儿。祥子是这样的一个人：在新的环境里还能保持着旧的习惯。假若</a:t>
            </a:r>
            <a:endParaRPr lang="en-US" altLang="zh-CN" sz="2400" b="1" dirty="0" smtClean="0">
              <a:latin typeface="+mn-ea"/>
            </a:endParaRPr>
          </a:p>
        </p:txBody>
      </p:sp>
      <p:sp>
        <p:nvSpPr>
          <p:cNvPr id="179507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9507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9507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9507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074" name="内容占位符 2"/>
          <p:cNvSpPr>
            <a:spLocks noGrp="1"/>
          </p:cNvSpPr>
          <p:nvPr>
            <p:ph idx="4294967295"/>
          </p:nvPr>
        </p:nvSpPr>
        <p:spPr>
          <a:xfrm>
            <a:off x="792163" y="785794"/>
            <a:ext cx="7920037" cy="5399088"/>
          </a:xfrm>
        </p:spPr>
        <p:txBody>
          <a:bodyPr/>
          <a:lstStyle/>
          <a:p>
            <a:pPr marL="0" indent="0" algn="just">
              <a:lnSpc>
                <a:spcPct val="122000"/>
              </a:lnSpc>
              <a:spcBef>
                <a:spcPts val="0"/>
              </a:spcBef>
              <a:spcAft>
                <a:spcPts val="0"/>
              </a:spcAft>
              <a:buNone/>
            </a:pPr>
            <a:r>
              <a:rPr lang="zh-CN" altLang="en-US" sz="2400" b="1" dirty="0" smtClean="0">
                <a:latin typeface="+mn-ea"/>
                <a:cs typeface="Times New Roman"/>
              </a:rPr>
              <a:t>他去当了兵，他决不会一穿上那套虎皮，马上就不傻装傻地去欺侮人。在车厂子里，他不闲着，把汗一落下去，他就找点事儿做。他去擦车，打气，晒雨布，抹油</a:t>
            </a:r>
            <a:r>
              <a:rPr lang="en-US" altLang="zh-CN" sz="2400" b="1" dirty="0" smtClean="0">
                <a:latin typeface="+mn-ea"/>
                <a:cs typeface="Times New Roman"/>
              </a:rPr>
              <a:t>……</a:t>
            </a:r>
            <a:r>
              <a:rPr lang="zh-CN" altLang="en-US" sz="2400" b="1" dirty="0" smtClean="0">
                <a:latin typeface="+mn-ea"/>
                <a:cs typeface="Times New Roman"/>
              </a:rPr>
              <a:t>用不着谁支使，他自己愿意干，干得高高兴兴，仿佛是一种极好的娱乐。厂子里平常总住着二十来个车夫；收了车，大家不是坐着闲谈，便是蒙头大睡；祥子，只有祥子的手不闲着。初上来，大家以为他是向刘四爷献殷勤，狗事巴结人；过了几天，他们看出来他一点没有卖好讨俏的意思，他是那么真诚自然，也就无话可说了。刘老头子没有夸奖过他一句，没有格外多看他一眼；老头子心里有数儿。他晓得祥子是把好手，即使不拉他的车，他也还愿意祥子在厂子里。有祥子在这儿，先不提别的，院子与门口永远扫</a:t>
            </a:r>
            <a:endParaRPr lang="en-US" altLang="zh-CN" sz="2400" b="1" dirty="0" smtClean="0">
              <a:latin typeface="+mn-ea"/>
            </a:endParaRPr>
          </a:p>
        </p:txBody>
      </p:sp>
      <p:sp>
        <p:nvSpPr>
          <p:cNvPr id="179507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9507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9507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9507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074" name="内容占位符 2"/>
          <p:cNvSpPr>
            <a:spLocks noGrp="1"/>
          </p:cNvSpPr>
          <p:nvPr>
            <p:ph idx="4294967295"/>
          </p:nvPr>
        </p:nvSpPr>
        <p:spPr>
          <a:xfrm>
            <a:off x="792163" y="785794"/>
            <a:ext cx="7920037" cy="5399088"/>
          </a:xfrm>
        </p:spPr>
        <p:txBody>
          <a:bodyPr/>
          <a:lstStyle/>
          <a:p>
            <a:pPr marL="0" indent="0" algn="just">
              <a:lnSpc>
                <a:spcPct val="122000"/>
              </a:lnSpc>
              <a:spcBef>
                <a:spcPts val="0"/>
              </a:spcBef>
              <a:spcAft>
                <a:spcPts val="0"/>
              </a:spcAft>
              <a:buNone/>
            </a:pPr>
            <a:r>
              <a:rPr lang="zh-CN" altLang="en-US" sz="2400" b="1" dirty="0" smtClean="0">
                <a:latin typeface="+mn-ea"/>
                <a:cs typeface="Times New Roman"/>
              </a:rPr>
              <a:t>得干干净净。虎妞更喜欢这个傻大个儿，她说什么，祥子老用心听着，不和她争辩；别的车夫，因为受尽苦楚，说话总是横着来；她一点不怕他们，可是也不愿多搭理他们。她的话，所以，都留给祥子听。当祥子去拉包月的时候，刘家父女都仿佛失去一个朋友。赶到他一回来，连老头子骂人也似乎更痛快而慈善一些。</a:t>
            </a:r>
          </a:p>
          <a:p>
            <a:pPr marL="0" indent="0" algn="r">
              <a:lnSpc>
                <a:spcPct val="122000"/>
              </a:lnSpc>
              <a:spcBef>
                <a:spcPts val="0"/>
              </a:spcBef>
              <a:spcAft>
                <a:spcPts val="0"/>
              </a:spcAft>
              <a:buNone/>
            </a:pPr>
            <a:r>
              <a:rPr lang="en-US" altLang="zh-CN" sz="2400" b="1" dirty="0" smtClean="0">
                <a:latin typeface="+mn-ea"/>
                <a:cs typeface="Times New Roman"/>
              </a:rPr>
              <a:t>(</a:t>
            </a:r>
            <a:r>
              <a:rPr lang="zh-CN" altLang="en-US" sz="2400" b="1" dirty="0" smtClean="0">
                <a:latin typeface="+mn-ea"/>
                <a:cs typeface="Times New Roman"/>
              </a:rPr>
              <a:t>节选自老舍</a:t>
            </a:r>
            <a:r>
              <a:rPr lang="en-US" altLang="zh-CN" sz="2400" b="1" dirty="0" smtClean="0">
                <a:latin typeface="+mn-ea"/>
                <a:cs typeface="Times New Roman"/>
              </a:rPr>
              <a:t>《</a:t>
            </a:r>
            <a:r>
              <a:rPr lang="zh-CN" altLang="en-US" sz="2400" b="1" dirty="0" smtClean="0">
                <a:latin typeface="+mn-ea"/>
                <a:cs typeface="Times New Roman"/>
              </a:rPr>
              <a:t>骆驼祥子</a:t>
            </a:r>
            <a:r>
              <a:rPr lang="en-US" altLang="zh-CN" sz="2400" b="1" dirty="0" smtClean="0">
                <a:latin typeface="+mn-ea"/>
                <a:cs typeface="Times New Roman"/>
              </a:rPr>
              <a:t>》</a:t>
            </a:r>
            <a:r>
              <a:rPr lang="zh-CN" altLang="en-US" sz="2400" b="1" dirty="0" smtClean="0">
                <a:latin typeface="+mn-ea"/>
                <a:cs typeface="Times New Roman"/>
              </a:rPr>
              <a:t>第四章，有删改</a:t>
            </a:r>
            <a:r>
              <a:rPr lang="en-US" altLang="zh-CN" sz="2400" b="1" dirty="0" smtClean="0">
                <a:latin typeface="+mn-ea"/>
                <a:cs typeface="Times New Roman"/>
              </a:rPr>
              <a:t>)</a:t>
            </a:r>
          </a:p>
          <a:p>
            <a:pPr marL="0" indent="627063" algn="just">
              <a:lnSpc>
                <a:spcPct val="122000"/>
              </a:lnSpc>
              <a:spcBef>
                <a:spcPts val="0"/>
              </a:spcBef>
              <a:spcAft>
                <a:spcPts val="0"/>
              </a:spcAft>
              <a:buNone/>
            </a:pPr>
            <a:endParaRPr lang="zh-CN" altLang="en-US" sz="2400" b="1" dirty="0" smtClean="0">
              <a:latin typeface="+mn-ea"/>
              <a:cs typeface="Times New Roman"/>
            </a:endParaRPr>
          </a:p>
          <a:p>
            <a:pPr marL="0" indent="627063">
              <a:lnSpc>
                <a:spcPct val="122000"/>
              </a:lnSpc>
              <a:spcBef>
                <a:spcPts val="0"/>
              </a:spcBef>
              <a:buNone/>
            </a:pPr>
            <a:endParaRPr lang="en-US" altLang="zh-CN" sz="2400" b="1" dirty="0" smtClean="0">
              <a:latin typeface="+mn-ea"/>
            </a:endParaRPr>
          </a:p>
        </p:txBody>
      </p:sp>
      <p:sp>
        <p:nvSpPr>
          <p:cNvPr id="179507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9507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9507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9507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074" name="内容占位符 2"/>
          <p:cNvSpPr>
            <a:spLocks noGrp="1"/>
          </p:cNvSpPr>
          <p:nvPr>
            <p:ph idx="4294967295"/>
          </p:nvPr>
        </p:nvSpPr>
        <p:spPr>
          <a:xfrm>
            <a:off x="792163" y="785794"/>
            <a:ext cx="7920037" cy="857256"/>
          </a:xfrm>
        </p:spPr>
        <p:txBody>
          <a:bodyPr/>
          <a:lstStyle/>
          <a:p>
            <a:pPr marL="0" indent="0" algn="just">
              <a:spcAft>
                <a:spcPts val="0"/>
              </a:spcAft>
              <a:buNone/>
            </a:pPr>
            <a:r>
              <a:rPr lang="en-US" altLang="zh-CN" sz="2400" b="1" dirty="0" smtClean="0">
                <a:latin typeface="+mn-ea"/>
                <a:cs typeface="Times New Roman"/>
              </a:rPr>
              <a:t>3.</a:t>
            </a:r>
            <a:r>
              <a:rPr lang="zh-CN" altLang="en-US" sz="2400" b="1" dirty="0" smtClean="0">
                <a:latin typeface="+mn-ea"/>
                <a:cs typeface="Times New Roman"/>
              </a:rPr>
              <a:t>第一段画线部分突出的语言特色是什么？请举例分析。</a:t>
            </a:r>
            <a:r>
              <a:rPr lang="en-US" altLang="zh-CN" sz="2400" b="1" dirty="0" smtClean="0">
                <a:latin typeface="+mn-ea"/>
                <a:cs typeface="Times New Roman"/>
              </a:rPr>
              <a:t>(4</a:t>
            </a:r>
            <a:r>
              <a:rPr lang="zh-CN" altLang="en-US" sz="2400" b="1" dirty="0" smtClean="0">
                <a:latin typeface="+mn-ea"/>
                <a:cs typeface="Times New Roman"/>
              </a:rPr>
              <a:t>分</a:t>
            </a:r>
            <a:r>
              <a:rPr lang="en-US" altLang="zh-CN" sz="2400" b="1" dirty="0" smtClean="0">
                <a:latin typeface="+mn-ea"/>
                <a:cs typeface="Times New Roman"/>
              </a:rPr>
              <a:t>)</a:t>
            </a:r>
          </a:p>
          <a:p>
            <a:pPr marL="0" indent="0" algn="just">
              <a:spcAft>
                <a:spcPts val="0"/>
              </a:spcAft>
              <a:buNone/>
            </a:pPr>
            <a:endParaRPr lang="zh-CN" altLang="en-US" sz="2400" b="1" dirty="0" smtClean="0">
              <a:latin typeface="+mn-ea"/>
              <a:cs typeface="Times New Roman"/>
            </a:endParaRPr>
          </a:p>
          <a:p>
            <a:pPr marL="0" indent="627063" algn="just">
              <a:spcAft>
                <a:spcPts val="0"/>
              </a:spcAft>
              <a:buNone/>
            </a:pPr>
            <a:endParaRPr lang="zh-CN" altLang="en-US" sz="2400" b="1" dirty="0" smtClean="0">
              <a:latin typeface="+mn-ea"/>
              <a:cs typeface="Times New Roman"/>
            </a:endParaRPr>
          </a:p>
          <a:p>
            <a:pPr marL="0" indent="627063">
              <a:buNone/>
            </a:pPr>
            <a:endParaRPr lang="en-US" altLang="zh-CN" sz="2400" b="1" dirty="0" smtClean="0">
              <a:latin typeface="+mn-ea"/>
            </a:endParaRPr>
          </a:p>
        </p:txBody>
      </p:sp>
      <p:sp>
        <p:nvSpPr>
          <p:cNvPr id="179507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795076"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79507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79507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内容占位符 2"/>
          <p:cNvSpPr txBox="1">
            <a:spLocks/>
          </p:cNvSpPr>
          <p:nvPr/>
        </p:nvSpPr>
        <p:spPr bwMode="auto">
          <a:xfrm>
            <a:off x="785786" y="1714488"/>
            <a:ext cx="8072494" cy="37147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fontAlgn="base">
              <a:lnSpc>
                <a:spcPts val="3500"/>
              </a:lnSpc>
              <a:spcBef>
                <a:spcPct val="0"/>
              </a:spcBef>
              <a:spcAft>
                <a:spcPct val="0"/>
              </a:spcAft>
            </a:pPr>
            <a:r>
              <a:rPr kumimoji="0" lang="en-US" altLang="zh-CN" sz="2400" b="1" i="0" u="none" strike="noStrike" kern="0" cap="none" spc="0" normalizeH="0" baseline="0" noProof="0" dirty="0" smtClean="0">
                <a:ln>
                  <a:noFill/>
                </a:ln>
                <a:solidFill>
                  <a:srgbClr val="990033"/>
                </a:solidFill>
                <a:effectLst/>
                <a:uLnTx/>
                <a:uFillTx/>
                <a:latin typeface="宋体" pitchFamily="2" charset="-122"/>
                <a:ea typeface="+mn-ea"/>
                <a:cs typeface="+mn-cs"/>
              </a:rPr>
              <a:t>[</a:t>
            </a:r>
            <a:r>
              <a:rPr kumimoji="0" lang="zh-CN" altLang="en-US" sz="2400" b="1" i="0" u="none" strike="noStrike" kern="0" cap="none" spc="0" normalizeH="0" baseline="0" noProof="0" dirty="0" smtClean="0">
                <a:ln>
                  <a:noFill/>
                </a:ln>
                <a:solidFill>
                  <a:srgbClr val="990033"/>
                </a:solidFill>
                <a:effectLst/>
                <a:uLnTx/>
                <a:uFillTx/>
                <a:latin typeface="黑体" pitchFamily="2" charset="-122"/>
                <a:ea typeface="黑体" pitchFamily="2" charset="-122"/>
                <a:cs typeface="+mn-cs"/>
              </a:rPr>
              <a:t>答案</a:t>
            </a:r>
            <a:r>
              <a:rPr kumimoji="0" lang="en-US" altLang="zh-CN" sz="2400" b="1" i="0" u="none" strike="noStrike" kern="0" cap="none" spc="0" normalizeH="0" baseline="0" noProof="0" dirty="0" smtClean="0">
                <a:ln>
                  <a:noFill/>
                </a:ln>
                <a:solidFill>
                  <a:srgbClr val="990033"/>
                </a:solidFill>
                <a:effectLst/>
                <a:uLnTx/>
                <a:uFillTx/>
                <a:latin typeface="宋体" pitchFamily="2" charset="-122"/>
                <a:ea typeface="+mn-ea"/>
                <a:cs typeface="+mn-cs"/>
              </a:rPr>
              <a:t>]</a:t>
            </a:r>
            <a:r>
              <a:rPr lang="zh-CN" altLang="en-US" sz="2400" b="1" kern="0" dirty="0" smtClean="0">
                <a:solidFill>
                  <a:srgbClr val="990033"/>
                </a:solidFill>
                <a:latin typeface="宋体" pitchFamily="2" charset="-122"/>
              </a:rPr>
              <a:t>运用了口语方言</a:t>
            </a:r>
            <a:r>
              <a:rPr lang="en-US" altLang="zh-CN" sz="2400" b="1" kern="0" dirty="0" smtClean="0">
                <a:solidFill>
                  <a:srgbClr val="990033"/>
                </a:solidFill>
                <a:latin typeface="宋体" pitchFamily="2" charset="-122"/>
              </a:rPr>
              <a:t>(</a:t>
            </a:r>
            <a:r>
              <a:rPr lang="zh-CN" altLang="en-US" sz="2400" b="1" kern="0" dirty="0" smtClean="0">
                <a:solidFill>
                  <a:srgbClr val="990033"/>
                </a:solidFill>
                <a:latin typeface="宋体" pitchFamily="2" charset="-122"/>
              </a:rPr>
              <a:t>北京方言，或“有京味儿”“有浓郁的地方色彩”</a:t>
            </a:r>
            <a:r>
              <a:rPr lang="en-US" altLang="zh-CN" sz="2400" b="1" kern="0" dirty="0" smtClean="0">
                <a:solidFill>
                  <a:srgbClr val="990033"/>
                </a:solidFill>
                <a:latin typeface="宋体" pitchFamily="2" charset="-122"/>
              </a:rPr>
              <a:t>)</a:t>
            </a:r>
            <a:r>
              <a:rPr lang="zh-CN" altLang="en-US" sz="2400" b="1" kern="0" dirty="0" smtClean="0">
                <a:solidFill>
                  <a:srgbClr val="990033"/>
                </a:solidFill>
                <a:latin typeface="宋体" pitchFamily="2" charset="-122"/>
              </a:rPr>
              <a:t>，例如“土混混”“耍骨头”“紧一把儿”“松一步儿”“迷迷糊糊”等；质朴</a:t>
            </a:r>
            <a:r>
              <a:rPr lang="en-US" altLang="zh-CN" sz="2400" b="1" kern="0" dirty="0" smtClean="0">
                <a:solidFill>
                  <a:srgbClr val="990033"/>
                </a:solidFill>
                <a:latin typeface="宋体" pitchFamily="2" charset="-122"/>
              </a:rPr>
              <a:t>(</a:t>
            </a:r>
            <a:r>
              <a:rPr lang="zh-CN" altLang="en-US" sz="2400" b="1" kern="0" dirty="0" smtClean="0">
                <a:solidFill>
                  <a:srgbClr val="990033"/>
                </a:solidFill>
                <a:latin typeface="宋体" pitchFamily="2" charset="-122"/>
              </a:rPr>
              <a:t>自然、通俗</a:t>
            </a:r>
            <a:r>
              <a:rPr lang="en-US" altLang="zh-CN" sz="2400" b="1" kern="0" dirty="0" smtClean="0">
                <a:solidFill>
                  <a:srgbClr val="990033"/>
                </a:solidFill>
                <a:latin typeface="宋体" pitchFamily="2" charset="-122"/>
              </a:rPr>
              <a:t>)</a:t>
            </a:r>
            <a:r>
              <a:rPr lang="zh-CN" altLang="en-US" sz="2400" b="1" kern="0" dirty="0" smtClean="0">
                <a:solidFill>
                  <a:srgbClr val="990033"/>
                </a:solidFill>
                <a:latin typeface="宋体" pitchFamily="2" charset="-122"/>
              </a:rPr>
              <a:t>，形象</a:t>
            </a:r>
            <a:r>
              <a:rPr lang="en-US" altLang="zh-CN" sz="2400" b="1" kern="0" dirty="0" smtClean="0">
                <a:solidFill>
                  <a:srgbClr val="990033"/>
                </a:solidFill>
                <a:latin typeface="宋体" pitchFamily="2" charset="-122"/>
              </a:rPr>
              <a:t>(</a:t>
            </a:r>
            <a:r>
              <a:rPr lang="zh-CN" altLang="en-US" sz="2400" b="1" kern="0" dirty="0" smtClean="0">
                <a:solidFill>
                  <a:srgbClr val="990033"/>
                </a:solidFill>
                <a:latin typeface="宋体" pitchFamily="2" charset="-122"/>
              </a:rPr>
              <a:t>活泼、生动</a:t>
            </a:r>
            <a:r>
              <a:rPr lang="en-US" altLang="zh-CN" sz="2400" b="1" kern="0" dirty="0" smtClean="0">
                <a:solidFill>
                  <a:srgbClr val="990033"/>
                </a:solidFill>
                <a:latin typeface="宋体" pitchFamily="2" charset="-122"/>
              </a:rPr>
              <a:t>)</a:t>
            </a:r>
            <a:r>
              <a:rPr lang="zh-CN" altLang="en-US" sz="2400" b="1" kern="0" dirty="0" smtClean="0">
                <a:solidFill>
                  <a:srgbClr val="990033"/>
                </a:solidFill>
                <a:latin typeface="宋体" pitchFamily="2" charset="-122"/>
              </a:rPr>
              <a:t>。</a:t>
            </a:r>
            <a:endParaRPr kumimoji="0" lang="zh-CN" altLang="en-US" sz="2400" b="1" i="0" u="none" strike="noStrike" kern="0" cap="none" spc="0" normalizeH="0" baseline="0" noProof="0" dirty="0" smtClean="0">
              <a:ln>
                <a:noFill/>
              </a:ln>
              <a:solidFill>
                <a:srgbClr val="990033"/>
              </a:solidFill>
              <a:effectLst/>
              <a:uLnTx/>
              <a:uFillTx/>
              <a:latin typeface="宋体" pitchFamily="2" charset="-122"/>
              <a:ea typeface="+mn-ea"/>
              <a:cs typeface="+mn-cs"/>
            </a:endParaRPr>
          </a:p>
          <a:p>
            <a:pPr fontAlgn="base">
              <a:lnSpc>
                <a:spcPts val="3500"/>
              </a:lnSpc>
              <a:spcBef>
                <a:spcPct val="0"/>
              </a:spcBef>
              <a:spcAft>
                <a:spcPct val="0"/>
              </a:spcAft>
            </a:pPr>
            <a:r>
              <a:rPr kumimoji="0" lang="en-US" altLang="zh-CN" sz="2400" b="1" i="0" u="none" strike="noStrike" kern="0" cap="none" spc="0" normalizeH="0" baseline="0" noProof="0" dirty="0" smtClean="0">
                <a:ln>
                  <a:noFill/>
                </a:ln>
                <a:solidFill>
                  <a:srgbClr val="990033"/>
                </a:solidFill>
                <a:effectLst/>
                <a:uLnTx/>
                <a:uFillTx/>
                <a:latin typeface="宋体" pitchFamily="2" charset="-122"/>
                <a:ea typeface="+mn-ea"/>
                <a:cs typeface="+mn-cs"/>
              </a:rPr>
              <a:t>[</a:t>
            </a:r>
            <a:r>
              <a:rPr kumimoji="0" lang="zh-CN" altLang="en-US" sz="2400" b="1" i="0" u="none" strike="noStrike" kern="0" cap="none" spc="0" normalizeH="0" baseline="0" noProof="0" dirty="0" smtClean="0">
                <a:ln>
                  <a:noFill/>
                </a:ln>
                <a:solidFill>
                  <a:srgbClr val="990033"/>
                </a:solidFill>
                <a:effectLst/>
                <a:uLnTx/>
                <a:uFillTx/>
                <a:latin typeface="黑体" pitchFamily="2" charset="-122"/>
                <a:ea typeface="黑体" pitchFamily="2" charset="-122"/>
                <a:cs typeface="+mn-cs"/>
              </a:rPr>
              <a:t>解析</a:t>
            </a:r>
            <a:r>
              <a:rPr kumimoji="0" lang="en-US" altLang="zh-CN" sz="2400" b="1" i="0" u="none" strike="noStrike" kern="0" cap="none" spc="0" normalizeH="0" baseline="0" noProof="0" dirty="0" smtClean="0">
                <a:ln>
                  <a:noFill/>
                </a:ln>
                <a:solidFill>
                  <a:srgbClr val="990033"/>
                </a:solidFill>
                <a:effectLst/>
                <a:uLnTx/>
                <a:uFillTx/>
                <a:latin typeface="宋体" pitchFamily="2" charset="-122"/>
                <a:ea typeface="+mn-ea"/>
                <a:cs typeface="+mn-cs"/>
              </a:rPr>
              <a:t>]</a:t>
            </a:r>
            <a:r>
              <a:rPr lang="zh-CN" altLang="en-US" sz="2400" b="1" kern="0" dirty="0" smtClean="0">
                <a:solidFill>
                  <a:srgbClr val="990033"/>
                </a:solidFill>
                <a:latin typeface="宋体" pitchFamily="2" charset="-122"/>
              </a:rPr>
              <a:t>根据题干要求，可以明确此题的思路：根据“耍骨头”“紧一把儿”“松一步儿”“迷迷糊糊”等看出画线部分运用的大部分是口语且善用短句；然后再分析一下语言特色。</a:t>
            </a:r>
          </a:p>
          <a:p>
            <a:pPr fontAlgn="base">
              <a:lnSpc>
                <a:spcPts val="3500"/>
              </a:lnSpc>
              <a:spcBef>
                <a:spcPct val="0"/>
              </a:spcBef>
              <a:spcAft>
                <a:spcPct val="0"/>
              </a:spcAft>
            </a:pPr>
            <a:endParaRPr kumimoji="0" lang="zh-CN" altLang="en-US" sz="2400" b="1" i="0" u="none" strike="noStrike" kern="0" cap="none" spc="0" normalizeH="0" baseline="0" noProof="0" dirty="0" smtClean="0">
              <a:ln>
                <a:noFill/>
              </a:ln>
              <a:solidFill>
                <a:srgbClr val="990033"/>
              </a:solidFill>
              <a:effectLst/>
              <a:uLnTx/>
              <a:uFillTx/>
              <a:latin typeface="宋体" pitchFamily="2" charset="-122"/>
              <a:ea typeface="+mn-ea"/>
              <a:cs typeface="+mn-cs"/>
            </a:endParaRPr>
          </a:p>
          <a:p>
            <a:pPr marL="0" marR="0" lvl="0" indent="0" algn="l" defTabSz="914400" rtl="0" eaLnBrk="1" fontAlgn="base" latinLnBrk="0" hangingPunct="1">
              <a:lnSpc>
                <a:spcPts val="3500"/>
              </a:lnSpc>
              <a:spcBef>
                <a:spcPct val="0"/>
              </a:spcBef>
              <a:spcAft>
                <a:spcPct val="0"/>
              </a:spcAft>
              <a:buClrTx/>
              <a:buSzTx/>
              <a:buFont typeface="Arial" charset="0"/>
              <a:buNone/>
              <a:tabLst/>
              <a:defRPr/>
            </a:pPr>
            <a:endParaRPr kumimoji="0" lang="en-US" sz="2400" b="1" i="0" u="none" strike="noStrike" kern="0" cap="none" spc="0" normalizeH="0" baseline="0" noProof="0" dirty="0">
              <a:ln>
                <a:noFill/>
              </a:ln>
              <a:solidFill>
                <a:srgbClr val="990033"/>
              </a:solidFill>
              <a:effectLst/>
              <a:uLnTx/>
              <a:uFillTx/>
              <a:latin typeface="宋体" pitchFamily="2" charset="-122"/>
              <a:ea typeface="+mn-ea"/>
              <a:cs typeface="+mn-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466" name="Text Box 6"/>
          <p:cNvSpPr txBox="1">
            <a:spLocks noChangeArrowheads="1"/>
          </p:cNvSpPr>
          <p:nvPr/>
        </p:nvSpPr>
        <p:spPr bwMode="auto">
          <a:xfrm>
            <a:off x="900113" y="2708275"/>
            <a:ext cx="7704137" cy="769441"/>
          </a:xfrm>
          <a:prstGeom prst="rect">
            <a:avLst/>
          </a:prstGeom>
          <a:noFill/>
          <a:ln w="9525">
            <a:noFill/>
            <a:miter lim="800000"/>
            <a:headEnd/>
            <a:tailEnd/>
          </a:ln>
        </p:spPr>
        <p:txBody>
          <a:bodyPr>
            <a:spAutoFit/>
          </a:bodyPr>
          <a:lstStyle/>
          <a:p>
            <a:pPr algn="ctr"/>
            <a:r>
              <a:rPr lang="zh-CN" altLang="en-US" sz="4400" dirty="0" smtClean="0">
                <a:solidFill>
                  <a:srgbClr val="FF6600"/>
                </a:solidFill>
                <a:latin typeface="黑体" pitchFamily="2" charset="-122"/>
                <a:ea typeface="黑体" pitchFamily="2" charset="-122"/>
              </a:rPr>
              <a:t>专题十　一般论述类文章阅读</a:t>
            </a:r>
          </a:p>
        </p:txBody>
      </p:sp>
      <p:grpSp>
        <p:nvGrpSpPr>
          <p:cNvPr id="2" name="Group 4"/>
          <p:cNvGrpSpPr>
            <a:grpSpLocks/>
          </p:cNvGrpSpPr>
          <p:nvPr/>
        </p:nvGrpSpPr>
        <p:grpSpPr bwMode="auto">
          <a:xfrm>
            <a:off x="1588" y="777875"/>
            <a:ext cx="609600" cy="2003425"/>
            <a:chOff x="0" y="0"/>
            <a:chExt cx="384" cy="1262"/>
          </a:xfrm>
        </p:grpSpPr>
        <p:pic>
          <p:nvPicPr>
            <p:cNvPr id="1214468"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214469" name="内容占位符 2">
              <a:hlinkClick r:id="rId3" action="ppaction://hlinksldjump"/>
            </p:cNvPr>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真题</a:t>
              </a:r>
              <a:r>
                <a:rPr lang="en-US" b="1" dirty="0">
                  <a:solidFill>
                    <a:schemeClr val="bg1"/>
                  </a:solidFill>
                </a:rPr>
                <a:t>.</a:t>
              </a:r>
            </a:p>
            <a:p>
              <a:pPr>
                <a:lnSpc>
                  <a:spcPts val="2300"/>
                </a:lnSpc>
              </a:pPr>
              <a:r>
                <a:rPr lang="zh-CN" altLang="en-US" sz="2000" b="1" dirty="0">
                  <a:solidFill>
                    <a:schemeClr val="bg1"/>
                  </a:solidFill>
                  <a:ea typeface="幼圆" pitchFamily="49" charset="-122"/>
                </a:rPr>
                <a:t>指导</a:t>
              </a:r>
            </a:p>
          </p:txBody>
        </p:sp>
      </p:grpSp>
      <p:grpSp>
        <p:nvGrpSpPr>
          <p:cNvPr id="3" name="Group 7"/>
          <p:cNvGrpSpPr>
            <a:grpSpLocks/>
          </p:cNvGrpSpPr>
          <p:nvPr/>
        </p:nvGrpSpPr>
        <p:grpSpPr bwMode="auto">
          <a:xfrm>
            <a:off x="1588" y="2674938"/>
            <a:ext cx="609600" cy="1978025"/>
            <a:chOff x="0" y="0"/>
            <a:chExt cx="384" cy="1246"/>
          </a:xfrm>
        </p:grpSpPr>
        <p:pic>
          <p:nvPicPr>
            <p:cNvPr id="1214471" name="Picture 8"/>
            <p:cNvPicPr>
              <a:picLocks noChangeAspect="1" noChangeArrowheads="1"/>
            </p:cNvPicPr>
            <p:nvPr/>
          </p:nvPicPr>
          <p:blipFill>
            <a:blip r:embed="rId4"/>
            <a:srcRect/>
            <a:stretch>
              <a:fillRect/>
            </a:stretch>
          </p:blipFill>
          <p:spPr bwMode="auto">
            <a:xfrm>
              <a:off x="0" y="0"/>
              <a:ext cx="384" cy="1171"/>
            </a:xfrm>
            <a:prstGeom prst="rect">
              <a:avLst/>
            </a:prstGeom>
            <a:noFill/>
            <a:ln w="9525">
              <a:noFill/>
              <a:miter lim="800000"/>
              <a:headEnd/>
              <a:tailEnd/>
            </a:ln>
          </p:spPr>
        </p:pic>
        <p:sp>
          <p:nvSpPr>
            <p:cNvPr id="1214472" name="内容占位符 2">
              <a:hlinkClick r:id="rId5" action="ppaction://hlinksldjump"/>
            </p:cNvPr>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考点</a:t>
              </a:r>
              <a:r>
                <a:rPr lang="en-US" b="1" dirty="0">
                  <a:solidFill>
                    <a:schemeClr val="bg1"/>
                  </a:solidFill>
                </a:rPr>
                <a:t>.</a:t>
              </a:r>
            </a:p>
            <a:p>
              <a:pPr>
                <a:lnSpc>
                  <a:spcPts val="2300"/>
                </a:lnSpc>
              </a:pPr>
              <a:r>
                <a:rPr lang="zh-CN" altLang="en-US" sz="2000" b="1" dirty="0">
                  <a:solidFill>
                    <a:schemeClr val="bg1"/>
                  </a:solidFill>
                  <a:ea typeface="幼圆" pitchFamily="49" charset="-122"/>
                </a:rPr>
                <a:t>技法</a:t>
              </a:r>
            </a:p>
          </p:txBody>
        </p:sp>
      </p:grpSp>
      <p:grpSp>
        <p:nvGrpSpPr>
          <p:cNvPr id="4" name="Group 10"/>
          <p:cNvGrpSpPr>
            <a:grpSpLocks/>
          </p:cNvGrpSpPr>
          <p:nvPr/>
        </p:nvGrpSpPr>
        <p:grpSpPr bwMode="auto">
          <a:xfrm>
            <a:off x="1588" y="4581525"/>
            <a:ext cx="609600" cy="2028825"/>
            <a:chOff x="0" y="0"/>
            <a:chExt cx="384" cy="1278"/>
          </a:xfrm>
        </p:grpSpPr>
        <p:pic>
          <p:nvPicPr>
            <p:cNvPr id="1214474" name="Picture 11"/>
            <p:cNvPicPr>
              <a:picLocks noChangeAspect="1" noChangeArrowheads="1"/>
            </p:cNvPicPr>
            <p:nvPr/>
          </p:nvPicPr>
          <p:blipFill>
            <a:blip r:embed="rId6"/>
            <a:srcRect/>
            <a:stretch>
              <a:fillRect/>
            </a:stretch>
          </p:blipFill>
          <p:spPr bwMode="auto">
            <a:xfrm>
              <a:off x="0" y="0"/>
              <a:ext cx="384" cy="1171"/>
            </a:xfrm>
            <a:prstGeom prst="rect">
              <a:avLst/>
            </a:prstGeom>
            <a:noFill/>
            <a:ln w="9525">
              <a:noFill/>
              <a:miter lim="800000"/>
              <a:headEnd/>
              <a:tailEnd/>
            </a:ln>
          </p:spPr>
        </p:pic>
        <p:sp>
          <p:nvSpPr>
            <p:cNvPr id="1214475" name="内容占位符 2">
              <a:hlinkClick r:id="rId7" action="ppaction://hlinksldjump"/>
            </p:cNvPr>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训练</a:t>
              </a:r>
              <a:r>
                <a:rPr lang="en-US" b="1" dirty="0">
                  <a:solidFill>
                    <a:schemeClr val="bg1"/>
                  </a:solidFill>
                </a:rPr>
                <a:t>.</a:t>
              </a:r>
            </a:p>
            <a:p>
              <a:pPr>
                <a:lnSpc>
                  <a:spcPts val="2300"/>
                </a:lnSpc>
              </a:pPr>
              <a:r>
                <a:rPr lang="zh-CN" altLang="en-US" sz="2000" b="1" dirty="0">
                  <a:solidFill>
                    <a:schemeClr val="bg1"/>
                  </a:solidFill>
                  <a:ea typeface="幼圆" pitchFamily="49" charset="-122"/>
                </a:rPr>
                <a:t>检测</a:t>
              </a:r>
            </a:p>
          </p:txBody>
        </p:sp>
      </p:grpSp>
      <p:sp>
        <p:nvSpPr>
          <p:cNvPr id="1214476" name="动作按钮: 自定义 5">
            <a:hlinkClick r:id="rId8"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214466"/>
                                        </p:tgtEl>
                                        <p:attrNameLst>
                                          <p:attrName>style.visibility</p:attrName>
                                        </p:attrNameLst>
                                      </p:cBhvr>
                                      <p:to>
                                        <p:strVal val="visible"/>
                                      </p:to>
                                    </p:set>
                                    <p:anim calcmode="lin" valueType="num">
                                      <p:cBhvr>
                                        <p:cTn id="7" dur="500" fill="hold"/>
                                        <p:tgtEl>
                                          <p:spTgt spid="1214466"/>
                                        </p:tgtEl>
                                        <p:attrNameLst>
                                          <p:attrName>ppt_w</p:attrName>
                                        </p:attrNameLst>
                                      </p:cBhvr>
                                      <p:tavLst>
                                        <p:tav tm="0">
                                          <p:val>
                                            <p:fltVal val="0"/>
                                          </p:val>
                                        </p:tav>
                                        <p:tav tm="100000">
                                          <p:val>
                                            <p:strVal val="#ppt_w"/>
                                          </p:val>
                                        </p:tav>
                                      </p:tavLst>
                                    </p:anim>
                                    <p:anim calcmode="lin" valueType="num">
                                      <p:cBhvr>
                                        <p:cTn id="8" dur="500" fill="hold"/>
                                        <p:tgtEl>
                                          <p:spTgt spid="1214466"/>
                                        </p:tgtEl>
                                        <p:attrNameLst>
                                          <p:attrName>ppt_h</p:attrName>
                                        </p:attrNameLst>
                                      </p:cBhvr>
                                      <p:tavLst>
                                        <p:tav tm="0">
                                          <p:val>
                                            <p:fltVal val="0"/>
                                          </p:val>
                                        </p:tav>
                                        <p:tav tm="100000">
                                          <p:val>
                                            <p:strVal val="#ppt_h"/>
                                          </p:val>
                                        </p:tav>
                                      </p:tavLst>
                                    </p:anim>
                                    <p:animEffect transition="in" filter="fade">
                                      <p:cBhvr>
                                        <p:cTn id="9" dur="500"/>
                                        <p:tgtEl>
                                          <p:spTgt spid="1214466"/>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3"/>
                                        </p:tgtEl>
                                      </p:cBhvr>
                                    </p:animEffect>
                                    <p:animScale>
                                      <p:cBhvr>
                                        <p:cTn id="17" dur="250" autoRev="1" fill="hold"/>
                                        <p:tgtEl>
                                          <p:spTgt spid="3"/>
                                        </p:tgtEl>
                                      </p:cBhvr>
                                      <p:by x="105000" y="105000"/>
                                    </p:animScale>
                                  </p:childTnLst>
                                </p:cTn>
                              </p:par>
                            </p:childTnLst>
                          </p:cTn>
                        </p:par>
                        <p:par>
                          <p:cTn id="18" fill="hold">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4"/>
                                        </p:tgtEl>
                                      </p:cBhvr>
                                    </p:animEffect>
                                    <p:animScale>
                                      <p:cBhvr>
                                        <p:cTn id="21"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4466"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330" name="内容占位符 2"/>
          <p:cNvSpPr>
            <a:spLocks noGrp="1"/>
          </p:cNvSpPr>
          <p:nvPr>
            <p:ph idx="4294967295"/>
          </p:nvPr>
        </p:nvSpPr>
        <p:spPr>
          <a:xfrm>
            <a:off x="827088" y="857232"/>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篡改原文。错项故意更换</a:t>
            </a:r>
            <a:r>
              <a:rPr lang="en-US" altLang="zh-CN" sz="2400" b="1" dirty="0" smtClean="0">
                <a:latin typeface="宋体" pitchFamily="2" charset="-122"/>
              </a:rPr>
              <a:t>(</a:t>
            </a:r>
            <a:r>
              <a:rPr lang="zh-CN" altLang="en-US" sz="2400" b="1" dirty="0" smtClean="0">
                <a:latin typeface="宋体" pitchFamily="2" charset="-122"/>
              </a:rPr>
              <a:t>或减少、添加</a:t>
            </a:r>
            <a:r>
              <a:rPr lang="en-US" altLang="zh-CN" sz="2400" b="1" dirty="0" smtClean="0">
                <a:latin typeface="宋体" pitchFamily="2" charset="-122"/>
              </a:rPr>
              <a:t>)</a:t>
            </a:r>
            <a:r>
              <a:rPr lang="zh-CN" altLang="en-US" sz="2400" b="1" dirty="0" smtClean="0">
                <a:latin typeface="宋体" pitchFamily="2" charset="-122"/>
              </a:rPr>
              <a:t>个别关键字词，造成一字或一词之差，从而背离原文的意思。</a:t>
            </a:r>
            <a:endParaRPr lang="en-US" altLang="zh-CN" sz="2400" b="1" dirty="0" smtClean="0">
              <a:latin typeface="宋体" pitchFamily="2" charset="-122"/>
            </a:endParaRPr>
          </a:p>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对点训练</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[2012·</a:t>
            </a:r>
            <a:r>
              <a:rPr lang="zh-CN" altLang="en-US" sz="2400" b="1" dirty="0" smtClean="0">
                <a:latin typeface="宋体" pitchFamily="2" charset="-122"/>
              </a:rPr>
              <a:t>课标全国卷</a:t>
            </a:r>
            <a:r>
              <a:rPr lang="en-US" altLang="zh-CN" sz="2400" b="1" dirty="0" smtClean="0">
                <a:latin typeface="宋体" pitchFamily="2" charset="-122"/>
              </a:rPr>
              <a:t>]</a:t>
            </a:r>
            <a:r>
              <a:rPr lang="zh-CN" altLang="en-US" sz="2400" b="1" dirty="0" smtClean="0">
                <a:latin typeface="宋体" pitchFamily="2" charset="-122"/>
              </a:rPr>
              <a:t>阅读下面的文字，完成题目。</a:t>
            </a:r>
          </a:p>
          <a:p>
            <a:pPr marL="0" indent="627063" eaLnBrk="1" hangingPunct="1">
              <a:lnSpc>
                <a:spcPts val="3500"/>
              </a:lnSpc>
              <a:spcBef>
                <a:spcPct val="0"/>
              </a:spcBef>
              <a:buNone/>
            </a:pPr>
            <a:r>
              <a:rPr lang="zh-CN" altLang="en-US" sz="2400" b="1" dirty="0" smtClean="0">
                <a:latin typeface="宋体" pitchFamily="2" charset="-122"/>
              </a:rPr>
              <a:t>“黑箱”是控制论中的概念，意为在认识上主体对其内部情况全然不知的对象。“科技黑箱”的含义与此有所不同，它是一种特殊的存贮知识、运行知识的设施或过程，使用者如同面对黑箱，不必打开，也不必理解和掌握其中的知识，只需按规则操作即可得到预期的结果。例如电脑、手机、摄像机、芯片，以及药品等，可以说，几乎技术的全部中间和最终成果都是科技黑箱。在科技黑箱的生产过程中，科学知识是基础，价值观和伦理道德则对科学知识</a:t>
            </a:r>
          </a:p>
        </p:txBody>
      </p:sp>
      <p:sp>
        <p:nvSpPr>
          <p:cNvPr id="125133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5133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5133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1218" name="内容占位符 2"/>
          <p:cNvSpPr>
            <a:spLocks noGrp="1"/>
          </p:cNvSpPr>
          <p:nvPr>
            <p:ph idx="4294967295"/>
          </p:nvPr>
        </p:nvSpPr>
        <p:spPr>
          <a:xfrm>
            <a:off x="792163" y="936625"/>
            <a:ext cx="7920037" cy="5399088"/>
          </a:xfrm>
        </p:spPr>
        <p:txBody>
          <a:bodyPr/>
          <a:lstStyle/>
          <a:p>
            <a:pPr marL="0" indent="0" algn="ctr" eaLnBrk="1" hangingPunct="1">
              <a:lnSpc>
                <a:spcPts val="3500"/>
              </a:lnSpc>
              <a:spcBef>
                <a:spcPct val="0"/>
              </a:spcBef>
              <a:buFont typeface="Arial" charset="0"/>
              <a:buNone/>
            </a:pPr>
            <a:r>
              <a:rPr lang="en-US" sz="2400" b="1" dirty="0">
                <a:solidFill>
                  <a:srgbClr val="0033CC"/>
                </a:solidFill>
                <a:effectLst>
                  <a:outerShdw blurRad="38100" dist="38100" dir="2700000" algn="tl">
                    <a:srgbClr val="C0C0C0"/>
                  </a:outerShdw>
                </a:effectLst>
              </a:rPr>
              <a:t>—— </a:t>
            </a:r>
            <a:r>
              <a:rPr lang="zh-CN" altLang="en-US" sz="2400" b="1" dirty="0">
                <a:solidFill>
                  <a:srgbClr val="0033CC"/>
                </a:solidFill>
                <a:effectLst>
                  <a:outerShdw blurRad="38100" dist="38100" dir="2700000" algn="tl">
                    <a:srgbClr val="C0C0C0"/>
                  </a:outerShdw>
                </a:effectLst>
              </a:rPr>
              <a:t>技法点拨 </a:t>
            </a:r>
            <a:r>
              <a:rPr lang="en-US" sz="2400" b="1" dirty="0">
                <a:solidFill>
                  <a:srgbClr val="0033CC"/>
                </a:solidFill>
                <a:effectLst>
                  <a:outerShdw blurRad="38100" dist="38100" dir="2700000" algn="tl">
                    <a:srgbClr val="C0C0C0"/>
                  </a:outerShdw>
                </a:effectLst>
              </a:rPr>
              <a:t>——</a:t>
            </a:r>
          </a:p>
          <a:p>
            <a:pPr marL="0" indent="0" eaLnBrk="1" hangingPunct="1">
              <a:lnSpc>
                <a:spcPct val="122000"/>
              </a:lnSpc>
              <a:spcBef>
                <a:spcPct val="0"/>
              </a:spcBef>
              <a:buNone/>
            </a:pPr>
            <a:r>
              <a:rPr lang="zh-CN" altLang="en-US" sz="2400" b="1" dirty="0">
                <a:latin typeface="黑体" pitchFamily="2" charset="-122"/>
                <a:ea typeface="黑体" pitchFamily="2" charset="-122"/>
              </a:rPr>
              <a:t>　　</a:t>
            </a:r>
            <a:r>
              <a:rPr lang="zh-CN" altLang="en-US" sz="2400" b="1" dirty="0" smtClean="0">
                <a:latin typeface="黑体" pitchFamily="2" charset="-122"/>
                <a:ea typeface="黑体" pitchFamily="2" charset="-122"/>
              </a:rPr>
              <a:t>技法</a:t>
            </a:r>
            <a:r>
              <a:rPr lang="en-US" altLang="zh-CN" sz="2400" b="1" dirty="0" smtClean="0">
                <a:latin typeface="黑体" pitchFamily="2" charset="-122"/>
                <a:ea typeface="黑体" pitchFamily="2" charset="-122"/>
              </a:rPr>
              <a:t>25</a:t>
            </a:r>
            <a:r>
              <a:rPr lang="zh-CN" altLang="en-US" sz="2400" b="1" dirty="0" smtClean="0">
                <a:latin typeface="黑体" pitchFamily="2" charset="-122"/>
                <a:ea typeface="黑体" pitchFamily="2" charset="-122"/>
              </a:rPr>
              <a:t>　　　四个“坚持”做好技巧题</a:t>
            </a:r>
            <a:endParaRPr lang="zh-CN" altLang="en-US" sz="2400" b="1" dirty="0">
              <a:latin typeface="黑体" pitchFamily="2" charset="-122"/>
              <a:ea typeface="黑体" pitchFamily="2" charset="-122"/>
            </a:endParaRPr>
          </a:p>
          <a:p>
            <a:pPr marL="0" indent="627063"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要坚持记牢概念</a:t>
            </a:r>
          </a:p>
          <a:p>
            <a:pPr marL="0" indent="627063" eaLnBrk="1" hangingPunct="1">
              <a:lnSpc>
                <a:spcPct val="122000"/>
              </a:lnSpc>
              <a:spcBef>
                <a:spcPct val="0"/>
              </a:spcBef>
              <a:buNone/>
            </a:pPr>
            <a:r>
              <a:rPr lang="zh-CN" altLang="en-US" sz="2400" b="1" dirty="0" smtClean="0">
                <a:latin typeface="宋体" pitchFamily="2" charset="-122"/>
              </a:rPr>
              <a:t>只有熟练掌握表达方式、表现手法、布局谋篇、修辞手法等概念的区别与联系，才能明白命题者的意图，才能准确选择解题方向，否则，难免张冠李戴。</a:t>
            </a:r>
          </a:p>
          <a:p>
            <a:pPr marL="0" indent="627063" eaLnBrk="1" hangingPunct="1">
              <a:lnSpc>
                <a:spcPct val="122000"/>
              </a:lnSpc>
              <a:spcBef>
                <a:spcPct val="0"/>
              </a:spcBef>
              <a:buNone/>
            </a:pPr>
            <a:r>
              <a:rPr lang="en-US" altLang="zh-CN" sz="2400" b="1" dirty="0" smtClean="0">
                <a:latin typeface="宋体" pitchFamily="2" charset="-122"/>
              </a:rPr>
              <a:t>2. </a:t>
            </a:r>
            <a:r>
              <a:rPr lang="zh-CN" altLang="en-US" sz="2400" b="1" dirty="0" smtClean="0">
                <a:latin typeface="宋体" pitchFamily="2" charset="-122"/>
              </a:rPr>
              <a:t>要坚持内容和形式的一致</a:t>
            </a:r>
          </a:p>
          <a:p>
            <a:pPr marL="0" indent="627063" eaLnBrk="1" hangingPunct="1">
              <a:lnSpc>
                <a:spcPct val="122000"/>
              </a:lnSpc>
              <a:spcBef>
                <a:spcPct val="0"/>
              </a:spcBef>
              <a:buNone/>
            </a:pPr>
            <a:r>
              <a:rPr lang="zh-CN" altLang="en-US" sz="2400" b="1" dirty="0" smtClean="0">
                <a:latin typeface="宋体" pitchFamily="2" charset="-122"/>
              </a:rPr>
              <a:t>表达方式、表现手法以及谋篇布局等，都属于作品形式方面的要素，它们都是为表达一定的思想感情服务的；因此，鉴赏表达技巧一定要结合所表达的内容分析，不能就技巧谈技巧，要立足文本，用足文本，整合文本，甚至就用文本中的词句回答。</a:t>
            </a:r>
          </a:p>
        </p:txBody>
      </p:sp>
      <p:sp>
        <p:nvSpPr>
          <p:cNvPr id="1801219"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0122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80122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0122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42"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3. </a:t>
            </a:r>
            <a:r>
              <a:rPr lang="zh-CN" altLang="en-US" sz="2400" b="1" dirty="0" smtClean="0">
                <a:latin typeface="宋体" pitchFamily="2" charset="-122"/>
              </a:rPr>
              <a:t>要坚持同品味语言相结合</a:t>
            </a:r>
          </a:p>
          <a:p>
            <a:pPr marL="0" indent="627063" eaLnBrk="1" hangingPunct="1">
              <a:lnSpc>
                <a:spcPts val="3500"/>
              </a:lnSpc>
              <a:spcBef>
                <a:spcPct val="0"/>
              </a:spcBef>
              <a:buNone/>
            </a:pPr>
            <a:r>
              <a:rPr lang="zh-CN" altLang="en-US" sz="2400" b="1" dirty="0" smtClean="0">
                <a:latin typeface="宋体" pitchFamily="2" charset="-122"/>
              </a:rPr>
              <a:t>在作品中，技巧都是通过语言来实现的，因此，鉴赏表达技巧要同揣摩语言、品味语言相结合。</a:t>
            </a:r>
          </a:p>
          <a:p>
            <a:pPr marL="0" indent="627063" eaLnBrk="1" hangingPunct="1">
              <a:lnSpc>
                <a:spcPts val="3500"/>
              </a:lnSpc>
              <a:spcBef>
                <a:spcPct val="0"/>
              </a:spcBef>
              <a:buNone/>
            </a:pPr>
            <a:r>
              <a:rPr lang="en-US" altLang="zh-CN" sz="2400" b="1" dirty="0" smtClean="0">
                <a:latin typeface="宋体" pitchFamily="2" charset="-122"/>
              </a:rPr>
              <a:t>4. </a:t>
            </a:r>
            <a:r>
              <a:rPr lang="zh-CN" altLang="en-US" sz="2400" b="1" dirty="0" smtClean="0">
                <a:latin typeface="宋体" pitchFamily="2" charset="-122"/>
              </a:rPr>
              <a:t>要坚持按照“答案要点化”“要点序号化”的原则来整合所答内容</a:t>
            </a:r>
          </a:p>
          <a:p>
            <a:pPr marL="0" indent="627063" eaLnBrk="1" hangingPunct="1">
              <a:lnSpc>
                <a:spcPts val="3500"/>
              </a:lnSpc>
              <a:spcBef>
                <a:spcPct val="0"/>
              </a:spcBef>
              <a:buNone/>
            </a:pPr>
            <a:r>
              <a:rPr lang="zh-CN" altLang="en-US" sz="2400" b="1" dirty="0" smtClean="0">
                <a:latin typeface="宋体" pitchFamily="2" charset="-122"/>
              </a:rPr>
              <a:t>这样既可防止漏写，也可使条理清楚，更能说明自己训练有素，从而赢得阅卷老师的好感，尽量少被扣分，得高分。</a:t>
            </a:r>
          </a:p>
        </p:txBody>
      </p:sp>
      <p:sp>
        <p:nvSpPr>
          <p:cNvPr id="1802243"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02244"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7"/>
          <p:cNvGrpSpPr>
            <a:grpSpLocks/>
          </p:cNvGrpSpPr>
          <p:nvPr/>
        </p:nvGrpSpPr>
        <p:grpSpPr bwMode="auto">
          <a:xfrm>
            <a:off x="1588" y="2674938"/>
            <a:ext cx="609600" cy="1978025"/>
            <a:chOff x="0" y="0"/>
            <a:chExt cx="384" cy="1246"/>
          </a:xfrm>
        </p:grpSpPr>
        <p:pic>
          <p:nvPicPr>
            <p:cNvPr id="18022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022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3266"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03267"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第</a:t>
            </a:r>
            <a:r>
              <a:rPr lang="en-US" sz="2200" b="1" dirty="0">
                <a:solidFill>
                  <a:srgbClr val="C00000"/>
                </a:solidFill>
                <a:latin typeface="幼圆" pitchFamily="49" charset="-122"/>
                <a:ea typeface="幼圆" pitchFamily="49" charset="-122"/>
              </a:rPr>
              <a:t>5</a:t>
            </a:r>
            <a:r>
              <a:rPr lang="zh-CN" altLang="en-US" sz="2200" b="1" dirty="0">
                <a:solidFill>
                  <a:srgbClr val="C00000"/>
                </a:solidFill>
                <a:latin typeface="幼圆" pitchFamily="49" charset="-122"/>
                <a:ea typeface="幼圆" pitchFamily="49" charset="-122"/>
              </a:rPr>
              <a:t>讲　品味表达技巧</a:t>
            </a:r>
          </a:p>
        </p:txBody>
      </p:sp>
      <p:sp>
        <p:nvSpPr>
          <p:cNvPr id="1803268"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阅读下面的文字，完成题目。</a:t>
            </a:r>
          </a:p>
          <a:p>
            <a:pPr indent="542925" algn="ctr">
              <a:lnSpc>
                <a:spcPts val="3500"/>
              </a:lnSpc>
            </a:pPr>
            <a:r>
              <a:rPr lang="zh-CN" altLang="en-US" sz="2400" b="1" dirty="0" smtClean="0">
                <a:latin typeface="宋体" pitchFamily="2" charset="-122"/>
              </a:rPr>
              <a:t>挂　鸟</a:t>
            </a:r>
          </a:p>
          <a:p>
            <a:pPr indent="542925" algn="ctr">
              <a:lnSpc>
                <a:spcPts val="3500"/>
              </a:lnSpc>
            </a:pPr>
            <a:r>
              <a:rPr lang="zh-CN" altLang="en-US" sz="2400" b="1" dirty="0" smtClean="0">
                <a:latin typeface="宋体" pitchFamily="2" charset="-122"/>
              </a:rPr>
              <a:t>刘　泷</a:t>
            </a:r>
          </a:p>
          <a:p>
            <a:pPr indent="627063">
              <a:lnSpc>
                <a:spcPts val="3500"/>
              </a:lnSpc>
            </a:pPr>
            <a:r>
              <a:rPr lang="zh-CN" altLang="en-US" sz="2400" b="1" dirty="0" smtClean="0">
                <a:latin typeface="宋体" pitchFamily="2" charset="-122"/>
              </a:rPr>
              <a:t>夜来雪下得从容，小山村像铺展开的宣纸，收拢了一地的梅花。</a:t>
            </a:r>
          </a:p>
          <a:p>
            <a:pPr indent="627063">
              <a:lnSpc>
                <a:spcPts val="3500"/>
              </a:lnSpc>
            </a:pPr>
            <a:r>
              <a:rPr lang="zh-CN" altLang="en-US" sz="2400" b="1" dirty="0" smtClean="0">
                <a:latin typeface="宋体" pitchFamily="2" charset="-122"/>
              </a:rPr>
              <a:t>老两口儿起得早，她做饭，他扫雪，有一句没一句地说话。</a:t>
            </a:r>
          </a:p>
          <a:p>
            <a:pPr indent="627063">
              <a:lnSpc>
                <a:spcPts val="3500"/>
              </a:lnSpc>
            </a:pPr>
            <a:r>
              <a:rPr lang="zh-CN" altLang="en-US" sz="2400" b="1" dirty="0" smtClean="0">
                <a:latin typeface="宋体" pitchFamily="2" charset="-122"/>
              </a:rPr>
              <a:t>山沟袖珍，叫凤翅坡。别人都搬走了，自家孩子去了城里，一条沟仅剩老两口儿。</a:t>
            </a:r>
          </a:p>
          <a:p>
            <a:pPr indent="627063">
              <a:lnSpc>
                <a:spcPts val="3500"/>
              </a:lnSpc>
            </a:pPr>
            <a:r>
              <a:rPr lang="zh-CN" altLang="en-US" sz="2400" b="1" dirty="0" smtClean="0">
                <a:latin typeface="宋体" pitchFamily="2" charset="-122"/>
              </a:rPr>
              <a:t>他叫她“老伴儿”，她叫他“当家的”。这么多年，习惯了。</a:t>
            </a:r>
          </a:p>
        </p:txBody>
      </p:sp>
      <p:grpSp>
        <p:nvGrpSpPr>
          <p:cNvPr id="2" name="Group 10"/>
          <p:cNvGrpSpPr>
            <a:grpSpLocks/>
          </p:cNvGrpSpPr>
          <p:nvPr/>
        </p:nvGrpSpPr>
        <p:grpSpPr bwMode="auto">
          <a:xfrm>
            <a:off x="1588" y="4581525"/>
            <a:ext cx="609600" cy="2028825"/>
            <a:chOff x="0" y="0"/>
            <a:chExt cx="384" cy="1278"/>
          </a:xfrm>
        </p:grpSpPr>
        <p:pic>
          <p:nvPicPr>
            <p:cNvPr id="1803270"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0327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训练</a:t>
              </a:r>
              <a:r>
                <a:rPr lang="en-US" b="1" dirty="0">
                  <a:solidFill>
                    <a:schemeClr val="bg1"/>
                  </a:solidFill>
                </a:rPr>
                <a:t>.</a:t>
              </a:r>
            </a:p>
            <a:p>
              <a:pPr>
                <a:lnSpc>
                  <a:spcPts val="2300"/>
                </a:lnSpc>
              </a:pPr>
              <a:r>
                <a:rPr lang="zh-CN" altLang="en-US" sz="2000" b="1" dirty="0">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03268">
                                            <p:txEl>
                                              <p:pRg st="0" end="0"/>
                                            </p:txEl>
                                          </p:spTgt>
                                        </p:tgtEl>
                                        <p:attrNameLst>
                                          <p:attrName>style.visibility</p:attrName>
                                        </p:attrNameLst>
                                      </p:cBhvr>
                                      <p:to>
                                        <p:strVal val="visible"/>
                                      </p:to>
                                    </p:set>
                                    <p:anim calcmode="lin" valueType="num">
                                      <p:cBhvr additive="base">
                                        <p:cTn id="13" dur="500" fill="hold"/>
                                        <p:tgtEl>
                                          <p:spTgt spid="180326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03268">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803268">
                                            <p:txEl>
                                              <p:pRg st="1" end="1"/>
                                            </p:txEl>
                                          </p:spTgt>
                                        </p:tgtEl>
                                        <p:attrNameLst>
                                          <p:attrName>style.visibility</p:attrName>
                                        </p:attrNameLst>
                                      </p:cBhvr>
                                      <p:to>
                                        <p:strVal val="visible"/>
                                      </p:to>
                                    </p:set>
                                    <p:anim calcmode="lin" valueType="num">
                                      <p:cBhvr additive="base">
                                        <p:cTn id="17" dur="500" fill="hold"/>
                                        <p:tgtEl>
                                          <p:spTgt spid="1803268">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803268">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03268">
                                            <p:txEl>
                                              <p:pRg st="2" end="2"/>
                                            </p:txEl>
                                          </p:spTgt>
                                        </p:tgtEl>
                                        <p:attrNameLst>
                                          <p:attrName>style.visibility</p:attrName>
                                        </p:attrNameLst>
                                      </p:cBhvr>
                                      <p:to>
                                        <p:strVal val="visible"/>
                                      </p:to>
                                    </p:set>
                                    <p:anim calcmode="lin" valueType="num">
                                      <p:cBhvr additive="base">
                                        <p:cTn id="21" dur="500" fill="hold"/>
                                        <p:tgtEl>
                                          <p:spTgt spid="1803268">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803268">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803268">
                                            <p:txEl>
                                              <p:pRg st="3" end="3"/>
                                            </p:txEl>
                                          </p:spTgt>
                                        </p:tgtEl>
                                        <p:attrNameLst>
                                          <p:attrName>style.visibility</p:attrName>
                                        </p:attrNameLst>
                                      </p:cBhvr>
                                      <p:to>
                                        <p:strVal val="visible"/>
                                      </p:to>
                                    </p:set>
                                    <p:anim calcmode="lin" valueType="num">
                                      <p:cBhvr additive="base">
                                        <p:cTn id="25" dur="500" fill="hold"/>
                                        <p:tgtEl>
                                          <p:spTgt spid="180326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03268">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803268">
                                            <p:txEl>
                                              <p:pRg st="4" end="4"/>
                                            </p:txEl>
                                          </p:spTgt>
                                        </p:tgtEl>
                                        <p:attrNameLst>
                                          <p:attrName>style.visibility</p:attrName>
                                        </p:attrNameLst>
                                      </p:cBhvr>
                                      <p:to>
                                        <p:strVal val="visible"/>
                                      </p:to>
                                    </p:set>
                                    <p:anim calcmode="lin" valueType="num">
                                      <p:cBhvr additive="base">
                                        <p:cTn id="29" dur="500" fill="hold"/>
                                        <p:tgtEl>
                                          <p:spTgt spid="1803268">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803268">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803268">
                                            <p:txEl>
                                              <p:pRg st="5" end="5"/>
                                            </p:txEl>
                                          </p:spTgt>
                                        </p:tgtEl>
                                        <p:attrNameLst>
                                          <p:attrName>style.visibility</p:attrName>
                                        </p:attrNameLst>
                                      </p:cBhvr>
                                      <p:to>
                                        <p:strVal val="visible"/>
                                      </p:to>
                                    </p:set>
                                    <p:anim calcmode="lin" valueType="num">
                                      <p:cBhvr additive="base">
                                        <p:cTn id="33" dur="500" fill="hold"/>
                                        <p:tgtEl>
                                          <p:spTgt spid="1803268">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803268">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803268">
                                            <p:txEl>
                                              <p:pRg st="6" end="6"/>
                                            </p:txEl>
                                          </p:spTgt>
                                        </p:tgtEl>
                                        <p:attrNameLst>
                                          <p:attrName>style.visibility</p:attrName>
                                        </p:attrNameLst>
                                      </p:cBhvr>
                                      <p:to>
                                        <p:strVal val="visible"/>
                                      </p:to>
                                    </p:set>
                                    <p:anim calcmode="lin" valueType="num">
                                      <p:cBhvr additive="base">
                                        <p:cTn id="37" dur="500" fill="hold"/>
                                        <p:tgtEl>
                                          <p:spTgt spid="1803268">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0326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4290" name="Rectangle 2"/>
          <p:cNvSpPr>
            <a:spLocks noChangeArrowheads="1"/>
          </p:cNvSpPr>
          <p:nvPr/>
        </p:nvSpPr>
        <p:spPr bwMode="auto">
          <a:xfrm>
            <a:off x="755650" y="908050"/>
            <a:ext cx="7920038" cy="5473700"/>
          </a:xfrm>
          <a:prstGeom prst="rect">
            <a:avLst/>
          </a:prstGeom>
          <a:noFill/>
          <a:ln w="9525">
            <a:noFill/>
            <a:miter lim="800000"/>
            <a:headEnd/>
            <a:tailEnd/>
          </a:ln>
        </p:spPr>
        <p:txBody>
          <a:bodyPr/>
          <a:lstStyle/>
          <a:p>
            <a:pPr indent="627063">
              <a:lnSpc>
                <a:spcPts val="3500"/>
              </a:lnSpc>
            </a:pPr>
            <a:r>
              <a:rPr lang="zh-CN" altLang="en-US" sz="2400" b="1" dirty="0" smtClean="0">
                <a:latin typeface="宋体" pitchFamily="2" charset="-122"/>
              </a:rPr>
              <a:t>见他扫雪呢，她嗔道，当家的，咋忘了自己的营业？</a:t>
            </a:r>
          </a:p>
          <a:p>
            <a:pPr indent="627063">
              <a:lnSpc>
                <a:spcPts val="3500"/>
              </a:lnSpc>
            </a:pPr>
            <a:r>
              <a:rPr lang="zh-CN" altLang="en-US" sz="2400" b="1" dirty="0" smtClean="0">
                <a:latin typeface="宋体" pitchFamily="2" charset="-122"/>
              </a:rPr>
              <a:t>是呢！他拍下额头，扔下扫帚，碎步跑到沟里去。</a:t>
            </a:r>
            <a:endParaRPr lang="en-US" altLang="zh-CN" sz="2400" b="1" dirty="0" smtClean="0">
              <a:latin typeface="宋体" pitchFamily="2" charset="-122"/>
            </a:endParaRPr>
          </a:p>
          <a:p>
            <a:pPr indent="627063">
              <a:lnSpc>
                <a:spcPts val="3500"/>
              </a:lnSpc>
            </a:pPr>
            <a:r>
              <a:rPr lang="zh-CN" altLang="en-US" sz="2400" b="1" dirty="0" smtClean="0">
                <a:latin typeface="宋体" pitchFamily="2" charset="-122"/>
              </a:rPr>
              <a:t>沟里场院边一块向阳的坡地上，有两片像渔网那样的挂鸟网。鸟网的线绳为土褐色，挂在两根坚硬的檩条上，张网以待。当然，人撞上无所谓，鸟撞上肯定走不了了。</a:t>
            </a:r>
          </a:p>
          <a:p>
            <a:pPr indent="627063">
              <a:lnSpc>
                <a:spcPts val="3500"/>
              </a:lnSpc>
            </a:pPr>
            <a:r>
              <a:rPr lang="zh-CN" altLang="en-US" sz="2400" b="1" dirty="0" smtClean="0">
                <a:latin typeface="宋体" pitchFamily="2" charset="-122"/>
              </a:rPr>
              <a:t>他养成了习惯，每天一早要跑到这里。他来不是捉鸟，而是给鸟放生的。</a:t>
            </a:r>
          </a:p>
          <a:p>
            <a:pPr indent="627063">
              <a:lnSpc>
                <a:spcPts val="3500"/>
              </a:lnSpc>
            </a:pPr>
            <a:r>
              <a:rPr lang="zh-CN" altLang="en-US" sz="2400" b="1" dirty="0" smtClean="0">
                <a:latin typeface="宋体" pitchFamily="2" charset="-122"/>
              </a:rPr>
              <a:t>唉，孩子拴的网，老人不好违拗，只好出此下策。</a:t>
            </a:r>
          </a:p>
          <a:p>
            <a:pPr indent="627063">
              <a:lnSpc>
                <a:spcPts val="3500"/>
              </a:lnSpc>
            </a:pPr>
            <a:r>
              <a:rPr lang="zh-CN" altLang="en-US" sz="2400" b="1" dirty="0" smtClean="0">
                <a:latin typeface="宋体" pitchFamily="2" charset="-122"/>
              </a:rPr>
              <a:t>腊八那天，城里的闺女和姑爷回来了。姑爷老大不小了，但孩子气不减，开车拉来鸟网，要挂鸟。而且，居然当天真有两只呆头呆脑的山鸡挂在了网上。</a:t>
            </a:r>
          </a:p>
          <a:p>
            <a:pPr indent="627063">
              <a:lnSpc>
                <a:spcPts val="3500"/>
              </a:lnSpc>
            </a:pPr>
            <a:endParaRPr lang="zh-CN" altLang="en-US" sz="2400" b="1" dirty="0" smtClean="0">
              <a:latin typeface="宋体" pitchFamily="2" charset="-122"/>
            </a:endParaRPr>
          </a:p>
        </p:txBody>
      </p:sp>
      <p:sp>
        <p:nvSpPr>
          <p:cNvPr id="1804291"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04292"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10"/>
          <p:cNvGrpSpPr>
            <a:grpSpLocks/>
          </p:cNvGrpSpPr>
          <p:nvPr/>
        </p:nvGrpSpPr>
        <p:grpSpPr bwMode="auto">
          <a:xfrm>
            <a:off x="1588" y="4581525"/>
            <a:ext cx="609600" cy="2028825"/>
            <a:chOff x="0" y="0"/>
            <a:chExt cx="384" cy="1278"/>
          </a:xfrm>
        </p:grpSpPr>
        <p:pic>
          <p:nvPicPr>
            <p:cNvPr id="1804294"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0429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5314"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05315"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sp>
        <p:nvSpPr>
          <p:cNvPr id="1805316"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627063">
              <a:lnSpc>
                <a:spcPts val="3500"/>
              </a:lnSpc>
            </a:pPr>
            <a:r>
              <a:rPr lang="zh-CN" altLang="en-US" sz="2400" b="1" dirty="0" smtClean="0">
                <a:latin typeface="宋体" pitchFamily="2" charset="-122"/>
              </a:rPr>
              <a:t>傍晚，姑爷把缚住双腿的山鸡扔进汽车的后备厢，说去城里给领导进贡。行前，姑爷嘱咐，爸，妈，精心些，有飞鸟挂网，就给我们攒着啊。</a:t>
            </a:r>
          </a:p>
          <a:p>
            <a:pPr indent="627063">
              <a:lnSpc>
                <a:spcPts val="3500"/>
              </a:lnSpc>
            </a:pPr>
            <a:r>
              <a:rPr lang="zh-CN" altLang="en-US" sz="2400" b="1" dirty="0" smtClean="0">
                <a:latin typeface="宋体" pitchFamily="2" charset="-122"/>
              </a:rPr>
              <a:t>也是，这个地方偏，林草茂密，那些鸟，什么喜鹊、啄木鸟、布谷鸟、山鸡、斑鸠、野鸽子、蜡嘴、金翅、红嘴蓝尾鹊，很多，不时在天空和林间飞过，花花绿绿的，很迷幻，很热闹。</a:t>
            </a:r>
          </a:p>
          <a:p>
            <a:pPr indent="627063">
              <a:lnSpc>
                <a:spcPts val="3500"/>
              </a:lnSpc>
            </a:pPr>
            <a:r>
              <a:rPr lang="zh-CN" altLang="en-US" sz="2400" b="1" dirty="0" smtClean="0">
                <a:latin typeface="宋体" pitchFamily="2" charset="-122"/>
              </a:rPr>
              <a:t>自打有了那两片网，好像电视上说的百慕大三角，飞机呀船呀到那里就失踪了。鸟呢，到这里也仿佛航船遇到了礁石，搁浅了。几乎，每天都有一两只鸟倒挂在网上，挣扎。</a:t>
            </a:r>
          </a:p>
        </p:txBody>
      </p:sp>
      <p:grpSp>
        <p:nvGrpSpPr>
          <p:cNvPr id="2" name="Group 10"/>
          <p:cNvGrpSpPr>
            <a:grpSpLocks/>
          </p:cNvGrpSpPr>
          <p:nvPr/>
        </p:nvGrpSpPr>
        <p:grpSpPr bwMode="auto">
          <a:xfrm>
            <a:off x="1588" y="4581525"/>
            <a:ext cx="609600" cy="2028825"/>
            <a:chOff x="0" y="0"/>
            <a:chExt cx="384" cy="1278"/>
          </a:xfrm>
        </p:grpSpPr>
        <p:pic>
          <p:nvPicPr>
            <p:cNvPr id="1805318"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0531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6338" name="Rectangle 2"/>
          <p:cNvSpPr>
            <a:spLocks noChangeArrowheads="1"/>
          </p:cNvSpPr>
          <p:nvPr/>
        </p:nvSpPr>
        <p:spPr bwMode="auto">
          <a:xfrm>
            <a:off x="755650" y="908050"/>
            <a:ext cx="8064500" cy="5616575"/>
          </a:xfrm>
          <a:prstGeom prst="rect">
            <a:avLst/>
          </a:prstGeom>
          <a:noFill/>
          <a:ln w="9525">
            <a:noFill/>
            <a:miter lim="800000"/>
            <a:headEnd/>
            <a:tailEnd/>
          </a:ln>
        </p:spPr>
        <p:txBody>
          <a:bodyPr/>
          <a:lstStyle/>
          <a:p>
            <a:pPr indent="627063">
              <a:lnSpc>
                <a:spcPts val="3300"/>
              </a:lnSpc>
            </a:pPr>
            <a:r>
              <a:rPr lang="zh-CN" altLang="en-US" sz="2400" b="1" dirty="0" smtClean="0">
                <a:latin typeface="宋体" pitchFamily="2" charset="-122"/>
              </a:rPr>
              <a:t>第一次，是只野鸽子挂在了上面。老两口儿抓住它，曾有过一番犹豫。后来，他说，老伴儿，你看呢？</a:t>
            </a:r>
          </a:p>
          <a:p>
            <a:pPr indent="627063">
              <a:lnSpc>
                <a:spcPts val="3300"/>
              </a:lnSpc>
            </a:pPr>
            <a:r>
              <a:rPr lang="zh-CN" altLang="en-US" sz="2400" b="1" dirty="0" smtClean="0">
                <a:latin typeface="宋体" pitchFamily="2" charset="-122"/>
              </a:rPr>
              <a:t>她说，当家的，我看，那什么，放了吧。一个带翅儿的哑巴物儿，好歹是条命呢！</a:t>
            </a:r>
          </a:p>
          <a:p>
            <a:pPr indent="627063">
              <a:lnSpc>
                <a:spcPts val="3300"/>
              </a:lnSpc>
            </a:pPr>
            <a:r>
              <a:rPr lang="zh-CN" altLang="en-US" sz="2400" b="1" dirty="0" smtClean="0">
                <a:latin typeface="宋体" pitchFamily="2" charset="-122"/>
              </a:rPr>
              <a:t>二人把那鸽子放了。鸽子仓皇地钻入云层里。</a:t>
            </a:r>
          </a:p>
          <a:p>
            <a:pPr indent="627063">
              <a:lnSpc>
                <a:spcPts val="3300"/>
              </a:lnSpc>
            </a:pPr>
            <a:r>
              <a:rPr lang="zh-CN" altLang="en-US" sz="2400" b="1" dirty="0" smtClean="0">
                <a:latin typeface="宋体" pitchFamily="2" charset="-122"/>
              </a:rPr>
              <a:t>之后，习惯成自然。每天早起，到网前巡视一番，即使抓到味美的野鸭子，他也是轻轻地拍下它的翅膀，放飞。</a:t>
            </a:r>
          </a:p>
          <a:p>
            <a:pPr indent="627063">
              <a:lnSpc>
                <a:spcPts val="3300"/>
              </a:lnSpc>
            </a:pPr>
            <a:r>
              <a:rPr lang="zh-CN" altLang="en-US" sz="2400" b="1" dirty="0" smtClean="0">
                <a:latin typeface="宋体" pitchFamily="2" charset="-122"/>
              </a:rPr>
              <a:t>一些大鸟都是鸡叫时分出窝活动，这时候天还很朦胧，星星也很迷离，鸟们最容易挂网。这就逼着他早起。第一遍鸡叫，他就站在网前，一是防止鸟挂，一是防止野猫呀山狸子呀对挂网的鸟儿下口。</a:t>
            </a:r>
          </a:p>
        </p:txBody>
      </p:sp>
      <p:sp>
        <p:nvSpPr>
          <p:cNvPr id="1806339"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06340"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grpSp>
        <p:nvGrpSpPr>
          <p:cNvPr id="2" name="Group 10"/>
          <p:cNvGrpSpPr>
            <a:grpSpLocks/>
          </p:cNvGrpSpPr>
          <p:nvPr/>
        </p:nvGrpSpPr>
        <p:grpSpPr bwMode="auto">
          <a:xfrm>
            <a:off x="1588" y="4581525"/>
            <a:ext cx="609600" cy="2028825"/>
            <a:chOff x="0" y="0"/>
            <a:chExt cx="384" cy="1278"/>
          </a:xfrm>
        </p:grpSpPr>
        <p:pic>
          <p:nvPicPr>
            <p:cNvPr id="1806342"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0634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362"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07363"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sp>
        <p:nvSpPr>
          <p:cNvPr id="1807364"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627063">
              <a:lnSpc>
                <a:spcPts val="3500"/>
              </a:lnSpc>
            </a:pPr>
            <a:r>
              <a:rPr lang="zh-CN" altLang="en-US" sz="2400" b="1" dirty="0" smtClean="0">
                <a:latin typeface="宋体" pitchFamily="2" charset="-122"/>
              </a:rPr>
              <a:t>那天，他从网上抓起了一只难得一见的八哥。这八哥毛色漆黑，额冠前耸起一撮儿俏皮的黑毛，瞪视着一双橙红色的眼睛，竟然人似的无奈地叹着气。八哥因逃命心切，过分扑腾，一只翅膀受伤，像折损的伞翼，耷拉着，并涔涔流血，染湿了羽毛。</a:t>
            </a:r>
          </a:p>
          <a:p>
            <a:pPr indent="627063">
              <a:lnSpc>
                <a:spcPts val="3500"/>
              </a:lnSpc>
            </a:pPr>
            <a:r>
              <a:rPr lang="zh-CN" altLang="en-US" sz="2400" b="1" dirty="0" smtClean="0">
                <a:latin typeface="宋体" pitchFamily="2" charset="-122"/>
              </a:rPr>
              <a:t>他把八哥捧回家，给它伤口抹上药面儿，把整个翅膀和身体包扎在一起，将养起来。</a:t>
            </a:r>
          </a:p>
          <a:p>
            <a:pPr indent="627063">
              <a:lnSpc>
                <a:spcPts val="3500"/>
              </a:lnSpc>
            </a:pPr>
            <a:r>
              <a:rPr lang="zh-CN" altLang="en-US" sz="2400" b="1" dirty="0" smtClean="0">
                <a:latin typeface="宋体" pitchFamily="2" charset="-122"/>
              </a:rPr>
              <a:t>一个星期后，八哥痊愈，放它飞去，它竟悬在半空振翅，对他喊一个字，好！好！</a:t>
            </a:r>
          </a:p>
          <a:p>
            <a:pPr indent="627063">
              <a:lnSpc>
                <a:spcPts val="3500"/>
              </a:lnSpc>
            </a:pPr>
            <a:r>
              <a:rPr lang="zh-CN" altLang="en-US" sz="2400" b="1" dirty="0" smtClean="0">
                <a:latin typeface="宋体" pitchFamily="2" charset="-122"/>
              </a:rPr>
              <a:t>他说，怪，它不走了！</a:t>
            </a:r>
          </a:p>
          <a:p>
            <a:pPr indent="627063">
              <a:lnSpc>
                <a:spcPts val="3500"/>
              </a:lnSpc>
            </a:pPr>
            <a:r>
              <a:rPr lang="zh-CN" altLang="en-US" sz="2400" b="1" dirty="0" smtClean="0">
                <a:latin typeface="宋体" pitchFamily="2" charset="-122"/>
              </a:rPr>
              <a:t>她说，当家的，这鸟儿挺招人稀罕，会说好呢，留下给咱做伴儿吧？</a:t>
            </a:r>
          </a:p>
        </p:txBody>
      </p:sp>
      <p:grpSp>
        <p:nvGrpSpPr>
          <p:cNvPr id="2" name="Group 10"/>
          <p:cNvGrpSpPr>
            <a:grpSpLocks/>
          </p:cNvGrpSpPr>
          <p:nvPr/>
        </p:nvGrpSpPr>
        <p:grpSpPr bwMode="auto">
          <a:xfrm>
            <a:off x="1588" y="4581525"/>
            <a:ext cx="609600" cy="2028825"/>
            <a:chOff x="0" y="0"/>
            <a:chExt cx="384" cy="1278"/>
          </a:xfrm>
        </p:grpSpPr>
        <p:pic>
          <p:nvPicPr>
            <p:cNvPr id="1807366"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0736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8386"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08387"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sp>
        <p:nvSpPr>
          <p:cNvPr id="1808388"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627063">
              <a:lnSpc>
                <a:spcPts val="3500"/>
              </a:lnSpc>
            </a:pPr>
            <a:r>
              <a:rPr lang="zh-CN" altLang="en-US" sz="2400" b="1" dirty="0" smtClean="0">
                <a:latin typeface="宋体" pitchFamily="2" charset="-122"/>
              </a:rPr>
              <a:t>小年那天，老两口儿又是蒸年糕，又是蒸豆包，忙昏了头。晚上，顾不得封好煤炉，就睡下了。岂料，半夜时分，二人中煤熏了。胸闷，憋气。她爬起来，却栽倒了。他呢，要爬到地上去开门，竟摔到了地面，动弹不得。八哥急了，飞到她身边，喊，好！好！又飞到他身边，喊，好！好！见两个人没有动静，它飞起来，满屋子转。好在，有一孔窗户是用报纸糊的。八哥便一头、一头地去撞那窗户的报纸。报纸开裂了，一股风刮进来，八哥也奄奄一息蜷缩在地面。</a:t>
            </a:r>
          </a:p>
          <a:p>
            <a:pPr indent="627063">
              <a:lnSpc>
                <a:spcPts val="3500"/>
              </a:lnSpc>
            </a:pPr>
            <a:r>
              <a:rPr lang="zh-CN" altLang="en-US" sz="2400" b="1" dirty="0" smtClean="0">
                <a:latin typeface="宋体" pitchFamily="2" charset="-122"/>
              </a:rPr>
              <a:t>后半夜，老两口儿醒过来。望着窗棂上凌乱的八哥羽毛，他说，哎呀，是八哥救了咱！</a:t>
            </a:r>
          </a:p>
        </p:txBody>
      </p:sp>
      <p:grpSp>
        <p:nvGrpSpPr>
          <p:cNvPr id="2" name="Group 10"/>
          <p:cNvGrpSpPr>
            <a:grpSpLocks/>
          </p:cNvGrpSpPr>
          <p:nvPr/>
        </p:nvGrpSpPr>
        <p:grpSpPr bwMode="auto">
          <a:xfrm>
            <a:off x="1588" y="4581525"/>
            <a:ext cx="609600" cy="2028825"/>
            <a:chOff x="0" y="0"/>
            <a:chExt cx="384" cy="1278"/>
          </a:xfrm>
        </p:grpSpPr>
        <p:pic>
          <p:nvPicPr>
            <p:cNvPr id="1808390"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0839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941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09411"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sp>
        <p:nvSpPr>
          <p:cNvPr id="1809412"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627063">
              <a:lnSpc>
                <a:spcPts val="3500"/>
              </a:lnSpc>
            </a:pPr>
            <a:r>
              <a:rPr lang="zh-CN" altLang="en-US" sz="2400" b="1" dirty="0" smtClean="0">
                <a:latin typeface="宋体" pitchFamily="2" charset="-122"/>
              </a:rPr>
              <a:t>此后，虽然一直虚弱，但他依旧拄着棍子去给找死的鸟儿放生。</a:t>
            </a:r>
          </a:p>
          <a:p>
            <a:pPr indent="627063">
              <a:lnSpc>
                <a:spcPts val="3500"/>
              </a:lnSpc>
            </a:pPr>
            <a:r>
              <a:rPr lang="zh-CN" altLang="en-US" sz="2400" b="1" dirty="0" smtClean="0">
                <a:latin typeface="宋体" pitchFamily="2" charset="-122"/>
              </a:rPr>
              <a:t>初一一大早，姑爷开着车回来了。姑爷把汽车径直开到鸟网前，摘下了三只悬挂的沙鸡。姑爷跑进家门，炫耀地说，宁吃飞禽一口，不吃走兽半斤，今天就让这沙鸡当过年的下酒菜！</a:t>
            </a:r>
          </a:p>
          <a:p>
            <a:pPr indent="627063">
              <a:lnSpc>
                <a:spcPts val="3500"/>
              </a:lnSpc>
            </a:pPr>
            <a:r>
              <a:rPr lang="zh-CN" altLang="en-US" sz="2400" b="1" dirty="0" smtClean="0">
                <a:latin typeface="宋体" pitchFamily="2" charset="-122"/>
              </a:rPr>
              <a:t>姑爷又满屋转了转，问，怎么，一个腊月，您二老没有攒下几只飞鸟？</a:t>
            </a:r>
          </a:p>
          <a:p>
            <a:pPr indent="627063">
              <a:lnSpc>
                <a:spcPts val="3500"/>
              </a:lnSpc>
            </a:pPr>
            <a:r>
              <a:rPr lang="zh-CN" altLang="en-US" sz="2400" b="1" dirty="0" smtClean="0">
                <a:latin typeface="宋体" pitchFamily="2" charset="-122"/>
              </a:rPr>
              <a:t>他说，攒什么攒，你们嘴馋，我们嘴就不馋吗？吃了！</a:t>
            </a:r>
          </a:p>
          <a:p>
            <a:pPr indent="627063">
              <a:lnSpc>
                <a:spcPts val="3500"/>
              </a:lnSpc>
            </a:pPr>
            <a:r>
              <a:rPr lang="zh-CN" altLang="en-US" sz="2400" b="1" dirty="0" smtClean="0">
                <a:latin typeface="宋体" pitchFamily="2" charset="-122"/>
              </a:rPr>
              <a:t>中午，炖好的沙鸡端上餐桌，闺女和姑爷吃了几块，连喊好香。又问，爸，妈，你们怎么不吃？</a:t>
            </a:r>
          </a:p>
        </p:txBody>
      </p:sp>
      <p:grpSp>
        <p:nvGrpSpPr>
          <p:cNvPr id="2" name="Group 10"/>
          <p:cNvGrpSpPr>
            <a:grpSpLocks/>
          </p:cNvGrpSpPr>
          <p:nvPr/>
        </p:nvGrpSpPr>
        <p:grpSpPr bwMode="auto">
          <a:xfrm>
            <a:off x="1588" y="4581525"/>
            <a:ext cx="609600" cy="2028825"/>
            <a:chOff x="0" y="0"/>
            <a:chExt cx="384" cy="1278"/>
          </a:xfrm>
        </p:grpSpPr>
        <p:pic>
          <p:nvPicPr>
            <p:cNvPr id="1809414"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0941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941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09411"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sp>
        <p:nvSpPr>
          <p:cNvPr id="1809412"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627063">
              <a:lnSpc>
                <a:spcPts val="3500"/>
              </a:lnSpc>
            </a:pPr>
            <a:r>
              <a:rPr lang="zh-CN" altLang="en-US" sz="2400" b="1" dirty="0" smtClean="0">
                <a:latin typeface="宋体" pitchFamily="2" charset="-122"/>
              </a:rPr>
              <a:t>见老伴儿转过脸去寻找八哥，他咽口唾沫，说，我们过年吃素！</a:t>
            </a:r>
          </a:p>
          <a:p>
            <a:pPr indent="627063">
              <a:lnSpc>
                <a:spcPts val="3500"/>
              </a:lnSpc>
            </a:pPr>
            <a:r>
              <a:rPr lang="zh-CN" altLang="en-US" sz="2400" b="1" dirty="0" smtClean="0">
                <a:latin typeface="宋体" pitchFamily="2" charset="-122"/>
              </a:rPr>
              <a:t>八哥瑟缩在窗台上，噤若寒蝉。</a:t>
            </a:r>
          </a:p>
          <a:p>
            <a:pPr indent="627063">
              <a:lnSpc>
                <a:spcPts val="3500"/>
              </a:lnSpc>
            </a:pPr>
            <a:r>
              <a:rPr lang="zh-CN" altLang="en-US" sz="2400" b="1" dirty="0" smtClean="0">
                <a:latin typeface="宋体" pitchFamily="2" charset="-122"/>
              </a:rPr>
              <a:t>他抓过它，走出屋去。一抖手，那八哥竟然头也不回地飞走了。</a:t>
            </a:r>
          </a:p>
          <a:p>
            <a:pPr indent="627063" algn="r">
              <a:lnSpc>
                <a:spcPts val="3500"/>
              </a:lnSpc>
            </a:pPr>
            <a:r>
              <a:rPr lang="en-US" altLang="zh-CN" sz="2400" b="1" dirty="0" smtClean="0">
                <a:latin typeface="宋体" pitchFamily="2" charset="-122"/>
              </a:rPr>
              <a:t>(</a:t>
            </a:r>
            <a:r>
              <a:rPr lang="zh-CN" altLang="en-US" sz="2400" b="1" dirty="0" smtClean="0">
                <a:latin typeface="宋体" pitchFamily="2" charset="-122"/>
              </a:rPr>
              <a:t>选自</a:t>
            </a:r>
            <a:r>
              <a:rPr lang="en-US" altLang="zh-CN" sz="2400" b="1" dirty="0" smtClean="0">
                <a:latin typeface="宋体" pitchFamily="2" charset="-122"/>
              </a:rPr>
              <a:t>《</a:t>
            </a:r>
            <a:r>
              <a:rPr lang="zh-CN" altLang="en-US" sz="2400" b="1" dirty="0" smtClean="0">
                <a:latin typeface="宋体" pitchFamily="2" charset="-122"/>
              </a:rPr>
              <a:t>光明日报</a:t>
            </a:r>
            <a:r>
              <a:rPr lang="en-US" altLang="zh-CN" sz="2400" b="1" dirty="0" smtClean="0">
                <a:latin typeface="宋体" pitchFamily="2" charset="-122"/>
              </a:rPr>
              <a:t>》</a:t>
            </a:r>
            <a:r>
              <a:rPr lang="zh-CN" altLang="en-US" sz="2400" b="1" dirty="0" smtClean="0">
                <a:latin typeface="宋体" pitchFamily="2" charset="-122"/>
              </a:rPr>
              <a:t>，有删改</a:t>
            </a:r>
            <a:r>
              <a:rPr lang="en-US" altLang="zh-CN" sz="2400" b="1" dirty="0" smtClean="0">
                <a:latin typeface="宋体" pitchFamily="2" charset="-122"/>
              </a:rPr>
              <a:t>)</a:t>
            </a:r>
          </a:p>
        </p:txBody>
      </p:sp>
      <p:grpSp>
        <p:nvGrpSpPr>
          <p:cNvPr id="2" name="Group 10"/>
          <p:cNvGrpSpPr>
            <a:grpSpLocks/>
          </p:cNvGrpSpPr>
          <p:nvPr/>
        </p:nvGrpSpPr>
        <p:grpSpPr bwMode="auto">
          <a:xfrm>
            <a:off x="1588" y="4581525"/>
            <a:ext cx="609600" cy="2028825"/>
            <a:chOff x="0" y="0"/>
            <a:chExt cx="384" cy="1278"/>
          </a:xfrm>
        </p:grpSpPr>
        <p:pic>
          <p:nvPicPr>
            <p:cNvPr id="1809414"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0941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2354"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进行选择。除此以外，科技黑箱中还整合了大量人文的、社会的知识，并且或多或少渗透了企业文化和理念。这样，在电脑或手机中就集成了物理学、计算机科学、管理学、经济学、美学，以及对市场的调研和政府的相关政策等知识。</a:t>
            </a:r>
            <a:endParaRPr lang="en-US" altLang="zh-CN" sz="2400" b="1" dirty="0" smtClean="0">
              <a:latin typeface="宋体" pitchFamily="2" charset="-122"/>
            </a:endParaRPr>
          </a:p>
          <a:p>
            <a:pPr marL="0" indent="0" eaLnBrk="1" hangingPunct="1">
              <a:lnSpc>
                <a:spcPts val="3500"/>
              </a:lnSpc>
              <a:spcBef>
                <a:spcPct val="0"/>
              </a:spcBef>
              <a:buNone/>
            </a:pPr>
            <a:r>
              <a:rPr lang="en-US" altLang="zh-CN" sz="2400" b="1" dirty="0" smtClean="0">
                <a:latin typeface="宋体" pitchFamily="2" charset="-122"/>
              </a:rPr>
              <a:t>5.</a:t>
            </a:r>
            <a:r>
              <a:rPr lang="zh-CN" altLang="en-US" sz="2400" b="1" dirty="0" smtClean="0">
                <a:latin typeface="宋体" pitchFamily="2" charset="-122"/>
              </a:rPr>
              <a:t> 下列对于“科技黑箱”的理解，不正确的一项是</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A. “</a:t>
            </a:r>
            <a:r>
              <a:rPr lang="zh-CN" altLang="en-US" sz="2400" b="1" dirty="0" smtClean="0">
                <a:latin typeface="宋体" pitchFamily="2" charset="-122"/>
              </a:rPr>
              <a:t>黑箱”在认识上主体对其内部情况全然不知；而“科技黑箱”则至少它的设计者理解和掌握其中所含有的知识。</a:t>
            </a:r>
          </a:p>
          <a:p>
            <a:pPr marL="0" indent="0" eaLnBrk="1" hangingPunct="1">
              <a:lnSpc>
                <a:spcPts val="3500"/>
              </a:lnSpc>
              <a:spcBef>
                <a:spcPct val="0"/>
              </a:spcBef>
              <a:buNone/>
            </a:pPr>
            <a:r>
              <a:rPr lang="en-US" altLang="zh-CN" sz="2400" b="1" dirty="0" smtClean="0">
                <a:latin typeface="宋体" pitchFamily="2" charset="-122"/>
              </a:rPr>
              <a:t>B. </a:t>
            </a:r>
            <a:r>
              <a:rPr lang="zh-CN" altLang="en-US" sz="2400" b="1" dirty="0" smtClean="0">
                <a:latin typeface="宋体" pitchFamily="2" charset="-122"/>
              </a:rPr>
              <a:t>与“黑箱”不同，“科技黑箱”的操作是可控的，使用者不必透彻掌握其工作原理，只需按规则操作即可得到预期的结果。</a:t>
            </a:r>
          </a:p>
        </p:txBody>
      </p:sp>
      <p:sp>
        <p:nvSpPr>
          <p:cNvPr id="125235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5235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5235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0434"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10435"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sp>
        <p:nvSpPr>
          <p:cNvPr id="1810436"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1.</a:t>
            </a:r>
            <a:r>
              <a:rPr lang="zh-CN" altLang="en-US" sz="2400" b="1" dirty="0" smtClean="0">
                <a:latin typeface="宋体" pitchFamily="2" charset="-122"/>
              </a:rPr>
              <a:t>下列对小说有关内容的分析和概括，最恰当的两项是</a:t>
            </a:r>
            <a:r>
              <a:rPr lang="en-US" altLang="zh-CN" sz="2400" b="1" dirty="0" smtClean="0">
                <a:latin typeface="宋体" pitchFamily="2" charset="-122"/>
              </a:rPr>
              <a:t>(5</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a:lnSpc>
                <a:spcPts val="3500"/>
              </a:lnSpc>
            </a:pPr>
            <a:r>
              <a:rPr lang="en-US" altLang="zh-CN" sz="2400" b="1" dirty="0" smtClean="0">
                <a:latin typeface="宋体" pitchFamily="2" charset="-122"/>
              </a:rPr>
              <a:t>A</a:t>
            </a:r>
            <a:r>
              <a:rPr lang="zh-CN" altLang="en-US" sz="2400" b="1" dirty="0" smtClean="0">
                <a:latin typeface="宋体" pitchFamily="2" charset="-122"/>
              </a:rPr>
              <a:t>．小说开端是一段景物描写，用了拟人、比喻的修辞手法，语言生动形象，创造了美丽动人的意境，为下文凸显主题奠定了美好的基调。</a:t>
            </a:r>
          </a:p>
          <a:p>
            <a:pPr>
              <a:lnSpc>
                <a:spcPts val="3500"/>
              </a:lnSpc>
            </a:pPr>
            <a:r>
              <a:rPr lang="en-US" altLang="zh-CN" sz="2400" b="1" dirty="0" smtClean="0">
                <a:latin typeface="宋体" pitchFamily="2" charset="-122"/>
              </a:rPr>
              <a:t>B</a:t>
            </a:r>
            <a:r>
              <a:rPr lang="zh-CN" altLang="en-US" sz="2400" b="1" dirty="0" smtClean="0">
                <a:latin typeface="宋体" pitchFamily="2" charset="-122"/>
              </a:rPr>
              <a:t>．“凤翅坡</a:t>
            </a:r>
            <a:r>
              <a:rPr lang="en-US" altLang="zh-CN" sz="2400" b="1" dirty="0" smtClean="0">
                <a:latin typeface="宋体" pitchFamily="2" charset="-122"/>
              </a:rPr>
              <a:t>……</a:t>
            </a:r>
            <a:r>
              <a:rPr lang="zh-CN" altLang="en-US" sz="2400" b="1" dirty="0" smtClean="0">
                <a:latin typeface="宋体" pitchFamily="2" charset="-122"/>
              </a:rPr>
              <a:t>别人都搬走了，自家孩子去了城里，一条沟仅剩老两口儿”，这既是环境描写，也为后文写老两口儿煤气中毒八哥大叫无人知晓做了合理的铺垫。</a:t>
            </a:r>
          </a:p>
          <a:p>
            <a:pPr>
              <a:lnSpc>
                <a:spcPts val="3500"/>
              </a:lnSpc>
            </a:pPr>
            <a:r>
              <a:rPr lang="en-US" altLang="zh-CN" sz="2400" b="1" dirty="0" smtClean="0">
                <a:latin typeface="宋体" pitchFamily="2" charset="-122"/>
              </a:rPr>
              <a:t>C</a:t>
            </a:r>
            <a:r>
              <a:rPr lang="zh-CN" altLang="en-US" sz="2400" b="1" dirty="0" smtClean="0">
                <a:latin typeface="宋体" pitchFamily="2" charset="-122"/>
              </a:rPr>
              <a:t>．第一次，老两口儿抓住一只野鸽子，“曾有过一番犹豫”，主要是不想违拗孩子的意图，但最终还是放飞，又表现出对生命的怜爱和一定的环保意识。</a:t>
            </a:r>
          </a:p>
        </p:txBody>
      </p:sp>
      <p:grpSp>
        <p:nvGrpSpPr>
          <p:cNvPr id="2" name="Group 10"/>
          <p:cNvGrpSpPr>
            <a:grpSpLocks/>
          </p:cNvGrpSpPr>
          <p:nvPr/>
        </p:nvGrpSpPr>
        <p:grpSpPr bwMode="auto">
          <a:xfrm>
            <a:off x="1588" y="4581525"/>
            <a:ext cx="609600" cy="2028825"/>
            <a:chOff x="0" y="0"/>
            <a:chExt cx="384" cy="1278"/>
          </a:xfrm>
        </p:grpSpPr>
        <p:pic>
          <p:nvPicPr>
            <p:cNvPr id="1810438"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1043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458"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11459"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sp>
        <p:nvSpPr>
          <p:cNvPr id="1811460"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D</a:t>
            </a:r>
            <a:r>
              <a:rPr lang="zh-CN" altLang="en-US" sz="2400" b="1" dirty="0" smtClean="0">
                <a:latin typeface="宋体" pitchFamily="2" charset="-122"/>
              </a:rPr>
              <a:t>．小说两次写到姑爷回乡，他的言行既表现出孩子气，也表现了城里人的食不厌精、贪婪精明和逢迎巴结、向上攀爬的心理。</a:t>
            </a:r>
          </a:p>
          <a:p>
            <a:pPr>
              <a:lnSpc>
                <a:spcPts val="3500"/>
              </a:lnSpc>
            </a:pPr>
            <a:r>
              <a:rPr lang="en-US" altLang="zh-CN" sz="2400" b="1" dirty="0" smtClean="0">
                <a:latin typeface="宋体" pitchFamily="2" charset="-122"/>
              </a:rPr>
              <a:t>E</a:t>
            </a:r>
            <a:r>
              <a:rPr lang="zh-CN" altLang="en-US" sz="2400" b="1" dirty="0" smtClean="0">
                <a:latin typeface="宋体" pitchFamily="2" charset="-122"/>
              </a:rPr>
              <a:t>．这篇小说以“挂鸟”为线索，构思别具匠心，运用语言、动作等描写手法刻画了老两口儿、姑爷以及八哥等形象，内涵丰富，读之令人难忘。</a:t>
            </a:r>
          </a:p>
        </p:txBody>
      </p:sp>
      <p:grpSp>
        <p:nvGrpSpPr>
          <p:cNvPr id="2" name="Group 10"/>
          <p:cNvGrpSpPr>
            <a:grpSpLocks/>
          </p:cNvGrpSpPr>
          <p:nvPr/>
        </p:nvGrpSpPr>
        <p:grpSpPr bwMode="auto">
          <a:xfrm>
            <a:off x="1588" y="4581525"/>
            <a:ext cx="609600" cy="2028825"/>
            <a:chOff x="0" y="0"/>
            <a:chExt cx="384" cy="1278"/>
          </a:xfrm>
        </p:grpSpPr>
        <p:pic>
          <p:nvPicPr>
            <p:cNvPr id="1811462"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1146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82"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12483"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sp>
        <p:nvSpPr>
          <p:cNvPr id="1812484" name="内容占位符 2"/>
          <p:cNvSpPr>
            <a:spLocks noChangeArrowheads="1"/>
          </p:cNvSpPr>
          <p:nvPr/>
        </p:nvSpPr>
        <p:spPr bwMode="auto">
          <a:xfrm>
            <a:off x="792163" y="936625"/>
            <a:ext cx="7920037" cy="2563813"/>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答</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不给分。</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本题考查对文章内容的分析和概括的能力。</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为下文凸显主题奠定了美好的基调”分析不当。</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环保意识”属过度拔高。</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表现了城里人的食不厌精、贪婪精明和逢迎巴结、向上攀爬的心理”分析不当。</a:t>
            </a:r>
          </a:p>
        </p:txBody>
      </p:sp>
      <p:grpSp>
        <p:nvGrpSpPr>
          <p:cNvPr id="2" name="Group 10"/>
          <p:cNvGrpSpPr>
            <a:grpSpLocks/>
          </p:cNvGrpSpPr>
          <p:nvPr/>
        </p:nvGrpSpPr>
        <p:grpSpPr bwMode="auto">
          <a:xfrm>
            <a:off x="1588" y="4581525"/>
            <a:ext cx="609600" cy="2028825"/>
            <a:chOff x="0" y="0"/>
            <a:chExt cx="384" cy="1278"/>
          </a:xfrm>
        </p:grpSpPr>
        <p:pic>
          <p:nvPicPr>
            <p:cNvPr id="1812486"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1248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3506"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13507"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sp>
        <p:nvSpPr>
          <p:cNvPr id="1813508"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2.</a:t>
            </a:r>
            <a:r>
              <a:rPr lang="zh-CN" altLang="en-US" sz="2400" b="1" dirty="0" smtClean="0">
                <a:latin typeface="宋体" pitchFamily="2" charset="-122"/>
              </a:rPr>
              <a:t>小说中的老两口儿有哪些共同的特点？请简要分析。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热爱故园</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安土重迁或难舍故土</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不愿搬到外地</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城里</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生活；②勤劳、恩爱</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大清早便起来扫雪，平淡的称呼和对话彰显了老夫妻的恩爱；③朴实、善良</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放生鸟类，怜爱生命；④有些软弱，溺爱孩子</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对姑爷的捕鸟行为没有明确阻止。</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分，意思对即可</a:t>
            </a:r>
            <a:r>
              <a:rPr lang="en-US" altLang="zh-CN" sz="2400" b="1" dirty="0" smtClean="0">
                <a:solidFill>
                  <a:srgbClr val="990033"/>
                </a:solidFill>
                <a:latin typeface="宋体" pitchFamily="2" charset="-122"/>
              </a:rPr>
              <a:t>)</a:t>
            </a:r>
          </a:p>
        </p:txBody>
      </p:sp>
      <p:grpSp>
        <p:nvGrpSpPr>
          <p:cNvPr id="2" name="Group 10"/>
          <p:cNvGrpSpPr>
            <a:grpSpLocks/>
          </p:cNvGrpSpPr>
          <p:nvPr/>
        </p:nvGrpSpPr>
        <p:grpSpPr bwMode="auto">
          <a:xfrm>
            <a:off x="1588" y="4581525"/>
            <a:ext cx="609600" cy="2028825"/>
            <a:chOff x="0" y="0"/>
            <a:chExt cx="384" cy="1278"/>
          </a:xfrm>
        </p:grpSpPr>
        <p:pic>
          <p:nvPicPr>
            <p:cNvPr id="1813510"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1351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13508">
                                            <p:txEl>
                                              <p:pRg st="1" end="1"/>
                                            </p:txEl>
                                          </p:spTgt>
                                        </p:tgtEl>
                                        <p:attrNameLst>
                                          <p:attrName>style.visibility</p:attrName>
                                        </p:attrNameLst>
                                      </p:cBhvr>
                                      <p:to>
                                        <p:strVal val="visible"/>
                                      </p:to>
                                    </p:set>
                                    <p:anim calcmode="lin" valueType="num">
                                      <p:cBhvr additive="base">
                                        <p:cTn id="7" dur="500" fill="hold"/>
                                        <p:tgtEl>
                                          <p:spTgt spid="181350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1350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453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14531"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sp>
        <p:nvSpPr>
          <p:cNvPr id="1814532"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分析作品形象的能力。从文中找出关于老两口儿的描写，然后进行概括。如他们起得早，做饭、扫雪，可见他们勤劳；“别人都搬走了，自家孩子去了城里，一条沟仅剩老两口儿”，由此可知他们难舍故土；“他叫她‘老伴儿’，她叫他‘当家的”’，可见二人恩爱；她让他把鸽子放了，他每天都要去放被网挂住的鸟，并且还养了受伤的八哥，可见他们善良，怜爱生命；对姑爷的捕鸟行为，他们并没有明确阻止，可见他们溺爱孩子，有软弱的一面。</a:t>
            </a:r>
          </a:p>
        </p:txBody>
      </p:sp>
      <p:grpSp>
        <p:nvGrpSpPr>
          <p:cNvPr id="2" name="Group 10"/>
          <p:cNvGrpSpPr>
            <a:grpSpLocks/>
          </p:cNvGrpSpPr>
          <p:nvPr/>
        </p:nvGrpSpPr>
        <p:grpSpPr bwMode="auto">
          <a:xfrm>
            <a:off x="1588" y="4581525"/>
            <a:ext cx="609600" cy="2028825"/>
            <a:chOff x="0" y="0"/>
            <a:chExt cx="384" cy="1278"/>
          </a:xfrm>
        </p:grpSpPr>
        <p:pic>
          <p:nvPicPr>
            <p:cNvPr id="1814534"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1453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5554"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15555"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sp>
        <p:nvSpPr>
          <p:cNvPr id="1815556"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solidFill>
                  <a:srgbClr val="000000"/>
                </a:solidFill>
                <a:latin typeface="+mn-ea"/>
              </a:rPr>
              <a:t>*</a:t>
            </a:r>
            <a:r>
              <a:rPr lang="en-US" altLang="zh-CN" sz="2400" b="1" dirty="0" smtClean="0">
                <a:solidFill>
                  <a:srgbClr val="000000"/>
                </a:solidFill>
                <a:latin typeface="+mn-ea"/>
              </a:rPr>
              <a:t>3.</a:t>
            </a:r>
            <a:r>
              <a:rPr lang="zh-CN" altLang="en-US" sz="2400" b="1" dirty="0" smtClean="0">
                <a:solidFill>
                  <a:srgbClr val="000000"/>
                </a:solidFill>
                <a:latin typeface="+mn-ea"/>
              </a:rPr>
              <a:t>小说中有两段文字详列了“喜鹊”等鸟类；并用“百慕大三角”比喻鸟网，写鸟的“搁浅”。这两段文字有什么作用？其语言特色是什么？请简要分析。</a:t>
            </a:r>
            <a:r>
              <a:rPr lang="en-US" altLang="zh-CN" sz="2400" b="1" dirty="0" smtClean="0">
                <a:solidFill>
                  <a:srgbClr val="000000"/>
                </a:solidFill>
                <a:latin typeface="+mn-ea"/>
              </a:rPr>
              <a:t>(6</a:t>
            </a:r>
            <a:r>
              <a:rPr lang="zh-CN" altLang="en-US" sz="2400" b="1" dirty="0" smtClean="0">
                <a:solidFill>
                  <a:srgbClr val="000000"/>
                </a:solidFill>
                <a:latin typeface="+mn-ea"/>
              </a:rPr>
              <a:t>分</a:t>
            </a:r>
            <a:r>
              <a:rPr lang="en-US" altLang="zh-CN" sz="2400" b="1" dirty="0" smtClean="0">
                <a:solidFill>
                  <a:srgbClr val="000000"/>
                </a:solidFill>
                <a:latin typeface="+mn-ea"/>
              </a:rPr>
              <a:t>)</a:t>
            </a:r>
          </a:p>
          <a:p>
            <a:pPr indent="90488">
              <a:lnSpc>
                <a:spcPts val="3500"/>
              </a:lnSpc>
            </a:pPr>
            <a:r>
              <a:rPr lang="en-US" sz="2400" b="1" dirty="0" smtClean="0">
                <a:latin typeface="宋体" pitchFamily="2" charset="-122"/>
              </a:rPr>
              <a:t>    </a:t>
            </a:r>
            <a:endParaRPr lang="en-US" sz="2400" b="1" dirty="0">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这两段文字先写鸟类众多、迷幻、热闹，写出了鸟类的勃勃生机，后写鸟类被捕获，“挣扎”，写出了鸟类的惨状；前后形成鲜明对比，表达了老人</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也表达了作者</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对鸟类被摧残的痛心。</a:t>
            </a:r>
            <a:r>
              <a:rPr lang="en-US" altLang="zh-CN" sz="2400" b="1" dirty="0" smtClean="0">
                <a:solidFill>
                  <a:srgbClr val="990033"/>
                </a:solidFill>
                <a:latin typeface="宋体" pitchFamily="2" charset="-122"/>
              </a:rPr>
              <a:t>(4</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)②</a:t>
            </a:r>
            <a:r>
              <a:rPr lang="zh-CN" altLang="en-US" sz="2400" b="1" dirty="0" smtClean="0">
                <a:solidFill>
                  <a:srgbClr val="990033"/>
                </a:solidFill>
                <a:latin typeface="宋体" pitchFamily="2" charset="-122"/>
              </a:rPr>
              <a:t>这两段文字，语言朴实、优美、生动、口语化，多用短句，似老人絮叨，充满生活气息。</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意思对即可</a:t>
            </a:r>
            <a:r>
              <a:rPr lang="en-US" altLang="zh-CN" sz="2400" b="1" dirty="0" smtClean="0">
                <a:solidFill>
                  <a:srgbClr val="990033"/>
                </a:solidFill>
                <a:latin typeface="宋体" pitchFamily="2" charset="-122"/>
              </a:rPr>
              <a:t>)</a:t>
            </a:r>
          </a:p>
        </p:txBody>
      </p:sp>
      <p:grpSp>
        <p:nvGrpSpPr>
          <p:cNvPr id="2" name="Group 10"/>
          <p:cNvGrpSpPr>
            <a:grpSpLocks/>
          </p:cNvGrpSpPr>
          <p:nvPr/>
        </p:nvGrpSpPr>
        <p:grpSpPr bwMode="auto">
          <a:xfrm>
            <a:off x="1588" y="4581525"/>
            <a:ext cx="609600" cy="2028825"/>
            <a:chOff x="0" y="0"/>
            <a:chExt cx="384" cy="1278"/>
          </a:xfrm>
        </p:grpSpPr>
        <p:pic>
          <p:nvPicPr>
            <p:cNvPr id="1815558"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1555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15556">
                                            <p:txEl>
                                              <p:pRg st="2" end="2"/>
                                            </p:txEl>
                                          </p:spTgt>
                                        </p:tgtEl>
                                        <p:attrNameLst>
                                          <p:attrName>style.visibility</p:attrName>
                                        </p:attrNameLst>
                                      </p:cBhvr>
                                      <p:to>
                                        <p:strVal val="visible"/>
                                      </p:to>
                                    </p:set>
                                    <p:anim calcmode="lin" valueType="num">
                                      <p:cBhvr additive="base">
                                        <p:cTn id="7" dur="500" fill="hold"/>
                                        <p:tgtEl>
                                          <p:spTgt spid="181555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1555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578"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16579"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sp>
        <p:nvSpPr>
          <p:cNvPr id="1816580"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本题考查分析作品结构及鉴赏作品的语言特色的能力。第一问，先在文中找出“这两段”</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第十二、十三段，再分析这两段中所写的内容：第十二段是关于鸟的描写，作者是想表达鸟类的勃勃生机，“很迷幻，很热闹”；第十三段重点写鸟类被捕获。这样前后形成对比，目的在于突出后面鸟类的惨状，表达老人</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作者</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的痛心。第二问，在分析语言特点时，注意其用词的特点、句式特点等，如短句多，口语化，语言朴实而生动，有生活气息。</a:t>
            </a:r>
            <a:endParaRPr lang="en-US" sz="2400" b="1" dirty="0" smtClean="0">
              <a:solidFill>
                <a:srgbClr val="990033"/>
              </a:solidFill>
              <a:latin typeface="宋体" pitchFamily="2" charset="-122"/>
            </a:endParaRPr>
          </a:p>
          <a:p>
            <a:pPr indent="180975">
              <a:lnSpc>
                <a:spcPts val="3500"/>
              </a:lnSpc>
            </a:pPr>
            <a:endParaRPr lang="zh-CN" altLang="en-US" sz="2400" b="1" dirty="0">
              <a:solidFill>
                <a:srgbClr val="990033"/>
              </a:solidFill>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816582"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1658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7602"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17603" name="标题 1"/>
          <p:cNvSpPr>
            <a:spLocks noChangeArrowheads="1"/>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品味表达技巧</a:t>
            </a:r>
          </a:p>
        </p:txBody>
      </p:sp>
      <p:sp>
        <p:nvSpPr>
          <p:cNvPr id="1817604"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4.</a:t>
            </a:r>
            <a:r>
              <a:rPr lang="zh-CN" altLang="en-US" sz="2400" b="1" dirty="0" smtClean="0">
                <a:latin typeface="宋体" pitchFamily="2" charset="-122"/>
              </a:rPr>
              <a:t>小说为什么以八哥“头也不回地飞走了”为结尾？结合全文，谈谈你的看法。</a:t>
            </a:r>
            <a:r>
              <a:rPr lang="en-US" altLang="zh-CN" sz="2400" b="1" dirty="0" smtClean="0">
                <a:latin typeface="宋体" pitchFamily="2" charset="-122"/>
              </a:rPr>
              <a:t>(8</a:t>
            </a:r>
            <a:r>
              <a:rPr lang="zh-CN" altLang="en-US" sz="2400" b="1" dirty="0" smtClean="0">
                <a:latin typeface="宋体" pitchFamily="2" charset="-122"/>
              </a:rPr>
              <a:t>分</a:t>
            </a:r>
            <a:r>
              <a:rPr lang="en-US" altLang="zh-CN" sz="2400" b="1" dirty="0" smtClean="0">
                <a:latin typeface="宋体" pitchFamily="2" charset="-122"/>
              </a:rPr>
              <a:t>)</a:t>
            </a:r>
            <a:endParaRPr lang="en-US" sz="2400" b="1" dirty="0">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艺术结构上，八哥“头也不回地飞走了”，使结尾戛然而止，耐人寻味，给读者留下思考的空间；②情感表现上，既表现了八哥的失望痛苦，也表达了作者对现实的失望痛苦和批判；③思想内容上，从歌颂人性美好到批判人性的软弱</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老两口儿的行为</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及丑陋</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姑爷等人的行为</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，使小说内涵丰富、主题深化。</a:t>
            </a:r>
            <a:r>
              <a:rPr lang="en-US" altLang="zh-CN" sz="2400" b="1" dirty="0" smtClean="0">
                <a:solidFill>
                  <a:srgbClr val="990033"/>
                </a:solidFill>
                <a:latin typeface="宋体" pitchFamily="2" charset="-122"/>
              </a:rPr>
              <a:t>(8</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本题考查探究的能力。解答本题，可从艺术结构、情感表达及主题思想等方面考虑。考生只要找准探究点即可，注意分析时需结合文本内容。</a:t>
            </a:r>
          </a:p>
        </p:txBody>
      </p:sp>
      <p:grpSp>
        <p:nvGrpSpPr>
          <p:cNvPr id="2" name="Group 10"/>
          <p:cNvGrpSpPr>
            <a:grpSpLocks/>
          </p:cNvGrpSpPr>
          <p:nvPr/>
        </p:nvGrpSpPr>
        <p:grpSpPr bwMode="auto">
          <a:xfrm>
            <a:off x="1588" y="4581525"/>
            <a:ext cx="609600" cy="2028825"/>
            <a:chOff x="0" y="0"/>
            <a:chExt cx="384" cy="1278"/>
          </a:xfrm>
        </p:grpSpPr>
        <p:pic>
          <p:nvPicPr>
            <p:cNvPr id="1817606"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1760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17604">
                                            <p:txEl>
                                              <p:pRg st="1" end="1"/>
                                            </p:txEl>
                                          </p:spTgt>
                                        </p:tgtEl>
                                        <p:attrNameLst>
                                          <p:attrName>style.visibility</p:attrName>
                                        </p:attrNameLst>
                                      </p:cBhvr>
                                      <p:to>
                                        <p:strVal val="visible"/>
                                      </p:to>
                                    </p:set>
                                    <p:anim calcmode="lin" valueType="num">
                                      <p:cBhvr additive="base">
                                        <p:cTn id="7" dur="500" fill="hold"/>
                                        <p:tgtEl>
                                          <p:spTgt spid="181760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1760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17604">
                                            <p:txEl>
                                              <p:pRg st="2" end="2"/>
                                            </p:txEl>
                                          </p:spTgt>
                                        </p:tgtEl>
                                        <p:attrNameLst>
                                          <p:attrName>style.visibility</p:attrName>
                                        </p:attrNameLst>
                                      </p:cBhvr>
                                      <p:to>
                                        <p:strVal val="visible"/>
                                      </p:to>
                                    </p:set>
                                    <p:anim calcmode="lin" valueType="num">
                                      <p:cBhvr additive="base">
                                        <p:cTn id="11" dur="500" fill="hold"/>
                                        <p:tgtEl>
                                          <p:spTgt spid="181760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1760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0674" name="Text Box 6"/>
          <p:cNvSpPr txBox="1">
            <a:spLocks noChangeArrowheads="1"/>
          </p:cNvSpPr>
          <p:nvPr/>
        </p:nvSpPr>
        <p:spPr bwMode="auto">
          <a:xfrm>
            <a:off x="900113" y="2708275"/>
            <a:ext cx="7920037" cy="762000"/>
          </a:xfrm>
          <a:prstGeom prst="rect">
            <a:avLst/>
          </a:prstGeom>
          <a:noFill/>
          <a:ln w="9525">
            <a:noFill/>
            <a:miter lim="800000"/>
            <a:headEnd/>
            <a:tailEnd/>
          </a:ln>
        </p:spPr>
        <p:txBody>
          <a:bodyPr>
            <a:spAutoFit/>
          </a:bodyPr>
          <a:lstStyle/>
          <a:p>
            <a:pPr algn="ctr"/>
            <a:r>
              <a:rPr lang="zh-CN" altLang="en-US" sz="4400">
                <a:solidFill>
                  <a:srgbClr val="FF6600"/>
                </a:solidFill>
                <a:latin typeface="黑体" pitchFamily="2" charset="-122"/>
                <a:ea typeface="黑体" pitchFamily="2" charset="-122"/>
              </a:rPr>
              <a:t>第</a:t>
            </a:r>
            <a:r>
              <a:rPr lang="en-US" sz="4400">
                <a:solidFill>
                  <a:srgbClr val="FF6600"/>
                </a:solidFill>
                <a:latin typeface="黑体" pitchFamily="2" charset="-122"/>
                <a:ea typeface="黑体" pitchFamily="2" charset="-122"/>
              </a:rPr>
              <a:t>6</a:t>
            </a:r>
            <a:r>
              <a:rPr lang="zh-CN" altLang="en-US" sz="4400">
                <a:solidFill>
                  <a:srgbClr val="FF6600"/>
                </a:solidFill>
                <a:latin typeface="黑体" pitchFamily="2" charset="-122"/>
                <a:ea typeface="黑体" pitchFamily="2" charset="-122"/>
              </a:rPr>
              <a:t>讲　探究小说内容</a:t>
            </a:r>
          </a:p>
        </p:txBody>
      </p:sp>
      <p:sp>
        <p:nvSpPr>
          <p:cNvPr id="1820675" name="动作按钮: 自定义 8">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820677"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20678" name="内容占位符 2">
              <a:hlinkClick r:id="rId4" action="ppaction://hlinksldjump"/>
            </p:cNvPr>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考点</a:t>
              </a:r>
              <a:r>
                <a:rPr lang="en-US" b="1" dirty="0">
                  <a:solidFill>
                    <a:schemeClr val="bg1"/>
                  </a:solidFill>
                </a:rPr>
                <a:t>.</a:t>
              </a:r>
            </a:p>
            <a:p>
              <a:pPr>
                <a:lnSpc>
                  <a:spcPts val="2300"/>
                </a:lnSpc>
              </a:pPr>
              <a:r>
                <a:rPr lang="zh-CN" altLang="en-US" sz="2000" b="1" dirty="0">
                  <a:solidFill>
                    <a:schemeClr val="bg1"/>
                  </a:solidFill>
                  <a:ea typeface="幼圆" pitchFamily="49" charset="-122"/>
                </a:rPr>
                <a:t>技法</a:t>
              </a:r>
            </a:p>
          </p:txBody>
        </p:sp>
      </p:grpSp>
      <p:grpSp>
        <p:nvGrpSpPr>
          <p:cNvPr id="3" name="Group 4"/>
          <p:cNvGrpSpPr>
            <a:grpSpLocks/>
          </p:cNvGrpSpPr>
          <p:nvPr/>
        </p:nvGrpSpPr>
        <p:grpSpPr bwMode="auto">
          <a:xfrm>
            <a:off x="1588" y="777875"/>
            <a:ext cx="609600" cy="2003425"/>
            <a:chOff x="0" y="0"/>
            <a:chExt cx="384" cy="1262"/>
          </a:xfrm>
        </p:grpSpPr>
        <p:pic>
          <p:nvPicPr>
            <p:cNvPr id="1820680" name="Picture 5"/>
            <p:cNvPicPr>
              <a:picLocks noChangeAspect="1" noChangeArrowheads="1"/>
            </p:cNvPicPr>
            <p:nvPr/>
          </p:nvPicPr>
          <p:blipFill>
            <a:blip r:embed="rId5"/>
            <a:srcRect/>
            <a:stretch>
              <a:fillRect/>
            </a:stretch>
          </p:blipFill>
          <p:spPr bwMode="auto">
            <a:xfrm>
              <a:off x="0" y="0"/>
              <a:ext cx="384" cy="1171"/>
            </a:xfrm>
            <a:prstGeom prst="rect">
              <a:avLst/>
            </a:prstGeom>
            <a:noFill/>
            <a:ln w="9525">
              <a:noFill/>
              <a:miter lim="800000"/>
              <a:headEnd/>
              <a:tailEnd/>
            </a:ln>
          </p:spPr>
        </p:pic>
        <p:sp>
          <p:nvSpPr>
            <p:cNvPr id="1820681" name="内容占位符 2">
              <a:hlinkClick r:id="rId6" action="ppaction://hlinksldjump"/>
            </p:cNvPr>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真题</a:t>
              </a:r>
              <a:r>
                <a:rPr lang="en-US" b="1" dirty="0">
                  <a:solidFill>
                    <a:schemeClr val="bg1"/>
                  </a:solidFill>
                </a:rPr>
                <a:t>.</a:t>
              </a:r>
            </a:p>
            <a:p>
              <a:pPr>
                <a:lnSpc>
                  <a:spcPts val="2300"/>
                </a:lnSpc>
              </a:pPr>
              <a:r>
                <a:rPr lang="zh-CN" altLang="en-US" sz="2000" b="1" dirty="0">
                  <a:solidFill>
                    <a:schemeClr val="bg1"/>
                  </a:solidFill>
                  <a:ea typeface="幼圆" pitchFamily="49" charset="-122"/>
                </a:rPr>
                <a:t>指导</a:t>
              </a:r>
            </a:p>
          </p:txBody>
        </p:sp>
      </p:grpSp>
      <p:grpSp>
        <p:nvGrpSpPr>
          <p:cNvPr id="4" name="Group 10"/>
          <p:cNvGrpSpPr>
            <a:grpSpLocks/>
          </p:cNvGrpSpPr>
          <p:nvPr/>
        </p:nvGrpSpPr>
        <p:grpSpPr bwMode="auto">
          <a:xfrm>
            <a:off x="1588" y="4581525"/>
            <a:ext cx="609600" cy="2028825"/>
            <a:chOff x="0" y="0"/>
            <a:chExt cx="384" cy="1278"/>
          </a:xfrm>
        </p:grpSpPr>
        <p:pic>
          <p:nvPicPr>
            <p:cNvPr id="1820683" name="Picture 11"/>
            <p:cNvPicPr>
              <a:picLocks noChangeAspect="1" noChangeArrowheads="1"/>
            </p:cNvPicPr>
            <p:nvPr/>
          </p:nvPicPr>
          <p:blipFill>
            <a:blip r:embed="rId7"/>
            <a:srcRect/>
            <a:stretch>
              <a:fillRect/>
            </a:stretch>
          </p:blipFill>
          <p:spPr bwMode="auto">
            <a:xfrm>
              <a:off x="0" y="0"/>
              <a:ext cx="384" cy="1171"/>
            </a:xfrm>
            <a:prstGeom prst="rect">
              <a:avLst/>
            </a:prstGeom>
            <a:noFill/>
            <a:ln w="9525">
              <a:noFill/>
              <a:miter lim="800000"/>
              <a:headEnd/>
              <a:tailEnd/>
            </a:ln>
          </p:spPr>
        </p:pic>
        <p:sp>
          <p:nvSpPr>
            <p:cNvPr id="1820684" name="内容占位符 2">
              <a:hlinkClick r:id="rId8" action="ppaction://hlinksldjump"/>
            </p:cNvPr>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训练</a:t>
              </a:r>
              <a:r>
                <a:rPr lang="en-US" b="1" dirty="0">
                  <a:solidFill>
                    <a:schemeClr val="bg1"/>
                  </a:solidFill>
                </a:rPr>
                <a:t>.</a:t>
              </a:r>
            </a:p>
            <a:p>
              <a:pPr>
                <a:lnSpc>
                  <a:spcPts val="2300"/>
                </a:lnSpc>
              </a:pPr>
              <a:r>
                <a:rPr lang="zh-CN" altLang="en-US" sz="2000" b="1" dirty="0">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820674"/>
                                        </p:tgtEl>
                                        <p:attrNameLst>
                                          <p:attrName>style.visibility</p:attrName>
                                        </p:attrNameLst>
                                      </p:cBhvr>
                                      <p:to>
                                        <p:strVal val="visible"/>
                                      </p:to>
                                    </p:set>
                                    <p:anim calcmode="lin" valueType="num">
                                      <p:cBhvr>
                                        <p:cTn id="7" dur="500" fill="hold"/>
                                        <p:tgtEl>
                                          <p:spTgt spid="1820674"/>
                                        </p:tgtEl>
                                        <p:attrNameLst>
                                          <p:attrName>ppt_w</p:attrName>
                                        </p:attrNameLst>
                                      </p:cBhvr>
                                      <p:tavLst>
                                        <p:tav tm="0">
                                          <p:val>
                                            <p:fltVal val="0"/>
                                          </p:val>
                                        </p:tav>
                                        <p:tav tm="100000">
                                          <p:val>
                                            <p:strVal val="#ppt_w"/>
                                          </p:val>
                                        </p:tav>
                                      </p:tavLst>
                                    </p:anim>
                                    <p:anim calcmode="lin" valueType="num">
                                      <p:cBhvr>
                                        <p:cTn id="8" dur="500" fill="hold"/>
                                        <p:tgtEl>
                                          <p:spTgt spid="1820674"/>
                                        </p:tgtEl>
                                        <p:attrNameLst>
                                          <p:attrName>ppt_h</p:attrName>
                                        </p:attrNameLst>
                                      </p:cBhvr>
                                      <p:tavLst>
                                        <p:tav tm="0">
                                          <p:val>
                                            <p:fltVal val="0"/>
                                          </p:val>
                                        </p:tav>
                                        <p:tav tm="100000">
                                          <p:val>
                                            <p:strVal val="#ppt_h"/>
                                          </p:val>
                                        </p:tav>
                                      </p:tavLst>
                                    </p:anim>
                                    <p:animEffect transition="in" filter="fade">
                                      <p:cBhvr>
                                        <p:cTn id="9" dur="500"/>
                                        <p:tgtEl>
                                          <p:spTgt spid="1820674"/>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3"/>
                                        </p:tgtEl>
                                      </p:cBhvr>
                                    </p:animEffect>
                                    <p:animScale>
                                      <p:cBhvr>
                                        <p:cTn id="13" dur="250" autoRev="1" fill="hold"/>
                                        <p:tgtEl>
                                          <p:spTgt spid="3"/>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2"/>
                                        </p:tgtEl>
                                      </p:cBhvr>
                                    </p:animEffect>
                                    <p:animScale>
                                      <p:cBhvr>
                                        <p:cTn id="17" dur="250" autoRev="1" fill="hold"/>
                                        <p:tgtEl>
                                          <p:spTgt spid="2"/>
                                        </p:tgtEl>
                                      </p:cBhvr>
                                      <p:by x="105000" y="105000"/>
                                    </p:animScale>
                                  </p:childTnLst>
                                </p:cTn>
                              </p:par>
                            </p:childTnLst>
                          </p:cTn>
                        </p:par>
                        <p:par>
                          <p:cTn id="18" fill="hold">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4"/>
                                        </p:tgtEl>
                                      </p:cBhvr>
                                    </p:animEffect>
                                    <p:animScale>
                                      <p:cBhvr>
                                        <p:cTn id="21"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0674" grpId="0" autoUpdateAnimBg="0"/>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0" y="692150"/>
            <a:ext cx="9144000" cy="6165850"/>
            <a:chOff x="0" y="0"/>
            <a:chExt cx="9144000" cy="6165304"/>
          </a:xfrm>
        </p:grpSpPr>
        <p:sp>
          <p:nvSpPr>
            <p:cNvPr id="1821699" name="矩形 4"/>
            <p:cNvSpPr>
              <a:spLocks noChangeArrowheads="1"/>
            </p:cNvSpPr>
            <p:nvPr/>
          </p:nvSpPr>
          <p:spPr bwMode="auto">
            <a:xfrm>
              <a:off x="0" y="0"/>
              <a:ext cx="9144000" cy="6165304"/>
            </a:xfrm>
            <a:prstGeom prst="rect">
              <a:avLst/>
            </a:prstGeom>
            <a:solidFill>
              <a:schemeClr val="bg1"/>
            </a:solidFill>
            <a:ln w="9525">
              <a:noFill/>
              <a:miter lim="800000"/>
              <a:headEnd/>
              <a:tailEnd/>
            </a:ln>
          </p:spPr>
          <p:txBody>
            <a:bodyPr anchor="ctr"/>
            <a:lstStyle/>
            <a:p>
              <a:pPr algn="ctr"/>
              <a:endParaRPr lang="zh-CN" altLang="en-US" baseline="-25000">
                <a:solidFill>
                  <a:srgbClr val="FFFFFF"/>
                </a:solidFill>
              </a:endParaRPr>
            </a:p>
          </p:txBody>
        </p:sp>
        <p:grpSp>
          <p:nvGrpSpPr>
            <p:cNvPr id="3" name="矩形 5"/>
            <p:cNvGrpSpPr>
              <a:grpSpLocks/>
            </p:cNvGrpSpPr>
            <p:nvPr/>
          </p:nvGrpSpPr>
          <p:grpSpPr bwMode="auto">
            <a:xfrm>
              <a:off x="347472" y="8889"/>
              <a:ext cx="8503920" cy="5924787"/>
              <a:chOff x="0" y="0"/>
              <a:chExt cx="8503920" cy="5925312"/>
            </a:xfrm>
          </p:grpSpPr>
          <p:pic>
            <p:nvPicPr>
              <p:cNvPr id="1821701" name="矩形 5"/>
              <p:cNvPicPr>
                <a:picLocks noChangeArrowheads="1"/>
              </p:cNvPicPr>
              <p:nvPr/>
            </p:nvPicPr>
            <p:blipFill>
              <a:blip r:embed="rId2"/>
              <a:srcRect/>
              <a:stretch>
                <a:fillRect/>
              </a:stretch>
            </p:blipFill>
            <p:spPr bwMode="auto">
              <a:xfrm>
                <a:off x="0" y="0"/>
                <a:ext cx="8503920" cy="5925312"/>
              </a:xfrm>
              <a:prstGeom prst="rect">
                <a:avLst/>
              </a:prstGeom>
              <a:noFill/>
              <a:ln w="9525">
                <a:noFill/>
                <a:miter lim="800000"/>
                <a:headEnd/>
                <a:tailEnd/>
              </a:ln>
            </p:spPr>
          </p:pic>
          <p:sp>
            <p:nvSpPr>
              <p:cNvPr id="1821702" name="Text Box 6"/>
              <p:cNvSpPr txBox="1">
                <a:spLocks noChangeArrowheads="1"/>
              </p:cNvSpPr>
              <p:nvPr/>
            </p:nvSpPr>
            <p:spPr bwMode="auto">
              <a:xfrm>
                <a:off x="120072" y="49883"/>
                <a:ext cx="8266406" cy="5702377"/>
              </a:xfrm>
              <a:prstGeom prst="rect">
                <a:avLst/>
              </a:prstGeom>
              <a:noFill/>
              <a:ln w="9525">
                <a:noFill/>
                <a:miter lim="800000"/>
                <a:headEnd/>
                <a:tailEnd/>
              </a:ln>
            </p:spPr>
            <p:txBody>
              <a:bodyPr anchor="ctr"/>
              <a:lstStyle/>
              <a:p>
                <a:pPr algn="ctr"/>
                <a:endParaRPr lang="zh-CN" altLang="en-US" baseline="-25000">
                  <a:solidFill>
                    <a:srgbClr val="FFFFFF"/>
                  </a:solidFill>
                </a:endParaRPr>
              </a:p>
            </p:txBody>
          </p:sp>
        </p:grpSp>
      </p:grpSp>
      <p:sp>
        <p:nvSpPr>
          <p:cNvPr id="1821703" name="动作按钮: 自定义 8">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21704"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indent="542925">
              <a:lnSpc>
                <a:spcPts val="3500"/>
              </a:lnSpc>
            </a:pPr>
            <a:r>
              <a:rPr lang="zh-CN" altLang="en-US" sz="2400" b="1" dirty="0" smtClean="0">
                <a:latin typeface="宋体" pitchFamily="2" charset="-122"/>
              </a:rPr>
              <a:t>新课标</a:t>
            </a:r>
            <a:r>
              <a:rPr lang="en-US" altLang="zh-CN" sz="2400" b="1" dirty="0" smtClean="0">
                <a:latin typeface="宋体" pitchFamily="2" charset="-122"/>
              </a:rPr>
              <a:t>《</a:t>
            </a:r>
            <a:r>
              <a:rPr lang="zh-CN" altLang="en-US" sz="2400" b="1" dirty="0" smtClean="0">
                <a:latin typeface="宋体" pitchFamily="2" charset="-122"/>
              </a:rPr>
              <a:t>考试说明</a:t>
            </a:r>
            <a:r>
              <a:rPr lang="en-US" altLang="zh-CN" sz="2400" b="1" dirty="0" smtClean="0">
                <a:latin typeface="宋体" pitchFamily="2" charset="-122"/>
              </a:rPr>
              <a:t>》</a:t>
            </a:r>
            <a:r>
              <a:rPr lang="zh-CN" altLang="en-US" sz="2400" b="1" dirty="0" smtClean="0">
                <a:latin typeface="宋体" pitchFamily="2" charset="-122"/>
              </a:rPr>
              <a:t>文学类文本阅读“探究”能力中与此相对应的考点是：①从不同的角度和层面发掘作品的意蕴、民族心理和人文精神；②探讨作者的创作背景和创作意图；③对作品进行个性化阅读和有创意的解读。考查探究能力，能力层级为</a:t>
            </a:r>
            <a:r>
              <a:rPr lang="en-US" altLang="zh-CN" sz="2400" b="1" dirty="0" smtClean="0">
                <a:latin typeface="宋体" pitchFamily="2" charset="-122"/>
              </a:rPr>
              <a:t>F</a:t>
            </a:r>
            <a:r>
              <a:rPr lang="zh-CN" altLang="en-US" sz="2400" b="1" dirty="0" smtClean="0">
                <a:latin typeface="宋体" pitchFamily="2" charset="-122"/>
              </a:rPr>
              <a:t>级。前两点是探究的内容，最后一点是探究的方式和要求，三者之间存在着交叉关系。</a:t>
            </a:r>
            <a:endParaRPr lang="zh-CN" altLang="en-US" sz="2400" b="1" dirty="0">
              <a:latin typeface="宋体" pitchFamily="2" charset="-122"/>
            </a:endParaRPr>
          </a:p>
        </p:txBody>
      </p:sp>
      <p:sp>
        <p:nvSpPr>
          <p:cNvPr id="1821705" name="同侧圆角矩形 11"/>
          <p:cNvSpPr>
            <a:spLocks noChangeArrowheads="1"/>
          </p:cNvSpPr>
          <p:nvPr/>
        </p:nvSpPr>
        <p:spPr bwMode="auto">
          <a:xfrm>
            <a:off x="3314700" y="508000"/>
            <a:ext cx="2484438" cy="473075"/>
          </a:xfrm>
          <a:custGeom>
            <a:avLst/>
            <a:gdLst>
              <a:gd name="T0" fmla="*/ 2484438 w 2484438"/>
              <a:gd name="T1" fmla="*/ 236538 h 473075"/>
              <a:gd name="T2" fmla="*/ 1242219 w 2484438"/>
              <a:gd name="T3" fmla="*/ 473075 h 473075"/>
              <a:gd name="T4" fmla="*/ 0 w 2484438"/>
              <a:gd name="T5" fmla="*/ 236538 h 473075"/>
              <a:gd name="T6" fmla="*/ 1242219 w 2484438"/>
              <a:gd name="T7" fmla="*/ 0 h 473075"/>
              <a:gd name="T8" fmla="*/ 0 60000 65536"/>
              <a:gd name="T9" fmla="*/ 5898240 60000 65536"/>
              <a:gd name="T10" fmla="*/ 11796480 60000 65536"/>
              <a:gd name="T11" fmla="*/ 17694720 60000 65536"/>
              <a:gd name="T12" fmla="*/ 23094 w 2484438"/>
              <a:gd name="T13" fmla="*/ 23094 h 473075"/>
              <a:gd name="T14" fmla="*/ 2461344 w 2484438"/>
              <a:gd name="T15" fmla="*/ 473075 h 473075"/>
            </a:gdLst>
            <a:ahLst/>
            <a:cxnLst>
              <a:cxn ang="T8">
                <a:pos x="T0" y="T1"/>
              </a:cxn>
              <a:cxn ang="T9">
                <a:pos x="T2" y="T3"/>
              </a:cxn>
              <a:cxn ang="T10">
                <a:pos x="T4" y="T5"/>
              </a:cxn>
              <a:cxn ang="T11">
                <a:pos x="T6" y="T7"/>
              </a:cxn>
            </a:cxnLst>
            <a:rect l="T12" t="T13" r="T14" b="T15"/>
            <a:pathLst>
              <a:path w="2484438" h="473075">
                <a:moveTo>
                  <a:pt x="78847" y="0"/>
                </a:moveTo>
                <a:lnTo>
                  <a:pt x="2405591" y="0"/>
                </a:lnTo>
                <a:lnTo>
                  <a:pt x="2405590" y="0"/>
                </a:lnTo>
                <a:cubicBezTo>
                  <a:pt x="2449136" y="0"/>
                  <a:pt x="2484438" y="35301"/>
                  <a:pt x="2484438" y="78847"/>
                </a:cubicBezTo>
                <a:lnTo>
                  <a:pt x="2484438" y="473075"/>
                </a:lnTo>
                <a:lnTo>
                  <a:pt x="0" y="473075"/>
                </a:lnTo>
                <a:lnTo>
                  <a:pt x="0" y="78847"/>
                </a:lnTo>
                <a:cubicBezTo>
                  <a:pt x="0" y="35301"/>
                  <a:pt x="35301" y="0"/>
                  <a:pt x="78846" y="0"/>
                </a:cubicBezTo>
                <a:close/>
              </a:path>
            </a:pathLst>
          </a:custGeom>
          <a:gradFill rotWithShape="0">
            <a:gsLst>
              <a:gs pos="0">
                <a:srgbClr val="00B0DA"/>
              </a:gs>
              <a:gs pos="59000">
                <a:srgbClr val="1EB4FF"/>
              </a:gs>
              <a:gs pos="100000">
                <a:srgbClr val="005782"/>
              </a:gs>
            </a:gsLst>
            <a:lin ang="5400000"/>
          </a:gradFill>
          <a:ln w="9525">
            <a:noFill/>
            <a:miter lim="800000"/>
            <a:headEnd/>
            <a:tailEnd/>
          </a:ln>
        </p:spPr>
        <p:txBody>
          <a:bodyPr anchor="ctr"/>
          <a:lstStyle/>
          <a:p>
            <a:pPr algn="ctr">
              <a:lnSpc>
                <a:spcPts val="2200"/>
              </a:lnSpc>
            </a:pPr>
            <a:r>
              <a:rPr lang="zh-CN" altLang="en-US" sz="2600" b="1">
                <a:solidFill>
                  <a:schemeClr val="bg1"/>
                </a:solidFill>
                <a:latin typeface="幼圆" pitchFamily="49" charset="-122"/>
                <a:ea typeface="幼圆" pitchFamily="49" charset="-122"/>
              </a:rPr>
              <a:t>考纲在线</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1821705"/>
                                        </p:tgtEl>
                                        <p:attrNameLst>
                                          <p:attrName>style.visibility</p:attrName>
                                        </p:attrNameLst>
                                      </p:cBhvr>
                                      <p:to>
                                        <p:strVal val="visible"/>
                                      </p:to>
                                    </p:set>
                                    <p:animEffect transition="in" filter="wheel(4)">
                                      <p:cBhvr>
                                        <p:cTn id="7" dur="500"/>
                                        <p:tgtEl>
                                          <p:spTgt spid="182170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21704"/>
                                        </p:tgtEl>
                                        <p:attrNameLst>
                                          <p:attrName>style.visibility</p:attrName>
                                        </p:attrNameLst>
                                      </p:cBhvr>
                                      <p:to>
                                        <p:strVal val="visible"/>
                                      </p:to>
                                    </p:set>
                                    <p:animEffect transition="in" filter="blinds(horizontal)">
                                      <p:cBhvr>
                                        <p:cTn id="12" dur="500"/>
                                        <p:tgtEl>
                                          <p:spTgt spid="1821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1704" grpId="0" autoUpdateAnimBg="0"/>
      <p:bldP spid="1821705"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378" name="内容占位符 2"/>
          <p:cNvSpPr>
            <a:spLocks noGrp="1"/>
          </p:cNvSpPr>
          <p:nvPr>
            <p:ph idx="4294967295"/>
          </p:nvPr>
        </p:nvSpPr>
        <p:spPr>
          <a:xfrm>
            <a:off x="611188" y="765175"/>
            <a:ext cx="8281987" cy="5688013"/>
          </a:xfrm>
        </p:spPr>
        <p:txBody>
          <a:bodyPr/>
          <a:lstStyle/>
          <a:p>
            <a:pPr marL="0" indent="0" eaLnBrk="1" hangingPunct="1">
              <a:lnSpc>
                <a:spcPts val="3500"/>
              </a:lnSpc>
              <a:spcBef>
                <a:spcPct val="0"/>
              </a:spcBef>
              <a:buNone/>
            </a:pPr>
            <a:r>
              <a:rPr lang="en-US" altLang="zh-CN" sz="2400" b="1" dirty="0" smtClean="0">
                <a:latin typeface="宋体" pitchFamily="2" charset="-122"/>
              </a:rPr>
              <a:t>C. “</a:t>
            </a:r>
            <a:r>
              <a:rPr lang="zh-CN" altLang="en-US" sz="2400" b="1" dirty="0" smtClean="0">
                <a:latin typeface="宋体" pitchFamily="2" charset="-122"/>
              </a:rPr>
              <a:t>科技黑箱”是一种特殊的存贮知识、运行知识的设施或过程，在“科技黑箱”的生产过程中，价值观和伦理道德对科学知识进行了修正。</a:t>
            </a:r>
          </a:p>
          <a:p>
            <a:pPr marL="0" indent="0" eaLnBrk="1" hangingPunct="1">
              <a:lnSpc>
                <a:spcPts val="3500"/>
              </a:lnSpc>
              <a:spcBef>
                <a:spcPct val="0"/>
              </a:spcBef>
              <a:buNone/>
            </a:pPr>
            <a:r>
              <a:rPr lang="en-US" altLang="zh-CN" sz="2400" b="1" dirty="0" smtClean="0">
                <a:latin typeface="宋体" pitchFamily="2" charset="-122"/>
              </a:rPr>
              <a:t>D. </a:t>
            </a:r>
            <a:r>
              <a:rPr lang="zh-CN" altLang="en-US" sz="2400" b="1" dirty="0" smtClean="0">
                <a:latin typeface="宋体" pitchFamily="2" charset="-122"/>
              </a:rPr>
              <a:t>几乎技术的全部中间成果和最终成果，如电脑、手机，都集成了物理学、计算机科学等知识，可以说，是科技造就了“科技黑箱”。</a:t>
            </a:r>
          </a:p>
          <a:p>
            <a:pPr marL="0" indent="0" eaLnBrk="1" hangingPunct="1">
              <a:lnSpc>
                <a:spcPts val="3500"/>
              </a:lnSpc>
              <a:spcBef>
                <a:spcPct val="0"/>
              </a:spcBef>
              <a:buNone/>
            </a:pPr>
            <a:endParaRPr lang="zh-CN" altLang="en-US" sz="2400" b="1" dirty="0" smtClean="0">
              <a:latin typeface="宋体" pitchFamily="2" charset="-122"/>
            </a:endParaRPr>
          </a:p>
          <a:p>
            <a:pPr marL="0" indent="0" eaLnBrk="1" hangingPunct="1">
              <a:lnSpc>
                <a:spcPts val="3500"/>
              </a:lnSpc>
              <a:spcBef>
                <a:spcPct val="0"/>
              </a:spcBef>
              <a:buNone/>
            </a:pPr>
            <a:endParaRPr lang="zh-CN" altLang="en-US" sz="2400" b="1" dirty="0" smtClean="0">
              <a:latin typeface="宋体" pitchFamily="2" charset="-122"/>
            </a:endParaRPr>
          </a:p>
        </p:txBody>
      </p:sp>
      <p:sp>
        <p:nvSpPr>
          <p:cNvPr id="125337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5338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5338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0" y="692150"/>
            <a:ext cx="9144000" cy="6165850"/>
            <a:chOff x="0" y="0"/>
            <a:chExt cx="9144000" cy="6165304"/>
          </a:xfrm>
        </p:grpSpPr>
        <p:sp>
          <p:nvSpPr>
            <p:cNvPr id="1822723" name="矩形 4"/>
            <p:cNvSpPr>
              <a:spLocks noChangeArrowheads="1"/>
            </p:cNvSpPr>
            <p:nvPr/>
          </p:nvSpPr>
          <p:spPr bwMode="auto">
            <a:xfrm>
              <a:off x="0" y="0"/>
              <a:ext cx="9144000" cy="6165304"/>
            </a:xfrm>
            <a:prstGeom prst="rect">
              <a:avLst/>
            </a:prstGeom>
            <a:solidFill>
              <a:schemeClr val="bg1"/>
            </a:solidFill>
            <a:ln w="9525">
              <a:noFill/>
              <a:miter lim="800000"/>
              <a:headEnd/>
              <a:tailEnd/>
            </a:ln>
          </p:spPr>
          <p:txBody>
            <a:bodyPr anchor="ctr"/>
            <a:lstStyle/>
            <a:p>
              <a:pPr algn="ctr"/>
              <a:endParaRPr lang="zh-CN" altLang="en-US" baseline="-25000">
                <a:solidFill>
                  <a:srgbClr val="FFFFFF"/>
                </a:solidFill>
              </a:endParaRPr>
            </a:p>
          </p:txBody>
        </p:sp>
        <p:grpSp>
          <p:nvGrpSpPr>
            <p:cNvPr id="3" name="矩形 5"/>
            <p:cNvGrpSpPr>
              <a:grpSpLocks/>
            </p:cNvGrpSpPr>
            <p:nvPr/>
          </p:nvGrpSpPr>
          <p:grpSpPr bwMode="auto">
            <a:xfrm>
              <a:off x="347472" y="8889"/>
              <a:ext cx="8503920" cy="5924787"/>
              <a:chOff x="0" y="0"/>
              <a:chExt cx="8503920" cy="5925312"/>
            </a:xfrm>
          </p:grpSpPr>
          <p:pic>
            <p:nvPicPr>
              <p:cNvPr id="1822725" name="矩形 5"/>
              <p:cNvPicPr>
                <a:picLocks noChangeArrowheads="1"/>
              </p:cNvPicPr>
              <p:nvPr/>
            </p:nvPicPr>
            <p:blipFill>
              <a:blip r:embed="rId2"/>
              <a:srcRect/>
              <a:stretch>
                <a:fillRect/>
              </a:stretch>
            </p:blipFill>
            <p:spPr bwMode="auto">
              <a:xfrm>
                <a:off x="0" y="0"/>
                <a:ext cx="8503920" cy="5925312"/>
              </a:xfrm>
              <a:prstGeom prst="rect">
                <a:avLst/>
              </a:prstGeom>
              <a:noFill/>
              <a:ln w="9525">
                <a:noFill/>
                <a:miter lim="800000"/>
                <a:headEnd/>
                <a:tailEnd/>
              </a:ln>
            </p:spPr>
          </p:pic>
          <p:sp>
            <p:nvSpPr>
              <p:cNvPr id="1822726" name="Text Box 6"/>
              <p:cNvSpPr txBox="1">
                <a:spLocks noChangeArrowheads="1"/>
              </p:cNvSpPr>
              <p:nvPr/>
            </p:nvSpPr>
            <p:spPr bwMode="auto">
              <a:xfrm>
                <a:off x="120072" y="49883"/>
                <a:ext cx="8266406" cy="5702377"/>
              </a:xfrm>
              <a:prstGeom prst="rect">
                <a:avLst/>
              </a:prstGeom>
              <a:noFill/>
              <a:ln w="9525">
                <a:noFill/>
                <a:miter lim="800000"/>
                <a:headEnd/>
                <a:tailEnd/>
              </a:ln>
            </p:spPr>
            <p:txBody>
              <a:bodyPr anchor="ctr"/>
              <a:lstStyle/>
              <a:p>
                <a:pPr algn="ctr"/>
                <a:endParaRPr lang="zh-CN" altLang="en-US" baseline="-25000">
                  <a:solidFill>
                    <a:srgbClr val="FFFFFF"/>
                  </a:solidFill>
                </a:endParaRPr>
              </a:p>
            </p:txBody>
          </p:sp>
        </p:grpSp>
      </p:grpSp>
      <p:sp>
        <p:nvSpPr>
          <p:cNvPr id="1822727" name="动作按钮: 自定义 8">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22728"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indent="622300">
              <a:lnSpc>
                <a:spcPts val="3500"/>
              </a:lnSpc>
            </a:pPr>
            <a:endParaRPr lang="zh-CN" altLang="en-US" sz="2400" b="1" dirty="0">
              <a:latin typeface="宋体" pitchFamily="2" charset="-122"/>
            </a:endParaRPr>
          </a:p>
          <a:p>
            <a:pPr indent="622300">
              <a:lnSpc>
                <a:spcPts val="3500"/>
              </a:lnSpc>
            </a:pPr>
            <a:r>
              <a:rPr lang="zh-CN" altLang="en-US" sz="2400" b="1" dirty="0" smtClean="0">
                <a:latin typeface="宋体" pitchFamily="2" charset="-122"/>
              </a:rPr>
              <a:t>探究题是新课标全国卷小说阅读的压轴题，是每年的必考内容。其立意强调小说的整体阅读，能在整体把握文本的基础上对小说的某个疑难问题或某个要素</a:t>
            </a:r>
            <a:r>
              <a:rPr lang="en-US" altLang="zh-CN" sz="2400" b="1" dirty="0" smtClean="0">
                <a:latin typeface="宋体" pitchFamily="2" charset="-122"/>
              </a:rPr>
              <a:t>(</a:t>
            </a:r>
            <a:r>
              <a:rPr lang="zh-CN" altLang="en-US" sz="2400" b="1" dirty="0" smtClean="0">
                <a:latin typeface="宋体" pitchFamily="2" charset="-122"/>
              </a:rPr>
              <a:t>如主题</a:t>
            </a:r>
            <a:r>
              <a:rPr lang="en-US" altLang="zh-CN" sz="2400" b="1" dirty="0" smtClean="0">
                <a:latin typeface="宋体" pitchFamily="2" charset="-122"/>
              </a:rPr>
              <a:t>)</a:t>
            </a:r>
            <a:r>
              <a:rPr lang="zh-CN" altLang="en-US" sz="2400" b="1" dirty="0" smtClean="0">
                <a:latin typeface="宋体" pitchFamily="2" charset="-122"/>
              </a:rPr>
              <a:t>进行富有深度或广度的探究；或者能在整体把握文本的基础上联系现实、调动积累进行一定程度的再发现，再创造。虽然高考小说探究题每年都有变化，但探究点都离不开小说的四要素</a:t>
            </a:r>
            <a:r>
              <a:rPr lang="en-US" altLang="zh-CN" sz="2400" b="1" dirty="0" smtClean="0">
                <a:latin typeface="宋体" pitchFamily="2" charset="-122"/>
              </a:rPr>
              <a:t>——</a:t>
            </a:r>
            <a:r>
              <a:rPr lang="zh-CN" altLang="en-US" sz="2400" b="1" dirty="0" smtClean="0">
                <a:latin typeface="宋体" pitchFamily="2" charset="-122"/>
              </a:rPr>
              <a:t>人物、环境、情节、主题，</a:t>
            </a:r>
            <a:r>
              <a:rPr lang="en-US" altLang="zh-CN" sz="2400" b="1" dirty="0" smtClean="0">
                <a:latin typeface="宋体" pitchFamily="2" charset="-122"/>
              </a:rPr>
              <a:t>2013—2015</a:t>
            </a:r>
            <a:r>
              <a:rPr lang="zh-CN" altLang="en-US" sz="2400" b="1" dirty="0" smtClean="0">
                <a:latin typeface="宋体" pitchFamily="2" charset="-122"/>
              </a:rPr>
              <a:t>年新课标全国卷</a:t>
            </a:r>
            <a:r>
              <a:rPr lang="en-US" altLang="zh-CN" sz="2400" b="1" dirty="0" smtClean="0">
                <a:latin typeface="宋体" pitchFamily="2" charset="-122"/>
              </a:rPr>
              <a:t>Ⅰ</a:t>
            </a:r>
            <a:r>
              <a:rPr lang="zh-CN" altLang="en-US" sz="2400" b="1" dirty="0" smtClean="0">
                <a:latin typeface="宋体" pitchFamily="2" charset="-122"/>
              </a:rPr>
              <a:t>、新课标全国卷</a:t>
            </a:r>
            <a:r>
              <a:rPr lang="en-US" altLang="zh-CN" sz="2400" b="1" dirty="0" smtClean="0">
                <a:latin typeface="宋体" pitchFamily="2" charset="-122"/>
              </a:rPr>
              <a:t>Ⅱ</a:t>
            </a:r>
            <a:r>
              <a:rPr lang="zh-CN" altLang="en-US" sz="2400" b="1" dirty="0" smtClean="0">
                <a:latin typeface="宋体" pitchFamily="2" charset="-122"/>
              </a:rPr>
              <a:t>都在围绕这些点命题。</a:t>
            </a:r>
          </a:p>
        </p:txBody>
      </p:sp>
      <p:sp>
        <p:nvSpPr>
          <p:cNvPr id="1822729" name="同侧圆角矩形 11"/>
          <p:cNvSpPr>
            <a:spLocks noChangeArrowheads="1"/>
          </p:cNvSpPr>
          <p:nvPr/>
        </p:nvSpPr>
        <p:spPr bwMode="auto">
          <a:xfrm>
            <a:off x="3314700" y="508000"/>
            <a:ext cx="2484438" cy="473075"/>
          </a:xfrm>
          <a:custGeom>
            <a:avLst/>
            <a:gdLst>
              <a:gd name="T0" fmla="*/ 2484438 w 2484438"/>
              <a:gd name="T1" fmla="*/ 236538 h 473075"/>
              <a:gd name="T2" fmla="*/ 1242219 w 2484438"/>
              <a:gd name="T3" fmla="*/ 473075 h 473075"/>
              <a:gd name="T4" fmla="*/ 0 w 2484438"/>
              <a:gd name="T5" fmla="*/ 236538 h 473075"/>
              <a:gd name="T6" fmla="*/ 1242219 w 2484438"/>
              <a:gd name="T7" fmla="*/ 0 h 473075"/>
              <a:gd name="T8" fmla="*/ 0 60000 65536"/>
              <a:gd name="T9" fmla="*/ 5898240 60000 65536"/>
              <a:gd name="T10" fmla="*/ 11796480 60000 65536"/>
              <a:gd name="T11" fmla="*/ 17694720 60000 65536"/>
              <a:gd name="T12" fmla="*/ 23094 w 2484438"/>
              <a:gd name="T13" fmla="*/ 23094 h 473075"/>
              <a:gd name="T14" fmla="*/ 2461344 w 2484438"/>
              <a:gd name="T15" fmla="*/ 473075 h 473075"/>
            </a:gdLst>
            <a:ahLst/>
            <a:cxnLst>
              <a:cxn ang="T8">
                <a:pos x="T0" y="T1"/>
              </a:cxn>
              <a:cxn ang="T9">
                <a:pos x="T2" y="T3"/>
              </a:cxn>
              <a:cxn ang="T10">
                <a:pos x="T4" y="T5"/>
              </a:cxn>
              <a:cxn ang="T11">
                <a:pos x="T6" y="T7"/>
              </a:cxn>
            </a:cxnLst>
            <a:rect l="T12" t="T13" r="T14" b="T15"/>
            <a:pathLst>
              <a:path w="2484438" h="473075">
                <a:moveTo>
                  <a:pt x="78847" y="0"/>
                </a:moveTo>
                <a:lnTo>
                  <a:pt x="2405591" y="0"/>
                </a:lnTo>
                <a:lnTo>
                  <a:pt x="2405590" y="0"/>
                </a:lnTo>
                <a:cubicBezTo>
                  <a:pt x="2449136" y="0"/>
                  <a:pt x="2484438" y="35301"/>
                  <a:pt x="2484438" y="78847"/>
                </a:cubicBezTo>
                <a:lnTo>
                  <a:pt x="2484438" y="473075"/>
                </a:lnTo>
                <a:lnTo>
                  <a:pt x="0" y="473075"/>
                </a:lnTo>
                <a:lnTo>
                  <a:pt x="0" y="78847"/>
                </a:lnTo>
                <a:cubicBezTo>
                  <a:pt x="0" y="35301"/>
                  <a:pt x="35301" y="0"/>
                  <a:pt x="78846" y="0"/>
                </a:cubicBezTo>
                <a:close/>
              </a:path>
            </a:pathLst>
          </a:custGeom>
          <a:gradFill rotWithShape="0">
            <a:gsLst>
              <a:gs pos="0">
                <a:srgbClr val="00B0DA"/>
              </a:gs>
              <a:gs pos="59000">
                <a:srgbClr val="1EB4FF"/>
              </a:gs>
              <a:gs pos="100000">
                <a:srgbClr val="005782"/>
              </a:gs>
            </a:gsLst>
            <a:lin ang="5400000"/>
          </a:gradFill>
          <a:ln w="9525">
            <a:noFill/>
            <a:miter lim="800000"/>
            <a:headEnd/>
            <a:tailEnd/>
          </a:ln>
        </p:spPr>
        <p:txBody>
          <a:bodyPr anchor="ctr"/>
          <a:lstStyle/>
          <a:p>
            <a:pPr algn="ctr">
              <a:lnSpc>
                <a:spcPts val="2200"/>
              </a:lnSpc>
            </a:pPr>
            <a:r>
              <a:rPr lang="zh-CN" altLang="en-US" sz="2600" b="1">
                <a:solidFill>
                  <a:schemeClr val="bg1"/>
                </a:solidFill>
                <a:latin typeface="幼圆" pitchFamily="49" charset="-122"/>
                <a:ea typeface="幼圆" pitchFamily="49" charset="-122"/>
              </a:rPr>
              <a:t>考情透析</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1822729"/>
                                        </p:tgtEl>
                                        <p:attrNameLst>
                                          <p:attrName>style.visibility</p:attrName>
                                        </p:attrNameLst>
                                      </p:cBhvr>
                                      <p:to>
                                        <p:strVal val="visible"/>
                                      </p:to>
                                    </p:set>
                                    <p:animEffect transition="in" filter="wheel(4)">
                                      <p:cBhvr>
                                        <p:cTn id="7" dur="500"/>
                                        <p:tgtEl>
                                          <p:spTgt spid="1822729"/>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822728"/>
                                        </p:tgtEl>
                                        <p:attrNameLst>
                                          <p:attrName>style.visibility</p:attrName>
                                        </p:attrNameLst>
                                      </p:cBhvr>
                                      <p:to>
                                        <p:strVal val="visible"/>
                                      </p:to>
                                    </p:set>
                                    <p:animEffect transition="in" filter="diamond(in)">
                                      <p:cBhvr>
                                        <p:cTn id="12" dur="500"/>
                                        <p:tgtEl>
                                          <p:spTgt spid="1822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28" grpId="0" autoUpdateAnimBg="0"/>
      <p:bldP spid="1822729" grpId="0" animBg="1" autoUpdateAnimBg="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4770" name="内容占位符 2"/>
          <p:cNvSpPr>
            <a:spLocks noGrp="1"/>
          </p:cNvSpPr>
          <p:nvPr>
            <p:ph idx="4294967295"/>
          </p:nvPr>
        </p:nvSpPr>
        <p:spPr>
          <a:xfrm>
            <a:off x="827088" y="908050"/>
            <a:ext cx="7920037" cy="5399088"/>
          </a:xfrm>
        </p:spPr>
        <p:txBody>
          <a:bodyPr/>
          <a:lstStyle/>
          <a:p>
            <a:pPr marL="0" indent="622300" algn="ctr" eaLnBrk="1" hangingPunct="1">
              <a:lnSpc>
                <a:spcPts val="3500"/>
              </a:lnSpc>
              <a:spcBef>
                <a:spcPct val="0"/>
              </a:spcBef>
              <a:buFont typeface="Arial" charset="0"/>
              <a:buNone/>
            </a:pPr>
            <a:r>
              <a:rPr lang="en-US" sz="2400" b="1" dirty="0">
                <a:solidFill>
                  <a:srgbClr val="0033CC"/>
                </a:solidFill>
                <a:effectLst>
                  <a:outerShdw blurRad="38100" dist="38100" dir="2700000" algn="tl">
                    <a:srgbClr val="C0C0C0"/>
                  </a:outerShdw>
                </a:effectLst>
                <a:latin typeface="宋体" pitchFamily="2" charset="-122"/>
              </a:rPr>
              <a:t>—— </a:t>
            </a:r>
            <a:r>
              <a:rPr lang="zh-CN" altLang="en-US" sz="2400" b="1" dirty="0">
                <a:solidFill>
                  <a:srgbClr val="0033CC"/>
                </a:solidFill>
                <a:effectLst>
                  <a:outerShdw blurRad="38100" dist="38100" dir="2700000" algn="tl">
                    <a:srgbClr val="C0C0C0"/>
                  </a:outerShdw>
                </a:effectLst>
                <a:latin typeface="宋体" pitchFamily="2" charset="-122"/>
              </a:rPr>
              <a:t>真题体验 </a:t>
            </a:r>
            <a:r>
              <a:rPr lang="en-US" sz="2400" b="1" dirty="0">
                <a:solidFill>
                  <a:srgbClr val="0033CC"/>
                </a:solidFill>
                <a:effectLst>
                  <a:outerShdw blurRad="38100" dist="38100" dir="2700000" algn="tl">
                    <a:srgbClr val="C0C0C0"/>
                  </a:outerShdw>
                </a:effectLst>
                <a:latin typeface="宋体" pitchFamily="2" charset="-122"/>
              </a:rPr>
              <a:t>——</a:t>
            </a:r>
            <a:r>
              <a:rPr lang="zh-CN" altLang="en-US" sz="2400" b="1" dirty="0">
                <a:latin typeface="宋体" pitchFamily="2" charset="-122"/>
              </a:rPr>
              <a:t>　</a:t>
            </a:r>
          </a:p>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加“*”的为本考点题。</a:t>
            </a:r>
            <a:r>
              <a:rPr lang="en-US" altLang="zh-CN" sz="2400" b="1" dirty="0" smtClean="0">
                <a:latin typeface="宋体" pitchFamily="2" charset="-122"/>
              </a:rPr>
              <a:t>)</a:t>
            </a:r>
          </a:p>
          <a:p>
            <a:pPr marL="0" indent="0" eaLnBrk="1" hangingPunct="1">
              <a:lnSpc>
                <a:spcPts val="3500"/>
              </a:lnSpc>
              <a:spcBef>
                <a:spcPct val="0"/>
              </a:spcBef>
              <a:buFont typeface="Arial" charset="0"/>
              <a:buNone/>
            </a:pPr>
            <a:r>
              <a:rPr lang="zh-CN" altLang="en-US" sz="2400" b="1" dirty="0" smtClean="0">
                <a:latin typeface="宋体" pitchFamily="2" charset="-122"/>
              </a:rPr>
              <a:t> </a:t>
            </a:r>
            <a:r>
              <a:rPr lang="en-US" sz="2400" b="1" dirty="0">
                <a:latin typeface="宋体" pitchFamily="2" charset="-122"/>
              </a:rPr>
              <a:t>[2014•</a:t>
            </a:r>
            <a:r>
              <a:rPr lang="zh-CN" altLang="en-US" sz="2400" b="1" dirty="0">
                <a:latin typeface="宋体" pitchFamily="2" charset="-122"/>
              </a:rPr>
              <a:t>新课标全国卷</a:t>
            </a:r>
            <a:r>
              <a:rPr lang="en-US" sz="2400" b="1" dirty="0">
                <a:latin typeface="宋体" pitchFamily="2" charset="-122"/>
              </a:rPr>
              <a:t>Ⅱ] </a:t>
            </a:r>
            <a:r>
              <a:rPr lang="zh-CN" altLang="en-US" sz="2400" b="1" dirty="0">
                <a:latin typeface="宋体" pitchFamily="2" charset="-122"/>
              </a:rPr>
              <a:t>阅读下面的文字，完成1～4题。(25分)</a:t>
            </a:r>
          </a:p>
          <a:p>
            <a:pPr marL="0" indent="622300" algn="ctr" eaLnBrk="1" hangingPunct="1">
              <a:lnSpc>
                <a:spcPts val="3500"/>
              </a:lnSpc>
              <a:spcBef>
                <a:spcPct val="0"/>
              </a:spcBef>
              <a:buFont typeface="Arial" charset="0"/>
              <a:buNone/>
            </a:pPr>
            <a:r>
              <a:rPr lang="zh-CN" altLang="en-US" sz="2400" b="1" dirty="0" smtClean="0">
                <a:latin typeface="宋体" pitchFamily="2" charset="-122"/>
              </a:rPr>
              <a:t>鞋</a:t>
            </a:r>
          </a:p>
          <a:p>
            <a:pPr marL="0" indent="622300" algn="ctr" eaLnBrk="1" hangingPunct="1">
              <a:lnSpc>
                <a:spcPts val="3500"/>
              </a:lnSpc>
              <a:spcBef>
                <a:spcPct val="0"/>
              </a:spcBef>
              <a:buFont typeface="Arial" charset="0"/>
              <a:buNone/>
            </a:pPr>
            <a:r>
              <a:rPr lang="zh-CN" altLang="en-US" sz="2400" b="1" dirty="0" smtClean="0">
                <a:latin typeface="宋体" pitchFamily="2" charset="-122"/>
              </a:rPr>
              <a:t>刘庆邦 </a:t>
            </a:r>
          </a:p>
          <a:p>
            <a:pPr marL="0" indent="622300" eaLnBrk="1" hangingPunct="1">
              <a:lnSpc>
                <a:spcPts val="3500"/>
              </a:lnSpc>
              <a:spcBef>
                <a:spcPct val="0"/>
              </a:spcBef>
              <a:buNone/>
            </a:pPr>
            <a:r>
              <a:rPr lang="zh-CN" altLang="en-US" sz="2400" b="1" dirty="0" smtClean="0">
                <a:latin typeface="宋体" pitchFamily="2" charset="-122"/>
              </a:rPr>
              <a:t>有个姑娘叫守明，十八岁那年就定了亲。定亲的彩礼送来了，是几块做衣服的布料。</a:t>
            </a:r>
          </a:p>
          <a:p>
            <a:pPr marL="0" indent="622300" eaLnBrk="1" hangingPunct="1">
              <a:lnSpc>
                <a:spcPts val="3500"/>
              </a:lnSpc>
              <a:spcBef>
                <a:spcPct val="0"/>
              </a:spcBef>
              <a:buNone/>
            </a:pPr>
            <a:r>
              <a:rPr lang="zh-CN" altLang="en-US" sz="2400" b="1" dirty="0" smtClean="0">
                <a:latin typeface="宋体" pitchFamily="2" charset="-122"/>
              </a:rPr>
              <a:t>媒人一走，母亲眼睛弯弯的，说：“给，你婆家给你的东西。”</a:t>
            </a:r>
          </a:p>
          <a:p>
            <a:pPr marL="0" indent="622300" eaLnBrk="1" hangingPunct="1">
              <a:lnSpc>
                <a:spcPts val="3500"/>
              </a:lnSpc>
              <a:spcBef>
                <a:spcPct val="0"/>
              </a:spcBef>
              <a:buNone/>
            </a:pPr>
            <a:r>
              <a:rPr lang="zh-CN" altLang="en-US" sz="2400" b="1" dirty="0" smtClean="0">
                <a:latin typeface="宋体" pitchFamily="2" charset="-122"/>
              </a:rPr>
              <a:t>“谁要他的东西，我不要！”</a:t>
            </a:r>
          </a:p>
          <a:p>
            <a:pPr marL="0" indent="622300" eaLnBrk="1" hangingPunct="1">
              <a:lnSpc>
                <a:spcPts val="3500"/>
              </a:lnSpc>
              <a:spcBef>
                <a:spcPct val="0"/>
              </a:spcBef>
              <a:buNone/>
            </a:pPr>
            <a:r>
              <a:rPr lang="zh-CN" altLang="en-US" sz="2400" b="1" dirty="0" smtClean="0">
                <a:latin typeface="宋体" pitchFamily="2" charset="-122"/>
              </a:rPr>
              <a:t>“不要好呀，我留着给你妹妹做嫁妆。”</a:t>
            </a:r>
          </a:p>
        </p:txBody>
      </p:sp>
      <p:sp>
        <p:nvSpPr>
          <p:cNvPr id="1824771"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24772"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4"/>
          <p:cNvGrpSpPr>
            <a:grpSpLocks/>
          </p:cNvGrpSpPr>
          <p:nvPr/>
        </p:nvGrpSpPr>
        <p:grpSpPr bwMode="auto">
          <a:xfrm>
            <a:off x="1588" y="777875"/>
            <a:ext cx="609600" cy="2003425"/>
            <a:chOff x="0" y="0"/>
            <a:chExt cx="384" cy="1262"/>
          </a:xfrm>
        </p:grpSpPr>
        <p:pic>
          <p:nvPicPr>
            <p:cNvPr id="1824774"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2477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24772"/>
                                        </p:tgtEl>
                                        <p:attrNameLst>
                                          <p:attrName>style.visibility</p:attrName>
                                        </p:attrNameLst>
                                      </p:cBhvr>
                                      <p:to>
                                        <p:strVal val="visible"/>
                                      </p:to>
                                    </p:set>
                                    <p:anim calcmode="lin" valueType="num">
                                      <p:cBhvr additive="base">
                                        <p:cTn id="7" dur="500" fill="hold"/>
                                        <p:tgtEl>
                                          <p:spTgt spid="1824772"/>
                                        </p:tgtEl>
                                        <p:attrNameLst>
                                          <p:attrName>ppt_x</p:attrName>
                                        </p:attrNameLst>
                                      </p:cBhvr>
                                      <p:tavLst>
                                        <p:tav tm="0">
                                          <p:val>
                                            <p:strVal val="0-#ppt_w/2"/>
                                          </p:val>
                                        </p:tav>
                                        <p:tav tm="100000">
                                          <p:val>
                                            <p:strVal val="#ppt_x"/>
                                          </p:val>
                                        </p:tav>
                                      </p:tavLst>
                                    </p:anim>
                                    <p:anim calcmode="lin" valueType="num">
                                      <p:cBhvr additive="base">
                                        <p:cTn id="8" dur="500" fill="hold"/>
                                        <p:tgtEl>
                                          <p:spTgt spid="182477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24770">
                                            <p:txEl>
                                              <p:pRg st="0" end="0"/>
                                            </p:txEl>
                                          </p:spTgt>
                                        </p:tgtEl>
                                        <p:attrNameLst>
                                          <p:attrName>style.visibility</p:attrName>
                                        </p:attrNameLst>
                                      </p:cBhvr>
                                      <p:to>
                                        <p:strVal val="visible"/>
                                      </p:to>
                                    </p:set>
                                    <p:anim calcmode="lin" valueType="num">
                                      <p:cBhvr additive="base">
                                        <p:cTn id="17" dur="500" fill="hold"/>
                                        <p:tgtEl>
                                          <p:spTgt spid="1824770">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8247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1824770">
                                            <p:txEl>
                                              <p:pRg st="1" end="1"/>
                                            </p:txEl>
                                          </p:spTgt>
                                        </p:tgtEl>
                                        <p:attrNameLst>
                                          <p:attrName>style.visibility</p:attrName>
                                        </p:attrNameLst>
                                      </p:cBhvr>
                                      <p:to>
                                        <p:strVal val="visible"/>
                                      </p:to>
                                    </p:set>
                                    <p:animEffect transition="in" filter="box(in)">
                                      <p:cBhvr>
                                        <p:cTn id="23" dur="500"/>
                                        <p:tgtEl>
                                          <p:spTgt spid="1824770">
                                            <p:txEl>
                                              <p:pRg st="1" end="1"/>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1824770">
                                            <p:txEl>
                                              <p:pRg st="2" end="2"/>
                                            </p:txEl>
                                          </p:spTgt>
                                        </p:tgtEl>
                                        <p:attrNameLst>
                                          <p:attrName>style.visibility</p:attrName>
                                        </p:attrNameLst>
                                      </p:cBhvr>
                                      <p:to>
                                        <p:strVal val="visible"/>
                                      </p:to>
                                    </p:set>
                                    <p:animEffect transition="in" filter="box(in)">
                                      <p:cBhvr>
                                        <p:cTn id="26" dur="500"/>
                                        <p:tgtEl>
                                          <p:spTgt spid="1824770">
                                            <p:txEl>
                                              <p:pRg st="2" end="2"/>
                                            </p:txEl>
                                          </p:spTgt>
                                        </p:tgtEl>
                                      </p:cBhvr>
                                    </p:animEffect>
                                  </p:childTnLst>
                                </p:cTn>
                              </p:par>
                              <p:par>
                                <p:cTn id="27" presetID="4" presetClass="entr" presetSubtype="16" fill="hold" nodeType="withEffect">
                                  <p:stCondLst>
                                    <p:cond delay="0"/>
                                  </p:stCondLst>
                                  <p:childTnLst>
                                    <p:set>
                                      <p:cBhvr>
                                        <p:cTn id="28" dur="1" fill="hold">
                                          <p:stCondLst>
                                            <p:cond delay="0"/>
                                          </p:stCondLst>
                                        </p:cTn>
                                        <p:tgtEl>
                                          <p:spTgt spid="1824770">
                                            <p:txEl>
                                              <p:pRg st="3" end="3"/>
                                            </p:txEl>
                                          </p:spTgt>
                                        </p:tgtEl>
                                        <p:attrNameLst>
                                          <p:attrName>style.visibility</p:attrName>
                                        </p:attrNameLst>
                                      </p:cBhvr>
                                      <p:to>
                                        <p:strVal val="visible"/>
                                      </p:to>
                                    </p:set>
                                    <p:animEffect transition="in" filter="box(in)">
                                      <p:cBhvr>
                                        <p:cTn id="29" dur="500"/>
                                        <p:tgtEl>
                                          <p:spTgt spid="1824770">
                                            <p:txEl>
                                              <p:pRg st="3" end="3"/>
                                            </p:txEl>
                                          </p:spTgt>
                                        </p:tgtEl>
                                      </p:cBhvr>
                                    </p:animEffect>
                                  </p:childTnLst>
                                </p:cTn>
                              </p:par>
                              <p:par>
                                <p:cTn id="30" presetID="4" presetClass="entr" presetSubtype="16" fill="hold" nodeType="withEffect">
                                  <p:stCondLst>
                                    <p:cond delay="0"/>
                                  </p:stCondLst>
                                  <p:childTnLst>
                                    <p:set>
                                      <p:cBhvr>
                                        <p:cTn id="31" dur="1" fill="hold">
                                          <p:stCondLst>
                                            <p:cond delay="0"/>
                                          </p:stCondLst>
                                        </p:cTn>
                                        <p:tgtEl>
                                          <p:spTgt spid="1824770">
                                            <p:txEl>
                                              <p:pRg st="4" end="4"/>
                                            </p:txEl>
                                          </p:spTgt>
                                        </p:tgtEl>
                                        <p:attrNameLst>
                                          <p:attrName>style.visibility</p:attrName>
                                        </p:attrNameLst>
                                      </p:cBhvr>
                                      <p:to>
                                        <p:strVal val="visible"/>
                                      </p:to>
                                    </p:set>
                                    <p:animEffect transition="in" filter="box(in)">
                                      <p:cBhvr>
                                        <p:cTn id="32" dur="500"/>
                                        <p:tgtEl>
                                          <p:spTgt spid="1824770">
                                            <p:txEl>
                                              <p:pRg st="4" end="4"/>
                                            </p:txEl>
                                          </p:spTgt>
                                        </p:tgtEl>
                                      </p:cBhvr>
                                    </p:animEffect>
                                  </p:childTnLst>
                                </p:cTn>
                              </p:par>
                              <p:par>
                                <p:cTn id="33" presetID="4" presetClass="entr" presetSubtype="16" fill="hold" nodeType="withEffect">
                                  <p:stCondLst>
                                    <p:cond delay="0"/>
                                  </p:stCondLst>
                                  <p:childTnLst>
                                    <p:set>
                                      <p:cBhvr>
                                        <p:cTn id="34" dur="1" fill="hold">
                                          <p:stCondLst>
                                            <p:cond delay="0"/>
                                          </p:stCondLst>
                                        </p:cTn>
                                        <p:tgtEl>
                                          <p:spTgt spid="1824770">
                                            <p:txEl>
                                              <p:pRg st="5" end="5"/>
                                            </p:txEl>
                                          </p:spTgt>
                                        </p:tgtEl>
                                        <p:attrNameLst>
                                          <p:attrName>style.visibility</p:attrName>
                                        </p:attrNameLst>
                                      </p:cBhvr>
                                      <p:to>
                                        <p:strVal val="visible"/>
                                      </p:to>
                                    </p:set>
                                    <p:animEffect transition="in" filter="box(in)">
                                      <p:cBhvr>
                                        <p:cTn id="35" dur="500"/>
                                        <p:tgtEl>
                                          <p:spTgt spid="1824770">
                                            <p:txEl>
                                              <p:pRg st="5" end="5"/>
                                            </p:txEl>
                                          </p:spTgt>
                                        </p:tgtEl>
                                      </p:cBhvr>
                                    </p:animEffect>
                                  </p:childTnLst>
                                </p:cTn>
                              </p:par>
                              <p:par>
                                <p:cTn id="36" presetID="4" presetClass="entr" presetSubtype="16" fill="hold" nodeType="withEffect">
                                  <p:stCondLst>
                                    <p:cond delay="0"/>
                                  </p:stCondLst>
                                  <p:childTnLst>
                                    <p:set>
                                      <p:cBhvr>
                                        <p:cTn id="37" dur="1" fill="hold">
                                          <p:stCondLst>
                                            <p:cond delay="0"/>
                                          </p:stCondLst>
                                        </p:cTn>
                                        <p:tgtEl>
                                          <p:spTgt spid="1824770">
                                            <p:txEl>
                                              <p:pRg st="6" end="6"/>
                                            </p:txEl>
                                          </p:spTgt>
                                        </p:tgtEl>
                                        <p:attrNameLst>
                                          <p:attrName>style.visibility</p:attrName>
                                        </p:attrNameLst>
                                      </p:cBhvr>
                                      <p:to>
                                        <p:strVal val="visible"/>
                                      </p:to>
                                    </p:set>
                                    <p:animEffect transition="in" filter="box(in)">
                                      <p:cBhvr>
                                        <p:cTn id="38" dur="500"/>
                                        <p:tgtEl>
                                          <p:spTgt spid="1824770">
                                            <p:txEl>
                                              <p:pRg st="6" end="6"/>
                                            </p:txEl>
                                          </p:spTgt>
                                        </p:tgtEl>
                                      </p:cBhvr>
                                    </p:animEffect>
                                  </p:childTnLst>
                                </p:cTn>
                              </p:par>
                              <p:par>
                                <p:cTn id="39" presetID="4" presetClass="entr" presetSubtype="16" fill="hold" nodeType="withEffect">
                                  <p:stCondLst>
                                    <p:cond delay="0"/>
                                  </p:stCondLst>
                                  <p:childTnLst>
                                    <p:set>
                                      <p:cBhvr>
                                        <p:cTn id="40" dur="1" fill="hold">
                                          <p:stCondLst>
                                            <p:cond delay="0"/>
                                          </p:stCondLst>
                                        </p:cTn>
                                        <p:tgtEl>
                                          <p:spTgt spid="1824770">
                                            <p:txEl>
                                              <p:pRg st="7" end="7"/>
                                            </p:txEl>
                                          </p:spTgt>
                                        </p:tgtEl>
                                        <p:attrNameLst>
                                          <p:attrName>style.visibility</p:attrName>
                                        </p:attrNameLst>
                                      </p:cBhvr>
                                      <p:to>
                                        <p:strVal val="visible"/>
                                      </p:to>
                                    </p:set>
                                    <p:animEffect transition="in" filter="box(in)">
                                      <p:cBhvr>
                                        <p:cTn id="41" dur="500"/>
                                        <p:tgtEl>
                                          <p:spTgt spid="1824770">
                                            <p:txEl>
                                              <p:pRg st="7" end="7"/>
                                            </p:txEl>
                                          </p:spTgt>
                                        </p:tgtEl>
                                      </p:cBhvr>
                                    </p:animEffect>
                                  </p:childTnLst>
                                </p:cTn>
                              </p:par>
                              <p:par>
                                <p:cTn id="42" presetID="4" presetClass="entr" presetSubtype="16" fill="hold" nodeType="withEffect">
                                  <p:stCondLst>
                                    <p:cond delay="0"/>
                                  </p:stCondLst>
                                  <p:childTnLst>
                                    <p:set>
                                      <p:cBhvr>
                                        <p:cTn id="43" dur="1" fill="hold">
                                          <p:stCondLst>
                                            <p:cond delay="0"/>
                                          </p:stCondLst>
                                        </p:cTn>
                                        <p:tgtEl>
                                          <p:spTgt spid="1824770">
                                            <p:txEl>
                                              <p:pRg st="8" end="8"/>
                                            </p:txEl>
                                          </p:spTgt>
                                        </p:tgtEl>
                                        <p:attrNameLst>
                                          <p:attrName>style.visibility</p:attrName>
                                        </p:attrNameLst>
                                      </p:cBhvr>
                                      <p:to>
                                        <p:strVal val="visible"/>
                                      </p:to>
                                    </p:set>
                                    <p:animEffect transition="in" filter="box(in)">
                                      <p:cBhvr>
                                        <p:cTn id="44" dur="500"/>
                                        <p:tgtEl>
                                          <p:spTgt spid="182477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4772" grpId="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5794" name="内容占位符 2"/>
          <p:cNvSpPr>
            <a:spLocks noGrp="1"/>
          </p:cNvSpPr>
          <p:nvPr>
            <p:ph idx="4294967295"/>
          </p:nvPr>
        </p:nvSpPr>
        <p:spPr>
          <a:xfrm>
            <a:off x="792163" y="936625"/>
            <a:ext cx="7920037" cy="5399088"/>
          </a:xfrm>
        </p:spPr>
        <p:txBody>
          <a:bodyPr/>
          <a:lstStyle/>
          <a:p>
            <a:pPr marL="0" indent="622300" eaLnBrk="1" hangingPunct="1">
              <a:lnSpc>
                <a:spcPct val="122000"/>
              </a:lnSpc>
              <a:spcBef>
                <a:spcPct val="0"/>
              </a:spcBef>
              <a:buNone/>
            </a:pPr>
            <a:r>
              <a:rPr lang="zh-CN" altLang="en-US" sz="2400" b="1" dirty="0" smtClean="0">
                <a:latin typeface="宋体" pitchFamily="2" charset="-122"/>
              </a:rPr>
              <a:t>妹妹跟过来，要看看是什么好东西。守明像是捍卫什么似的，坚决不让妹妹看，她把包袱放进箱子，啪嗒就锁上了。</a:t>
            </a:r>
          </a:p>
          <a:p>
            <a:pPr marL="0" indent="622300" eaLnBrk="1" hangingPunct="1">
              <a:lnSpc>
                <a:spcPct val="122000"/>
              </a:lnSpc>
              <a:spcBef>
                <a:spcPct val="0"/>
              </a:spcBef>
              <a:buNone/>
            </a:pPr>
            <a:r>
              <a:rPr lang="zh-CN" altLang="en-US" sz="2400" b="1" dirty="0" smtClean="0">
                <a:latin typeface="宋体" pitchFamily="2" charset="-122"/>
              </a:rPr>
              <a:t>家里只有自己时，守明才关了门，把彩礼包儿拿出来。她把那块石榴红的方巾顶在头上，对着镜子左照右照。她的脸红通通的，很像刚下花轿的新娘子。想到新娘子，不知为何，她叹了一口气，鼻子也酸酸的。</a:t>
            </a:r>
          </a:p>
          <a:p>
            <a:pPr marL="0" indent="622300" eaLnBrk="1" hangingPunct="1">
              <a:lnSpc>
                <a:spcPct val="122000"/>
              </a:lnSpc>
              <a:spcBef>
                <a:spcPct val="0"/>
              </a:spcBef>
              <a:buNone/>
            </a:pPr>
            <a:r>
              <a:rPr lang="zh-CN" altLang="en-US" sz="2400" b="1" dirty="0" smtClean="0">
                <a:latin typeface="宋体" pitchFamily="2" charset="-122"/>
              </a:rPr>
              <a:t>按当地的规矩，守明该给那个人做一双鞋了。她的表情突然变得严肃起来。</a:t>
            </a:r>
          </a:p>
          <a:p>
            <a:pPr marL="0" indent="622300" eaLnBrk="1" hangingPunct="1">
              <a:lnSpc>
                <a:spcPts val="3500"/>
              </a:lnSpc>
              <a:spcBef>
                <a:spcPct val="0"/>
              </a:spcBef>
              <a:buFont typeface="Arial" charset="0"/>
              <a:buNone/>
            </a:pPr>
            <a:endParaRPr lang="zh-CN" altLang="en-US" sz="2400" b="1" dirty="0">
              <a:latin typeface="宋体" pitchFamily="2" charset="-122"/>
            </a:endParaRPr>
          </a:p>
        </p:txBody>
      </p:sp>
      <p:sp>
        <p:nvSpPr>
          <p:cNvPr id="1825795"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25796"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4"/>
          <p:cNvGrpSpPr>
            <a:grpSpLocks/>
          </p:cNvGrpSpPr>
          <p:nvPr/>
        </p:nvGrpSpPr>
        <p:grpSpPr bwMode="auto">
          <a:xfrm>
            <a:off x="1588" y="777875"/>
            <a:ext cx="609600" cy="2003425"/>
            <a:chOff x="0" y="0"/>
            <a:chExt cx="384" cy="1262"/>
          </a:xfrm>
        </p:grpSpPr>
        <p:pic>
          <p:nvPicPr>
            <p:cNvPr id="1825798"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2579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6818" name="内容占位符 2"/>
          <p:cNvSpPr>
            <a:spLocks noGrp="1"/>
          </p:cNvSpPr>
          <p:nvPr>
            <p:ph idx="4294967295"/>
          </p:nvPr>
        </p:nvSpPr>
        <p:spPr>
          <a:xfrm>
            <a:off x="792163" y="936625"/>
            <a:ext cx="7920037" cy="5399088"/>
          </a:xfrm>
        </p:spPr>
        <p:txBody>
          <a:bodyPr/>
          <a:lstStyle/>
          <a:p>
            <a:pPr marL="0" indent="622300" eaLnBrk="1" hangingPunct="1">
              <a:lnSpc>
                <a:spcPts val="3500"/>
              </a:lnSpc>
              <a:spcBef>
                <a:spcPct val="0"/>
              </a:spcBef>
              <a:buNone/>
            </a:pPr>
            <a:r>
              <a:rPr lang="zh-CN" altLang="en-US" sz="2400" b="1" dirty="0" smtClean="0">
                <a:latin typeface="宋体" pitchFamily="2" charset="-122"/>
              </a:rPr>
              <a:t>她把那个人的鞋样子放在床上，张开指头拃了拃，心中不免吃惊，天哪，那个人人不算大，脚怎么这样大。脚大走四方，不知这个人能不能走四方。她想让他走四方，又不想让他走四方。要是他四处乱走，剩下她一个人在家可怎么办？她想有了，把鞋做得稍小些，给他一双小鞋穿，让他的脚疼，走不成四方。想到这里，她仿佛已看见那人穿上了她做的新鞋，由于用力提鞋，脸都憋得红了。</a:t>
            </a:r>
          </a:p>
          <a:p>
            <a:pPr marL="0" indent="622300" eaLnBrk="1" hangingPunct="1">
              <a:lnSpc>
                <a:spcPts val="3500"/>
              </a:lnSpc>
              <a:spcBef>
                <a:spcPct val="0"/>
              </a:spcBef>
              <a:buNone/>
            </a:pPr>
            <a:r>
              <a:rPr lang="zh-CN" altLang="en-US" sz="2400" b="1" dirty="0" smtClean="0">
                <a:latin typeface="宋体" pitchFamily="2" charset="-122"/>
              </a:rPr>
              <a:t>“合适吗？” </a:t>
            </a:r>
          </a:p>
          <a:p>
            <a:pPr marL="0" indent="622300" eaLnBrk="1" hangingPunct="1">
              <a:lnSpc>
                <a:spcPts val="3500"/>
              </a:lnSpc>
              <a:spcBef>
                <a:spcPct val="0"/>
              </a:spcBef>
              <a:buNone/>
            </a:pPr>
            <a:r>
              <a:rPr lang="zh-CN" altLang="en-US" sz="2400" b="1" dirty="0" smtClean="0">
                <a:latin typeface="宋体" pitchFamily="2" charset="-122"/>
              </a:rPr>
              <a:t>那个人说合适是合适，就是有点紧。</a:t>
            </a:r>
          </a:p>
          <a:p>
            <a:pPr marL="0" indent="622300" eaLnBrk="1" hangingPunct="1">
              <a:lnSpc>
                <a:spcPts val="3500"/>
              </a:lnSpc>
              <a:spcBef>
                <a:spcPct val="0"/>
              </a:spcBef>
              <a:buNone/>
            </a:pPr>
            <a:r>
              <a:rPr lang="zh-CN" altLang="en-US" sz="2400" b="1" dirty="0" smtClean="0">
                <a:latin typeface="宋体" pitchFamily="2" charset="-122"/>
              </a:rPr>
              <a:t>“穿的次数多了就合适了。”</a:t>
            </a:r>
          </a:p>
        </p:txBody>
      </p:sp>
      <p:sp>
        <p:nvSpPr>
          <p:cNvPr id="1826819"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26820"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4"/>
          <p:cNvGrpSpPr>
            <a:grpSpLocks/>
          </p:cNvGrpSpPr>
          <p:nvPr/>
        </p:nvGrpSpPr>
        <p:grpSpPr bwMode="auto">
          <a:xfrm>
            <a:off x="1588" y="777875"/>
            <a:ext cx="609600" cy="2003425"/>
            <a:chOff x="0" y="0"/>
            <a:chExt cx="384" cy="1262"/>
          </a:xfrm>
        </p:grpSpPr>
        <p:pic>
          <p:nvPicPr>
            <p:cNvPr id="1826822"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2682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7842" name="内容占位符 2"/>
          <p:cNvSpPr>
            <a:spLocks noGrp="1"/>
          </p:cNvSpPr>
          <p:nvPr>
            <p:ph idx="4294967295"/>
          </p:nvPr>
        </p:nvSpPr>
        <p:spPr>
          <a:xfrm>
            <a:off x="792163" y="936625"/>
            <a:ext cx="7920037" cy="5399088"/>
          </a:xfrm>
        </p:spPr>
        <p:txBody>
          <a:bodyPr/>
          <a:lstStyle/>
          <a:p>
            <a:pPr marL="0" indent="622300" eaLnBrk="1" hangingPunct="1">
              <a:lnSpc>
                <a:spcPts val="3500"/>
              </a:lnSpc>
              <a:spcBef>
                <a:spcPct val="0"/>
              </a:spcBef>
              <a:buNone/>
            </a:pPr>
            <a:r>
              <a:rPr lang="zh-CN" altLang="en-US" sz="2400" b="1" dirty="0" smtClean="0">
                <a:latin typeface="宋体" pitchFamily="2" charset="-122"/>
              </a:rPr>
              <a:t>那个人把新鞋穿了一遭，回来说脚疼。</a:t>
            </a:r>
          </a:p>
          <a:p>
            <a:pPr marL="0" indent="622300" eaLnBrk="1" hangingPunct="1">
              <a:lnSpc>
                <a:spcPts val="3500"/>
              </a:lnSpc>
              <a:spcBef>
                <a:spcPct val="0"/>
              </a:spcBef>
              <a:buNone/>
            </a:pPr>
            <a:r>
              <a:rPr lang="zh-CN" altLang="en-US" sz="2400" b="1" dirty="0" smtClean="0">
                <a:latin typeface="宋体" pitchFamily="2" charset="-122"/>
              </a:rPr>
              <a:t>“你疼我也疼。”</a:t>
            </a:r>
          </a:p>
          <a:p>
            <a:pPr marL="0" indent="622300" eaLnBrk="1" hangingPunct="1">
              <a:lnSpc>
                <a:spcPts val="3500"/>
              </a:lnSpc>
              <a:spcBef>
                <a:spcPct val="0"/>
              </a:spcBef>
              <a:buNone/>
            </a:pPr>
            <a:r>
              <a:rPr lang="zh-CN" altLang="en-US" sz="2400" b="1" dirty="0" smtClean="0">
                <a:latin typeface="宋体" pitchFamily="2" charset="-122"/>
              </a:rPr>
              <a:t>那个人问她哪里疼。</a:t>
            </a:r>
          </a:p>
          <a:p>
            <a:pPr marL="0" indent="622300" eaLnBrk="1" hangingPunct="1">
              <a:lnSpc>
                <a:spcPts val="3500"/>
              </a:lnSpc>
              <a:spcBef>
                <a:spcPct val="0"/>
              </a:spcBef>
              <a:buNone/>
            </a:pPr>
            <a:r>
              <a:rPr lang="zh-CN" altLang="en-US" sz="2400" b="1" dirty="0" smtClean="0">
                <a:latin typeface="宋体" pitchFamily="2" charset="-122"/>
              </a:rPr>
              <a:t>“我心疼。”</a:t>
            </a:r>
          </a:p>
          <a:p>
            <a:pPr marL="0" indent="622300" eaLnBrk="1" hangingPunct="1">
              <a:lnSpc>
                <a:spcPts val="3500"/>
              </a:lnSpc>
              <a:spcBef>
                <a:spcPct val="0"/>
              </a:spcBef>
              <a:buNone/>
            </a:pPr>
            <a:r>
              <a:rPr lang="zh-CN" altLang="en-US" sz="2400" b="1" dirty="0" smtClean="0">
                <a:latin typeface="宋体" pitchFamily="2" charset="-122"/>
              </a:rPr>
              <a:t>那个人就笑了，说：“那我给你揉揉吧！” </a:t>
            </a:r>
          </a:p>
          <a:p>
            <a:pPr marL="0" indent="622300" eaLnBrk="1" hangingPunct="1">
              <a:lnSpc>
                <a:spcPts val="3500"/>
              </a:lnSpc>
              <a:spcBef>
                <a:spcPct val="0"/>
              </a:spcBef>
              <a:buNone/>
            </a:pPr>
            <a:r>
              <a:rPr lang="zh-CN" altLang="en-US" sz="2400" b="1" dirty="0" smtClean="0">
                <a:latin typeface="宋体" pitchFamily="2" charset="-122"/>
              </a:rPr>
              <a:t>她赶紧把胸口抱住了。她抱的动作大了些，把自己从幻想中抱了出来。摸摸脸，脸还火辣辣的。</a:t>
            </a:r>
          </a:p>
          <a:p>
            <a:pPr marL="0" indent="622300" eaLnBrk="1" hangingPunct="1">
              <a:lnSpc>
                <a:spcPts val="3500"/>
              </a:lnSpc>
              <a:spcBef>
                <a:spcPct val="0"/>
              </a:spcBef>
              <a:buNone/>
            </a:pPr>
            <a:r>
              <a:rPr lang="zh-CN" altLang="en-US" sz="2400" b="1" dirty="0" smtClean="0">
                <a:latin typeface="宋体" pitchFamily="2" charset="-122"/>
              </a:rPr>
              <a:t>瞎想归瞎想，在动剪子剪袼褙时，她还是照原样儿一丝不差地剪下来了。</a:t>
            </a:r>
          </a:p>
        </p:txBody>
      </p:sp>
      <p:sp>
        <p:nvSpPr>
          <p:cNvPr id="1827843"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27844"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4"/>
          <p:cNvGrpSpPr>
            <a:grpSpLocks/>
          </p:cNvGrpSpPr>
          <p:nvPr/>
        </p:nvGrpSpPr>
        <p:grpSpPr bwMode="auto">
          <a:xfrm>
            <a:off x="1588" y="777875"/>
            <a:ext cx="609600" cy="2003425"/>
            <a:chOff x="0" y="0"/>
            <a:chExt cx="384" cy="1262"/>
          </a:xfrm>
        </p:grpSpPr>
        <p:pic>
          <p:nvPicPr>
            <p:cNvPr id="1827846"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2784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8866" name="内容占位符 2"/>
          <p:cNvSpPr>
            <a:spLocks noGrp="1"/>
          </p:cNvSpPr>
          <p:nvPr>
            <p:ph idx="4294967295"/>
          </p:nvPr>
        </p:nvSpPr>
        <p:spPr>
          <a:xfrm>
            <a:off x="792163" y="936625"/>
            <a:ext cx="7920037" cy="5399088"/>
          </a:xfrm>
        </p:spPr>
        <p:txBody>
          <a:bodyPr/>
          <a:lstStyle/>
          <a:p>
            <a:pPr marL="0" indent="622300" eaLnBrk="1" hangingPunct="1">
              <a:lnSpc>
                <a:spcPts val="3500"/>
              </a:lnSpc>
              <a:spcBef>
                <a:spcPct val="0"/>
              </a:spcBef>
              <a:buNone/>
            </a:pPr>
            <a:r>
              <a:rPr lang="zh-CN" altLang="en-US" sz="2400" b="1" dirty="0" smtClean="0">
                <a:latin typeface="宋体" pitchFamily="2" charset="-122"/>
              </a:rPr>
              <a:t>第一次看见那个人是在社员大会上，那个人在黑压压的会场中念一篇稿子。她不记得稿子里说的是什么，旁边的人打听那个人是哪庄的，叫什么名字，她却记住了。她当时想，这个男孩子，年纪不大，胆子可够大的，敢在这么多人面前念那么长一大篇话。她这个年龄正是心里乱想的年龄，想着想着，就把自己和那个人联系到一块儿去了。不知道那个人有没有对象，要是没对象的话，不知喜欢什么样的</a:t>
            </a:r>
            <a:r>
              <a:rPr lang="en-US" altLang="zh-CN" sz="2400" b="1" dirty="0" smtClean="0">
                <a:latin typeface="宋体" pitchFamily="2" charset="-122"/>
              </a:rPr>
              <a:t>……</a:t>
            </a:r>
          </a:p>
          <a:p>
            <a:pPr marL="0" indent="622300" eaLnBrk="1" hangingPunct="1">
              <a:lnSpc>
                <a:spcPts val="3500"/>
              </a:lnSpc>
              <a:spcBef>
                <a:spcPct val="0"/>
              </a:spcBef>
              <a:buNone/>
            </a:pPr>
            <a:r>
              <a:rPr lang="zh-CN" altLang="en-US" sz="2400" b="1" dirty="0" smtClean="0">
                <a:latin typeface="宋体" pitchFamily="2" charset="-122"/>
              </a:rPr>
              <a:t>有一天，家里来了个媒人，守明正要表示心烦，一听介绍的不是别人，正是让她做梦的那个人，一时浑身冰凉，小脸发白，泪珠子一串一串往下掉。母亲以为她对这门亲事不乐意，守明说：“妈，我是舍不得离开您！” </a:t>
            </a:r>
          </a:p>
        </p:txBody>
      </p:sp>
      <p:sp>
        <p:nvSpPr>
          <p:cNvPr id="1828867"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28868"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4"/>
          <p:cNvGrpSpPr>
            <a:grpSpLocks/>
          </p:cNvGrpSpPr>
          <p:nvPr/>
        </p:nvGrpSpPr>
        <p:grpSpPr bwMode="auto">
          <a:xfrm>
            <a:off x="1588" y="777875"/>
            <a:ext cx="609600" cy="2003425"/>
            <a:chOff x="0" y="0"/>
            <a:chExt cx="384" cy="1262"/>
          </a:xfrm>
        </p:grpSpPr>
        <p:pic>
          <p:nvPicPr>
            <p:cNvPr id="1828870"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2887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9890" name="内容占位符 2"/>
          <p:cNvSpPr>
            <a:spLocks noGrp="1"/>
          </p:cNvSpPr>
          <p:nvPr>
            <p:ph idx="4294967295"/>
          </p:nvPr>
        </p:nvSpPr>
        <p:spPr>
          <a:xfrm>
            <a:off x="611188" y="765175"/>
            <a:ext cx="8281987" cy="5616575"/>
          </a:xfrm>
        </p:spPr>
        <p:txBody>
          <a:bodyPr/>
          <a:lstStyle/>
          <a:p>
            <a:pPr marL="0" indent="622300" eaLnBrk="1" hangingPunct="1">
              <a:lnSpc>
                <a:spcPts val="3500"/>
              </a:lnSpc>
              <a:spcBef>
                <a:spcPct val="0"/>
              </a:spcBef>
              <a:buNone/>
            </a:pPr>
            <a:r>
              <a:rPr lang="zh-CN" altLang="en-US" sz="2400" b="1" dirty="0" smtClean="0">
                <a:latin typeface="宋体" pitchFamily="2" charset="-122"/>
              </a:rPr>
              <a:t>媒人递来消息，说那个人要外出当工人。守明一听有些犯愣，这真应了那句脚大走四方的话。此一去不知何时才能回还。她一定得送给那个人一点东西，让那个人念着她，记住她。她没有别的可送，只有这一双鞋。 </a:t>
            </a:r>
          </a:p>
          <a:p>
            <a:pPr marL="0" indent="622300" eaLnBrk="1" hangingPunct="1">
              <a:lnSpc>
                <a:spcPts val="3500"/>
              </a:lnSpc>
              <a:spcBef>
                <a:spcPct val="0"/>
              </a:spcBef>
              <a:buNone/>
            </a:pPr>
            <a:r>
              <a:rPr lang="zh-CN" altLang="en-US" sz="2400" b="1" dirty="0" smtClean="0">
                <a:latin typeface="宋体" pitchFamily="2" charset="-122"/>
              </a:rPr>
              <a:t>那个人外出的日期定下来了，托媒人传话，向她约会，她正好亲手把鞋交给那个人。</a:t>
            </a:r>
          </a:p>
          <a:p>
            <a:pPr marL="0" indent="622300" eaLnBrk="1" hangingPunct="1">
              <a:lnSpc>
                <a:spcPts val="3500"/>
              </a:lnSpc>
              <a:spcBef>
                <a:spcPct val="0"/>
              </a:spcBef>
              <a:buNone/>
            </a:pPr>
            <a:r>
              <a:rPr lang="zh-CN" altLang="en-US" sz="2400" b="1" dirty="0" smtClean="0">
                <a:latin typeface="宋体" pitchFamily="2" charset="-122"/>
              </a:rPr>
              <a:t>约会的地点是村边那座高桥，时间是吃过晚饭之后。母亲要送她到桥头去，她不让。</a:t>
            </a:r>
          </a:p>
          <a:p>
            <a:pPr marL="0" indent="622300" eaLnBrk="1" hangingPunct="1">
              <a:lnSpc>
                <a:spcPts val="3500"/>
              </a:lnSpc>
              <a:spcBef>
                <a:spcPct val="0"/>
              </a:spcBef>
              <a:buNone/>
            </a:pPr>
            <a:r>
              <a:rPr lang="zh-CN" altLang="en-US" sz="2400" b="1" dirty="0" smtClean="0">
                <a:latin typeface="宋体" pitchFamily="2" charset="-122"/>
              </a:rPr>
              <a:t>守明把一切都想好了，那个人若说正好，她就让他穿这双鞋上路</a:t>
            </a:r>
            <a:r>
              <a:rPr lang="en-US" altLang="zh-CN" sz="2400" b="1" dirty="0" smtClean="0">
                <a:latin typeface="宋体" pitchFamily="2" charset="-122"/>
              </a:rPr>
              <a:t>——</a:t>
            </a:r>
            <a:r>
              <a:rPr lang="zh-CN" altLang="en-US" sz="2400" b="1" dirty="0" smtClean="0">
                <a:latin typeface="宋体" pitchFamily="2" charset="-122"/>
              </a:rPr>
              <a:t>人是你的，鞋就是你的，还脱下来干什么！临出门，她又改了主意，觉得只让那个人把鞋穿上试试新就行了，还得让他脱下来，等他回来完婚那一天才能穿。</a:t>
            </a:r>
          </a:p>
        </p:txBody>
      </p:sp>
      <p:sp>
        <p:nvSpPr>
          <p:cNvPr id="1829891"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29892"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4"/>
          <p:cNvGrpSpPr>
            <a:grpSpLocks/>
          </p:cNvGrpSpPr>
          <p:nvPr/>
        </p:nvGrpSpPr>
        <p:grpSpPr bwMode="auto">
          <a:xfrm>
            <a:off x="1588" y="777875"/>
            <a:ext cx="609600" cy="2003425"/>
            <a:chOff x="0" y="0"/>
            <a:chExt cx="384" cy="1262"/>
          </a:xfrm>
        </p:grpSpPr>
        <p:pic>
          <p:nvPicPr>
            <p:cNvPr id="1829894"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2989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0914" name="内容占位符 2"/>
          <p:cNvSpPr>
            <a:spLocks noGrp="1"/>
          </p:cNvSpPr>
          <p:nvPr>
            <p:ph idx="4294967295"/>
          </p:nvPr>
        </p:nvSpPr>
        <p:spPr>
          <a:xfrm>
            <a:off x="792163" y="936625"/>
            <a:ext cx="7920037" cy="5399088"/>
          </a:xfrm>
        </p:spPr>
        <p:txBody>
          <a:bodyPr/>
          <a:lstStyle/>
          <a:p>
            <a:pPr marL="0" indent="622300" eaLnBrk="1" hangingPunct="1">
              <a:lnSpc>
                <a:spcPts val="3500"/>
              </a:lnSpc>
              <a:spcBef>
                <a:spcPct val="0"/>
              </a:spcBef>
              <a:buNone/>
            </a:pPr>
            <a:r>
              <a:rPr lang="zh-CN" altLang="en-US" sz="2400" b="1" dirty="0" smtClean="0">
                <a:latin typeface="宋体" pitchFamily="2" charset="-122"/>
              </a:rPr>
              <a:t>守明的设想未能实现。她把鞋递给那个人时，让那个人穿上试试，那个人只笑了笑，说声谢谢，就把鞋竖着插进上衣口袋里去了。直到那个人说再见，鞋也没试一下。那个人说再见时，猛地向守明伸出了手，意思要把手握一握。</a:t>
            </a:r>
          </a:p>
          <a:p>
            <a:pPr marL="0" indent="622300" eaLnBrk="1" hangingPunct="1">
              <a:lnSpc>
                <a:spcPts val="3500"/>
              </a:lnSpc>
              <a:spcBef>
                <a:spcPct val="0"/>
              </a:spcBef>
              <a:buNone/>
            </a:pPr>
            <a:r>
              <a:rPr lang="zh-CN" altLang="en-US" sz="2400" b="1" dirty="0" smtClean="0">
                <a:latin typeface="宋体" pitchFamily="2" charset="-122"/>
              </a:rPr>
              <a:t>这是守明没有料到的。他们虽然见过几次面，但从来没有碰过手。她犹豫了一会儿，还是低着头把手交出去了。那个人的手温热有力，握得她的手忽地出了一层汗，接着她身上也出汗了。那个人大概怕她害臊，就把她的手松开了。</a:t>
            </a:r>
          </a:p>
        </p:txBody>
      </p:sp>
      <p:sp>
        <p:nvSpPr>
          <p:cNvPr id="1830915"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30916"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4"/>
          <p:cNvGrpSpPr>
            <a:grpSpLocks/>
          </p:cNvGrpSpPr>
          <p:nvPr/>
        </p:nvGrpSpPr>
        <p:grpSpPr bwMode="auto">
          <a:xfrm>
            <a:off x="1588" y="777875"/>
            <a:ext cx="609600" cy="2003425"/>
            <a:chOff x="0" y="0"/>
            <a:chExt cx="384" cy="1262"/>
          </a:xfrm>
        </p:grpSpPr>
        <p:pic>
          <p:nvPicPr>
            <p:cNvPr id="1830918"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3091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1938" name="内容占位符 2"/>
          <p:cNvSpPr>
            <a:spLocks noGrp="1"/>
          </p:cNvSpPr>
          <p:nvPr>
            <p:ph idx="4294967295"/>
          </p:nvPr>
        </p:nvSpPr>
        <p:spPr>
          <a:xfrm>
            <a:off x="792163" y="936625"/>
            <a:ext cx="7920037" cy="5399088"/>
          </a:xfrm>
        </p:spPr>
        <p:txBody>
          <a:bodyPr/>
          <a:lstStyle/>
          <a:p>
            <a:pPr marL="0" indent="622300" eaLnBrk="1" hangingPunct="1">
              <a:lnSpc>
                <a:spcPts val="3500"/>
              </a:lnSpc>
              <a:spcBef>
                <a:spcPct val="0"/>
              </a:spcBef>
              <a:buNone/>
            </a:pPr>
            <a:r>
              <a:rPr lang="zh-CN" altLang="en-US" sz="2400" b="1" dirty="0" smtClean="0">
                <a:latin typeface="宋体" pitchFamily="2" charset="-122"/>
              </a:rPr>
              <a:t>守明下了桥往回走时，见夹道的高庄稼中间拦着一个黑人影，她大吃一惊，正要折回身去追那个人，扑进那个人怀里，让她的那个人救她，人影说话了，原来是她母亲。</a:t>
            </a:r>
          </a:p>
          <a:p>
            <a:pPr marL="0" indent="622300" eaLnBrk="1" hangingPunct="1">
              <a:lnSpc>
                <a:spcPts val="3500"/>
              </a:lnSpc>
              <a:spcBef>
                <a:spcPct val="0"/>
              </a:spcBef>
              <a:buNone/>
            </a:pPr>
            <a:r>
              <a:rPr lang="zh-CN" altLang="en-US" sz="2400" b="1" dirty="0" smtClean="0">
                <a:latin typeface="宋体" pitchFamily="2" charset="-122"/>
              </a:rPr>
              <a:t>怎么会是母亲呢！在回家的路上，守明一直没跟母亲说话。</a:t>
            </a:r>
          </a:p>
        </p:txBody>
      </p:sp>
      <p:sp>
        <p:nvSpPr>
          <p:cNvPr id="1831939"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31940"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4"/>
          <p:cNvGrpSpPr>
            <a:grpSpLocks/>
          </p:cNvGrpSpPr>
          <p:nvPr/>
        </p:nvGrpSpPr>
        <p:grpSpPr bwMode="auto">
          <a:xfrm>
            <a:off x="1588" y="777875"/>
            <a:ext cx="609600" cy="2003425"/>
            <a:chOff x="0" y="0"/>
            <a:chExt cx="384" cy="1262"/>
          </a:xfrm>
        </p:grpSpPr>
        <p:pic>
          <p:nvPicPr>
            <p:cNvPr id="1831942"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3194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62"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indent="627063">
              <a:lnSpc>
                <a:spcPts val="3500"/>
              </a:lnSpc>
            </a:pPr>
            <a:r>
              <a:rPr lang="zh-CN" altLang="en-US" sz="2400" b="1" dirty="0" smtClean="0"/>
              <a:t>后记： </a:t>
            </a:r>
          </a:p>
          <a:p>
            <a:pPr>
              <a:lnSpc>
                <a:spcPts val="3500"/>
              </a:lnSpc>
            </a:pPr>
            <a:r>
              <a:rPr lang="zh-CN" altLang="en-US" sz="2400" b="1" dirty="0" smtClean="0"/>
              <a:t>         我在农村老家时，人家给我介绍了一个对象。那个姑娘很精心地给我做了一双鞋。参加工作后，我把那双鞋带进了城里，先是舍不得穿，后来想穿也穿不出去了。第一次回家探亲，我把那双鞋退给了那位姑娘。那姑娘接过鞋后，眼里一直泪汪汪的。后来我想到，我一定伤害了那位农村姑娘的心，我辜负了她，一辈子都对不起她。 </a:t>
            </a:r>
          </a:p>
          <a:p>
            <a:pPr algn="r">
              <a:lnSpc>
                <a:spcPts val="3500"/>
              </a:lnSpc>
            </a:pPr>
            <a:r>
              <a:rPr lang="en-US" altLang="zh-CN" sz="2400" b="1" dirty="0" smtClean="0"/>
              <a:t>(</a:t>
            </a:r>
            <a:r>
              <a:rPr lang="zh-CN" altLang="en-US" sz="2400" b="1" dirty="0" smtClean="0"/>
              <a:t>有删改</a:t>
            </a:r>
            <a:r>
              <a:rPr lang="en-US" altLang="zh-CN" sz="2400" b="1" dirty="0" smtClean="0"/>
              <a:t>)</a:t>
            </a:r>
          </a:p>
        </p:txBody>
      </p:sp>
      <p:sp>
        <p:nvSpPr>
          <p:cNvPr id="1832963"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32964"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4"/>
          <p:cNvGrpSpPr>
            <a:grpSpLocks/>
          </p:cNvGrpSpPr>
          <p:nvPr/>
        </p:nvGrpSpPr>
        <p:grpSpPr bwMode="auto">
          <a:xfrm>
            <a:off x="1588" y="777875"/>
            <a:ext cx="609600" cy="2003425"/>
            <a:chOff x="0" y="0"/>
            <a:chExt cx="384" cy="1262"/>
          </a:xfrm>
        </p:grpSpPr>
        <p:pic>
          <p:nvPicPr>
            <p:cNvPr id="1832966"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3296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402"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solidFill>
                  <a:srgbClr val="990033"/>
                </a:solidFill>
                <a:latin typeface="宋体" pitchFamily="2" charset="-122"/>
                <a:cs typeface="Times New Roman" pitchFamily="18" charset="0"/>
              </a:rPr>
              <a:t>C</a:t>
            </a:r>
            <a:r>
              <a:rPr lang="zh-CN" altLang="en-US" sz="2400" b="1" dirty="0" smtClean="0">
                <a:solidFill>
                  <a:srgbClr val="990033"/>
                </a:solidFill>
                <a:latin typeface="宋体" pitchFamily="2" charset="-122"/>
                <a:cs typeface="Times New Roman" pitchFamily="18" charset="0"/>
              </a:rPr>
              <a:t>　</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黑体" pitchFamily="2" charset="-122"/>
                <a:ea typeface="黑体" pitchFamily="2" charset="-122"/>
                <a:cs typeface="Times New Roman" pitchFamily="18" charset="0"/>
              </a:rPr>
              <a:t>解析</a:t>
            </a:r>
            <a:r>
              <a:rPr lang="en-US" altLang="zh-CN" sz="2400" b="1" dirty="0" smtClean="0">
                <a:solidFill>
                  <a:srgbClr val="990033"/>
                </a:solidFill>
                <a:latin typeface="宋体" pitchFamily="2" charset="-122"/>
                <a:cs typeface="Times New Roman" pitchFamily="18" charset="0"/>
              </a:rPr>
              <a:t>] C</a:t>
            </a:r>
            <a:r>
              <a:rPr lang="zh-CN" altLang="en-US" sz="2400" b="1" dirty="0" smtClean="0">
                <a:solidFill>
                  <a:srgbClr val="990033"/>
                </a:solidFill>
                <a:latin typeface="宋体" pitchFamily="2" charset="-122"/>
                <a:cs typeface="Times New Roman" pitchFamily="18" charset="0"/>
              </a:rPr>
              <a:t>项中 “在科技黑箱的生产过程中，价值观和伦理道德对科学知识进行了修正”与原文第四句“在科技黑箱的生产过程中，科学知识是基础，价值观和伦理道德则对科学知识进行选择”表述不一致：原文是“选择”而选项为“修正”。选项篡改了原文，造成了意思不一致的偏离。</a:t>
            </a:r>
            <a:r>
              <a:rPr lang="en-US" altLang="zh-CN" sz="2400" b="1" dirty="0" smtClean="0">
                <a:solidFill>
                  <a:srgbClr val="990033"/>
                </a:solidFill>
                <a:latin typeface="宋体" pitchFamily="2" charset="-122"/>
                <a:cs typeface="Times New Roman" pitchFamily="18" charset="0"/>
              </a:rPr>
              <a:t>A</a:t>
            </a:r>
            <a:r>
              <a:rPr lang="zh-CN" altLang="en-US" sz="2400" b="1" dirty="0" smtClean="0">
                <a:solidFill>
                  <a:srgbClr val="990033"/>
                </a:solidFill>
                <a:latin typeface="宋体" pitchFamily="2" charset="-122"/>
                <a:cs typeface="Times New Roman" pitchFamily="18" charset="0"/>
              </a:rPr>
              <a:t>项前半句话是原文的第一句话，后半句话是原文“‘科技黑箱’的含义与此有所不同”的意思的引申。</a:t>
            </a:r>
            <a:r>
              <a:rPr lang="en-US" altLang="zh-CN" sz="2400" b="1" dirty="0" smtClean="0">
                <a:solidFill>
                  <a:srgbClr val="990033"/>
                </a:solidFill>
                <a:latin typeface="宋体" pitchFamily="2" charset="-122"/>
                <a:cs typeface="Times New Roman" pitchFamily="18" charset="0"/>
              </a:rPr>
              <a:t>B</a:t>
            </a:r>
            <a:r>
              <a:rPr lang="zh-CN" altLang="en-US" sz="2400" b="1" dirty="0" smtClean="0">
                <a:solidFill>
                  <a:srgbClr val="990033"/>
                </a:solidFill>
                <a:latin typeface="宋体" pitchFamily="2" charset="-122"/>
                <a:cs typeface="Times New Roman" pitchFamily="18" charset="0"/>
              </a:rPr>
              <a:t>项 是原文第二句的理解性转述。</a:t>
            </a:r>
            <a:r>
              <a:rPr lang="en-US" altLang="zh-CN" sz="2400" b="1" dirty="0" smtClean="0">
                <a:solidFill>
                  <a:srgbClr val="990033"/>
                </a:solidFill>
                <a:latin typeface="宋体" pitchFamily="2" charset="-122"/>
                <a:cs typeface="Times New Roman" pitchFamily="18" charset="0"/>
              </a:rPr>
              <a:t>D</a:t>
            </a:r>
            <a:r>
              <a:rPr lang="zh-CN" altLang="en-US" sz="2400" b="1" dirty="0" smtClean="0">
                <a:solidFill>
                  <a:srgbClr val="990033"/>
                </a:solidFill>
                <a:latin typeface="宋体" pitchFamily="2" charset="-122"/>
                <a:cs typeface="Times New Roman" pitchFamily="18" charset="0"/>
              </a:rPr>
              <a:t>项是对原文第三至六句的理解归纳，意思与原文相符。</a:t>
            </a:r>
          </a:p>
        </p:txBody>
      </p:sp>
      <p:sp>
        <p:nvSpPr>
          <p:cNvPr id="125440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5440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5440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986"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sz="2400" b="1" dirty="0" smtClean="0">
                <a:latin typeface="宋体" pitchFamily="2" charset="-122"/>
              </a:rPr>
              <a:t>1</a:t>
            </a:r>
            <a:r>
              <a:rPr lang="en-US" sz="2400" b="1" dirty="0">
                <a:latin typeface="宋体" pitchFamily="2" charset="-122"/>
              </a:rPr>
              <a:t>.下列对这篇小说思想艺术特色的分析和鉴赏，最恰当的两项是(5分) (　　)</a:t>
            </a:r>
          </a:p>
          <a:p>
            <a:pPr>
              <a:lnSpc>
                <a:spcPts val="3500"/>
              </a:lnSpc>
            </a:pPr>
            <a:r>
              <a:rPr lang="en-US" altLang="zh-CN" sz="2400" b="1" dirty="0" smtClean="0">
                <a:latin typeface="宋体" pitchFamily="2" charset="-122"/>
              </a:rPr>
              <a:t>A</a:t>
            </a:r>
            <a:r>
              <a:rPr lang="zh-CN" altLang="en-US" sz="2400" b="1" dirty="0" smtClean="0">
                <a:latin typeface="宋体" pitchFamily="2" charset="-122"/>
              </a:rPr>
              <a:t>．小说注重从细微处表现人的心灵秘密，守明照镜子时，“不知为何，她叹了一口气，鼻子也酸酸的”，寥寥数语，初恋少女的微妙心理就显露出来了。</a:t>
            </a:r>
          </a:p>
          <a:p>
            <a:pPr>
              <a:lnSpc>
                <a:spcPts val="3500"/>
              </a:lnSpc>
            </a:pPr>
            <a:r>
              <a:rPr lang="en-US" altLang="zh-CN" sz="2400" b="1" dirty="0" smtClean="0">
                <a:latin typeface="宋体" pitchFamily="2" charset="-122"/>
              </a:rPr>
              <a:t>B</a:t>
            </a:r>
            <a:r>
              <a:rPr lang="zh-CN" altLang="en-US" sz="2400" b="1" dirty="0" smtClean="0">
                <a:latin typeface="宋体" pitchFamily="2" charset="-122"/>
              </a:rPr>
              <a:t>．小说善于使用对比手法刻画人物，守明的美好形象，就是在与母亲收人家的彩礼、偷偷监视女儿约会等一系列言行的鲜明对比中，逐渐凸显出来的。 </a:t>
            </a:r>
          </a:p>
          <a:p>
            <a:pPr>
              <a:lnSpc>
                <a:spcPts val="3500"/>
              </a:lnSpc>
            </a:pPr>
            <a:r>
              <a:rPr lang="en-US" altLang="zh-CN" sz="2400" b="1" dirty="0" smtClean="0">
                <a:latin typeface="宋体" pitchFamily="2" charset="-122"/>
              </a:rPr>
              <a:t>C</a:t>
            </a:r>
            <a:r>
              <a:rPr lang="zh-CN" altLang="en-US" sz="2400" b="1" dirty="0" smtClean="0">
                <a:latin typeface="宋体" pitchFamily="2" charset="-122"/>
              </a:rPr>
              <a:t>．小说擅长在平淡叙述中营造不平常的效果，守明与未婚夫分别后见一黑影，大吃一惊，原来是母亲，这一既在情理之中又在意料之外的情节就颇具匠心。</a:t>
            </a:r>
          </a:p>
        </p:txBody>
      </p:sp>
      <p:sp>
        <p:nvSpPr>
          <p:cNvPr id="1833987"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33988"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4"/>
          <p:cNvGrpSpPr>
            <a:grpSpLocks/>
          </p:cNvGrpSpPr>
          <p:nvPr/>
        </p:nvGrpSpPr>
        <p:grpSpPr bwMode="auto">
          <a:xfrm>
            <a:off x="1588" y="777875"/>
            <a:ext cx="609600" cy="2003425"/>
            <a:chOff x="0" y="0"/>
            <a:chExt cx="384" cy="1262"/>
          </a:xfrm>
        </p:grpSpPr>
        <p:pic>
          <p:nvPicPr>
            <p:cNvPr id="1833990"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3399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5010"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D</a:t>
            </a:r>
            <a:r>
              <a:rPr lang="zh-CN" altLang="en-US" sz="2400" b="1" dirty="0" smtClean="0">
                <a:latin typeface="宋体" pitchFamily="2" charset="-122"/>
              </a:rPr>
              <a:t>．小说地方特色鲜明，尤其是“守明像是捍卫什么似的”“在黑压压的会场中念一篇稿子”等日常生活语言的大量使用，更增添了浓郁的乡土气息。</a:t>
            </a:r>
          </a:p>
          <a:p>
            <a:pPr>
              <a:lnSpc>
                <a:spcPts val="3500"/>
              </a:lnSpc>
            </a:pPr>
            <a:r>
              <a:rPr lang="en-US" altLang="zh-CN" sz="2400" b="1" dirty="0" smtClean="0">
                <a:latin typeface="宋体" pitchFamily="2" charset="-122"/>
              </a:rPr>
              <a:t>E</a:t>
            </a:r>
            <a:r>
              <a:rPr lang="zh-CN" altLang="en-US" sz="2400" b="1" dirty="0" smtClean="0">
                <a:latin typeface="宋体" pitchFamily="2" charset="-122"/>
              </a:rPr>
              <a:t>．小说善于通过细节描写表现人物性格，未婚夫和守明约会时随意把鞋插进口袋，分手时又主动与守明握手，表明他虽是一个农村青年却有现代意识。</a:t>
            </a:r>
          </a:p>
        </p:txBody>
      </p:sp>
      <p:sp>
        <p:nvSpPr>
          <p:cNvPr id="1835011"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35012"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4"/>
          <p:cNvGrpSpPr>
            <a:grpSpLocks/>
          </p:cNvGrpSpPr>
          <p:nvPr/>
        </p:nvGrpSpPr>
        <p:grpSpPr bwMode="auto">
          <a:xfrm>
            <a:off x="1588" y="777875"/>
            <a:ext cx="609600" cy="2003425"/>
            <a:chOff x="0" y="0"/>
            <a:chExt cx="384" cy="1262"/>
          </a:xfrm>
        </p:grpSpPr>
        <p:pic>
          <p:nvPicPr>
            <p:cNvPr id="1835014"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3501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6034" name="Rectangle 2"/>
          <p:cNvSpPr>
            <a:spLocks noChangeArrowheads="1"/>
          </p:cNvSpPr>
          <p:nvPr/>
        </p:nvSpPr>
        <p:spPr bwMode="auto">
          <a:xfrm>
            <a:off x="755650" y="908050"/>
            <a:ext cx="7920038" cy="5473700"/>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答</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不给分。</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本题考查对小说思想艺术特色的分析和鉴赏的能力，能力层级为</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级。</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项，此处不是对比。</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项，“捍卫”“在黑压压的会场中念一篇稿子”均不是日常生活语言，不能证明有“地方特色”。</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项，由“随意把鞋插进口袋”不能分析出他“有现代意识”。</a:t>
            </a:r>
          </a:p>
        </p:txBody>
      </p:sp>
      <p:sp>
        <p:nvSpPr>
          <p:cNvPr id="1836035"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36036" name="Rectangle 9"/>
          <p:cNvSpPr>
            <a:spLocks noChangeArrowheads="1"/>
          </p:cNvSpPr>
          <p:nvPr/>
        </p:nvSpPr>
        <p:spPr bwMode="auto">
          <a:xfrm>
            <a:off x="0" y="3081338"/>
            <a:ext cx="184150" cy="366712"/>
          </a:xfrm>
          <a:prstGeom prst="rect">
            <a:avLst/>
          </a:prstGeom>
          <a:noFill/>
          <a:ln w="9525">
            <a:noFill/>
            <a:miter lim="800000"/>
            <a:headEnd/>
            <a:tailEnd/>
          </a:ln>
        </p:spPr>
        <p:txBody>
          <a:bodyPr wrap="none" anchor="ctr">
            <a:spAutoFit/>
          </a:bodyPr>
          <a:lstStyle/>
          <a:p>
            <a:endParaRPr lang="zh-CN" altLang="en-US"/>
          </a:p>
        </p:txBody>
      </p:sp>
      <p:sp>
        <p:nvSpPr>
          <p:cNvPr id="1836037"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4"/>
          <p:cNvGrpSpPr>
            <a:grpSpLocks/>
          </p:cNvGrpSpPr>
          <p:nvPr/>
        </p:nvGrpSpPr>
        <p:grpSpPr bwMode="auto">
          <a:xfrm>
            <a:off x="1588" y="777875"/>
            <a:ext cx="609600" cy="2003425"/>
            <a:chOff x="0" y="0"/>
            <a:chExt cx="384" cy="1262"/>
          </a:xfrm>
        </p:grpSpPr>
        <p:pic>
          <p:nvPicPr>
            <p:cNvPr id="1836039"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36040"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8082" name="Rectangle 2"/>
          <p:cNvSpPr>
            <a:spLocks noChangeArrowheads="1"/>
          </p:cNvSpPr>
          <p:nvPr/>
        </p:nvSpPr>
        <p:spPr bwMode="auto">
          <a:xfrm>
            <a:off x="755650" y="908050"/>
            <a:ext cx="7920038" cy="5473700"/>
          </a:xfrm>
          <a:prstGeom prst="rect">
            <a:avLst/>
          </a:prstGeom>
          <a:noFill/>
          <a:ln w="9525">
            <a:noFill/>
            <a:miter lim="800000"/>
            <a:headEnd/>
            <a:tailEnd/>
          </a:ln>
        </p:spPr>
        <p:txBody>
          <a:bodyPr/>
          <a:lstStyle/>
          <a:p>
            <a:pPr>
              <a:lnSpc>
                <a:spcPts val="3300"/>
              </a:lnSpc>
            </a:pPr>
            <a:endParaRPr lang="zh-CN" altLang="en-US" sz="2400" b="1" dirty="0">
              <a:solidFill>
                <a:srgbClr val="990033"/>
              </a:solidFill>
              <a:latin typeface="宋体" pitchFamily="2" charset="-122"/>
            </a:endParaRPr>
          </a:p>
          <a:p>
            <a:pPr>
              <a:lnSpc>
                <a:spcPts val="3300"/>
              </a:lnSpc>
            </a:pPr>
            <a:r>
              <a:rPr lang="en-US" sz="2400" b="1" dirty="0" smtClean="0">
                <a:latin typeface="宋体" pitchFamily="2" charset="-122"/>
              </a:rPr>
              <a:t>2</a:t>
            </a:r>
            <a:r>
              <a:rPr lang="en-US" sz="2400" b="1" dirty="0">
                <a:latin typeface="宋体" pitchFamily="2" charset="-122"/>
              </a:rPr>
              <a:t>.</a:t>
            </a:r>
            <a:r>
              <a:rPr lang="zh-CN" altLang="en-US" sz="2400" b="1" dirty="0">
                <a:latin typeface="宋体" pitchFamily="2" charset="-122"/>
              </a:rPr>
              <a:t>小说以“鞋”为中心叙事写人，这样处理有什么好处？请简要分析。(6分</a:t>
            </a:r>
            <a:r>
              <a:rPr lang="zh-CN" altLang="en-US" sz="2400" b="1" dirty="0" smtClean="0">
                <a:latin typeface="宋体" pitchFamily="2" charset="-122"/>
              </a:rPr>
              <a:t>)</a:t>
            </a:r>
            <a:endParaRPr lang="en-US" sz="2400" b="1" dirty="0">
              <a:latin typeface="Times New Roman" pitchFamily="18" charset="0"/>
              <a:cs typeface="Times New Roman" pitchFamily="18" charset="0"/>
            </a:endParaRPr>
          </a:p>
          <a:p>
            <a:pPr>
              <a:lnSpc>
                <a:spcPts val="3300"/>
              </a:lnSpc>
            </a:pP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黑体" pitchFamily="2" charset="-122"/>
                <a:ea typeface="黑体" pitchFamily="2" charset="-122"/>
                <a:cs typeface="Times New Roman" pitchFamily="18" charset="0"/>
              </a:rPr>
              <a:t>答案</a:t>
            </a:r>
            <a:r>
              <a:rPr lang="en-US" altLang="zh-CN" sz="2400" b="1" dirty="0" smtClean="0">
                <a:solidFill>
                  <a:srgbClr val="990033"/>
                </a:solidFill>
                <a:latin typeface="宋体" pitchFamily="2" charset="-122"/>
                <a:cs typeface="Times New Roman" pitchFamily="18" charset="0"/>
              </a:rPr>
              <a:t>] ①</a:t>
            </a:r>
            <a:r>
              <a:rPr lang="zh-CN" altLang="en-US" sz="2400" b="1" dirty="0" smtClean="0">
                <a:solidFill>
                  <a:srgbClr val="990033"/>
                </a:solidFill>
                <a:latin typeface="宋体" pitchFamily="2" charset="-122"/>
                <a:cs typeface="Times New Roman" pitchFamily="18" charset="0"/>
              </a:rPr>
              <a:t>做鞋是当时当地的规矩，这样的故事既有生活气息，又有时代特点；②以鞋为线索，可以使故事情节更集中、紧凑；③鞋是情感的寄托物，有助于主人公内在情感与深层心理的发掘与表现。</a:t>
            </a:r>
          </a:p>
          <a:p>
            <a:pPr>
              <a:lnSpc>
                <a:spcPts val="3300"/>
              </a:lnSpc>
            </a:pP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黑体" pitchFamily="2" charset="-122"/>
                <a:ea typeface="黑体" pitchFamily="2" charset="-122"/>
                <a:cs typeface="Times New Roman" pitchFamily="18" charset="0"/>
              </a:rPr>
              <a:t>解析</a:t>
            </a:r>
            <a:r>
              <a:rPr lang="en-US" altLang="zh-CN" sz="2400" b="1" dirty="0" smtClean="0">
                <a:solidFill>
                  <a:srgbClr val="990033"/>
                </a:solidFill>
                <a:latin typeface="宋体" pitchFamily="2" charset="-122"/>
                <a:cs typeface="Times New Roman" pitchFamily="18" charset="0"/>
              </a:rPr>
              <a:t>] </a:t>
            </a:r>
            <a:r>
              <a:rPr lang="zh-CN" altLang="en-US" sz="2400" b="1" dirty="0" smtClean="0">
                <a:solidFill>
                  <a:srgbClr val="990033"/>
                </a:solidFill>
                <a:latin typeface="宋体" pitchFamily="2" charset="-122"/>
                <a:cs typeface="Times New Roman" pitchFamily="18" charset="0"/>
              </a:rPr>
              <a:t>本题考查领悟作品的艺术魅力的能力，能力层级为</a:t>
            </a:r>
            <a:r>
              <a:rPr lang="en-US" altLang="zh-CN" sz="2400" b="1" dirty="0" smtClean="0">
                <a:solidFill>
                  <a:srgbClr val="990033"/>
                </a:solidFill>
                <a:latin typeface="宋体" pitchFamily="2" charset="-122"/>
                <a:cs typeface="Times New Roman" pitchFamily="18" charset="0"/>
              </a:rPr>
              <a:t>D</a:t>
            </a:r>
            <a:r>
              <a:rPr lang="zh-CN" altLang="en-US" sz="2400" b="1" dirty="0" smtClean="0">
                <a:solidFill>
                  <a:srgbClr val="990033"/>
                </a:solidFill>
                <a:latin typeface="宋体" pitchFamily="2" charset="-122"/>
                <a:cs typeface="Times New Roman" pitchFamily="18" charset="0"/>
              </a:rPr>
              <a:t>级。解答本题时一定要注意：一是题目“以‘鞋’为中心”本身就提示了“鞋”的线索作用；二是“好处”类的题要结合思想内容思考；三是要能正确地分析出本文的思想内容。</a:t>
            </a:r>
          </a:p>
          <a:p>
            <a:pPr>
              <a:lnSpc>
                <a:spcPts val="3300"/>
              </a:lnSpc>
            </a:pPr>
            <a:endParaRPr lang="zh-CN" altLang="en-US" sz="2400" b="1" dirty="0">
              <a:solidFill>
                <a:srgbClr val="990033"/>
              </a:solidFill>
              <a:latin typeface="宋体" pitchFamily="2" charset="-122"/>
              <a:cs typeface="Times New Roman" pitchFamily="18" charset="0"/>
            </a:endParaRPr>
          </a:p>
        </p:txBody>
      </p:sp>
      <p:sp>
        <p:nvSpPr>
          <p:cNvPr id="1838083"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38084"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4"/>
          <p:cNvGrpSpPr>
            <a:grpSpLocks/>
          </p:cNvGrpSpPr>
          <p:nvPr/>
        </p:nvGrpSpPr>
        <p:grpSpPr bwMode="auto">
          <a:xfrm>
            <a:off x="1588" y="777875"/>
            <a:ext cx="609600" cy="2003425"/>
            <a:chOff x="0" y="0"/>
            <a:chExt cx="384" cy="1262"/>
          </a:xfrm>
        </p:grpSpPr>
        <p:pic>
          <p:nvPicPr>
            <p:cNvPr id="1838086"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3808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38082">
                                            <p:txEl>
                                              <p:pRg st="2" end="2"/>
                                            </p:txEl>
                                          </p:spTgt>
                                        </p:tgtEl>
                                        <p:attrNameLst>
                                          <p:attrName>style.visibility</p:attrName>
                                        </p:attrNameLst>
                                      </p:cBhvr>
                                      <p:to>
                                        <p:strVal val="visible"/>
                                      </p:to>
                                    </p:set>
                                    <p:anim calcmode="lin" valueType="num">
                                      <p:cBhvr additive="base">
                                        <p:cTn id="7" dur="500" fill="hold"/>
                                        <p:tgtEl>
                                          <p:spTgt spid="183808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38082">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38082">
                                            <p:txEl>
                                              <p:pRg st="3" end="3"/>
                                            </p:txEl>
                                          </p:spTgt>
                                        </p:tgtEl>
                                        <p:attrNameLst>
                                          <p:attrName>style.visibility</p:attrName>
                                        </p:attrNameLst>
                                      </p:cBhvr>
                                      <p:to>
                                        <p:strVal val="visible"/>
                                      </p:to>
                                    </p:set>
                                    <p:anim calcmode="lin" valueType="num">
                                      <p:cBhvr additive="base">
                                        <p:cTn id="11" dur="500" fill="hold"/>
                                        <p:tgtEl>
                                          <p:spTgt spid="1838082">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3808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0130" name="Rectangle 2"/>
          <p:cNvSpPr>
            <a:spLocks noChangeArrowheads="1"/>
          </p:cNvSpPr>
          <p:nvPr/>
        </p:nvSpPr>
        <p:spPr bwMode="auto">
          <a:xfrm>
            <a:off x="755650" y="908050"/>
            <a:ext cx="7993063" cy="5545138"/>
          </a:xfrm>
          <a:prstGeom prst="rect">
            <a:avLst/>
          </a:prstGeom>
          <a:noFill/>
          <a:ln w="9525">
            <a:noFill/>
            <a:miter lim="800000"/>
            <a:headEnd/>
            <a:tailEnd/>
          </a:ln>
        </p:spPr>
        <p:txBody>
          <a:bodyPr/>
          <a:lstStyle/>
          <a:p>
            <a:pPr>
              <a:lnSpc>
                <a:spcPts val="3300"/>
              </a:lnSpc>
            </a:pPr>
            <a:r>
              <a:rPr lang="en-US" sz="2400" b="1" dirty="0" smtClean="0">
                <a:latin typeface="宋体" pitchFamily="2" charset="-122"/>
              </a:rPr>
              <a:t>3</a:t>
            </a:r>
            <a:r>
              <a:rPr lang="en-US" sz="2400" b="1" dirty="0">
                <a:latin typeface="宋体" pitchFamily="2" charset="-122"/>
              </a:rPr>
              <a:t>.</a:t>
            </a:r>
            <a:r>
              <a:rPr lang="zh-CN" altLang="en-US" sz="2400" b="1" dirty="0">
                <a:latin typeface="宋体" pitchFamily="2" charset="-122"/>
              </a:rPr>
              <a:t>小说中守明是一个什么样的人物形象？她有什么样的心态？请简要分析。</a:t>
            </a:r>
            <a:r>
              <a:rPr lang="en-US" sz="2400" b="1" dirty="0">
                <a:latin typeface="宋体" pitchFamily="2" charset="-122"/>
              </a:rPr>
              <a:t>(6</a:t>
            </a:r>
            <a:r>
              <a:rPr lang="zh-CN" altLang="en-US" sz="2400" b="1" dirty="0">
                <a:latin typeface="宋体" pitchFamily="2" charset="-122"/>
              </a:rPr>
              <a:t>分</a:t>
            </a:r>
            <a:r>
              <a:rPr lang="en-US" sz="2400" b="1" dirty="0">
                <a:latin typeface="宋体" pitchFamily="2" charset="-122"/>
              </a:rPr>
              <a:t>)</a:t>
            </a:r>
          </a:p>
          <a:p>
            <a:pPr>
              <a:lnSpc>
                <a:spcPts val="3300"/>
              </a:lnSpc>
            </a:pPr>
            <a:r>
              <a:rPr lang="en-US" sz="2400" b="1" dirty="0">
                <a:latin typeface="宋体" pitchFamily="2" charset="-122"/>
              </a:rPr>
              <a:t>  </a:t>
            </a:r>
          </a:p>
          <a:p>
            <a:pPr>
              <a:lnSpc>
                <a:spcPts val="3300"/>
              </a:lnSpc>
            </a:pP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黑体" pitchFamily="2" charset="-122"/>
                <a:ea typeface="黑体" pitchFamily="2" charset="-122"/>
                <a:cs typeface="Times New Roman" pitchFamily="18" charset="0"/>
              </a:rPr>
              <a:t>答案</a:t>
            </a:r>
            <a:r>
              <a:rPr lang="en-US" altLang="zh-CN" sz="2400" b="1" dirty="0" smtClean="0">
                <a:solidFill>
                  <a:srgbClr val="990033"/>
                </a:solidFill>
                <a:latin typeface="宋体" pitchFamily="2" charset="-122"/>
                <a:cs typeface="Times New Roman" pitchFamily="18" charset="0"/>
              </a:rPr>
              <a:t>] </a:t>
            </a:r>
            <a:r>
              <a:rPr lang="zh-CN" altLang="en-US" sz="2400" b="1" dirty="0" smtClean="0">
                <a:solidFill>
                  <a:srgbClr val="990033"/>
                </a:solidFill>
                <a:latin typeface="宋体" pitchFamily="2" charset="-122"/>
                <a:cs typeface="Times New Roman" pitchFamily="18" charset="0"/>
              </a:rPr>
              <a:t>第一问：</a:t>
            </a:r>
            <a:r>
              <a:rPr lang="en-US" altLang="zh-CN" sz="2400" b="1" dirty="0" smtClean="0">
                <a:solidFill>
                  <a:srgbClr val="990033"/>
                </a:solidFill>
                <a:latin typeface="宋体" pitchFamily="2" charset="-122"/>
                <a:cs typeface="Times New Roman" pitchFamily="18" charset="0"/>
              </a:rPr>
              <a:t>(2</a:t>
            </a:r>
            <a:r>
              <a:rPr lang="zh-CN" altLang="en-US" sz="2400" b="1" dirty="0" smtClean="0">
                <a:solidFill>
                  <a:srgbClr val="990033"/>
                </a:solidFill>
                <a:latin typeface="宋体" pitchFamily="2" charset="-122"/>
                <a:cs typeface="Times New Roman" pitchFamily="18" charset="0"/>
              </a:rPr>
              <a:t>分</a:t>
            </a:r>
            <a:r>
              <a:rPr lang="en-US" altLang="zh-CN" sz="2400" b="1" dirty="0" smtClean="0">
                <a:solidFill>
                  <a:srgbClr val="990033"/>
                </a:solidFill>
                <a:latin typeface="宋体" pitchFamily="2" charset="-122"/>
                <a:cs typeface="Times New Roman" pitchFamily="18" charset="0"/>
              </a:rPr>
              <a:t>)</a:t>
            </a:r>
          </a:p>
          <a:p>
            <a:pPr>
              <a:lnSpc>
                <a:spcPts val="3300"/>
              </a:lnSpc>
            </a:pPr>
            <a:r>
              <a:rPr lang="zh-CN" altLang="en-US" sz="2400" b="1" dirty="0" smtClean="0">
                <a:solidFill>
                  <a:srgbClr val="990033"/>
                </a:solidFill>
                <a:latin typeface="宋体" pitchFamily="2" charset="-122"/>
                <a:cs typeface="Times New Roman" pitchFamily="18" charset="0"/>
              </a:rPr>
              <a:t>守明是一个有着朴实、善良、柔顺品性和传统美德的农村的青年女性形象。</a:t>
            </a:r>
          </a:p>
          <a:p>
            <a:pPr>
              <a:lnSpc>
                <a:spcPts val="3300"/>
              </a:lnSpc>
            </a:pPr>
            <a:r>
              <a:rPr lang="zh-CN" altLang="en-US" sz="2400" b="1" dirty="0" smtClean="0">
                <a:solidFill>
                  <a:srgbClr val="990033"/>
                </a:solidFill>
                <a:latin typeface="宋体" pitchFamily="2" charset="-122"/>
                <a:cs typeface="Times New Roman" pitchFamily="18" charset="0"/>
              </a:rPr>
              <a:t>第二问：</a:t>
            </a:r>
            <a:r>
              <a:rPr lang="en-US" altLang="zh-CN" sz="2400" b="1" dirty="0" smtClean="0">
                <a:solidFill>
                  <a:srgbClr val="990033"/>
                </a:solidFill>
                <a:latin typeface="宋体" pitchFamily="2" charset="-122"/>
                <a:cs typeface="Times New Roman" pitchFamily="18" charset="0"/>
              </a:rPr>
              <a:t>(4</a:t>
            </a:r>
            <a:r>
              <a:rPr lang="zh-CN" altLang="en-US" sz="2400" b="1" dirty="0" smtClean="0">
                <a:solidFill>
                  <a:srgbClr val="990033"/>
                </a:solidFill>
                <a:latin typeface="宋体" pitchFamily="2" charset="-122"/>
                <a:cs typeface="Times New Roman" pitchFamily="18" charset="0"/>
              </a:rPr>
              <a:t>分</a:t>
            </a:r>
            <a:r>
              <a:rPr lang="en-US" altLang="zh-CN" sz="2400" b="1" dirty="0" smtClean="0">
                <a:solidFill>
                  <a:srgbClr val="990033"/>
                </a:solidFill>
                <a:latin typeface="宋体" pitchFamily="2" charset="-122"/>
                <a:cs typeface="Times New Roman" pitchFamily="18" charset="0"/>
              </a:rPr>
              <a:t>)</a:t>
            </a:r>
          </a:p>
          <a:p>
            <a:pPr>
              <a:lnSpc>
                <a:spcPts val="3300"/>
              </a:lnSpc>
            </a:pPr>
            <a:r>
              <a:rPr lang="en-US" altLang="zh-CN" sz="2400" b="1" dirty="0" smtClean="0">
                <a:solidFill>
                  <a:srgbClr val="990033"/>
                </a:solidFill>
                <a:latin typeface="宋体" pitchFamily="2" charset="-122"/>
                <a:cs typeface="Times New Roman" pitchFamily="18" charset="0"/>
              </a:rPr>
              <a:t>①</a:t>
            </a:r>
            <a:r>
              <a:rPr lang="zh-CN" altLang="en-US" sz="2400" b="1" dirty="0" smtClean="0">
                <a:solidFill>
                  <a:srgbClr val="990033"/>
                </a:solidFill>
                <a:latin typeface="宋体" pitchFamily="2" charset="-122"/>
                <a:cs typeface="Times New Roman" pitchFamily="18" charset="0"/>
              </a:rPr>
              <a:t>对美好爱情和幸福生活满怀憧憬；②对未来人生和未知命运感到不安。</a:t>
            </a:r>
          </a:p>
          <a:p>
            <a:pPr>
              <a:lnSpc>
                <a:spcPts val="3300"/>
              </a:lnSpc>
            </a:pPr>
            <a:endParaRPr lang="zh-CN" altLang="en-US" sz="2400" b="1" dirty="0">
              <a:solidFill>
                <a:srgbClr val="990033"/>
              </a:solidFill>
              <a:latin typeface="宋体" pitchFamily="2" charset="-122"/>
              <a:cs typeface="Times New Roman" pitchFamily="18" charset="0"/>
            </a:endParaRPr>
          </a:p>
        </p:txBody>
      </p:sp>
      <p:sp>
        <p:nvSpPr>
          <p:cNvPr id="1840131"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40132"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4"/>
          <p:cNvGrpSpPr>
            <a:grpSpLocks/>
          </p:cNvGrpSpPr>
          <p:nvPr/>
        </p:nvGrpSpPr>
        <p:grpSpPr bwMode="auto">
          <a:xfrm>
            <a:off x="1588" y="777875"/>
            <a:ext cx="609600" cy="2003425"/>
            <a:chOff x="0" y="0"/>
            <a:chExt cx="384" cy="1262"/>
          </a:xfrm>
        </p:grpSpPr>
        <p:pic>
          <p:nvPicPr>
            <p:cNvPr id="1840134"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4013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840130">
                                            <p:txEl>
                                              <p:pRg st="2" end="2"/>
                                            </p:txEl>
                                          </p:spTgt>
                                        </p:tgtEl>
                                        <p:attrNameLst>
                                          <p:attrName>style.visibility</p:attrName>
                                        </p:attrNameLst>
                                      </p:cBhvr>
                                      <p:to>
                                        <p:strVal val="visible"/>
                                      </p:to>
                                    </p:set>
                                    <p:animEffect transition="in" filter="box(in)">
                                      <p:cBhvr>
                                        <p:cTn id="7" dur="500"/>
                                        <p:tgtEl>
                                          <p:spTgt spid="1840130">
                                            <p:txEl>
                                              <p:pRg st="2" end="2"/>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840130">
                                            <p:txEl>
                                              <p:pRg st="3" end="3"/>
                                            </p:txEl>
                                          </p:spTgt>
                                        </p:tgtEl>
                                        <p:attrNameLst>
                                          <p:attrName>style.visibility</p:attrName>
                                        </p:attrNameLst>
                                      </p:cBhvr>
                                      <p:to>
                                        <p:strVal val="visible"/>
                                      </p:to>
                                    </p:set>
                                    <p:animEffect transition="in" filter="box(in)">
                                      <p:cBhvr>
                                        <p:cTn id="10" dur="500"/>
                                        <p:tgtEl>
                                          <p:spTgt spid="1840130">
                                            <p:txEl>
                                              <p:pRg st="3" end="3"/>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1840130">
                                            <p:txEl>
                                              <p:pRg st="4" end="4"/>
                                            </p:txEl>
                                          </p:spTgt>
                                        </p:tgtEl>
                                        <p:attrNameLst>
                                          <p:attrName>style.visibility</p:attrName>
                                        </p:attrNameLst>
                                      </p:cBhvr>
                                      <p:to>
                                        <p:strVal val="visible"/>
                                      </p:to>
                                    </p:set>
                                    <p:animEffect transition="in" filter="box(in)">
                                      <p:cBhvr>
                                        <p:cTn id="13" dur="500"/>
                                        <p:tgtEl>
                                          <p:spTgt spid="1840130">
                                            <p:txEl>
                                              <p:pRg st="4" end="4"/>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1840130">
                                            <p:txEl>
                                              <p:pRg st="5" end="5"/>
                                            </p:txEl>
                                          </p:spTgt>
                                        </p:tgtEl>
                                        <p:attrNameLst>
                                          <p:attrName>style.visibility</p:attrName>
                                        </p:attrNameLst>
                                      </p:cBhvr>
                                      <p:to>
                                        <p:strVal val="visible"/>
                                      </p:to>
                                    </p:set>
                                    <p:animEffect transition="in" filter="box(in)">
                                      <p:cBhvr>
                                        <p:cTn id="16" dur="500"/>
                                        <p:tgtEl>
                                          <p:spTgt spid="18401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1154" name="Rectangle 2"/>
          <p:cNvSpPr>
            <a:spLocks noChangeArrowheads="1"/>
          </p:cNvSpPr>
          <p:nvPr/>
        </p:nvSpPr>
        <p:spPr bwMode="auto">
          <a:xfrm>
            <a:off x="785786" y="1050927"/>
            <a:ext cx="7889902" cy="5164155"/>
          </a:xfrm>
          <a:prstGeom prst="rect">
            <a:avLst/>
          </a:prstGeom>
          <a:noFill/>
          <a:ln w="9525">
            <a:noFill/>
            <a:miter lim="800000"/>
            <a:headEnd/>
            <a:tailEnd/>
          </a:ln>
        </p:spPr>
        <p:txBody>
          <a:bodyPr/>
          <a:lstStyle/>
          <a:p>
            <a:pPr>
              <a:lnSpc>
                <a:spcPct val="122000"/>
              </a:lnSpc>
            </a:pP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黑体" pitchFamily="2" charset="-122"/>
                <a:ea typeface="黑体" pitchFamily="2" charset="-122"/>
                <a:cs typeface="Times New Roman" pitchFamily="18" charset="0"/>
              </a:rPr>
              <a:t>解析</a:t>
            </a:r>
            <a:r>
              <a:rPr lang="en-US" altLang="zh-CN" sz="2400" b="1" dirty="0" smtClean="0">
                <a:solidFill>
                  <a:srgbClr val="990033"/>
                </a:solidFill>
                <a:latin typeface="宋体" pitchFamily="2" charset="-122"/>
                <a:cs typeface="Times New Roman" pitchFamily="18" charset="0"/>
              </a:rPr>
              <a:t>] </a:t>
            </a:r>
            <a:r>
              <a:rPr lang="zh-CN" altLang="en-US" sz="2400" b="1" dirty="0" smtClean="0">
                <a:solidFill>
                  <a:srgbClr val="990033"/>
                </a:solidFill>
                <a:latin typeface="宋体" pitchFamily="2" charset="-122"/>
                <a:cs typeface="Times New Roman" pitchFamily="18" charset="0"/>
              </a:rPr>
              <a:t>本题考查欣赏作品的形象的能力，能力层级为</a:t>
            </a:r>
            <a:r>
              <a:rPr lang="en-US" altLang="zh-CN" sz="2400" b="1" dirty="0" smtClean="0">
                <a:solidFill>
                  <a:srgbClr val="990033"/>
                </a:solidFill>
                <a:latin typeface="宋体" pitchFamily="2" charset="-122"/>
                <a:cs typeface="Times New Roman" pitchFamily="18" charset="0"/>
              </a:rPr>
              <a:t>D</a:t>
            </a:r>
            <a:r>
              <a:rPr lang="zh-CN" altLang="en-US" sz="2400" b="1" dirty="0" smtClean="0">
                <a:solidFill>
                  <a:srgbClr val="990033"/>
                </a:solidFill>
                <a:latin typeface="宋体" pitchFamily="2" charset="-122"/>
                <a:cs typeface="Times New Roman" pitchFamily="18" charset="0"/>
              </a:rPr>
              <a:t>级。解答本题要先审题。本题有两问，要按顺序作答。其次，在分析人物形象时要从人物的语言、行为和心理等方面考虑。要抓住收彩礼、做鞋、约会三个情节进行分析。再次，在分析守明的心态时，一定要从人物的心理描写进行分析。重点分析做鞋时守明的心理。</a:t>
            </a:r>
          </a:p>
        </p:txBody>
      </p:sp>
      <p:sp>
        <p:nvSpPr>
          <p:cNvPr id="1841155"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41156"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4"/>
          <p:cNvGrpSpPr>
            <a:grpSpLocks/>
          </p:cNvGrpSpPr>
          <p:nvPr/>
        </p:nvGrpSpPr>
        <p:grpSpPr bwMode="auto">
          <a:xfrm>
            <a:off x="1588" y="777875"/>
            <a:ext cx="609600" cy="2003425"/>
            <a:chOff x="0" y="0"/>
            <a:chExt cx="384" cy="1262"/>
          </a:xfrm>
        </p:grpSpPr>
        <p:pic>
          <p:nvPicPr>
            <p:cNvPr id="1841158"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4115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2178" name="Rectangle 2"/>
          <p:cNvSpPr>
            <a:spLocks noChangeArrowheads="1"/>
          </p:cNvSpPr>
          <p:nvPr/>
        </p:nvSpPr>
        <p:spPr bwMode="auto">
          <a:xfrm>
            <a:off x="611188" y="765175"/>
            <a:ext cx="8208962" cy="5688013"/>
          </a:xfrm>
          <a:prstGeom prst="rect">
            <a:avLst/>
          </a:prstGeom>
          <a:noFill/>
          <a:ln w="9525">
            <a:noFill/>
            <a:miter lim="800000"/>
            <a:headEnd/>
            <a:tailEnd/>
          </a:ln>
        </p:spPr>
        <p:txBody>
          <a:bodyPr/>
          <a:lstStyle/>
          <a:p>
            <a:pPr>
              <a:lnSpc>
                <a:spcPts val="3300"/>
              </a:lnSpc>
            </a:pPr>
            <a:r>
              <a:rPr lang="zh-CN" altLang="en-US" sz="2400" b="1" dirty="0">
                <a:latin typeface="宋体" pitchFamily="2" charset="-122"/>
              </a:rPr>
              <a:t> </a:t>
            </a:r>
            <a:r>
              <a:rPr lang="en-US" sz="2400" b="1" dirty="0">
                <a:solidFill>
                  <a:srgbClr val="000000"/>
                </a:solidFill>
                <a:latin typeface="Times New Roman" pitchFamily="18" charset="0"/>
                <a:ea typeface="仿宋_GB2312" pitchFamily="49" charset="-122"/>
              </a:rPr>
              <a:t>*</a:t>
            </a:r>
            <a:r>
              <a:rPr lang="en-US" sz="2400" b="1" dirty="0">
                <a:latin typeface="宋体" pitchFamily="2" charset="-122"/>
              </a:rPr>
              <a:t>4.</a:t>
            </a:r>
            <a:r>
              <a:rPr lang="zh-CN" altLang="en-US" sz="2400" b="1" dirty="0">
                <a:latin typeface="宋体" pitchFamily="2" charset="-122"/>
              </a:rPr>
              <a:t>文末“后记”是独立于小说外的写作说明，还是属于小说的有机组成部分？请结合全文，谈谈你的观点和理由。</a:t>
            </a:r>
            <a:r>
              <a:rPr lang="en-US" sz="2400" b="1" dirty="0">
                <a:latin typeface="宋体" pitchFamily="2" charset="-122"/>
              </a:rPr>
              <a:t>(8</a:t>
            </a:r>
            <a:r>
              <a:rPr lang="zh-CN" altLang="en-US" sz="2400" b="1" dirty="0">
                <a:latin typeface="宋体" pitchFamily="2" charset="-122"/>
              </a:rPr>
              <a:t>分</a:t>
            </a:r>
            <a:r>
              <a:rPr lang="en-US" sz="2400" b="1" dirty="0">
                <a:latin typeface="宋体" pitchFamily="2" charset="-122"/>
              </a:rPr>
              <a:t>) </a:t>
            </a:r>
            <a:endParaRPr lang="zh-CN" altLang="en-US" sz="2400" b="1" dirty="0">
              <a:solidFill>
                <a:srgbClr val="990033"/>
              </a:solidFill>
              <a:latin typeface="宋体" pitchFamily="2" charset="-122"/>
              <a:cs typeface="Times New Roman" pitchFamily="18" charset="0"/>
            </a:endParaRPr>
          </a:p>
          <a:p>
            <a:pPr>
              <a:lnSpc>
                <a:spcPts val="3300"/>
              </a:lnSpc>
            </a:pPr>
            <a:endParaRPr lang="zh-CN" altLang="en-US" sz="2400" b="1" dirty="0">
              <a:solidFill>
                <a:srgbClr val="990033"/>
              </a:solidFill>
              <a:latin typeface="宋体" pitchFamily="2" charset="-122"/>
              <a:cs typeface="Times New Roman" pitchFamily="18" charset="0"/>
            </a:endParaRPr>
          </a:p>
          <a:p>
            <a:pPr>
              <a:lnSpc>
                <a:spcPts val="3300"/>
              </a:lnSpc>
            </a:pPr>
            <a:r>
              <a:rPr lang="zh-CN" altLang="en-US" sz="2400" b="1" dirty="0" smtClean="0">
                <a:solidFill>
                  <a:srgbClr val="990033"/>
                </a:solidFill>
                <a:latin typeface="宋体" pitchFamily="2" charset="-122"/>
                <a:cs typeface="Times New Roman" pitchFamily="18" charset="0"/>
              </a:rPr>
              <a:t>“答案”和“解析”见“现场指导”。</a:t>
            </a:r>
          </a:p>
          <a:p>
            <a:pPr>
              <a:lnSpc>
                <a:spcPts val="3300"/>
              </a:lnSpc>
            </a:pPr>
            <a:endParaRPr lang="zh-CN" altLang="en-US" sz="2400" b="1" dirty="0">
              <a:solidFill>
                <a:srgbClr val="990033"/>
              </a:solidFill>
              <a:latin typeface="宋体" pitchFamily="2" charset="-122"/>
              <a:cs typeface="Times New Roman" pitchFamily="18" charset="0"/>
            </a:endParaRPr>
          </a:p>
        </p:txBody>
      </p:sp>
      <p:sp>
        <p:nvSpPr>
          <p:cNvPr id="1842179"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42180"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4"/>
          <p:cNvGrpSpPr>
            <a:grpSpLocks/>
          </p:cNvGrpSpPr>
          <p:nvPr/>
        </p:nvGrpSpPr>
        <p:grpSpPr bwMode="auto">
          <a:xfrm>
            <a:off x="1588" y="777875"/>
            <a:ext cx="609600" cy="2003425"/>
            <a:chOff x="0" y="0"/>
            <a:chExt cx="384" cy="1262"/>
          </a:xfrm>
        </p:grpSpPr>
        <p:pic>
          <p:nvPicPr>
            <p:cNvPr id="1842182"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4218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842178">
                                            <p:txEl>
                                              <p:pRg st="2" end="2"/>
                                            </p:txEl>
                                          </p:spTgt>
                                        </p:tgtEl>
                                        <p:attrNameLst>
                                          <p:attrName>style.visibility</p:attrName>
                                        </p:attrNameLst>
                                      </p:cBhvr>
                                      <p:to>
                                        <p:strVal val="visible"/>
                                      </p:to>
                                    </p:set>
                                    <p:animEffect transition="in" filter="diamond(in)">
                                      <p:cBhvr>
                                        <p:cTn id="7" dur="500"/>
                                        <p:tgtEl>
                                          <p:spTgt spid="184217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02" name="Rectangle 2"/>
          <p:cNvSpPr>
            <a:spLocks noChangeArrowheads="1"/>
          </p:cNvSpPr>
          <p:nvPr/>
        </p:nvSpPr>
        <p:spPr bwMode="auto">
          <a:xfrm>
            <a:off x="790575" y="936625"/>
            <a:ext cx="7920038" cy="5399088"/>
          </a:xfrm>
          <a:prstGeom prst="rect">
            <a:avLst/>
          </a:prstGeom>
          <a:noFill/>
          <a:ln w="9525">
            <a:noFill/>
            <a:miter lim="800000"/>
            <a:headEnd/>
            <a:tailEnd/>
          </a:ln>
        </p:spPr>
        <p:txBody>
          <a:bodyPr/>
          <a:lstStyle/>
          <a:p>
            <a:pPr algn="ctr">
              <a:lnSpc>
                <a:spcPts val="3500"/>
              </a:lnSpc>
            </a:pPr>
            <a:r>
              <a:rPr lang="en-US" sz="2400" b="1" dirty="0">
                <a:solidFill>
                  <a:srgbClr val="0033CC"/>
                </a:solidFill>
                <a:effectLst>
                  <a:outerShdw blurRad="38100" dist="38100" dir="2700000" algn="tl">
                    <a:srgbClr val="C0C0C0"/>
                  </a:outerShdw>
                </a:effectLst>
                <a:latin typeface="宋体" pitchFamily="2" charset="-122"/>
                <a:ea typeface="黑体" pitchFamily="2" charset="-122"/>
              </a:rPr>
              <a:t>——</a:t>
            </a:r>
            <a:r>
              <a:rPr lang="en-US" sz="2400" b="1" dirty="0">
                <a:solidFill>
                  <a:srgbClr val="0033CC"/>
                </a:solidFill>
                <a:effectLst>
                  <a:outerShdw blurRad="38100" dist="38100" dir="2700000" algn="tl">
                    <a:srgbClr val="C0C0C0"/>
                  </a:outerShdw>
                </a:effectLst>
                <a:latin typeface="黑体" pitchFamily="2" charset="-122"/>
                <a:ea typeface="黑体" pitchFamily="2" charset="-122"/>
              </a:rPr>
              <a:t> </a:t>
            </a:r>
            <a:r>
              <a:rPr lang="zh-CN" altLang="en-US" sz="2400" b="1" dirty="0">
                <a:solidFill>
                  <a:srgbClr val="0033CC"/>
                </a:solidFill>
                <a:effectLst>
                  <a:outerShdw blurRad="38100" dist="38100" dir="2700000" algn="tl">
                    <a:srgbClr val="C0C0C0"/>
                  </a:outerShdw>
                </a:effectLst>
                <a:latin typeface="黑体" pitchFamily="2" charset="-122"/>
                <a:ea typeface="黑体" pitchFamily="2" charset="-122"/>
              </a:rPr>
              <a:t>现场指导 </a:t>
            </a:r>
            <a:r>
              <a:rPr lang="en-US" sz="2400" b="1" dirty="0">
                <a:solidFill>
                  <a:srgbClr val="0033CC"/>
                </a:solidFill>
                <a:effectLst>
                  <a:outerShdw blurRad="38100" dist="38100" dir="2700000" algn="tl">
                    <a:srgbClr val="C0C0C0"/>
                  </a:outerShdw>
                </a:effectLst>
                <a:latin typeface="宋体" pitchFamily="2" charset="-122"/>
                <a:ea typeface="黑体" pitchFamily="2" charset="-122"/>
              </a:rPr>
              <a:t>——</a:t>
            </a:r>
            <a:endParaRPr lang="en-US" sz="2400" b="1" dirty="0">
              <a:solidFill>
                <a:srgbClr val="0033CC"/>
              </a:solidFill>
              <a:effectLst>
                <a:outerShdw blurRad="38100" dist="38100" dir="2700000" algn="tl">
                  <a:srgbClr val="C0C0C0"/>
                </a:outerShdw>
              </a:effectLst>
              <a:latin typeface="黑体" pitchFamily="2" charset="-122"/>
              <a:ea typeface="黑体" pitchFamily="2" charset="-122"/>
            </a:endParaRPr>
          </a:p>
          <a:p>
            <a:pPr>
              <a:lnSpc>
                <a:spcPts val="3500"/>
              </a:lnSpc>
            </a:pPr>
            <a:r>
              <a:rPr lang="zh-CN" altLang="en-US" sz="2400" b="1" dirty="0" smtClean="0">
                <a:latin typeface="宋体" pitchFamily="2" charset="-122"/>
              </a:rPr>
              <a:t>[</a:t>
            </a:r>
            <a:r>
              <a:rPr lang="zh-CN" altLang="en-US" sz="2400" b="1" dirty="0">
                <a:latin typeface="宋体" pitchFamily="2" charset="-122"/>
              </a:rPr>
              <a:t>2014•新课标全国卷Ⅱ</a:t>
            </a:r>
            <a:r>
              <a:rPr lang="zh-CN" altLang="en-US" sz="2400" b="1" dirty="0" smtClean="0">
                <a:latin typeface="宋体" pitchFamily="2" charset="-122"/>
              </a:rPr>
              <a:t>]文末“后记”是独立于小说外的写作说明，还是属于小说的有机组成部分？请结合全文，谈谈你的观点和理由。</a:t>
            </a:r>
            <a:r>
              <a:rPr lang="en-US" altLang="zh-CN" sz="2400" b="1" dirty="0" smtClean="0">
                <a:latin typeface="宋体" pitchFamily="2" charset="-122"/>
              </a:rPr>
              <a:t>(8</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原文见本讲“真题体验”</a:t>
            </a:r>
            <a:r>
              <a:rPr lang="en-US" altLang="zh-CN" sz="2400" b="1" dirty="0" smtClean="0">
                <a:latin typeface="宋体" pitchFamily="2" charset="-122"/>
              </a:rPr>
              <a:t>)</a:t>
            </a:r>
          </a:p>
          <a:p>
            <a:pPr>
              <a:lnSpc>
                <a:spcPts val="3500"/>
              </a:lnSpc>
            </a:pPr>
            <a:endParaRPr lang="en-US" sz="2400" b="1" dirty="0">
              <a:latin typeface="宋体" pitchFamily="2" charset="-122"/>
            </a:endParaRPr>
          </a:p>
        </p:txBody>
      </p:sp>
      <p:sp>
        <p:nvSpPr>
          <p:cNvPr id="1843203"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43204"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4"/>
          <p:cNvGrpSpPr>
            <a:grpSpLocks/>
          </p:cNvGrpSpPr>
          <p:nvPr/>
        </p:nvGrpSpPr>
        <p:grpSpPr bwMode="auto">
          <a:xfrm>
            <a:off x="1588" y="777875"/>
            <a:ext cx="609600" cy="2003425"/>
            <a:chOff x="0" y="0"/>
            <a:chExt cx="384" cy="1262"/>
          </a:xfrm>
        </p:grpSpPr>
        <p:pic>
          <p:nvPicPr>
            <p:cNvPr id="1843206"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4320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graphicFrame>
        <p:nvGraphicFramePr>
          <p:cNvPr id="8" name="Group 4"/>
          <p:cNvGraphicFramePr>
            <a:graphicFrameLocks noGrp="1"/>
          </p:cNvGraphicFramePr>
          <p:nvPr/>
        </p:nvGraphicFramePr>
        <p:xfrm>
          <a:off x="857224" y="2928934"/>
          <a:ext cx="7858180" cy="3223667"/>
        </p:xfrm>
        <a:graphic>
          <a:graphicData uri="http://schemas.openxmlformats.org/drawingml/2006/table">
            <a:tbl>
              <a:tblPr/>
              <a:tblGrid>
                <a:gridCol w="469286"/>
                <a:gridCol w="549600"/>
                <a:gridCol w="6839294"/>
              </a:tblGrid>
              <a:tr h="1189889">
                <a:tc rowSpan="2">
                  <a:txBody>
                    <a:bodyPr/>
                    <a:lstStyle/>
                    <a:p>
                      <a:pPr marL="0" marR="0" lvl="0" indent="0" algn="l" defTabSz="914400" rtl="0" eaLnBrk="0" fontAlgn="base" latinLnBrk="0" hangingPunct="0">
                        <a:lnSpc>
                          <a:spcPct val="100000"/>
                        </a:lnSpc>
                        <a:spcBef>
                          <a:spcPct val="0"/>
                        </a:spcBef>
                        <a:spcAft>
                          <a:spcPct val="0"/>
                        </a:spcAft>
                        <a:buClrTx/>
                        <a:buSzTx/>
                        <a:buFont typeface="Arial" charset="0"/>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 typeface="Arial" charset="0"/>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审题</a:t>
                      </a: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charset="0"/>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审题要点</a:t>
                      </a:r>
                      <a:endParaRPr kumimoji="0" lang="zh-CN" altLang="en-US" sz="18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 typeface="Arial" charset="0"/>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  本题回答时注意是两问：第一问先要表明观点，即“后记”是独立于小说外的写作说明，还是属于小说的有机组成部分；第二问是要说明理由。分值是</a:t>
                      </a:r>
                      <a:r>
                        <a:rPr kumimoji="0" lang="en-US" altLang="zh-CN" sz="1800" b="1" i="0" u="none" strike="noStrike" cap="none" normalizeH="0" baseline="0" dirty="0" smtClean="0">
                          <a:ln>
                            <a:noFill/>
                          </a:ln>
                          <a:solidFill>
                            <a:schemeClr val="tx1"/>
                          </a:solidFill>
                          <a:effectLst/>
                          <a:latin typeface="宋体" pitchFamily="2" charset="-122"/>
                          <a:ea typeface="宋体" pitchFamily="2" charset="-122"/>
                        </a:rPr>
                        <a:t>8</a:t>
                      </a: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分，说明理由时要至少三点</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739069">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0"/>
                        </a:spcBef>
                        <a:spcAft>
                          <a:spcPct val="0"/>
                        </a:spcAft>
                        <a:buClrTx/>
                        <a:buSzTx/>
                        <a:buFont typeface="Arial" charset="0"/>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思路分析</a:t>
                      </a:r>
                      <a:endParaRPr kumimoji="0" lang="zh-CN" altLang="en-US" sz="18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 typeface="Arial" charset="0"/>
                        <a:buNone/>
                        <a:tabLst/>
                        <a:defRPr/>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　解答本题，要先选好作答角度。从“独立于小说外的写作说明”与“属于小说的有机组成部分”可知，本题的思维方向是分析小说的结构。选好角度后，结合文本分析出为什么“是独立于小说外的写作说明”或“属于小说的有机组成部分”。最后，根据结构的特点，从情节、主题、人物及创作倾向等方面分析“后记”的作用</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43202">
                                            <p:txEl>
                                              <p:pRg st="0" end="0"/>
                                            </p:txEl>
                                          </p:spTgt>
                                        </p:tgtEl>
                                        <p:attrNameLst>
                                          <p:attrName>style.visibility</p:attrName>
                                        </p:attrNameLst>
                                      </p:cBhvr>
                                      <p:to>
                                        <p:strVal val="visible"/>
                                      </p:to>
                                    </p:set>
                                    <p:animEffect transition="in" filter="barn(inVertical)">
                                      <p:cBhvr>
                                        <p:cTn id="7" dur="500"/>
                                        <p:tgtEl>
                                          <p:spTgt spid="18432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43202">
                                            <p:txEl>
                                              <p:pRg st="1" end="1"/>
                                            </p:txEl>
                                          </p:spTgt>
                                        </p:tgtEl>
                                        <p:attrNameLst>
                                          <p:attrName>style.visibility</p:attrName>
                                        </p:attrNameLst>
                                      </p:cBhvr>
                                      <p:to>
                                        <p:strVal val="visible"/>
                                      </p:to>
                                    </p:set>
                                    <p:anim calcmode="lin" valueType="num">
                                      <p:cBhvr additive="base">
                                        <p:cTn id="12" dur="500" fill="hold"/>
                                        <p:tgtEl>
                                          <p:spTgt spid="1843202">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843202">
                                            <p:txEl>
                                              <p:pRg st="1" end="1"/>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5250" name="Rectangle 2"/>
          <p:cNvSpPr>
            <a:spLocks noChangeArrowheads="1"/>
          </p:cNvSpPr>
          <p:nvPr/>
        </p:nvSpPr>
        <p:spPr bwMode="auto">
          <a:xfrm>
            <a:off x="790575" y="936625"/>
            <a:ext cx="7920038" cy="5399088"/>
          </a:xfrm>
          <a:prstGeom prst="rect">
            <a:avLst/>
          </a:prstGeom>
          <a:noFill/>
          <a:ln w="9525">
            <a:noFill/>
            <a:miter lim="800000"/>
            <a:headEnd/>
            <a:tailEnd/>
          </a:ln>
        </p:spPr>
        <p:txBody>
          <a:bodyPr/>
          <a:lstStyle/>
          <a:p>
            <a:pPr algn="ctr">
              <a:lnSpc>
                <a:spcPts val="3500"/>
              </a:lnSpc>
            </a:pPr>
            <a:endParaRPr lang="en-US" sz="2400" b="1">
              <a:latin typeface="宋体" pitchFamily="2" charset="-122"/>
            </a:endParaRPr>
          </a:p>
        </p:txBody>
      </p:sp>
      <p:sp>
        <p:nvSpPr>
          <p:cNvPr id="1845251"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aphicFrame>
        <p:nvGraphicFramePr>
          <p:cNvPr id="1845306" name="Group 58"/>
          <p:cNvGraphicFramePr>
            <a:graphicFrameLocks noGrp="1"/>
          </p:cNvGraphicFramePr>
          <p:nvPr/>
        </p:nvGraphicFramePr>
        <p:xfrm>
          <a:off x="1000100" y="1928802"/>
          <a:ext cx="7643867" cy="2414016"/>
        </p:xfrm>
        <a:graphic>
          <a:graphicData uri="http://schemas.openxmlformats.org/drawingml/2006/table">
            <a:tbl>
              <a:tblPr/>
              <a:tblGrid>
                <a:gridCol w="481409"/>
                <a:gridCol w="601768"/>
                <a:gridCol w="487419"/>
                <a:gridCol w="681495"/>
                <a:gridCol w="5391776"/>
              </a:tblGrid>
              <a:tr h="760077">
                <a:tc rowSpan="2">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答题</a:t>
                      </a: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现场</a:t>
                      </a:r>
                      <a:endParaRPr kumimoji="0" lang="en-US" altLang="zh-CN"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答案</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l" defTabSz="914400" rtl="0" eaLnBrk="1" fontAlgn="base" latinLnBrk="0" hangingPunct="1">
                        <a:lnSpc>
                          <a:spcPct val="122000"/>
                        </a:lnSpc>
                        <a:spcBef>
                          <a:spcPct val="0"/>
                        </a:spcBef>
                        <a:spcAft>
                          <a:spcPct val="0"/>
                        </a:spcAft>
                        <a:buClrTx/>
                        <a:buSzTx/>
                        <a:buFont typeface="Arial" charset="0"/>
                        <a:buNone/>
                        <a:tabLst/>
                        <a:defRPr/>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 “后记”是独立于小说外的写作说明。两者的内容没有联系，不是一个内容</a:t>
                      </a:r>
                      <a:endParaRPr kumimoji="0" 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1454501">
                <a:tc vMerge="1">
                  <a:txBody>
                    <a:bodyPr/>
                    <a:lstStyle/>
                    <a:p>
                      <a:endParaRPr lang="zh-CN" altLang="en-US"/>
                    </a:p>
                  </a:txBody>
                  <a:tcPr/>
                </a:tc>
                <a:tc>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我来</a:t>
                      </a:r>
                    </a:p>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评分</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endParaRPr kumimoji="0" lang="zh-CN" altLang="en-US" sz="16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得分理由</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2000"/>
                        </a:lnSpc>
                        <a:spcBef>
                          <a:spcPct val="0"/>
                        </a:spcBef>
                        <a:spcAft>
                          <a:spcPct val="0"/>
                        </a:spcAft>
                        <a:buClrTx/>
                        <a:buSzTx/>
                        <a:buFont typeface="Arial" charset="0"/>
                        <a:buNone/>
                        <a:tabLst/>
                      </a:pPr>
                      <a:endParaRPr kumimoji="0" lang="zh-CN" altLang="en-US" sz="16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845276"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4"/>
          <p:cNvGrpSpPr>
            <a:grpSpLocks/>
          </p:cNvGrpSpPr>
          <p:nvPr/>
        </p:nvGrpSpPr>
        <p:grpSpPr bwMode="auto">
          <a:xfrm>
            <a:off x="1588" y="777875"/>
            <a:ext cx="609600" cy="2003425"/>
            <a:chOff x="0" y="0"/>
            <a:chExt cx="384" cy="1262"/>
          </a:xfrm>
        </p:grpSpPr>
        <p:pic>
          <p:nvPicPr>
            <p:cNvPr id="1845278"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4527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845280" name="Text Box 32"/>
          <p:cNvSpPr txBox="1">
            <a:spLocks noChangeArrowheads="1"/>
          </p:cNvSpPr>
          <p:nvPr/>
        </p:nvSpPr>
        <p:spPr bwMode="auto">
          <a:xfrm>
            <a:off x="3357554" y="2857496"/>
            <a:ext cx="5072098" cy="1134349"/>
          </a:xfrm>
          <a:prstGeom prst="rect">
            <a:avLst/>
          </a:prstGeom>
          <a:noFill/>
          <a:ln w="9525">
            <a:noFill/>
            <a:miter lim="800000"/>
            <a:headEnd/>
            <a:tailEnd/>
          </a:ln>
          <a:effectLst/>
        </p:spPr>
        <p:txBody>
          <a:bodyPr wrap="square">
            <a:spAutoFit/>
          </a:bodyPr>
          <a:lstStyle/>
          <a:p>
            <a:pPr>
              <a:lnSpc>
                <a:spcPct val="118000"/>
              </a:lnSpc>
              <a:spcBef>
                <a:spcPct val="50000"/>
              </a:spcBef>
            </a:pPr>
            <a:r>
              <a:rPr lang="zh-CN" altLang="en-US" sz="2000" b="1" dirty="0" smtClean="0">
                <a:solidFill>
                  <a:srgbClr val="990033"/>
                </a:solidFill>
                <a:latin typeface="宋体" pitchFamily="2" charset="-122"/>
                <a:cs typeface="Times New Roman" pitchFamily="18" charset="0"/>
              </a:rPr>
              <a:t>  答出来的基本正确，但理由过于简单，只答出了一点；所以观点加上一点理由，只能得</a:t>
            </a:r>
            <a:r>
              <a:rPr lang="en-US" altLang="zh-CN" sz="2000" b="1" dirty="0" smtClean="0">
                <a:solidFill>
                  <a:srgbClr val="990033"/>
                </a:solidFill>
                <a:latin typeface="宋体" pitchFamily="2" charset="-122"/>
                <a:cs typeface="Times New Roman" pitchFamily="18" charset="0"/>
              </a:rPr>
              <a:t>4</a:t>
            </a:r>
            <a:r>
              <a:rPr lang="zh-CN" altLang="en-US" sz="2000" b="1" dirty="0" smtClean="0">
                <a:solidFill>
                  <a:srgbClr val="990033"/>
                </a:solidFill>
                <a:latin typeface="宋体" pitchFamily="2" charset="-122"/>
                <a:cs typeface="Times New Roman" pitchFamily="18" charset="0"/>
              </a:rPr>
              <a:t>分。</a:t>
            </a:r>
          </a:p>
        </p:txBody>
      </p:sp>
      <p:sp>
        <p:nvSpPr>
          <p:cNvPr id="1845281" name="Text Box 33"/>
          <p:cNvSpPr txBox="1">
            <a:spLocks noChangeArrowheads="1"/>
          </p:cNvSpPr>
          <p:nvPr/>
        </p:nvSpPr>
        <p:spPr bwMode="auto">
          <a:xfrm>
            <a:off x="2143108" y="2857496"/>
            <a:ext cx="288925" cy="1006475"/>
          </a:xfrm>
          <a:prstGeom prst="rect">
            <a:avLst/>
          </a:prstGeom>
          <a:noFill/>
          <a:ln w="9525">
            <a:noFill/>
            <a:miter lim="800000"/>
            <a:headEnd/>
            <a:tailEnd/>
          </a:ln>
          <a:effectLst/>
        </p:spPr>
        <p:txBody>
          <a:bodyPr>
            <a:spAutoFit/>
          </a:bodyPr>
          <a:lstStyle/>
          <a:p>
            <a:pPr>
              <a:spcBef>
                <a:spcPct val="50000"/>
              </a:spcBef>
            </a:pPr>
            <a:r>
              <a:rPr lang="en-US" altLang="zh-CN" sz="2000" b="1" dirty="0">
                <a:solidFill>
                  <a:srgbClr val="990033"/>
                </a:solidFill>
                <a:latin typeface="宋体" pitchFamily="2" charset="-122"/>
                <a:cs typeface="Times New Roman" pitchFamily="18" charset="0"/>
              </a:rPr>
              <a:t>4</a:t>
            </a:r>
            <a:r>
              <a:rPr lang="zh-CN" altLang="en-US" sz="2000" b="1" dirty="0">
                <a:solidFill>
                  <a:srgbClr val="990033"/>
                </a:solidFill>
                <a:latin typeface="宋体" pitchFamily="2" charset="-122"/>
                <a:cs typeface="Times New Roman" pitchFamily="18" charset="0"/>
              </a:rPr>
              <a:t>分</a:t>
            </a:r>
            <a:r>
              <a:rPr lang="zh-CN" altLang="en-US" sz="2000" b="1" dirty="0">
                <a:solidFill>
                  <a:srgbClr val="C00000"/>
                </a:solidFill>
                <a:latin typeface="宋体" pitchFamily="2" charset="-122"/>
                <a:cs typeface="Times New Roman" pitchFamily="18" charset="0"/>
              </a:rPr>
              <a:t>　</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5281"/>
                                        </p:tgtEl>
                                        <p:attrNameLst>
                                          <p:attrName>style.visibility</p:attrName>
                                        </p:attrNameLst>
                                      </p:cBhvr>
                                      <p:to>
                                        <p:strVal val="visible"/>
                                      </p:to>
                                    </p:set>
                                    <p:anim calcmode="lin" valueType="num">
                                      <p:cBhvr additive="base">
                                        <p:cTn id="7" dur="500" fill="hold"/>
                                        <p:tgtEl>
                                          <p:spTgt spid="1845281"/>
                                        </p:tgtEl>
                                        <p:attrNameLst>
                                          <p:attrName>ppt_x</p:attrName>
                                        </p:attrNameLst>
                                      </p:cBhvr>
                                      <p:tavLst>
                                        <p:tav tm="0">
                                          <p:val>
                                            <p:strVal val="#ppt_x"/>
                                          </p:val>
                                        </p:tav>
                                        <p:tav tm="100000">
                                          <p:val>
                                            <p:strVal val="#ppt_x"/>
                                          </p:val>
                                        </p:tav>
                                      </p:tavLst>
                                    </p:anim>
                                    <p:anim calcmode="lin" valueType="num">
                                      <p:cBhvr additive="base">
                                        <p:cTn id="8" dur="500" fill="hold"/>
                                        <p:tgtEl>
                                          <p:spTgt spid="184528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45280"/>
                                        </p:tgtEl>
                                        <p:attrNameLst>
                                          <p:attrName>style.visibility</p:attrName>
                                        </p:attrNameLst>
                                      </p:cBhvr>
                                      <p:to>
                                        <p:strVal val="visible"/>
                                      </p:to>
                                    </p:set>
                                    <p:anim calcmode="lin" valueType="num">
                                      <p:cBhvr additive="base">
                                        <p:cTn id="13" dur="500" fill="hold"/>
                                        <p:tgtEl>
                                          <p:spTgt spid="1845280"/>
                                        </p:tgtEl>
                                        <p:attrNameLst>
                                          <p:attrName>ppt_x</p:attrName>
                                        </p:attrNameLst>
                                      </p:cBhvr>
                                      <p:tavLst>
                                        <p:tav tm="0">
                                          <p:val>
                                            <p:strVal val="#ppt_x"/>
                                          </p:val>
                                        </p:tav>
                                        <p:tav tm="100000">
                                          <p:val>
                                            <p:strVal val="#ppt_x"/>
                                          </p:val>
                                        </p:tav>
                                      </p:tavLst>
                                    </p:anim>
                                    <p:anim calcmode="lin" valueType="num">
                                      <p:cBhvr additive="base">
                                        <p:cTn id="14" dur="500" fill="hold"/>
                                        <p:tgtEl>
                                          <p:spTgt spid="18452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5280" grpId="0"/>
      <p:bldP spid="1845281" grpId="0"/>
    </p:bld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5250" name="Rectangle 2"/>
          <p:cNvSpPr>
            <a:spLocks noChangeArrowheads="1"/>
          </p:cNvSpPr>
          <p:nvPr/>
        </p:nvSpPr>
        <p:spPr bwMode="auto">
          <a:xfrm>
            <a:off x="790575" y="936625"/>
            <a:ext cx="7920038" cy="5399088"/>
          </a:xfrm>
          <a:prstGeom prst="rect">
            <a:avLst/>
          </a:prstGeom>
          <a:noFill/>
          <a:ln w="9525">
            <a:noFill/>
            <a:miter lim="800000"/>
            <a:headEnd/>
            <a:tailEnd/>
          </a:ln>
        </p:spPr>
        <p:txBody>
          <a:bodyPr/>
          <a:lstStyle/>
          <a:p>
            <a:pPr algn="ctr">
              <a:lnSpc>
                <a:spcPts val="3500"/>
              </a:lnSpc>
            </a:pPr>
            <a:endParaRPr lang="en-US" sz="2400" b="1">
              <a:latin typeface="宋体" pitchFamily="2" charset="-122"/>
            </a:endParaRPr>
          </a:p>
        </p:txBody>
      </p:sp>
      <p:sp>
        <p:nvSpPr>
          <p:cNvPr id="1845251"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aphicFrame>
        <p:nvGraphicFramePr>
          <p:cNvPr id="1845306" name="Group 58"/>
          <p:cNvGraphicFramePr>
            <a:graphicFrameLocks noGrp="1"/>
          </p:cNvGraphicFramePr>
          <p:nvPr/>
        </p:nvGraphicFramePr>
        <p:xfrm>
          <a:off x="857224" y="857232"/>
          <a:ext cx="7929617" cy="5556847"/>
        </p:xfrm>
        <a:graphic>
          <a:graphicData uri="http://schemas.openxmlformats.org/drawingml/2006/table">
            <a:tbl>
              <a:tblPr/>
              <a:tblGrid>
                <a:gridCol w="285752"/>
                <a:gridCol w="357190"/>
                <a:gridCol w="7286675"/>
              </a:tblGrid>
              <a:tr h="3643338">
                <a:tc rowSpan="2">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答题</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我来答题</a:t>
                      </a: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2000"/>
                        </a:lnSpc>
                        <a:spcBef>
                          <a:spcPct val="0"/>
                        </a:spcBef>
                        <a:spcAft>
                          <a:spcPct val="0"/>
                        </a:spcAft>
                        <a:buClrTx/>
                        <a:buSzTx/>
                        <a:buFont typeface="Arial" charset="0"/>
                        <a:buNone/>
                        <a:tabLst/>
                      </a:pPr>
                      <a:endParaRPr kumimoji="0" lang="zh-CN" altLang="en-US" sz="16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71636">
                <a:tc vMerge="1">
                  <a:txBody>
                    <a:bodyPr/>
                    <a:lstStyle/>
                    <a:p>
                      <a:endParaRPr lang="zh-CN" altLang="en-US"/>
                    </a:p>
                  </a:txBody>
                  <a:tcPr/>
                </a:tc>
                <a:tc>
                  <a:txBody>
                    <a:bodyPr/>
                    <a:lstStyle/>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阅读</a:t>
                      </a:r>
                    </a:p>
                    <a:p>
                      <a:pPr marL="0" marR="0" lvl="0" indent="0" algn="ctr" defTabSz="914400" rtl="0" eaLnBrk="1" fontAlgn="base" latinLnBrk="0" hangingPunct="1">
                        <a:lnSpc>
                          <a:spcPct val="122000"/>
                        </a:lnSpc>
                        <a:spcBef>
                          <a:spcPct val="0"/>
                        </a:spcBef>
                        <a:spcAft>
                          <a:spcPct val="0"/>
                        </a:spcAft>
                        <a:buClrTx/>
                        <a:buSzTx/>
                        <a:buFont typeface="Arial" charset="0"/>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总结</a:t>
                      </a:r>
                    </a:p>
                    <a:p>
                      <a:pPr marL="0" marR="0" lvl="0" indent="0" algn="ctr" defTabSz="914400" rtl="0" eaLnBrk="1" fontAlgn="base" latinLnBrk="0" hangingPunct="1">
                        <a:lnSpc>
                          <a:spcPct val="122000"/>
                        </a:lnSpc>
                        <a:spcBef>
                          <a:spcPct val="0"/>
                        </a:spcBef>
                        <a:spcAft>
                          <a:spcPct val="0"/>
                        </a:spcAft>
                        <a:buClrTx/>
                        <a:buSzTx/>
                        <a:buFont typeface="Arial" charset="0"/>
                        <a:buNone/>
                        <a:tabLst/>
                      </a:pP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2000"/>
                        </a:lnSpc>
                        <a:spcBef>
                          <a:spcPct val="0"/>
                        </a:spcBef>
                        <a:spcAft>
                          <a:spcPct val="0"/>
                        </a:spcAft>
                        <a:buClrTx/>
                        <a:buSzTx/>
                        <a:buFont typeface="Arial" charset="0"/>
                        <a:buNone/>
                        <a:tabLst/>
                        <a:defRPr/>
                      </a:pPr>
                      <a:r>
                        <a:rPr kumimoji="0" lang="zh-CN" altLang="en-US" sz="1600" b="1" i="0" u="none" strike="noStrike" cap="none" normalizeH="0" baseline="0" dirty="0" smtClean="0">
                          <a:ln>
                            <a:noFill/>
                          </a:ln>
                          <a:solidFill>
                            <a:schemeClr val="tx1"/>
                          </a:solidFill>
                          <a:effectLst/>
                          <a:latin typeface="宋体" pitchFamily="2" charset="-122"/>
                          <a:ea typeface="宋体" pitchFamily="2" charset="-122"/>
                        </a:rPr>
                        <a:t> </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  回答探究题，一定要建立一种思维的模式，即“内容主题、人物形象、情节结构、环境场景、阅读心理”五角度思考模式；多数探究题都和这五个角度有着或多或少的联系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845276"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4"/>
          <p:cNvGrpSpPr>
            <a:grpSpLocks/>
          </p:cNvGrpSpPr>
          <p:nvPr/>
        </p:nvGrpSpPr>
        <p:grpSpPr bwMode="auto">
          <a:xfrm>
            <a:off x="1588" y="777875"/>
            <a:ext cx="609600" cy="2003425"/>
            <a:chOff x="0" y="0"/>
            <a:chExt cx="384" cy="1262"/>
          </a:xfrm>
        </p:grpSpPr>
        <p:pic>
          <p:nvPicPr>
            <p:cNvPr id="1845278"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4527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1" name="Text Box 32"/>
          <p:cNvSpPr txBox="1">
            <a:spLocks noChangeArrowheads="1"/>
          </p:cNvSpPr>
          <p:nvPr/>
        </p:nvSpPr>
        <p:spPr bwMode="auto">
          <a:xfrm>
            <a:off x="1500166" y="857232"/>
            <a:ext cx="7215238" cy="3676584"/>
          </a:xfrm>
          <a:prstGeom prst="rect">
            <a:avLst/>
          </a:prstGeom>
          <a:noFill/>
          <a:ln w="9525">
            <a:noFill/>
            <a:miter lim="800000"/>
            <a:headEnd/>
            <a:tailEnd/>
          </a:ln>
          <a:effectLst/>
        </p:spPr>
        <p:txBody>
          <a:bodyPr wrap="square">
            <a:spAutoFit/>
          </a:bodyPr>
          <a:lstStyle/>
          <a:p>
            <a:pPr>
              <a:lnSpc>
                <a:spcPct val="118000"/>
              </a:lnSpc>
              <a:spcBef>
                <a:spcPct val="50000"/>
              </a:spcBef>
            </a:pPr>
            <a:r>
              <a:rPr lang="zh-CN" altLang="en-US" sz="2000" b="1" dirty="0" smtClean="0">
                <a:solidFill>
                  <a:srgbClr val="A50021"/>
                </a:solidFill>
                <a:latin typeface="宋体" pitchFamily="2" charset="-122"/>
                <a:cs typeface="Times New Roman" pitchFamily="18" charset="0"/>
              </a:rPr>
              <a:t>  </a:t>
            </a:r>
            <a:r>
              <a:rPr lang="zh-CN" altLang="en-US" sz="2000" b="1" dirty="0" smtClean="0">
                <a:solidFill>
                  <a:srgbClr val="990033"/>
                </a:solidFill>
                <a:latin typeface="宋体" pitchFamily="2" charset="-122"/>
                <a:cs typeface="Times New Roman" pitchFamily="18" charset="0"/>
              </a:rPr>
              <a:t>观点一：“后记”是独立于小说外的写作说明。①从形式上看，“后记”与小说没有直接关系，两者是各自独立的文本；②从内容上看，小说是乡土生活的诗意想象，“后记”是作者的自我忏悔，两者无法融为一体；③从人物塑造上看，“后记”的“真实”事实，限制了小说的想象空间。观点二：“后记”是小说的有机组成部分。①从形式上看，小说是一个开放性的文本结构，“后记”是其中的有机组成部分；②从内容上看，“后记”的“真实”改变了小说的田园牧歌风格，于诗意中多了一丝冷峻；③从创作倾向上看，“后记”中的自我审视，将传统与现代联系起来，深化了小说的思想主题。</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546" name="内容占位符 2"/>
          <p:cNvSpPr>
            <a:spLocks noGrp="1"/>
          </p:cNvSpPr>
          <p:nvPr>
            <p:ph idx="4294967295"/>
          </p:nvPr>
        </p:nvSpPr>
        <p:spPr>
          <a:xfrm>
            <a:off x="792163" y="936625"/>
            <a:ext cx="7920037" cy="5399088"/>
          </a:xfrm>
        </p:spPr>
        <p:txBody>
          <a:bodyPr/>
          <a:lstStyle/>
          <a:p>
            <a:pPr marL="0" indent="627063" eaLnBrk="1" hangingPunct="1">
              <a:lnSpc>
                <a:spcPct val="122000"/>
              </a:lnSpc>
              <a:spcBef>
                <a:spcPct val="0"/>
              </a:spcBef>
              <a:buNone/>
            </a:pPr>
            <a:r>
              <a:rPr lang="en-US" altLang="zh-CN" sz="2400" b="1" dirty="0" smtClean="0">
                <a:latin typeface="宋体" pitchFamily="2" charset="-122"/>
              </a:rPr>
              <a:t>3. </a:t>
            </a:r>
            <a:r>
              <a:rPr lang="zh-CN" altLang="en-US" sz="2400" b="1" dirty="0" smtClean="0">
                <a:latin typeface="宋体" pitchFamily="2" charset="-122"/>
              </a:rPr>
              <a:t>张冠李戴。将原文中甲的观点说成是乙的观点，或者将甲的属性说成是乙的属性，偷梁换柱，混淆对象。</a:t>
            </a:r>
          </a:p>
          <a:p>
            <a:pPr marL="0" indent="0" eaLnBrk="1" hangingPunct="1">
              <a:lnSpc>
                <a:spcPct val="122000"/>
              </a:lnSpc>
              <a:spcBef>
                <a:spcPct val="0"/>
              </a:spcBef>
              <a:buNone/>
            </a:pPr>
            <a:r>
              <a:rPr lang="en-US" altLang="zh-CN" sz="2400" b="1" dirty="0" smtClean="0">
                <a:latin typeface="宋体" pitchFamily="2" charset="-122"/>
              </a:rPr>
              <a:t>【</a:t>
            </a:r>
            <a:r>
              <a:rPr lang="zh-CN" altLang="en-US" sz="2400" b="1" dirty="0" smtClean="0">
                <a:latin typeface="宋体" pitchFamily="2" charset="-122"/>
              </a:rPr>
              <a:t>对点训练</a:t>
            </a:r>
            <a:r>
              <a:rPr lang="en-US" altLang="zh-CN" sz="2400" b="1" dirty="0" smtClean="0">
                <a:latin typeface="宋体" pitchFamily="2" charset="-122"/>
              </a:rPr>
              <a:t>】</a:t>
            </a:r>
          </a:p>
          <a:p>
            <a:pPr marL="0" indent="0" eaLnBrk="1" hangingPunct="1">
              <a:lnSpc>
                <a:spcPct val="122000"/>
              </a:lnSpc>
              <a:spcBef>
                <a:spcPct val="0"/>
              </a:spcBef>
              <a:buNone/>
            </a:pPr>
            <a:r>
              <a:rPr lang="zh-CN" altLang="en-US" sz="2400" b="1" dirty="0" smtClean="0">
                <a:latin typeface="宋体" pitchFamily="2" charset="-122"/>
              </a:rPr>
              <a:t>阅读下面的文字，完成题目。</a:t>
            </a:r>
          </a:p>
          <a:p>
            <a:pPr marL="0" indent="627063" eaLnBrk="1" hangingPunct="1">
              <a:lnSpc>
                <a:spcPct val="122000"/>
              </a:lnSpc>
              <a:spcBef>
                <a:spcPct val="0"/>
              </a:spcBef>
              <a:buNone/>
            </a:pPr>
            <a:r>
              <a:rPr lang="zh-CN" altLang="en-US" sz="2400" b="1" dirty="0" smtClean="0">
                <a:latin typeface="宋体" pitchFamily="2" charset="-122"/>
              </a:rPr>
              <a:t>土贡制度是我国古代重要的政治、经济制度。上古时期，贡赋一体。春秋时贡、赋开始出现分化。至秦汉时，土贡已独立于赋税之外。与藩属贡及土司贡不同，其形式主要是各地将地方特产以实物形式上交朝廷或直接交给皇室。明代，土贡制度已较为成熟，且贡物折银也随一条鞭法的施行而得以推广。</a:t>
            </a:r>
          </a:p>
        </p:txBody>
      </p:sp>
      <p:sp>
        <p:nvSpPr>
          <p:cNvPr id="126054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055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055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274" name="内容占位符 2"/>
          <p:cNvSpPr>
            <a:spLocks noGrp="1"/>
          </p:cNvSpPr>
          <p:nvPr>
            <p:ph idx="4294967295"/>
          </p:nvPr>
        </p:nvSpPr>
        <p:spPr>
          <a:xfrm>
            <a:off x="792163" y="936625"/>
            <a:ext cx="7920037" cy="5399088"/>
          </a:xfrm>
        </p:spPr>
        <p:txBody>
          <a:bodyPr/>
          <a:lstStyle/>
          <a:p>
            <a:pPr marL="0" indent="452438" algn="ctr" eaLnBrk="1" hangingPunct="1">
              <a:lnSpc>
                <a:spcPts val="3500"/>
              </a:lnSpc>
              <a:spcBef>
                <a:spcPct val="0"/>
              </a:spcBef>
              <a:buFont typeface="Arial" charset="0"/>
              <a:buNone/>
            </a:pPr>
            <a:r>
              <a:rPr lang="en-US" sz="2400" b="1" dirty="0">
                <a:solidFill>
                  <a:srgbClr val="0033CC"/>
                </a:solidFill>
                <a:effectLst>
                  <a:outerShdw blurRad="38100" dist="38100" dir="2700000" algn="tl">
                    <a:srgbClr val="C0C0C0"/>
                  </a:outerShdw>
                </a:effectLst>
              </a:rPr>
              <a:t>—— </a:t>
            </a:r>
            <a:r>
              <a:rPr lang="zh-CN" altLang="en-US" sz="2400" b="1" dirty="0">
                <a:solidFill>
                  <a:srgbClr val="0033CC"/>
                </a:solidFill>
                <a:effectLst>
                  <a:outerShdw blurRad="38100" dist="38100" dir="2700000" algn="tl">
                    <a:srgbClr val="C0C0C0"/>
                  </a:outerShdw>
                </a:effectLst>
              </a:rPr>
              <a:t>考点精讲 </a:t>
            </a:r>
            <a:r>
              <a:rPr lang="en-US" sz="2400" b="1" dirty="0">
                <a:solidFill>
                  <a:srgbClr val="0033CC"/>
                </a:solidFill>
                <a:effectLst>
                  <a:outerShdw blurRad="38100" dist="38100" dir="2700000" algn="tl">
                    <a:srgbClr val="C0C0C0"/>
                  </a:outerShdw>
                </a:effectLst>
              </a:rPr>
              <a:t>——</a:t>
            </a:r>
          </a:p>
          <a:p>
            <a:pPr marL="0" indent="0" eaLnBrk="1" hangingPunct="1">
              <a:lnSpc>
                <a:spcPct val="122000"/>
              </a:lnSpc>
              <a:spcBef>
                <a:spcPct val="0"/>
              </a:spcBef>
              <a:buFont typeface="Arial" charset="0"/>
              <a:buNone/>
            </a:pPr>
            <a:r>
              <a:rPr lang="zh-CN" altLang="en-US" sz="2400" b="1" dirty="0">
                <a:latin typeface="黑体" pitchFamily="2" charset="-122"/>
                <a:ea typeface="黑体" pitchFamily="2" charset="-122"/>
              </a:rPr>
              <a:t>► </a:t>
            </a:r>
            <a:r>
              <a:rPr lang="zh-CN" altLang="en-US" sz="2400" b="1" dirty="0" smtClean="0">
                <a:latin typeface="宋体" pitchFamily="2" charset="-122"/>
              </a:rPr>
              <a:t>类型一　从不同的角度和层面发掘作品的意蕴、民族心理和人文精神</a:t>
            </a:r>
            <a:endParaRPr lang="zh-CN" altLang="en-US" sz="2400" b="1" dirty="0">
              <a:latin typeface="宋体" pitchFamily="2" charset="-122"/>
            </a:endParaRPr>
          </a:p>
          <a:p>
            <a:pPr marL="0" indent="452438" algn="ctr" eaLnBrk="1" hangingPunct="1">
              <a:lnSpc>
                <a:spcPct val="122000"/>
              </a:lnSpc>
              <a:spcBef>
                <a:spcPct val="0"/>
              </a:spcBef>
              <a:buFont typeface="Arial" charset="0"/>
              <a:buNone/>
            </a:pPr>
            <a:r>
              <a:rPr lang="zh-CN" altLang="en-US" sz="2400" b="1" dirty="0">
                <a:latin typeface="黑体" pitchFamily="2" charset="-122"/>
                <a:ea typeface="黑体" pitchFamily="2" charset="-122"/>
              </a:rPr>
              <a:t>知识</a:t>
            </a:r>
            <a:r>
              <a:rPr lang="zh-CN" altLang="en-US" sz="2400" b="1" dirty="0" smtClean="0">
                <a:latin typeface="黑体" pitchFamily="2" charset="-122"/>
                <a:ea typeface="黑体" pitchFamily="2" charset="-122"/>
              </a:rPr>
              <a:t>储备</a:t>
            </a:r>
            <a:endParaRPr lang="en-US" altLang="zh-CN" sz="2400" b="1" dirty="0" smtClean="0">
              <a:latin typeface="黑体" pitchFamily="2" charset="-122"/>
              <a:ea typeface="黑体" pitchFamily="2" charset="-122"/>
            </a:endParaRPr>
          </a:p>
          <a:p>
            <a:pPr marL="0" indent="533400" eaLnBrk="1" hangingPunct="1">
              <a:lnSpc>
                <a:spcPct val="122000"/>
              </a:lnSpc>
              <a:spcBef>
                <a:spcPct val="0"/>
              </a:spcBef>
              <a:buFont typeface="Arial" charset="0"/>
              <a:buNone/>
            </a:pPr>
            <a:r>
              <a:rPr lang="en-US" altLang="zh-CN" sz="2400" b="1" dirty="0" smtClean="0">
                <a:latin typeface="宋体" pitchFamily="2" charset="-122"/>
              </a:rPr>
              <a:t>1. </a:t>
            </a:r>
            <a:r>
              <a:rPr lang="zh-CN" altLang="en-US" sz="2400" b="1" dirty="0" smtClean="0">
                <a:latin typeface="宋体" pitchFamily="2" charset="-122"/>
              </a:rPr>
              <a:t>作品的意蕴</a:t>
            </a:r>
          </a:p>
          <a:p>
            <a:pPr marL="0" indent="452438" eaLnBrk="1" hangingPunct="1">
              <a:lnSpc>
                <a:spcPct val="122000"/>
              </a:lnSpc>
              <a:spcBef>
                <a:spcPct val="0"/>
              </a:spcBef>
              <a:buNone/>
            </a:pPr>
            <a:r>
              <a:rPr lang="zh-CN" altLang="en-US" sz="2400" b="1" dirty="0" smtClean="0">
                <a:latin typeface="宋体" pitchFamily="2" charset="-122"/>
              </a:rPr>
              <a:t>所谓作品的“意蕴”，就是指文本所蕴含的思想、感情等多种内容，它依附于小说的人物形象</a:t>
            </a:r>
            <a:r>
              <a:rPr lang="en-US" altLang="zh-CN" sz="2400" b="1" dirty="0" smtClean="0">
                <a:latin typeface="宋体" pitchFamily="2" charset="-122"/>
              </a:rPr>
              <a:t>(</a:t>
            </a:r>
            <a:r>
              <a:rPr lang="zh-CN" altLang="en-US" sz="2400" b="1" dirty="0" smtClean="0">
                <a:latin typeface="宋体" pitchFamily="2" charset="-122"/>
              </a:rPr>
              <a:t>包括物象</a:t>
            </a:r>
            <a:r>
              <a:rPr lang="en-US" altLang="zh-CN" sz="2400" b="1" dirty="0" smtClean="0">
                <a:latin typeface="宋体" pitchFamily="2" charset="-122"/>
              </a:rPr>
              <a:t>)</a:t>
            </a:r>
            <a:r>
              <a:rPr lang="zh-CN" altLang="en-US" sz="2400" b="1" dirty="0" smtClean="0">
                <a:latin typeface="宋体" pitchFamily="2" charset="-122"/>
              </a:rPr>
              <a:t>、故事情节</a:t>
            </a:r>
            <a:r>
              <a:rPr lang="en-US" altLang="zh-CN" sz="2400" b="1" dirty="0" smtClean="0">
                <a:latin typeface="宋体" pitchFamily="2" charset="-122"/>
              </a:rPr>
              <a:t>(</a:t>
            </a:r>
            <a:r>
              <a:rPr lang="zh-CN" altLang="en-US" sz="2400" b="1" dirty="0" smtClean="0">
                <a:latin typeface="宋体" pitchFamily="2" charset="-122"/>
              </a:rPr>
              <a:t>事件本身</a:t>
            </a:r>
            <a:r>
              <a:rPr lang="en-US" altLang="zh-CN" sz="2400" b="1" dirty="0" smtClean="0">
                <a:latin typeface="宋体" pitchFamily="2" charset="-122"/>
              </a:rPr>
              <a:t>)</a:t>
            </a:r>
            <a:r>
              <a:rPr lang="zh-CN" altLang="en-US" sz="2400" b="1" dirty="0" smtClean="0">
                <a:latin typeface="宋体" pitchFamily="2" charset="-122"/>
              </a:rPr>
              <a:t>、典型环境</a:t>
            </a:r>
            <a:r>
              <a:rPr lang="en-US" altLang="zh-CN" sz="2400" b="1" dirty="0" smtClean="0">
                <a:latin typeface="宋体" pitchFamily="2" charset="-122"/>
              </a:rPr>
              <a:t>(</a:t>
            </a:r>
            <a:r>
              <a:rPr lang="zh-CN" altLang="en-US" sz="2400" b="1" dirty="0" smtClean="0">
                <a:latin typeface="宋体" pitchFamily="2" charset="-122"/>
              </a:rPr>
              <a:t>自然环境的象征意义，社会环境的现实意义</a:t>
            </a:r>
            <a:r>
              <a:rPr lang="en-US" altLang="zh-CN" sz="2400" b="1" dirty="0" smtClean="0">
                <a:latin typeface="宋体" pitchFamily="2" charset="-122"/>
              </a:rPr>
              <a:t>)</a:t>
            </a:r>
            <a:r>
              <a:rPr lang="zh-CN" altLang="en-US" sz="2400" b="1" dirty="0" smtClean="0">
                <a:latin typeface="宋体" pitchFamily="2" charset="-122"/>
              </a:rPr>
              <a:t>以及主题思想。主要探究点有标题意蕴、思想意蕴、情感意蕴和环境意蕴等。探究意蕴，其实就是要求考生从上述几个角度来理解作品，把握作家的思想情感、价值判断。</a:t>
            </a:r>
          </a:p>
        </p:txBody>
      </p:sp>
      <p:sp>
        <p:nvSpPr>
          <p:cNvPr id="1846275"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46276"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4627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4627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46274">
                                            <p:txEl>
                                              <p:pRg st="0" end="0"/>
                                            </p:txEl>
                                          </p:spTgt>
                                        </p:tgtEl>
                                        <p:attrNameLst>
                                          <p:attrName>style.visibility</p:attrName>
                                        </p:attrNameLst>
                                      </p:cBhvr>
                                      <p:to>
                                        <p:strVal val="visible"/>
                                      </p:to>
                                    </p:set>
                                    <p:anim calcmode="lin" valueType="num">
                                      <p:cBhvr additive="base">
                                        <p:cTn id="13" dur="500" fill="hold"/>
                                        <p:tgtEl>
                                          <p:spTgt spid="184627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46274">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846274">
                                            <p:txEl>
                                              <p:pRg st="1" end="1"/>
                                            </p:txEl>
                                          </p:spTgt>
                                        </p:tgtEl>
                                        <p:attrNameLst>
                                          <p:attrName>style.visibility</p:attrName>
                                        </p:attrNameLst>
                                      </p:cBhvr>
                                      <p:to>
                                        <p:strVal val="visible"/>
                                      </p:to>
                                    </p:set>
                                    <p:anim calcmode="lin" valueType="num">
                                      <p:cBhvr additive="base">
                                        <p:cTn id="17" dur="500" fill="hold"/>
                                        <p:tgtEl>
                                          <p:spTgt spid="184627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846274">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46274">
                                            <p:txEl>
                                              <p:pRg st="2" end="2"/>
                                            </p:txEl>
                                          </p:spTgt>
                                        </p:tgtEl>
                                        <p:attrNameLst>
                                          <p:attrName>style.visibility</p:attrName>
                                        </p:attrNameLst>
                                      </p:cBhvr>
                                      <p:to>
                                        <p:strVal val="visible"/>
                                      </p:to>
                                    </p:set>
                                    <p:anim calcmode="lin" valueType="num">
                                      <p:cBhvr additive="base">
                                        <p:cTn id="21" dur="500" fill="hold"/>
                                        <p:tgtEl>
                                          <p:spTgt spid="1846274">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846274">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846274">
                                            <p:txEl>
                                              <p:pRg st="3" end="3"/>
                                            </p:txEl>
                                          </p:spTgt>
                                        </p:tgtEl>
                                        <p:attrNameLst>
                                          <p:attrName>style.visibility</p:attrName>
                                        </p:attrNameLst>
                                      </p:cBhvr>
                                      <p:to>
                                        <p:strVal val="visible"/>
                                      </p:to>
                                    </p:set>
                                    <p:anim calcmode="lin" valueType="num">
                                      <p:cBhvr additive="base">
                                        <p:cTn id="25" dur="500" fill="hold"/>
                                        <p:tgtEl>
                                          <p:spTgt spid="184627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46274">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846274">
                                            <p:txEl>
                                              <p:pRg st="4" end="4"/>
                                            </p:txEl>
                                          </p:spTgt>
                                        </p:tgtEl>
                                        <p:attrNameLst>
                                          <p:attrName>style.visibility</p:attrName>
                                        </p:attrNameLst>
                                      </p:cBhvr>
                                      <p:to>
                                        <p:strVal val="visible"/>
                                      </p:to>
                                    </p:set>
                                    <p:anim calcmode="lin" valueType="num">
                                      <p:cBhvr additive="base">
                                        <p:cTn id="29" dur="500" fill="hold"/>
                                        <p:tgtEl>
                                          <p:spTgt spid="184627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84627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7298" name="内容占位符 2"/>
          <p:cNvSpPr>
            <a:spLocks noGrp="1"/>
          </p:cNvSpPr>
          <p:nvPr>
            <p:ph idx="4294967295"/>
          </p:nvPr>
        </p:nvSpPr>
        <p:spPr>
          <a:xfrm>
            <a:off x="792163" y="936625"/>
            <a:ext cx="7920037" cy="5399088"/>
          </a:xfrm>
        </p:spPr>
        <p:txBody>
          <a:bodyPr/>
          <a:lstStyle/>
          <a:p>
            <a:pPr marL="0" indent="628650"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民族心理和人文精神</a:t>
            </a:r>
          </a:p>
          <a:p>
            <a:pPr marL="0" indent="542925" eaLnBrk="1" hangingPunct="1">
              <a:lnSpc>
                <a:spcPts val="3500"/>
              </a:lnSpc>
              <a:spcBef>
                <a:spcPct val="0"/>
              </a:spcBef>
              <a:buNone/>
            </a:pPr>
            <a:r>
              <a:rPr lang="zh-CN" altLang="en-US" sz="2400" b="1" dirty="0" smtClean="0">
                <a:latin typeface="宋体" pitchFamily="2" charset="-122"/>
              </a:rPr>
              <a:t>民族心理主要指一个民族作为一个大群体所共有的典型心理特点，是特定民族在长期的自然环境、社会环境的制约与历史文化的积淀过程中形成的，并通过一定的生产和生活方式及各种文化产品得以表现，如生活习俗、道德观念、生产行为、交往行为以及艺术、体育活动等。如旧时汉民族的坚忍不拔、兼收并蓄、中庸之道、内向含蓄、封闭自守；蒙古族的豪放、刚毅、粗犷；美利坚民族的富于进取、鄙视守成，勤奋工作、机会均等，平民精神、不尚等级，标新立异、旷达不羁，自恃自负、自我困惑。</a:t>
            </a:r>
          </a:p>
        </p:txBody>
      </p:sp>
      <p:sp>
        <p:nvSpPr>
          <p:cNvPr id="184729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47300"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4730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4730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8322" name="内容占位符 2"/>
          <p:cNvSpPr>
            <a:spLocks noGrp="1"/>
          </p:cNvSpPr>
          <p:nvPr>
            <p:ph idx="4294967295"/>
          </p:nvPr>
        </p:nvSpPr>
        <p:spPr>
          <a:xfrm>
            <a:off x="792163" y="936625"/>
            <a:ext cx="7920037" cy="5399088"/>
          </a:xfrm>
        </p:spPr>
        <p:txBody>
          <a:bodyPr/>
          <a:lstStyle/>
          <a:p>
            <a:pPr marL="0" indent="533400" eaLnBrk="1" hangingPunct="1">
              <a:lnSpc>
                <a:spcPts val="3500"/>
              </a:lnSpc>
              <a:spcBef>
                <a:spcPct val="0"/>
              </a:spcBef>
              <a:buNone/>
            </a:pPr>
            <a:r>
              <a:rPr lang="zh-CN" altLang="en-US" sz="2400" b="1" dirty="0" smtClean="0">
                <a:latin typeface="宋体" pitchFamily="2" charset="-122"/>
              </a:rPr>
              <a:t>人文精神是一种普遍的人类自我关怀，表现为对人的尊严、价值、命运的关切、追求和维护，对人类遗留下来的各种精神文化现象的高度珍视，对一种全面发展的理想人格的肯定和塑造。“人文精神”主要包括三个方面：一是理解、尊重、关心他人，对人类所遭受的苦难深表同情，对人类的当下和未来深怀忧虑；二是对自然与他人充满敬畏和感恩之情，尊重自然，敬畏生命；三是在人的全面发展中，善于反思、审视自我，具有自我批判精神。</a:t>
            </a:r>
          </a:p>
          <a:p>
            <a:pPr marL="0" indent="628650" eaLnBrk="1" hangingPunct="1">
              <a:lnSpc>
                <a:spcPts val="3500"/>
              </a:lnSpc>
              <a:spcBef>
                <a:spcPct val="0"/>
              </a:spcBef>
              <a:buNone/>
            </a:pPr>
            <a:r>
              <a:rPr lang="zh-CN" altLang="en-US" sz="2400" b="1" dirty="0" smtClean="0">
                <a:latin typeface="宋体" pitchFamily="2" charset="-122"/>
              </a:rPr>
              <a:t>从不同的角度和层面挖掘作品的民族心理和人文精神，就是要求从人物形象、时代背景、环境氛围、情节设置、语言表达等方面入手，探究作品的民族心理与人文精神。</a:t>
            </a:r>
          </a:p>
          <a:p>
            <a:pPr marL="0" indent="0" eaLnBrk="1" hangingPunct="1">
              <a:lnSpc>
                <a:spcPts val="3500"/>
              </a:lnSpc>
              <a:spcBef>
                <a:spcPct val="0"/>
              </a:spcBef>
              <a:buFont typeface="Arial" charset="0"/>
              <a:buNone/>
            </a:pPr>
            <a:endParaRPr lang="zh-CN" altLang="en-US" sz="2400" b="1" dirty="0">
              <a:latin typeface="宋体" pitchFamily="2" charset="-122"/>
            </a:endParaRPr>
          </a:p>
        </p:txBody>
      </p:sp>
      <p:sp>
        <p:nvSpPr>
          <p:cNvPr id="184832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48324"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4832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4832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346"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sz="2400" b="1" dirty="0" smtClean="0">
                <a:latin typeface="黑体" pitchFamily="2" charset="-122"/>
                <a:ea typeface="黑体" pitchFamily="2" charset="-122"/>
              </a:rPr>
              <a:t>【</a:t>
            </a:r>
            <a:r>
              <a:rPr lang="zh-CN" altLang="en-US" sz="2400" b="1" dirty="0">
                <a:latin typeface="黑体" pitchFamily="2" charset="-122"/>
                <a:ea typeface="黑体" pitchFamily="2" charset="-122"/>
              </a:rPr>
              <a:t>设问方式</a:t>
            </a:r>
            <a:r>
              <a:rPr lang="en-US" sz="2400" b="1" dirty="0">
                <a:latin typeface="黑体" pitchFamily="2" charset="-122"/>
                <a:ea typeface="黑体" pitchFamily="2" charset="-122"/>
              </a:rPr>
              <a:t>】 </a:t>
            </a:r>
            <a:r>
              <a:rPr lang="en-US" sz="2400" b="1" dirty="0">
                <a:latin typeface="宋体" pitchFamily="2" charset="-122"/>
              </a:rPr>
              <a:t> </a:t>
            </a:r>
            <a:endParaRPr lang="en-US" sz="2400" b="1" dirty="0">
              <a:latin typeface="黑体" pitchFamily="2" charset="-122"/>
              <a:ea typeface="黑体" pitchFamily="2" charset="-122"/>
            </a:endParaRPr>
          </a:p>
          <a:p>
            <a:pPr marL="0" indent="628650" eaLnBrk="1" hangingPunct="1">
              <a:lnSpc>
                <a:spcPts val="3500"/>
              </a:lnSpc>
              <a:spcBef>
                <a:spcPct val="0"/>
              </a:spcBef>
              <a:buFont typeface="Arial" charset="0"/>
              <a:buNone/>
            </a:pPr>
            <a:r>
              <a:rPr lang="en-US" sz="2400" b="1" dirty="0" smtClean="0">
                <a:latin typeface="宋体" pitchFamily="2" charset="-122"/>
              </a:rPr>
              <a:t>1</a:t>
            </a:r>
            <a:r>
              <a:rPr lang="en-US" sz="2400" b="1" dirty="0">
                <a:latin typeface="宋体" pitchFamily="2" charset="-122"/>
              </a:rPr>
              <a:t>. [2014•</a:t>
            </a:r>
            <a:r>
              <a:rPr lang="zh-CN" altLang="en-US" sz="2400" b="1" dirty="0">
                <a:latin typeface="宋体" pitchFamily="2" charset="-122"/>
              </a:rPr>
              <a:t>江苏卷</a:t>
            </a:r>
            <a:r>
              <a:rPr lang="en-US" sz="2400" b="1" dirty="0">
                <a:latin typeface="宋体" pitchFamily="2" charset="-122"/>
              </a:rPr>
              <a:t>]</a:t>
            </a:r>
            <a:r>
              <a:rPr lang="zh-CN" altLang="en-US" sz="2400" b="1" dirty="0">
                <a:latin typeface="宋体" pitchFamily="2" charset="-122"/>
              </a:rPr>
              <a:t>请探究作品结尾画线句的意蕴。</a:t>
            </a:r>
          </a:p>
          <a:p>
            <a:pPr marL="0" indent="628650" eaLnBrk="1" hangingPunct="1">
              <a:lnSpc>
                <a:spcPts val="3500"/>
              </a:lnSpc>
              <a:spcBef>
                <a:spcPct val="0"/>
              </a:spcBef>
              <a:buFont typeface="Arial" charset="0"/>
              <a:buNone/>
            </a:pPr>
            <a:r>
              <a:rPr lang="en-US" sz="2400" b="1" dirty="0" smtClean="0">
                <a:latin typeface="宋体" pitchFamily="2" charset="-122"/>
              </a:rPr>
              <a:t>2</a:t>
            </a:r>
            <a:r>
              <a:rPr lang="en-US" sz="2400" b="1" dirty="0">
                <a:latin typeface="宋体" pitchFamily="2" charset="-122"/>
              </a:rPr>
              <a:t>. [2012•</a:t>
            </a:r>
            <a:r>
              <a:rPr lang="zh-CN" altLang="en-US" sz="2400" b="1" dirty="0">
                <a:latin typeface="宋体" pitchFamily="2" charset="-122"/>
              </a:rPr>
              <a:t>辽宁卷</a:t>
            </a:r>
            <a:r>
              <a:rPr lang="en-US" sz="2400" b="1" dirty="0">
                <a:latin typeface="宋体" pitchFamily="2" charset="-122"/>
              </a:rPr>
              <a:t>]</a:t>
            </a:r>
            <a:r>
              <a:rPr lang="zh-CN" altLang="en-US" sz="2400" b="1" dirty="0">
                <a:latin typeface="宋体" pitchFamily="2" charset="-122"/>
              </a:rPr>
              <a:t>小说以“最后的黄豆”为标题，寓意何在？这对现实人生有许多启示，谈谈你感受最深的一点。</a:t>
            </a:r>
          </a:p>
          <a:p>
            <a:pPr marL="0" indent="628650" eaLnBrk="1" hangingPunct="1">
              <a:lnSpc>
                <a:spcPts val="3500"/>
              </a:lnSpc>
              <a:spcBef>
                <a:spcPct val="0"/>
              </a:spcBef>
              <a:buFont typeface="Arial" charset="0"/>
              <a:buNone/>
            </a:pPr>
            <a:r>
              <a:rPr lang="en-US" sz="2400" b="1" dirty="0" smtClean="0">
                <a:latin typeface="宋体" pitchFamily="2" charset="-122"/>
              </a:rPr>
              <a:t>3</a:t>
            </a:r>
            <a:r>
              <a:rPr lang="en-US" sz="2400" b="1" dirty="0">
                <a:latin typeface="宋体" pitchFamily="2" charset="-122"/>
              </a:rPr>
              <a:t>. [2011•</a:t>
            </a:r>
            <a:r>
              <a:rPr lang="zh-CN" altLang="en-US" sz="2400" b="1" dirty="0">
                <a:latin typeface="宋体" pitchFamily="2" charset="-122"/>
              </a:rPr>
              <a:t>课标全国卷</a:t>
            </a:r>
            <a:r>
              <a:rPr lang="en-US" sz="2400" b="1" dirty="0">
                <a:latin typeface="宋体" pitchFamily="2" charset="-122"/>
              </a:rPr>
              <a:t>]</a:t>
            </a:r>
            <a:r>
              <a:rPr lang="zh-CN" altLang="en-US" sz="2400" b="1" dirty="0">
                <a:latin typeface="宋体" pitchFamily="2" charset="-122"/>
              </a:rPr>
              <a:t>小说的题目是“血的故事”，但主要内容是围绕血型而展开的，如果以“血型的故事”为题，你认为是否合适？请谈谈你的观点和具体理由</a:t>
            </a:r>
            <a:r>
              <a:rPr lang="zh-CN" altLang="en-US" sz="2400" b="1" dirty="0" smtClean="0">
                <a:latin typeface="宋体" pitchFamily="2" charset="-122"/>
              </a:rPr>
              <a:t>。</a:t>
            </a:r>
            <a:endParaRPr lang="zh-CN" altLang="en-US" sz="2400" b="1" dirty="0">
              <a:latin typeface="宋体" pitchFamily="2" charset="-122"/>
            </a:endParaRPr>
          </a:p>
        </p:txBody>
      </p:sp>
      <p:sp>
        <p:nvSpPr>
          <p:cNvPr id="184934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49348"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4935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4935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0370"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答题思路</a:t>
            </a:r>
            <a:r>
              <a:rPr lang="en-US" altLang="zh-CN" sz="2400" b="1" dirty="0" smtClean="0">
                <a:latin typeface="宋体" pitchFamily="2" charset="-122"/>
              </a:rPr>
              <a:t>】</a:t>
            </a:r>
          </a:p>
          <a:p>
            <a:pPr marL="0" indent="62230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一</a:t>
            </a:r>
            <a:r>
              <a:rPr lang="en-US" altLang="zh-CN" sz="2400" b="1" dirty="0" smtClean="0">
                <a:latin typeface="宋体" pitchFamily="2" charset="-122"/>
              </a:rPr>
              <a:t>)</a:t>
            </a:r>
            <a:r>
              <a:rPr lang="zh-CN" altLang="en-US" sz="2400" b="1" dirty="0" smtClean="0">
                <a:latin typeface="宋体" pitchFamily="2" charset="-122"/>
              </a:rPr>
              <a:t>明确题目要求，确定探究类别。</a:t>
            </a:r>
          </a:p>
          <a:p>
            <a:pPr marL="0" indent="62230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二</a:t>
            </a:r>
            <a:r>
              <a:rPr lang="en-US" altLang="zh-CN" sz="2400" b="1" dirty="0" smtClean="0">
                <a:latin typeface="宋体" pitchFamily="2" charset="-122"/>
              </a:rPr>
              <a:t>)</a:t>
            </a:r>
            <a:r>
              <a:rPr lang="zh-CN" altLang="en-US" sz="2400" b="1" dirty="0" smtClean="0">
                <a:latin typeface="宋体" pitchFamily="2" charset="-122"/>
              </a:rPr>
              <a:t>依类确立探究角度和层面。</a:t>
            </a:r>
          </a:p>
          <a:p>
            <a:pPr marL="0" indent="622300" eaLnBrk="1" hangingPunct="1">
              <a:lnSpc>
                <a:spcPts val="3500"/>
              </a:lnSpc>
              <a:spcBef>
                <a:spcPct val="0"/>
              </a:spcBef>
              <a:buNone/>
            </a:pPr>
            <a:r>
              <a:rPr lang="en-US" altLang="zh-CN" sz="2400" b="1" dirty="0" smtClean="0">
                <a:latin typeface="宋体" pitchFamily="2" charset="-122"/>
              </a:rPr>
              <a:t>1. </a:t>
            </a:r>
            <a:r>
              <a:rPr lang="zh-CN" altLang="en-US" sz="2400" b="1" dirty="0" smtClean="0">
                <a:latin typeface="宋体" pitchFamily="2" charset="-122"/>
              </a:rPr>
              <a:t>思想意蕴和情感意蕴的角度和层面有：作品的内容、人物、情节、环境、背景。</a:t>
            </a:r>
          </a:p>
          <a:p>
            <a:pPr marL="0" indent="622300"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探究作品标题的艺术也是小说考查的一项重要内容，其答题思路如下：</a:t>
            </a:r>
            <a:endParaRPr lang="en-US" altLang="zh-CN" sz="2400" b="1" dirty="0" smtClean="0">
              <a:latin typeface="宋体" pitchFamily="2" charset="-122"/>
            </a:endParaRPr>
          </a:p>
          <a:p>
            <a:pPr marL="0" indent="622300" eaLnBrk="1" hangingPunct="1">
              <a:lnSpc>
                <a:spcPts val="3500"/>
              </a:lnSpc>
              <a:spcBef>
                <a:spcPct val="0"/>
              </a:spcBef>
              <a:buNone/>
            </a:pPr>
            <a:r>
              <a:rPr lang="en-US" altLang="zh-CN" sz="2400" b="1" dirty="0" smtClean="0">
                <a:latin typeface="宋体" pitchFamily="2" charset="-122"/>
              </a:rPr>
              <a:t>(1)</a:t>
            </a:r>
            <a:r>
              <a:rPr lang="zh-CN" altLang="en-US" sz="2400" b="1" dirty="0" smtClean="0">
                <a:latin typeface="宋体" pitchFamily="2" charset="-122"/>
              </a:rPr>
              <a:t>理解题目含义。“理解小说标题的含义”这个问题的提出，就标志着小说的标题具有双重或多重含义。解答题目时需要具备“两注意”思维：第一，在理解题目本意的基础上，要注意它在文中是否有指代意义或语意双关。如“祝福”点明时间，是题目的基本含义，反讽之意就是</a:t>
            </a:r>
          </a:p>
        </p:txBody>
      </p:sp>
      <p:sp>
        <p:nvSpPr>
          <p:cNvPr id="185037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50372"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5037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5037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1394"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其深层含义。第二，在理解题目的表面含义之外，要注意它是否有比喻象征意义或文章主旨意义。“祝福”关联情节是表面含义；祥林嫂在“祝福”中死去，进而揭示“凶人的愚顽的欢呼”和“悲惨的弱者的不幸”才是文章的主旨义。</a:t>
            </a:r>
            <a:endParaRPr lang="en-US" altLang="zh-CN" sz="2400" b="1" dirty="0" smtClean="0">
              <a:latin typeface="宋体" pitchFamily="2" charset="-122"/>
            </a:endParaRPr>
          </a:p>
          <a:p>
            <a:pPr marL="0" indent="533400" eaLnBrk="1" hangingPunct="1">
              <a:lnSpc>
                <a:spcPts val="3500"/>
              </a:lnSpc>
              <a:spcBef>
                <a:spcPct val="0"/>
              </a:spcBef>
              <a:buNone/>
            </a:pPr>
            <a:r>
              <a:rPr lang="en-US" altLang="zh-CN" sz="2400" b="1" dirty="0" smtClean="0">
                <a:latin typeface="宋体" pitchFamily="2" charset="-122"/>
              </a:rPr>
              <a:t> (2)</a:t>
            </a:r>
            <a:r>
              <a:rPr lang="zh-CN" altLang="en-US" sz="2400" b="1" dirty="0" smtClean="0">
                <a:latin typeface="宋体" pitchFamily="2" charset="-122"/>
              </a:rPr>
              <a:t>要全面解读标题的作用，可运用“六是否”思维：</a:t>
            </a:r>
          </a:p>
          <a:p>
            <a:pPr marL="0" indent="533400" eaLnBrk="1" hangingPunct="1">
              <a:lnSpc>
                <a:spcPts val="3500"/>
              </a:lnSpc>
              <a:spcBef>
                <a:spcPct val="0"/>
              </a:spcBef>
              <a:buNone/>
            </a:pPr>
            <a:r>
              <a:rPr lang="zh-CN" altLang="en-US" sz="2400" b="1" dirty="0" smtClean="0">
                <a:latin typeface="宋体" pitchFamily="2" charset="-122"/>
              </a:rPr>
              <a:t> ①标题是否交代了时间、地点、环境，创设了故事背景，渲染了环境氛围。关注以时间、地点、环境等为题的文章。</a:t>
            </a:r>
            <a:endParaRPr lang="en-US" altLang="zh-CN" sz="2400" b="1" dirty="0" smtClean="0">
              <a:latin typeface="宋体" pitchFamily="2" charset="-122"/>
            </a:endParaRPr>
          </a:p>
          <a:p>
            <a:pPr marL="0" indent="533400" eaLnBrk="1" hangingPunct="1">
              <a:lnSpc>
                <a:spcPts val="3500"/>
              </a:lnSpc>
              <a:spcBef>
                <a:spcPct val="0"/>
              </a:spcBef>
              <a:buNone/>
            </a:pPr>
            <a:r>
              <a:rPr lang="zh-CN" altLang="en-US" sz="2400" b="1" dirty="0" smtClean="0">
                <a:latin typeface="宋体" pitchFamily="2" charset="-122"/>
              </a:rPr>
              <a:t> ②标题是否是小说的线索，是否起到以下作用：组织全文；寄托情感，深化主题；揭示主题，隐含比喻象征意义。关注以物象为题的文章。</a:t>
            </a:r>
          </a:p>
          <a:p>
            <a:pPr marL="0" indent="533400" eaLnBrk="1" hangingPunct="1">
              <a:lnSpc>
                <a:spcPts val="3500"/>
              </a:lnSpc>
              <a:spcBef>
                <a:spcPct val="0"/>
              </a:spcBef>
              <a:buNone/>
            </a:pPr>
            <a:endParaRPr lang="zh-CN" altLang="en-US" sz="2400" b="1" dirty="0" smtClean="0">
              <a:latin typeface="宋体" pitchFamily="2" charset="-122"/>
            </a:endParaRPr>
          </a:p>
          <a:p>
            <a:pPr marL="0" indent="0" eaLnBrk="1" hangingPunct="1">
              <a:lnSpc>
                <a:spcPts val="3500"/>
              </a:lnSpc>
              <a:spcBef>
                <a:spcPct val="0"/>
              </a:spcBef>
              <a:buNone/>
            </a:pPr>
            <a:endParaRPr lang="zh-CN" altLang="en-US" sz="2400" b="1" dirty="0" smtClean="0">
              <a:latin typeface="宋体" pitchFamily="2" charset="-122"/>
            </a:endParaRPr>
          </a:p>
        </p:txBody>
      </p:sp>
      <p:sp>
        <p:nvSpPr>
          <p:cNvPr id="185139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51396"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5139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5139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418" name="内容占位符 2"/>
          <p:cNvSpPr>
            <a:spLocks noGrp="1"/>
          </p:cNvSpPr>
          <p:nvPr>
            <p:ph idx="4294967295"/>
          </p:nvPr>
        </p:nvSpPr>
        <p:spPr>
          <a:xfrm>
            <a:off x="792163" y="936625"/>
            <a:ext cx="7920037" cy="5399088"/>
          </a:xfrm>
        </p:spPr>
        <p:txBody>
          <a:bodyPr/>
          <a:lstStyle/>
          <a:p>
            <a:pPr marL="0" indent="628650" eaLnBrk="1" hangingPunct="1">
              <a:lnSpc>
                <a:spcPts val="3500"/>
              </a:lnSpc>
              <a:spcBef>
                <a:spcPct val="0"/>
              </a:spcBef>
              <a:buNone/>
            </a:pPr>
            <a:r>
              <a:rPr lang="zh-CN" altLang="en-US" sz="2400" b="1" dirty="0" smtClean="0">
                <a:latin typeface="宋体" pitchFamily="2" charset="-122"/>
              </a:rPr>
              <a:t>③标题是否为塑造和突出人物形象服务。关注以人物为题的文章。</a:t>
            </a:r>
          </a:p>
          <a:p>
            <a:pPr marL="0" indent="628650" eaLnBrk="1" hangingPunct="1">
              <a:lnSpc>
                <a:spcPts val="3500"/>
              </a:lnSpc>
              <a:spcBef>
                <a:spcPct val="0"/>
              </a:spcBef>
              <a:buNone/>
            </a:pPr>
            <a:r>
              <a:rPr lang="zh-CN" altLang="en-US" sz="2400" b="1" dirty="0" smtClean="0">
                <a:latin typeface="宋体" pitchFamily="2" charset="-122"/>
              </a:rPr>
              <a:t>④标题是否暗示了情节的发展或铺开情节，呼应细节。关注以人物特征为题的文章。</a:t>
            </a:r>
          </a:p>
          <a:p>
            <a:pPr marL="0" indent="628650" eaLnBrk="1" hangingPunct="1">
              <a:lnSpc>
                <a:spcPts val="3500"/>
              </a:lnSpc>
              <a:spcBef>
                <a:spcPct val="0"/>
              </a:spcBef>
              <a:buNone/>
            </a:pPr>
            <a:r>
              <a:rPr lang="zh-CN" altLang="en-US" sz="2400" b="1" dirty="0" smtClean="0">
                <a:latin typeface="宋体" pitchFamily="2" charset="-122"/>
              </a:rPr>
              <a:t>⑤标题是否设置悬念，吸引读者。关注以事件为题的文章。</a:t>
            </a:r>
          </a:p>
          <a:p>
            <a:pPr marL="0" indent="628650" eaLnBrk="1" hangingPunct="1">
              <a:lnSpc>
                <a:spcPts val="3500"/>
              </a:lnSpc>
              <a:spcBef>
                <a:spcPct val="0"/>
              </a:spcBef>
              <a:buNone/>
            </a:pPr>
            <a:r>
              <a:rPr lang="zh-CN" altLang="en-US" sz="2400" b="1" dirty="0" smtClean="0">
                <a:latin typeface="宋体" pitchFamily="2" charset="-122"/>
              </a:rPr>
              <a:t>⑥标题是否对主题的表现起画龙点睛的作用。关注以情感为题的文章。</a:t>
            </a:r>
            <a:endParaRPr lang="en-US" altLang="zh-CN" sz="2400" b="1" dirty="0" smtClean="0">
              <a:latin typeface="宋体" pitchFamily="2" charset="-122"/>
            </a:endParaRPr>
          </a:p>
          <a:p>
            <a:pPr marL="0" indent="628650" eaLnBrk="1" hangingPunct="1">
              <a:lnSpc>
                <a:spcPts val="3500"/>
              </a:lnSpc>
              <a:spcBef>
                <a:spcPct val="0"/>
              </a:spcBef>
              <a:buNone/>
            </a:pPr>
            <a:r>
              <a:rPr lang="en-US" altLang="zh-CN" sz="2400" b="1" dirty="0" smtClean="0">
                <a:latin typeface="宋体" pitchFamily="2" charset="-122"/>
              </a:rPr>
              <a:t>3. </a:t>
            </a:r>
            <a:r>
              <a:rPr lang="zh-CN" altLang="en-US" sz="2400" b="1" dirty="0" smtClean="0">
                <a:latin typeface="宋体" pitchFamily="2" charset="-122"/>
              </a:rPr>
              <a:t>启示</a:t>
            </a:r>
            <a:r>
              <a:rPr lang="en-US" altLang="zh-CN" sz="2400" b="1" dirty="0" smtClean="0">
                <a:latin typeface="宋体" pitchFamily="2" charset="-122"/>
              </a:rPr>
              <a:t>(</a:t>
            </a:r>
            <a:r>
              <a:rPr lang="zh-CN" altLang="en-US" sz="2400" b="1" dirty="0" smtClean="0">
                <a:latin typeface="宋体" pitchFamily="2" charset="-122"/>
              </a:rPr>
              <a:t>思考</a:t>
            </a:r>
            <a:r>
              <a:rPr lang="en-US" altLang="zh-CN" sz="2400" b="1" dirty="0" smtClean="0">
                <a:latin typeface="宋体" pitchFamily="2" charset="-122"/>
              </a:rPr>
              <a:t>)</a:t>
            </a:r>
            <a:r>
              <a:rPr lang="zh-CN" altLang="en-US" sz="2400" b="1" dirty="0" smtClean="0">
                <a:latin typeface="宋体" pitchFamily="2" charset="-122"/>
              </a:rPr>
              <a:t>类探究的角度和层面：主题思想、人文精神、背景意义、现实意义等。</a:t>
            </a:r>
          </a:p>
          <a:p>
            <a:pPr marL="0" indent="533400" eaLnBrk="1" hangingPunct="1">
              <a:lnSpc>
                <a:spcPts val="3500"/>
              </a:lnSpc>
              <a:spcBef>
                <a:spcPct val="0"/>
              </a:spcBef>
              <a:buNone/>
            </a:pPr>
            <a:endParaRPr lang="zh-CN" altLang="en-US" sz="2400" b="1" dirty="0" smtClean="0">
              <a:latin typeface="宋体" pitchFamily="2" charset="-122"/>
            </a:endParaRPr>
          </a:p>
        </p:txBody>
      </p:sp>
      <p:sp>
        <p:nvSpPr>
          <p:cNvPr id="185241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52420"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5242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5242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42"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答题模板</a:t>
            </a:r>
            <a:r>
              <a:rPr lang="en-US" altLang="zh-CN" sz="2400" b="1" dirty="0" smtClean="0">
                <a:latin typeface="宋体" pitchFamily="2" charset="-122"/>
              </a:rPr>
              <a:t>】</a:t>
            </a:r>
          </a:p>
          <a:p>
            <a:pPr marL="0" indent="533400" eaLnBrk="1" hangingPunct="1">
              <a:lnSpc>
                <a:spcPts val="3500"/>
              </a:lnSpc>
              <a:spcBef>
                <a:spcPct val="0"/>
              </a:spcBef>
              <a:buNone/>
            </a:pPr>
            <a:r>
              <a:rPr lang="zh-CN" altLang="en-US" sz="2400" b="1" dirty="0" smtClean="0">
                <a:latin typeface="宋体" pitchFamily="2" charset="-122"/>
              </a:rPr>
              <a:t>模板一：表明观点＋结合文本，阐述理由</a:t>
            </a:r>
            <a:r>
              <a:rPr lang="en-US" altLang="zh-CN" sz="2400" b="1" dirty="0" smtClean="0">
                <a:latin typeface="宋体" pitchFamily="2" charset="-122"/>
              </a:rPr>
              <a:t>(</a:t>
            </a:r>
            <a:r>
              <a:rPr lang="zh-CN" altLang="en-US" sz="2400" b="1" dirty="0" smtClean="0">
                <a:latin typeface="宋体" pitchFamily="2" charset="-122"/>
              </a:rPr>
              <a:t>有的题目需要联系社会现实</a:t>
            </a:r>
            <a:r>
              <a:rPr lang="en-US" altLang="zh-CN" sz="2400" b="1" dirty="0" smtClean="0">
                <a:latin typeface="宋体" pitchFamily="2" charset="-122"/>
              </a:rPr>
              <a:t>)</a:t>
            </a:r>
            <a:r>
              <a:rPr lang="zh-CN" altLang="en-US" sz="2400" b="1" dirty="0" smtClean="0">
                <a:latin typeface="宋体" pitchFamily="2" charset="-122"/>
              </a:rPr>
              <a:t>＋总结点题。</a:t>
            </a:r>
          </a:p>
          <a:p>
            <a:pPr marL="0" indent="628650" eaLnBrk="1" hangingPunct="1">
              <a:lnSpc>
                <a:spcPts val="3500"/>
              </a:lnSpc>
              <a:spcBef>
                <a:spcPct val="0"/>
              </a:spcBef>
              <a:buNone/>
            </a:pPr>
            <a:r>
              <a:rPr lang="zh-CN" altLang="en-US" sz="2400" b="1" dirty="0" smtClean="0">
                <a:latin typeface="宋体" pitchFamily="2" charset="-122"/>
              </a:rPr>
              <a:t>模板二：依据＋结论，即根据</a:t>
            </a:r>
            <a:r>
              <a:rPr lang="en-US" altLang="zh-CN" sz="2400" b="1" dirty="0" smtClean="0">
                <a:latin typeface="宋体" pitchFamily="2" charset="-122"/>
              </a:rPr>
              <a:t>××</a:t>
            </a:r>
            <a:r>
              <a:rPr lang="zh-CN" altLang="en-US" sz="2400" b="1" dirty="0" smtClean="0">
                <a:latin typeface="宋体" pitchFamily="2" charset="-122"/>
              </a:rPr>
              <a:t>内容</a:t>
            </a:r>
            <a:r>
              <a:rPr lang="en-US" altLang="zh-CN" sz="2400" b="1" dirty="0" smtClean="0">
                <a:latin typeface="宋体" pitchFamily="2" charset="-122"/>
              </a:rPr>
              <a:t>(</a:t>
            </a:r>
            <a:r>
              <a:rPr lang="zh-CN" altLang="en-US" sz="2400" b="1" dirty="0" smtClean="0">
                <a:latin typeface="宋体" pitchFamily="2" charset="-122"/>
              </a:rPr>
              <a:t>形式</a:t>
            </a:r>
            <a:r>
              <a:rPr lang="en-US" altLang="zh-CN" sz="2400" b="1" dirty="0" smtClean="0">
                <a:latin typeface="宋体" pitchFamily="2" charset="-122"/>
              </a:rPr>
              <a:t>)</a:t>
            </a:r>
            <a:r>
              <a:rPr lang="zh-CN" altLang="en-US" sz="2400" b="1" dirty="0" smtClean="0">
                <a:latin typeface="宋体" pitchFamily="2" charset="-122"/>
              </a:rPr>
              <a:t>，表明了</a:t>
            </a:r>
            <a:r>
              <a:rPr lang="en-US" altLang="zh-CN" sz="2400" b="1" dirty="0" smtClean="0">
                <a:latin typeface="宋体" pitchFamily="2" charset="-122"/>
              </a:rPr>
              <a:t>××</a:t>
            </a:r>
            <a:r>
              <a:rPr lang="zh-CN" altLang="en-US" sz="2400" b="1" dirty="0" smtClean="0">
                <a:latin typeface="宋体" pitchFamily="2" charset="-122"/>
              </a:rPr>
              <a:t>观点。</a:t>
            </a:r>
            <a:r>
              <a:rPr lang="en-US" altLang="zh-CN" sz="2400" b="1" dirty="0" smtClean="0">
                <a:latin typeface="宋体" pitchFamily="2" charset="-122"/>
              </a:rPr>
              <a:t>(</a:t>
            </a:r>
            <a:r>
              <a:rPr lang="zh-CN" altLang="en-US" sz="2400" b="1" dirty="0" smtClean="0">
                <a:latin typeface="宋体" pitchFamily="2" charset="-122"/>
              </a:rPr>
              <a:t>有时也可以是结论＋观点</a:t>
            </a:r>
            <a:r>
              <a:rPr lang="en-US" altLang="zh-CN" sz="2400" b="1" dirty="0" smtClean="0">
                <a:latin typeface="宋体" pitchFamily="2" charset="-122"/>
              </a:rPr>
              <a:t>)</a:t>
            </a:r>
          </a:p>
        </p:txBody>
      </p:sp>
      <p:sp>
        <p:nvSpPr>
          <p:cNvPr id="185344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53444"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534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534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466"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sz="2400" b="1" dirty="0" smtClean="0">
                <a:latin typeface="宋体" pitchFamily="2" charset="-122"/>
              </a:rPr>
              <a:t>【</a:t>
            </a:r>
            <a:r>
              <a:rPr lang="zh-CN" altLang="en-US" sz="2400" b="1" dirty="0">
                <a:latin typeface="宋体" pitchFamily="2" charset="-122"/>
              </a:rPr>
              <a:t>对点训练</a:t>
            </a:r>
            <a:r>
              <a:rPr lang="en-US" sz="2400" b="1" dirty="0">
                <a:latin typeface="宋体" pitchFamily="2" charset="-122"/>
              </a:rPr>
              <a:t>】</a:t>
            </a:r>
          </a:p>
          <a:p>
            <a:pPr marL="0" indent="0" eaLnBrk="1" hangingPunct="1">
              <a:lnSpc>
                <a:spcPts val="3500"/>
              </a:lnSpc>
              <a:spcBef>
                <a:spcPct val="0"/>
              </a:spcBef>
              <a:buFont typeface="Arial" charset="0"/>
              <a:buNone/>
            </a:pPr>
            <a:r>
              <a:rPr lang="en-US" sz="2400" b="1" dirty="0" smtClean="0">
                <a:latin typeface="宋体" pitchFamily="2" charset="-122"/>
              </a:rPr>
              <a:t>[</a:t>
            </a:r>
            <a:r>
              <a:rPr lang="en-US" sz="2400" b="1" dirty="0">
                <a:latin typeface="宋体" pitchFamily="2" charset="-122"/>
              </a:rPr>
              <a:t>2012•</a:t>
            </a:r>
            <a:r>
              <a:rPr lang="zh-CN" altLang="en-US" sz="2400" b="1" dirty="0">
                <a:latin typeface="宋体" pitchFamily="2" charset="-122"/>
              </a:rPr>
              <a:t>辽宁卷</a:t>
            </a:r>
            <a:r>
              <a:rPr lang="en-US" sz="2400" b="1" dirty="0">
                <a:latin typeface="宋体" pitchFamily="2" charset="-122"/>
              </a:rPr>
              <a:t>] </a:t>
            </a:r>
            <a:r>
              <a:rPr lang="zh-CN" altLang="en-US" sz="2400" b="1" dirty="0">
                <a:latin typeface="宋体" pitchFamily="2" charset="-122"/>
              </a:rPr>
              <a:t>阅读下面的文字，完成题目。</a:t>
            </a:r>
          </a:p>
          <a:p>
            <a:pPr marL="0" indent="0" algn="ctr" eaLnBrk="1" hangingPunct="1">
              <a:lnSpc>
                <a:spcPts val="3500"/>
              </a:lnSpc>
              <a:spcBef>
                <a:spcPct val="0"/>
              </a:spcBef>
              <a:buNone/>
            </a:pPr>
            <a:r>
              <a:rPr lang="zh-CN" altLang="en-US" sz="2400" b="1" dirty="0" smtClean="0">
                <a:latin typeface="宋体" pitchFamily="2" charset="-122"/>
              </a:rPr>
              <a:t>最后的黄豆</a:t>
            </a:r>
          </a:p>
          <a:p>
            <a:pPr marL="0" indent="533400" eaLnBrk="1" hangingPunct="1">
              <a:lnSpc>
                <a:spcPts val="3500"/>
              </a:lnSpc>
              <a:spcBef>
                <a:spcPct val="0"/>
              </a:spcBef>
              <a:buNone/>
            </a:pPr>
            <a:r>
              <a:rPr lang="zh-CN" altLang="en-US" sz="2400" b="1" dirty="0" smtClean="0">
                <a:latin typeface="宋体" pitchFamily="2" charset="-122"/>
              </a:rPr>
              <a:t>爷爷是染布的。他爱吃黄豆出了名。</a:t>
            </a:r>
          </a:p>
          <a:p>
            <a:pPr marL="0" indent="533400" eaLnBrk="1" hangingPunct="1">
              <a:lnSpc>
                <a:spcPts val="3500"/>
              </a:lnSpc>
              <a:spcBef>
                <a:spcPct val="0"/>
              </a:spcBef>
              <a:buNone/>
            </a:pPr>
            <a:r>
              <a:rPr lang="zh-CN" altLang="en-US" sz="2400" b="1" dirty="0" smtClean="0">
                <a:latin typeface="宋体" pitchFamily="2" charset="-122"/>
              </a:rPr>
              <a:t>在镇子西头，爷爷十七岁那年刷刷地架起了好几口大染锅。这吃饭的手艺是“偷”来的。爷爷从小喜欢跑进大染坊找老板的儿子斗蛐蛐。有时老板的儿子跟私塾先生念书，爷爷便蹲在一旁，直愣愣地盯着热气腾腾的大染锅。爷爷蹲着看染布时，就从兜里摸出几粒炒熟的黄豆塞到嘴里嚼，这样一蹲就是一两个时辰。“呆瓜！”染布师傅往往这么笑话爷爷。当爷爷染出第一锅布时，大家才知道爷爷并不呆。</a:t>
            </a:r>
          </a:p>
        </p:txBody>
      </p:sp>
      <p:sp>
        <p:nvSpPr>
          <p:cNvPr id="185446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54468"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5447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5447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5490" name="内容占位符 2"/>
          <p:cNvSpPr>
            <a:spLocks noGrp="1"/>
          </p:cNvSpPr>
          <p:nvPr>
            <p:ph idx="4294967295"/>
          </p:nvPr>
        </p:nvSpPr>
        <p:spPr>
          <a:xfrm>
            <a:off x="792163" y="936625"/>
            <a:ext cx="7920037" cy="5399088"/>
          </a:xfrm>
        </p:spPr>
        <p:txBody>
          <a:bodyPr/>
          <a:lstStyle/>
          <a:p>
            <a:pPr marL="0" indent="628650" eaLnBrk="1" hangingPunct="1">
              <a:lnSpc>
                <a:spcPts val="3500"/>
              </a:lnSpc>
              <a:spcBef>
                <a:spcPct val="0"/>
              </a:spcBef>
              <a:buNone/>
            </a:pPr>
            <a:r>
              <a:rPr lang="zh-CN" altLang="en-US" sz="2400" b="1" dirty="0" smtClean="0">
                <a:latin typeface="宋体" pitchFamily="2" charset="-122"/>
              </a:rPr>
              <a:t>那年，家里遭了大灾，爷爷架起几口大锅开始染布。开业那天，镇子里所有人都听到爷爷一边敲锣一边喊话，开张头半个月染布不收钱，染坏了一赔二。爷爷没钱请帮工，自己把麻绳往肚子上一勒，一把黄豆往嘴巴里一塞，一边香甜地嚼着，一边搅动大染锅。当爷爷嚼完三四把黄豆时，青布便染成了。青色衬着爷爷额头的汗珠，沉稳得像傍晚袭来的夜幕。</a:t>
            </a:r>
          </a:p>
          <a:p>
            <a:pPr marL="0" indent="533400" eaLnBrk="1" hangingPunct="1">
              <a:lnSpc>
                <a:spcPts val="3500"/>
              </a:lnSpc>
              <a:spcBef>
                <a:spcPct val="0"/>
              </a:spcBef>
              <a:buNone/>
            </a:pPr>
            <a:r>
              <a:rPr lang="zh-CN" altLang="en-US" sz="2400" b="1" dirty="0" smtClean="0">
                <a:latin typeface="宋体" pitchFamily="2" charset="-122"/>
              </a:rPr>
              <a:t>后来，那家大染坊被爷爷挤垮了。没过半月，爷爷快乐地嚼着黄豆把那几口锅搬进了大染坊。于是，镇子里又有了大染坊。那名声像染布匠拿搅锅棍敲锅一样，咣咣当当响得很。在嚼着一把又一把黄豆时，爷爷兜里也开始响着咣咣当当的银圆声。</a:t>
            </a:r>
          </a:p>
        </p:txBody>
      </p:sp>
      <p:sp>
        <p:nvSpPr>
          <p:cNvPr id="185549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55492"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5549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554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1570" name="内容占位符 2"/>
          <p:cNvSpPr>
            <a:spLocks noGrp="1"/>
          </p:cNvSpPr>
          <p:nvPr>
            <p:ph idx="4294967295"/>
          </p:nvPr>
        </p:nvSpPr>
        <p:spPr>
          <a:xfrm>
            <a:off x="792163" y="936625"/>
            <a:ext cx="7920037" cy="5399088"/>
          </a:xfrm>
        </p:spPr>
        <p:txBody>
          <a:bodyPr/>
          <a:lstStyle/>
          <a:p>
            <a:pPr marL="0" indent="627063" eaLnBrk="1" hangingPunct="1">
              <a:lnSpc>
                <a:spcPct val="122000"/>
              </a:lnSpc>
              <a:spcBef>
                <a:spcPct val="0"/>
              </a:spcBef>
              <a:buNone/>
            </a:pPr>
            <a:r>
              <a:rPr lang="zh-CN" altLang="en-US" sz="2400" b="1" dirty="0" smtClean="0">
                <a:latin typeface="宋体" pitchFamily="2" charset="-122"/>
              </a:rPr>
              <a:t>清代的土贡制度在明代基础上不断改革，到乾隆年间大体趋于稳定。部分土贡物品由无偿交纳改为有偿采买。具体说来，可以确定有偿采买的部分主要是东北土产、织造贡物及密云等地“打捕户”猎得的鹞子、野鸡等活物。这部分土贡，性质已经发生了改变，为国家和皇室采购或生产所得。其余各直省土贡则无论是征实物还是折色，都与田赋类似，仍为对皇室或国家的义务与负担。此种变化，</a:t>
            </a:r>
            <a:r>
              <a:rPr lang="en-US" altLang="zh-CN" sz="2400" b="1" dirty="0" smtClean="0">
                <a:latin typeface="宋体" pitchFamily="2" charset="-122"/>
              </a:rPr>
              <a:t>《</a:t>
            </a:r>
            <a:r>
              <a:rPr lang="zh-CN" altLang="en-US" sz="2400" b="1" dirty="0" smtClean="0">
                <a:latin typeface="宋体" pitchFamily="2" charset="-122"/>
              </a:rPr>
              <a:t>皇朝文献通考</a:t>
            </a:r>
            <a:r>
              <a:rPr lang="en-US" altLang="zh-CN" sz="2400" b="1" dirty="0" smtClean="0">
                <a:latin typeface="宋体" pitchFamily="2" charset="-122"/>
              </a:rPr>
              <a:t>》</a:t>
            </a:r>
            <a:r>
              <a:rPr lang="zh-CN" altLang="en-US" sz="2400" b="1" dirty="0" smtClean="0">
                <a:latin typeface="宋体" pitchFamily="2" charset="-122"/>
              </a:rPr>
              <a:t>有“旷荡之恩，洵千古所未有也已”的评价。虽然有偿征收的土贡只是一小部分，但是这种性质上的转变，在中国土贡史上仍具有重要意义。</a:t>
            </a:r>
          </a:p>
        </p:txBody>
      </p:sp>
      <p:sp>
        <p:nvSpPr>
          <p:cNvPr id="126157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157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157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6514" name="内容占位符 2"/>
          <p:cNvSpPr>
            <a:spLocks noGrp="1"/>
          </p:cNvSpPr>
          <p:nvPr>
            <p:ph idx="4294967295"/>
          </p:nvPr>
        </p:nvSpPr>
        <p:spPr>
          <a:xfrm>
            <a:off x="792163" y="936625"/>
            <a:ext cx="7920037" cy="5399088"/>
          </a:xfrm>
        </p:spPr>
        <p:txBody>
          <a:bodyPr/>
          <a:lstStyle/>
          <a:p>
            <a:pPr marL="0" indent="628650" eaLnBrk="1" hangingPunct="1">
              <a:lnSpc>
                <a:spcPts val="3500"/>
              </a:lnSpc>
              <a:spcBef>
                <a:spcPct val="0"/>
              </a:spcBef>
              <a:buNone/>
            </a:pPr>
            <a:r>
              <a:rPr lang="zh-CN" altLang="en-US" sz="2400" b="1" dirty="0" smtClean="0">
                <a:latin typeface="宋体" pitchFamily="2" charset="-122"/>
              </a:rPr>
              <a:t>有了钱，除了每天有滋有味地多嚼几把黄豆，还娶了奶奶。迎亲那天，爷爷喝了好多酒，醉了，进洞房时还绊了一脚，兜里的黄豆全撒在地上，他捡了好一阵子。奶奶什么反应，到现在我也不知道。后来跟我讲这事时，爷爷还叹气，这一绊，不是什么好兆头，要不，后半辈子也不会活得这样磕磕绊绊。说这事时，爷爷喘着粗气，我帮着捶了半天背，他还是喘得满脸猪肝紫。</a:t>
            </a:r>
          </a:p>
          <a:p>
            <a:pPr marL="0" indent="533400" eaLnBrk="1" hangingPunct="1">
              <a:lnSpc>
                <a:spcPts val="3500"/>
              </a:lnSpc>
              <a:spcBef>
                <a:spcPct val="0"/>
              </a:spcBef>
              <a:buNone/>
            </a:pPr>
            <a:r>
              <a:rPr lang="zh-CN" altLang="en-US" sz="2400" b="1" dirty="0" smtClean="0">
                <a:latin typeface="宋体" pitchFamily="2" charset="-122"/>
              </a:rPr>
              <a:t>其实，爷爷在生父亲的气。</a:t>
            </a:r>
            <a:endParaRPr lang="en-US" altLang="zh-CN" sz="2400" b="1" dirty="0" smtClean="0">
              <a:latin typeface="宋体" pitchFamily="2" charset="-122"/>
            </a:endParaRPr>
          </a:p>
          <a:p>
            <a:pPr marL="0" indent="533400" eaLnBrk="1" hangingPunct="1">
              <a:lnSpc>
                <a:spcPts val="3500"/>
              </a:lnSpc>
              <a:spcBef>
                <a:spcPct val="0"/>
              </a:spcBef>
              <a:buNone/>
            </a:pPr>
            <a:endParaRPr lang="zh-CN" altLang="en-US" sz="2400" b="1" dirty="0" smtClean="0">
              <a:latin typeface="宋体" pitchFamily="2" charset="-122"/>
            </a:endParaRPr>
          </a:p>
        </p:txBody>
      </p:sp>
      <p:sp>
        <p:nvSpPr>
          <p:cNvPr id="185651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56516"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5651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5651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7538" name="内容占位符 2"/>
          <p:cNvSpPr>
            <a:spLocks noGrp="1"/>
          </p:cNvSpPr>
          <p:nvPr>
            <p:ph idx="4294967295"/>
          </p:nvPr>
        </p:nvSpPr>
        <p:spPr>
          <a:xfrm>
            <a:off x="611188" y="836613"/>
            <a:ext cx="8137525" cy="5545137"/>
          </a:xfrm>
        </p:spPr>
        <p:txBody>
          <a:bodyPr/>
          <a:lstStyle/>
          <a:p>
            <a:pPr marL="0" indent="533400" eaLnBrk="1" hangingPunct="1">
              <a:lnSpc>
                <a:spcPts val="3500"/>
              </a:lnSpc>
              <a:spcBef>
                <a:spcPct val="0"/>
              </a:spcBef>
              <a:buNone/>
            </a:pPr>
            <a:r>
              <a:rPr lang="zh-CN" altLang="en-US" sz="2400" b="1" dirty="0" smtClean="0">
                <a:latin typeface="宋体" pitchFamily="2" charset="-122"/>
              </a:rPr>
              <a:t>闲时，爷爷经常是一边慢慢地嚼着黄豆一边跟我聊天，像在咀嚼他的一生。他说，父亲是一个“倒钱筒”。父亲是爷爷的独苗，奶奶宠着他，惯着他。听爷爷说，父亲才十岁，就开始进大烟馆。没钱，就赊账。烟馆老板拿着赊账本来讨钱时，爷爷才明白是怎么一回事。</a:t>
            </a:r>
            <a:endParaRPr lang="en-US" altLang="zh-CN" sz="2400" b="1" dirty="0" smtClean="0">
              <a:latin typeface="宋体" pitchFamily="2" charset="-122"/>
            </a:endParaRPr>
          </a:p>
          <a:p>
            <a:pPr marL="0" indent="533400" eaLnBrk="1" hangingPunct="1">
              <a:lnSpc>
                <a:spcPts val="3500"/>
              </a:lnSpc>
              <a:spcBef>
                <a:spcPct val="0"/>
              </a:spcBef>
              <a:buNone/>
            </a:pPr>
            <a:r>
              <a:rPr lang="zh-CN" altLang="en-US" sz="2400" b="1" dirty="0" smtClean="0">
                <a:latin typeface="宋体" pitchFamily="2" charset="-122"/>
              </a:rPr>
              <a:t>父亲就像一棵荒野的树那样疯长。</a:t>
            </a:r>
          </a:p>
          <a:p>
            <a:pPr marL="0" indent="533400" eaLnBrk="1" hangingPunct="1">
              <a:lnSpc>
                <a:spcPts val="3500"/>
              </a:lnSpc>
              <a:spcBef>
                <a:spcPct val="0"/>
              </a:spcBef>
              <a:buNone/>
            </a:pPr>
            <a:r>
              <a:rPr lang="zh-CN" altLang="en-US" sz="2400" b="1" dirty="0" smtClean="0">
                <a:latin typeface="宋体" pitchFamily="2" charset="-122"/>
              </a:rPr>
              <a:t>我十岁那年，三天三夜，父亲跟人赌输了。大染坊被抵了赌债。那一天爷爷没有嚼他的黄豆，唉声叹气，一脸乌云。</a:t>
            </a:r>
          </a:p>
          <a:p>
            <a:pPr marL="0" indent="533400" eaLnBrk="1" hangingPunct="1">
              <a:lnSpc>
                <a:spcPts val="3500"/>
              </a:lnSpc>
              <a:spcBef>
                <a:spcPct val="0"/>
              </a:spcBef>
              <a:buNone/>
            </a:pPr>
            <a:r>
              <a:rPr lang="zh-CN" altLang="en-US" sz="2400" b="1" dirty="0" smtClean="0">
                <a:latin typeface="宋体" pitchFamily="2" charset="-122"/>
              </a:rPr>
              <a:t>搬出大染坊时，爷爷习惯性地掏出黄豆，迟疑了一下，</a:t>
            </a:r>
            <a:r>
              <a:rPr lang="zh-CN" altLang="en-US" sz="2400" b="1" u="sng" dirty="0" smtClean="0">
                <a:latin typeface="宋体" pitchFamily="2" charset="-122"/>
              </a:rPr>
              <a:t>爷爷这回没有把黄豆塞进嘴巴，而是把黄豆一路撒在地上。</a:t>
            </a:r>
          </a:p>
          <a:p>
            <a:pPr marL="0" indent="533400" eaLnBrk="1" hangingPunct="1">
              <a:lnSpc>
                <a:spcPts val="3500"/>
              </a:lnSpc>
              <a:spcBef>
                <a:spcPct val="0"/>
              </a:spcBef>
              <a:buNone/>
            </a:pPr>
            <a:endParaRPr lang="zh-CN" altLang="en-US" sz="2400" b="1" dirty="0" smtClean="0">
              <a:latin typeface="宋体" pitchFamily="2" charset="-122"/>
            </a:endParaRPr>
          </a:p>
        </p:txBody>
      </p:sp>
      <p:sp>
        <p:nvSpPr>
          <p:cNvPr id="1857539"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57540"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5754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575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9586" name="内容占位符 2"/>
          <p:cNvSpPr>
            <a:spLocks noGrp="1"/>
          </p:cNvSpPr>
          <p:nvPr>
            <p:ph idx="4294967295"/>
          </p:nvPr>
        </p:nvSpPr>
        <p:spPr>
          <a:xfrm>
            <a:off x="611188" y="836613"/>
            <a:ext cx="8137525" cy="5545137"/>
          </a:xfrm>
        </p:spPr>
        <p:txBody>
          <a:bodyPr/>
          <a:lstStyle/>
          <a:p>
            <a:pPr marL="0" indent="628650" algn="just" eaLnBrk="1" hangingPunct="1">
              <a:lnSpc>
                <a:spcPts val="3500"/>
              </a:lnSpc>
              <a:spcBef>
                <a:spcPct val="0"/>
              </a:spcBef>
              <a:buNone/>
            </a:pPr>
            <a:r>
              <a:rPr lang="zh-CN" altLang="en-US" sz="2400" b="1" dirty="0" smtClean="0">
                <a:solidFill>
                  <a:srgbClr val="000000"/>
                </a:solidFill>
                <a:latin typeface="+mn-ea"/>
              </a:rPr>
              <a:t>没几年，爷爷病得不行了。父亲依然整天不着家，爷爷的安危只是他耳边刮过的一阵微风。</a:t>
            </a:r>
          </a:p>
          <a:p>
            <a:pPr marL="0" indent="533400" algn="just" eaLnBrk="1" hangingPunct="1">
              <a:lnSpc>
                <a:spcPts val="3500"/>
              </a:lnSpc>
              <a:spcBef>
                <a:spcPct val="0"/>
              </a:spcBef>
              <a:buNone/>
            </a:pPr>
            <a:r>
              <a:rPr lang="zh-CN" altLang="en-US" sz="2400" b="1" dirty="0" smtClean="0">
                <a:solidFill>
                  <a:srgbClr val="000000"/>
                </a:solidFill>
                <a:latin typeface="+mn-ea"/>
              </a:rPr>
              <a:t> 临终前的那个晚上，爷爷示意我到他跟前。他手中攥着一个小布袋，打开来，是些黄豆。昏暗的灯光下，豆子炒得金灿灿的。爷爷说，这辈子只剩下这点黄豆了。他的声音很轻，连他旁边油灯的火苗都没有动一下。他颤巍巍地拈出一颗豆子，习惯性地放入口中，又想嚼它。不知是黄豆太硬还是爷爷老了，牙口不行，他没嚼动，又把豆子放入袋中。</a:t>
            </a:r>
          </a:p>
        </p:txBody>
      </p:sp>
      <p:sp>
        <p:nvSpPr>
          <p:cNvPr id="1859587"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59588"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5959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595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0610" name="内容占位符 2"/>
          <p:cNvSpPr>
            <a:spLocks noGrp="1"/>
          </p:cNvSpPr>
          <p:nvPr>
            <p:ph idx="4294967295"/>
          </p:nvPr>
        </p:nvSpPr>
        <p:spPr>
          <a:xfrm>
            <a:off x="611188" y="836613"/>
            <a:ext cx="8137525" cy="5545137"/>
          </a:xfrm>
        </p:spPr>
        <p:txBody>
          <a:bodyPr/>
          <a:lstStyle/>
          <a:p>
            <a:pPr marL="0" indent="0" algn="just" eaLnBrk="1" hangingPunct="1">
              <a:lnSpc>
                <a:spcPts val="3500"/>
              </a:lnSpc>
              <a:spcBef>
                <a:spcPct val="0"/>
              </a:spcBef>
              <a:buNone/>
            </a:pPr>
            <a:r>
              <a:rPr lang="zh-CN" altLang="en-US" sz="2400" b="1" dirty="0" smtClean="0">
                <a:solidFill>
                  <a:srgbClr val="000000"/>
                </a:solidFill>
                <a:latin typeface="宋体" pitchFamily="2" charset="-122"/>
                <a:ea typeface="楷体_GB2312" pitchFamily="49" charset="-122"/>
              </a:rPr>
              <a:t>    </a:t>
            </a:r>
            <a:r>
              <a:rPr lang="zh-CN" altLang="en-US" sz="2400" b="1" dirty="0" smtClean="0">
                <a:solidFill>
                  <a:srgbClr val="000000"/>
                </a:solidFill>
                <a:latin typeface="+mn-ea"/>
              </a:rPr>
              <a:t>他叹叹气，说这辈子就爱这黄豆，人走了带上它，也算来这世上留个念想。他慈爱地对我说，如果你长大了真活不下去，可以再到爷爷这里来拿这黄豆吃。不过，你要是争气，最好就别来扰我了。他语气中满是沮丧。</a:t>
            </a:r>
          </a:p>
          <a:p>
            <a:pPr marL="0" indent="0" algn="just" eaLnBrk="1" hangingPunct="1">
              <a:lnSpc>
                <a:spcPts val="3500"/>
              </a:lnSpc>
              <a:spcBef>
                <a:spcPct val="0"/>
              </a:spcBef>
              <a:buNone/>
            </a:pPr>
            <a:r>
              <a:rPr lang="zh-CN" altLang="en-US" sz="2400" b="1" dirty="0" smtClean="0">
                <a:solidFill>
                  <a:srgbClr val="000000"/>
                </a:solidFill>
                <a:latin typeface="+mn-ea"/>
              </a:rPr>
              <a:t>    我愣愣的，不太明白，点了点头。</a:t>
            </a:r>
          </a:p>
          <a:p>
            <a:pPr marL="0" indent="628650" algn="just" eaLnBrk="1" hangingPunct="1">
              <a:lnSpc>
                <a:spcPts val="3500"/>
              </a:lnSpc>
              <a:spcBef>
                <a:spcPct val="0"/>
              </a:spcBef>
              <a:buNone/>
            </a:pPr>
            <a:r>
              <a:rPr lang="zh-CN" altLang="en-US" sz="2400" b="1" dirty="0" smtClean="0">
                <a:solidFill>
                  <a:srgbClr val="000000"/>
                </a:solidFill>
                <a:latin typeface="+mn-ea"/>
              </a:rPr>
              <a:t>第二天早晨，爷爷走了，手里紧紧攥着那小袋嚼不动的黄豆。邻居帮忙葬了爷爷后，父亲才回来。没人怪他，他在邻里眼中只是一个能够看得见的影子。</a:t>
            </a:r>
          </a:p>
        </p:txBody>
      </p:sp>
      <p:sp>
        <p:nvSpPr>
          <p:cNvPr id="1860611"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60612"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6061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6061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1634" name="内容占位符 2"/>
          <p:cNvSpPr>
            <a:spLocks noGrp="1"/>
          </p:cNvSpPr>
          <p:nvPr>
            <p:ph idx="4294967295"/>
          </p:nvPr>
        </p:nvSpPr>
        <p:spPr>
          <a:xfrm>
            <a:off x="611188" y="836613"/>
            <a:ext cx="8137525" cy="5545137"/>
          </a:xfrm>
        </p:spPr>
        <p:txBody>
          <a:bodyPr/>
          <a:lstStyle/>
          <a:p>
            <a:pPr marL="0" indent="533400" algn="just" eaLnBrk="1" hangingPunct="1">
              <a:lnSpc>
                <a:spcPts val="3500"/>
              </a:lnSpc>
              <a:spcBef>
                <a:spcPct val="0"/>
              </a:spcBef>
              <a:buNone/>
            </a:pPr>
            <a:r>
              <a:rPr lang="zh-CN" altLang="en-US" sz="2400" b="1" dirty="0" smtClean="0">
                <a:solidFill>
                  <a:srgbClr val="000000"/>
                </a:solidFill>
                <a:latin typeface="+mn-ea"/>
              </a:rPr>
              <a:t>父亲长号着，声音凄厉，如同塌了脊梁。大家都知道他为什么哭。整整两天两夜，他雇了好几个人把小院子掏了一遍又一遍，最后连瓦背也全掀掉了，还是没有找到传说中爷爷那几坨金子。他疯了。</a:t>
            </a:r>
          </a:p>
          <a:p>
            <a:pPr marL="0" indent="533400" algn="just" eaLnBrk="1" hangingPunct="1">
              <a:lnSpc>
                <a:spcPts val="3500"/>
              </a:lnSpc>
              <a:spcBef>
                <a:spcPct val="0"/>
              </a:spcBef>
              <a:buNone/>
            </a:pPr>
            <a:r>
              <a:rPr lang="zh-CN" altLang="en-US" sz="2400" b="1" dirty="0" smtClean="0">
                <a:solidFill>
                  <a:srgbClr val="000000"/>
                </a:solidFill>
                <a:latin typeface="+mn-ea"/>
              </a:rPr>
              <a:t>后来，一个金匠跟我说爷爷确实有几坨金子。不过，爷爷临终前偷偷让他把它们打成了一颗颗金珠子。</a:t>
            </a:r>
          </a:p>
          <a:p>
            <a:pPr marL="0" indent="533400" algn="just" eaLnBrk="1" hangingPunct="1">
              <a:lnSpc>
                <a:spcPts val="3500"/>
              </a:lnSpc>
              <a:spcBef>
                <a:spcPct val="0"/>
              </a:spcBef>
              <a:buNone/>
            </a:pPr>
            <a:r>
              <a:rPr lang="zh-CN" altLang="en-US" sz="2400" b="1" dirty="0" smtClean="0">
                <a:solidFill>
                  <a:srgbClr val="000000"/>
                </a:solidFill>
                <a:latin typeface="+mn-ea"/>
              </a:rPr>
              <a:t>我蓦然明白，爷爷那小袋黄豆是什么了。爷爷给我留了一笔活命钱。</a:t>
            </a:r>
            <a:endParaRPr lang="en-US" altLang="zh-CN" sz="2400" b="1" dirty="0" smtClean="0">
              <a:solidFill>
                <a:srgbClr val="000000"/>
              </a:solidFill>
              <a:latin typeface="+mn-ea"/>
            </a:endParaRPr>
          </a:p>
          <a:p>
            <a:pPr marL="0" indent="533400" algn="just" eaLnBrk="1" hangingPunct="1">
              <a:lnSpc>
                <a:spcPts val="3500"/>
              </a:lnSpc>
              <a:spcBef>
                <a:spcPct val="0"/>
              </a:spcBef>
              <a:buNone/>
            </a:pPr>
            <a:r>
              <a:rPr lang="zh-CN" altLang="en-US" sz="2400" b="1" dirty="0" smtClean="0">
                <a:solidFill>
                  <a:srgbClr val="000000"/>
                </a:solidFill>
                <a:latin typeface="+mn-ea"/>
              </a:rPr>
              <a:t>有人曾问我，金子最终找到了吗？</a:t>
            </a:r>
          </a:p>
          <a:p>
            <a:pPr marL="0" indent="533400" algn="just" eaLnBrk="1" hangingPunct="1">
              <a:lnSpc>
                <a:spcPts val="3500"/>
              </a:lnSpc>
              <a:spcBef>
                <a:spcPct val="0"/>
              </a:spcBef>
              <a:buNone/>
            </a:pPr>
            <a:r>
              <a:rPr lang="zh-CN" altLang="en-US" sz="2400" b="1" dirty="0" smtClean="0">
                <a:solidFill>
                  <a:srgbClr val="000000"/>
                </a:solidFill>
                <a:latin typeface="+mn-ea"/>
              </a:rPr>
              <a:t>当然没有。爷爷的坟头早被我平了。当时还有人说，我跟我那疯了死掉的父亲一样，也是忤逆不孝。</a:t>
            </a:r>
          </a:p>
          <a:p>
            <a:pPr marL="0" indent="533400" algn="just" eaLnBrk="1" hangingPunct="1">
              <a:lnSpc>
                <a:spcPts val="3500"/>
              </a:lnSpc>
              <a:spcBef>
                <a:spcPct val="0"/>
              </a:spcBef>
              <a:buNone/>
            </a:pPr>
            <a:endParaRPr lang="zh-CN" altLang="en-US" sz="2400" b="1" dirty="0" smtClean="0">
              <a:solidFill>
                <a:srgbClr val="000000"/>
              </a:solidFill>
              <a:latin typeface="+mn-ea"/>
            </a:endParaRPr>
          </a:p>
        </p:txBody>
      </p:sp>
      <p:sp>
        <p:nvSpPr>
          <p:cNvPr id="1861635"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61636"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6163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6163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1634" name="内容占位符 2"/>
          <p:cNvSpPr>
            <a:spLocks noGrp="1"/>
          </p:cNvSpPr>
          <p:nvPr>
            <p:ph idx="4294967295"/>
          </p:nvPr>
        </p:nvSpPr>
        <p:spPr>
          <a:xfrm>
            <a:off x="611188" y="836613"/>
            <a:ext cx="8137525" cy="5545137"/>
          </a:xfrm>
        </p:spPr>
        <p:txBody>
          <a:bodyPr/>
          <a:lstStyle/>
          <a:p>
            <a:pPr marL="0" indent="533400" algn="just" eaLnBrk="1" hangingPunct="1">
              <a:lnSpc>
                <a:spcPts val="3500"/>
              </a:lnSpc>
              <a:spcBef>
                <a:spcPct val="0"/>
              </a:spcBef>
              <a:buNone/>
            </a:pPr>
            <a:r>
              <a:rPr lang="zh-CN" altLang="en-US" sz="2400" b="1" dirty="0" smtClean="0">
                <a:solidFill>
                  <a:srgbClr val="000000"/>
                </a:solidFill>
                <a:latin typeface="+mn-ea"/>
              </a:rPr>
              <a:t>现在我有了自己的企业，人们称我是什么“著名企业家”。不久前，一次慈善大会上，我说了，死后捐出全部财产。我那个儿子和老婆都不跟我说话了。</a:t>
            </a:r>
          </a:p>
          <a:p>
            <a:pPr marL="0" indent="533400" algn="just" eaLnBrk="1" hangingPunct="1">
              <a:lnSpc>
                <a:spcPts val="3500"/>
              </a:lnSpc>
              <a:spcBef>
                <a:spcPct val="0"/>
              </a:spcBef>
              <a:buNone/>
            </a:pPr>
            <a:r>
              <a:rPr lang="zh-CN" altLang="en-US" sz="2400" b="1" dirty="0" smtClean="0">
                <a:solidFill>
                  <a:srgbClr val="000000"/>
                </a:solidFill>
                <a:latin typeface="+mn-ea"/>
              </a:rPr>
              <a:t>为什么这么做？有记者问我。我一时语塞，眼前浮现出爷爷那小袋最后的黄豆。</a:t>
            </a:r>
          </a:p>
          <a:p>
            <a:pPr marL="0" indent="533400" algn="r" eaLnBrk="1" hangingPunct="1">
              <a:lnSpc>
                <a:spcPts val="3500"/>
              </a:lnSpc>
              <a:spcBef>
                <a:spcPct val="0"/>
              </a:spcBef>
              <a:buNone/>
            </a:pPr>
            <a:r>
              <a:rPr lang="en-US" altLang="zh-CN" sz="2400" b="1" dirty="0" smtClean="0">
                <a:solidFill>
                  <a:srgbClr val="000000"/>
                </a:solidFill>
                <a:latin typeface="+mn-ea"/>
              </a:rPr>
              <a:t>(</a:t>
            </a:r>
            <a:r>
              <a:rPr lang="zh-CN" altLang="en-US" sz="2400" b="1" dirty="0" smtClean="0">
                <a:solidFill>
                  <a:srgbClr val="000000"/>
                </a:solidFill>
                <a:latin typeface="+mn-ea"/>
              </a:rPr>
              <a:t>改自王琼华</a:t>
            </a:r>
            <a:r>
              <a:rPr lang="en-US" altLang="zh-CN" sz="2400" b="1" dirty="0" smtClean="0">
                <a:solidFill>
                  <a:srgbClr val="000000"/>
                </a:solidFill>
                <a:latin typeface="+mn-ea"/>
              </a:rPr>
              <a:t>《</a:t>
            </a:r>
            <a:r>
              <a:rPr lang="zh-CN" altLang="en-US" sz="2400" b="1" dirty="0" smtClean="0">
                <a:solidFill>
                  <a:srgbClr val="000000"/>
                </a:solidFill>
                <a:latin typeface="+mn-ea"/>
              </a:rPr>
              <a:t>最后一碗黄豆</a:t>
            </a:r>
            <a:r>
              <a:rPr lang="en-US" altLang="zh-CN" sz="2400" b="1" dirty="0" smtClean="0">
                <a:solidFill>
                  <a:srgbClr val="000000"/>
                </a:solidFill>
                <a:latin typeface="+mn-ea"/>
              </a:rPr>
              <a:t>》)</a:t>
            </a:r>
          </a:p>
          <a:p>
            <a:pPr marL="0" indent="533400" algn="just" eaLnBrk="1" hangingPunct="1">
              <a:lnSpc>
                <a:spcPts val="3500"/>
              </a:lnSpc>
              <a:spcBef>
                <a:spcPct val="0"/>
              </a:spcBef>
              <a:buNone/>
            </a:pPr>
            <a:endParaRPr lang="zh-CN" altLang="en-US" sz="2400" b="1" dirty="0" smtClean="0">
              <a:solidFill>
                <a:srgbClr val="000000"/>
              </a:solidFill>
              <a:latin typeface="+mn-ea"/>
            </a:endParaRPr>
          </a:p>
        </p:txBody>
      </p:sp>
      <p:sp>
        <p:nvSpPr>
          <p:cNvPr id="1861635"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61636"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6163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6163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2658" name="内容占位符 2"/>
          <p:cNvSpPr>
            <a:spLocks noGrp="1"/>
          </p:cNvSpPr>
          <p:nvPr>
            <p:ph idx="4294967295"/>
          </p:nvPr>
        </p:nvSpPr>
        <p:spPr>
          <a:xfrm>
            <a:off x="754064" y="836613"/>
            <a:ext cx="7961340" cy="5307031"/>
          </a:xfrm>
        </p:spPr>
        <p:txBody>
          <a:bodyPr/>
          <a:lstStyle/>
          <a:p>
            <a:pPr marL="0" indent="0" eaLnBrk="1" hangingPunct="1">
              <a:lnSpc>
                <a:spcPts val="3500"/>
              </a:lnSpc>
              <a:spcBef>
                <a:spcPct val="0"/>
              </a:spcBef>
              <a:buFont typeface="Arial" charset="0"/>
              <a:buNone/>
            </a:pPr>
            <a:r>
              <a:rPr lang="zh-CN" altLang="en-US" sz="2400" b="1" dirty="0" smtClean="0">
                <a:latin typeface="宋体" pitchFamily="2" charset="-122"/>
              </a:rPr>
              <a:t>1</a:t>
            </a:r>
            <a:r>
              <a:rPr lang="en-US" sz="2400" b="1" dirty="0">
                <a:latin typeface="宋体" pitchFamily="2" charset="-122"/>
              </a:rPr>
              <a:t>.</a:t>
            </a:r>
            <a:r>
              <a:rPr lang="zh-CN" altLang="en-US" sz="2400" b="1" dirty="0">
                <a:latin typeface="宋体" pitchFamily="2" charset="-122"/>
              </a:rPr>
              <a:t>小说以“最后的黄豆”为标题，寓意何在？这对现实人生有许多启示，谈谈你感受最深的一点。</a:t>
            </a:r>
            <a:r>
              <a:rPr lang="en-US" sz="2400" b="1" dirty="0">
                <a:latin typeface="宋体" pitchFamily="2" charset="-122"/>
              </a:rPr>
              <a:t>(8</a:t>
            </a:r>
            <a:r>
              <a:rPr lang="zh-CN" altLang="en-US" sz="2400" b="1" dirty="0">
                <a:latin typeface="宋体" pitchFamily="2" charset="-122"/>
              </a:rPr>
              <a:t>分</a:t>
            </a:r>
            <a:r>
              <a:rPr lang="en-US" sz="2400" b="1" dirty="0">
                <a:latin typeface="宋体" pitchFamily="2" charset="-122"/>
              </a:rPr>
              <a:t>)</a:t>
            </a:r>
          </a:p>
          <a:p>
            <a:pPr marL="0" indent="0" eaLnBrk="1" hangingPunct="1">
              <a:lnSpc>
                <a:spcPts val="3500"/>
              </a:lnSpc>
              <a:spcBef>
                <a:spcPct val="0"/>
              </a:spcBef>
              <a:buFont typeface="Arial" charset="0"/>
              <a:buNone/>
            </a:pPr>
            <a:endParaRPr lang="en-US" sz="2400" b="1" dirty="0">
              <a:latin typeface="宋体" pitchFamily="2" charset="-122"/>
            </a:endParaRPr>
          </a:p>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寓意：一是“爷爷”通过一生奋斗留给“我”的物质遗产，是现实世界中的财富；二是“爷爷”留给“我”的人生教训，启发“我”对物质有清醒的认识，是精神财富。</a:t>
            </a:r>
          </a:p>
          <a:p>
            <a:pPr marL="0" indent="0" eaLnBrk="1" hangingPunct="1">
              <a:lnSpc>
                <a:spcPts val="3500"/>
              </a:lnSpc>
              <a:spcBef>
                <a:spcPct val="0"/>
              </a:spcBef>
              <a:buNone/>
            </a:pPr>
            <a:r>
              <a:rPr lang="zh-CN" altLang="en-US" sz="2400" b="1" dirty="0" smtClean="0">
                <a:solidFill>
                  <a:srgbClr val="990033"/>
                </a:solidFill>
                <a:latin typeface="宋体" pitchFamily="2" charset="-122"/>
              </a:rPr>
              <a:t>启示一：就人生追求而言，单纯的物质追求并不会让人幸福，相反可能带来生活中的不幸。</a:t>
            </a:r>
          </a:p>
          <a:p>
            <a:pPr marL="0" indent="0" eaLnBrk="1" hangingPunct="1">
              <a:lnSpc>
                <a:spcPts val="3500"/>
              </a:lnSpc>
              <a:spcBef>
                <a:spcPct val="0"/>
              </a:spcBef>
              <a:buNone/>
            </a:pPr>
            <a:r>
              <a:rPr lang="zh-CN" altLang="en-US" sz="2400" b="1" dirty="0" smtClean="0">
                <a:solidFill>
                  <a:srgbClr val="990033"/>
                </a:solidFill>
                <a:latin typeface="宋体" pitchFamily="2" charset="-122"/>
              </a:rPr>
              <a:t>启示二：就亲缘情感而言，真正的爱不是溺爱，而要帮助下一代树立正确的价值观。</a:t>
            </a:r>
          </a:p>
        </p:txBody>
      </p:sp>
      <p:sp>
        <p:nvSpPr>
          <p:cNvPr id="1862659"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62660"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6266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6266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862658">
                                            <p:txEl>
                                              <p:pRg st="2" end="2"/>
                                            </p:txEl>
                                          </p:spTgt>
                                        </p:tgtEl>
                                        <p:attrNameLst>
                                          <p:attrName>style.visibility</p:attrName>
                                        </p:attrNameLst>
                                      </p:cBhvr>
                                      <p:to>
                                        <p:strVal val="visible"/>
                                      </p:to>
                                    </p:set>
                                    <p:animEffect transition="in" filter="checkerboard(across)">
                                      <p:cBhvr>
                                        <p:cTn id="7" dur="500"/>
                                        <p:tgtEl>
                                          <p:spTgt spid="1862658">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862658">
                                            <p:txEl>
                                              <p:pRg st="3" end="3"/>
                                            </p:txEl>
                                          </p:spTgt>
                                        </p:tgtEl>
                                        <p:attrNameLst>
                                          <p:attrName>style.visibility</p:attrName>
                                        </p:attrNameLst>
                                      </p:cBhvr>
                                      <p:to>
                                        <p:strVal val="visible"/>
                                      </p:to>
                                    </p:set>
                                    <p:animEffect transition="in" filter="checkerboard(across)">
                                      <p:cBhvr>
                                        <p:cTn id="10" dur="500"/>
                                        <p:tgtEl>
                                          <p:spTgt spid="1862658">
                                            <p:txEl>
                                              <p:pRg st="3" end="3"/>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862658">
                                            <p:txEl>
                                              <p:pRg st="4" end="4"/>
                                            </p:txEl>
                                          </p:spTgt>
                                        </p:tgtEl>
                                        <p:attrNameLst>
                                          <p:attrName>style.visibility</p:attrName>
                                        </p:attrNameLst>
                                      </p:cBhvr>
                                      <p:to>
                                        <p:strVal val="visible"/>
                                      </p:to>
                                    </p:set>
                                    <p:animEffect transition="in" filter="checkerboard(across)">
                                      <p:cBhvr>
                                        <p:cTn id="13" dur="500"/>
                                        <p:tgtEl>
                                          <p:spTgt spid="186265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82" name="内容占位符 2"/>
          <p:cNvSpPr>
            <a:spLocks noGrp="1"/>
          </p:cNvSpPr>
          <p:nvPr>
            <p:ph idx="4294967295"/>
          </p:nvPr>
        </p:nvSpPr>
        <p:spPr>
          <a:xfrm>
            <a:off x="611188" y="836613"/>
            <a:ext cx="8137525" cy="5545137"/>
          </a:xfrm>
        </p:spPr>
        <p:txBody>
          <a:bodyPr/>
          <a:lstStyle/>
          <a:p>
            <a:pPr marL="0" indent="0" eaLnBrk="1" hangingPunct="1">
              <a:lnSpc>
                <a:spcPts val="3500"/>
              </a:lnSpc>
              <a:spcBef>
                <a:spcPct val="0"/>
              </a:spcBef>
              <a:buNone/>
            </a:pPr>
            <a:r>
              <a:rPr lang="zh-CN" altLang="en-US" sz="2400" b="1" dirty="0" smtClean="0">
                <a:solidFill>
                  <a:srgbClr val="990033"/>
                </a:solidFill>
                <a:latin typeface="宋体" pitchFamily="2" charset="-122"/>
                <a:cs typeface="Times New Roman" pitchFamily="18" charset="0"/>
              </a:rPr>
              <a:t>启示三：就传承而言，精神财富的传承比物质财富更为重要，精神的力量才能真正改变人生。</a:t>
            </a:r>
          </a:p>
          <a:p>
            <a:pPr marL="0" indent="0" eaLnBrk="1" hangingPunct="1">
              <a:lnSpc>
                <a:spcPts val="3500"/>
              </a:lnSpc>
              <a:spcBef>
                <a:spcPct val="0"/>
              </a:spcBef>
              <a:buNone/>
            </a:pP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寓意每点</a:t>
            </a:r>
            <a:r>
              <a:rPr lang="en-US" altLang="zh-CN" sz="2400" b="1" dirty="0" smtClean="0">
                <a:solidFill>
                  <a:srgbClr val="990033"/>
                </a:solidFill>
                <a:latin typeface="宋体" pitchFamily="2" charset="-122"/>
                <a:cs typeface="Times New Roman" pitchFamily="18" charset="0"/>
              </a:rPr>
              <a:t>2</a:t>
            </a:r>
            <a:r>
              <a:rPr lang="zh-CN" altLang="en-US" sz="2400" b="1" dirty="0" smtClean="0">
                <a:solidFill>
                  <a:srgbClr val="990033"/>
                </a:solidFill>
                <a:latin typeface="宋体" pitchFamily="2" charset="-122"/>
                <a:cs typeface="Times New Roman" pitchFamily="18" charset="0"/>
              </a:rPr>
              <a:t>分，意思答对即可。论述启示时不要求面面俱到，只要能就以上任何一种启示或其他启示进行论述，即可根据观点是否明确、论述是否合理酌情给分。观点明确，给</a:t>
            </a:r>
            <a:r>
              <a:rPr lang="en-US" altLang="zh-CN" sz="2400" b="1" dirty="0" smtClean="0">
                <a:solidFill>
                  <a:srgbClr val="990033"/>
                </a:solidFill>
                <a:latin typeface="宋体" pitchFamily="2" charset="-122"/>
                <a:cs typeface="Times New Roman" pitchFamily="18" charset="0"/>
              </a:rPr>
              <a:t>2</a:t>
            </a:r>
            <a:r>
              <a:rPr lang="zh-CN" altLang="en-US" sz="2400" b="1" dirty="0" smtClean="0">
                <a:solidFill>
                  <a:srgbClr val="990033"/>
                </a:solidFill>
                <a:latin typeface="宋体" pitchFamily="2" charset="-122"/>
                <a:cs typeface="Times New Roman" pitchFamily="18" charset="0"/>
              </a:rPr>
              <a:t>分；论述合理，给</a:t>
            </a:r>
            <a:r>
              <a:rPr lang="en-US" altLang="zh-CN" sz="2400" b="1" dirty="0" smtClean="0">
                <a:solidFill>
                  <a:srgbClr val="990033"/>
                </a:solidFill>
                <a:latin typeface="宋体" pitchFamily="2" charset="-122"/>
                <a:cs typeface="Times New Roman" pitchFamily="18" charset="0"/>
              </a:rPr>
              <a:t>2</a:t>
            </a:r>
            <a:r>
              <a:rPr lang="zh-CN" altLang="en-US" sz="2400" b="1" dirty="0" smtClean="0">
                <a:solidFill>
                  <a:srgbClr val="990033"/>
                </a:solidFill>
                <a:latin typeface="宋体" pitchFamily="2" charset="-122"/>
                <a:cs typeface="Times New Roman" pitchFamily="18" charset="0"/>
              </a:rPr>
              <a:t>分</a:t>
            </a:r>
            <a:r>
              <a:rPr lang="en-US" altLang="zh-CN" sz="2400" b="1" dirty="0" smtClean="0">
                <a:solidFill>
                  <a:srgbClr val="990033"/>
                </a:solidFill>
                <a:latin typeface="宋体" pitchFamily="2" charset="-122"/>
                <a:cs typeface="Times New Roman" pitchFamily="18" charset="0"/>
              </a:rPr>
              <a:t>)</a:t>
            </a:r>
          </a:p>
          <a:p>
            <a:pPr marL="0" indent="0" eaLnBrk="1" hangingPunct="1">
              <a:lnSpc>
                <a:spcPts val="3500"/>
              </a:lnSpc>
              <a:spcBef>
                <a:spcPct val="0"/>
              </a:spcBef>
              <a:buFont typeface="Arial" charset="0"/>
              <a:buNone/>
            </a:pPr>
            <a:endParaRPr lang="en-US" sz="2400" b="1" dirty="0">
              <a:solidFill>
                <a:srgbClr val="990033"/>
              </a:solidFill>
              <a:latin typeface="宋体" pitchFamily="2" charset="-122"/>
              <a:cs typeface="Times New Roman" pitchFamily="18" charset="0"/>
            </a:endParaRPr>
          </a:p>
        </p:txBody>
      </p:sp>
      <p:sp>
        <p:nvSpPr>
          <p:cNvPr id="1863683"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63684"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6368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6368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4706" name="内容占位符 2"/>
          <p:cNvSpPr>
            <a:spLocks noGrp="1"/>
          </p:cNvSpPr>
          <p:nvPr>
            <p:ph idx="4294967295"/>
          </p:nvPr>
        </p:nvSpPr>
        <p:spPr>
          <a:xfrm>
            <a:off x="682627" y="979489"/>
            <a:ext cx="8104215" cy="5307031"/>
          </a:xfrm>
        </p:spPr>
        <p:txBody>
          <a:bodyPr/>
          <a:lstStyle/>
          <a:p>
            <a:pPr marL="0" indent="0" eaLnBrk="1" hangingPunct="1">
              <a:lnSpc>
                <a:spcPts val="3500"/>
              </a:lnSpc>
              <a:spcBef>
                <a:spcPct val="0"/>
              </a:spcBef>
              <a:buNone/>
            </a:pP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黑体" pitchFamily="2" charset="-122"/>
                <a:ea typeface="黑体" pitchFamily="2" charset="-122"/>
                <a:cs typeface="Times New Roman" pitchFamily="18" charset="0"/>
              </a:rPr>
              <a:t>解析</a:t>
            </a:r>
            <a:r>
              <a:rPr lang="en-US" altLang="zh-CN" sz="2400" b="1" dirty="0" smtClean="0">
                <a:solidFill>
                  <a:srgbClr val="990033"/>
                </a:solidFill>
                <a:latin typeface="宋体" pitchFamily="2" charset="-122"/>
                <a:cs typeface="Times New Roman" pitchFamily="18" charset="0"/>
              </a:rPr>
              <a:t>] </a:t>
            </a:r>
            <a:r>
              <a:rPr lang="zh-CN" altLang="en-US" sz="2400" b="1" dirty="0" smtClean="0">
                <a:solidFill>
                  <a:srgbClr val="990033"/>
                </a:solidFill>
                <a:latin typeface="宋体" pitchFamily="2" charset="-122"/>
                <a:cs typeface="Times New Roman" pitchFamily="18" charset="0"/>
              </a:rPr>
              <a:t>本题考查探究小说中题目内涵的能力。“最后的黄豆”是一个隐喻性的标题，“爷爷”的“最后的黄豆”就是一袋金豆子，是留给“我”的，这是一种物质财富；那是“爷爷”奋斗一生的财富，“爷爷”的执着精神带给“我”精神上的力量。这个主题对我们人生启示颇多：人生要有创造财富的精神、正确看待财富、精神财富远比物质财富重要、教育孩子问题等。</a:t>
            </a:r>
          </a:p>
        </p:txBody>
      </p:sp>
      <p:sp>
        <p:nvSpPr>
          <p:cNvPr id="1864707"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64708"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6471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6471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730" name="内容占位符 2"/>
          <p:cNvSpPr>
            <a:spLocks noGrp="1"/>
          </p:cNvSpPr>
          <p:nvPr>
            <p:ph idx="4294967295"/>
          </p:nvPr>
        </p:nvSpPr>
        <p:spPr>
          <a:xfrm>
            <a:off x="754064" y="908051"/>
            <a:ext cx="7961340" cy="5307031"/>
          </a:xfrm>
        </p:spPr>
        <p:txBody>
          <a:bodyPr/>
          <a:lstStyle/>
          <a:p>
            <a:pPr marL="0" indent="0" eaLnBrk="1" hangingPunct="1">
              <a:lnSpc>
                <a:spcPts val="3500"/>
              </a:lnSpc>
              <a:spcBef>
                <a:spcPct val="0"/>
              </a:spcBef>
              <a:buFont typeface="Arial" charset="0"/>
              <a:buNone/>
            </a:pPr>
            <a:r>
              <a:rPr lang="zh-CN" altLang="en-US" sz="2400" b="1" dirty="0" smtClean="0">
                <a:latin typeface="黑体" pitchFamily="2" charset="-122"/>
                <a:ea typeface="黑体" pitchFamily="2" charset="-122"/>
              </a:rPr>
              <a:t>►</a:t>
            </a:r>
            <a:r>
              <a:rPr lang="zh-CN" altLang="en-US" sz="2400" b="1" dirty="0">
                <a:latin typeface="黑体" pitchFamily="2" charset="-122"/>
                <a:ea typeface="黑体" pitchFamily="2" charset="-122"/>
              </a:rPr>
              <a:t>　类型二　</a:t>
            </a:r>
            <a:r>
              <a:rPr lang="zh-CN" altLang="en-US" sz="2400" b="1" dirty="0" smtClean="0">
                <a:latin typeface="黑体" pitchFamily="2" charset="-122"/>
                <a:ea typeface="黑体" pitchFamily="2" charset="-122"/>
              </a:rPr>
              <a:t>探讨作者的创作背景和创作意图</a:t>
            </a:r>
          </a:p>
          <a:p>
            <a:pPr marL="0" indent="0" eaLnBrk="1" hangingPunct="1">
              <a:lnSpc>
                <a:spcPts val="3500"/>
              </a:lnSpc>
              <a:spcBef>
                <a:spcPct val="0"/>
              </a:spcBef>
              <a:buFont typeface="Arial" charset="0"/>
              <a:buNone/>
            </a:pPr>
            <a:endParaRPr lang="zh-CN" altLang="en-US" sz="2400" b="1" dirty="0">
              <a:latin typeface="黑体" pitchFamily="2" charset="-122"/>
              <a:ea typeface="黑体" pitchFamily="2" charset="-122"/>
            </a:endParaRPr>
          </a:p>
          <a:p>
            <a:pPr marL="0" indent="0" algn="ctr" eaLnBrk="1" hangingPunct="1">
              <a:lnSpc>
                <a:spcPts val="3500"/>
              </a:lnSpc>
              <a:spcBef>
                <a:spcPct val="0"/>
              </a:spcBef>
              <a:buFont typeface="Arial" charset="0"/>
              <a:buNone/>
            </a:pPr>
            <a:r>
              <a:rPr lang="zh-CN" altLang="en-US" sz="2400" b="1" dirty="0">
                <a:latin typeface="黑体" pitchFamily="2" charset="-122"/>
                <a:ea typeface="黑体" pitchFamily="2" charset="-122"/>
              </a:rPr>
              <a:t>知识储备</a:t>
            </a:r>
          </a:p>
          <a:p>
            <a:pPr marL="0" indent="533400" eaLnBrk="1" hangingPunct="1">
              <a:lnSpc>
                <a:spcPts val="3500"/>
              </a:lnSpc>
              <a:spcBef>
                <a:spcPct val="0"/>
              </a:spcBef>
              <a:buNone/>
            </a:pPr>
            <a:r>
              <a:rPr lang="zh-CN" altLang="en-US" sz="2400" b="1" dirty="0" smtClean="0">
                <a:latin typeface="宋体" pitchFamily="2" charset="-122"/>
              </a:rPr>
              <a:t>所谓作者的创作背景，指作者创作作品时所处的时代环境，作者自身的生活经历、思想性格、艺术追求和心境等因素。作者的创作意图指作者创作作品时的动机、目的、表达主题的意向等因素。如鲁迅先生塑造孔乙己、阿</a:t>
            </a:r>
            <a:r>
              <a:rPr lang="en-US" altLang="zh-CN" sz="2400" b="1" dirty="0" smtClean="0">
                <a:latin typeface="宋体" pitchFamily="2" charset="-122"/>
              </a:rPr>
              <a:t>Q</a:t>
            </a:r>
            <a:r>
              <a:rPr lang="zh-CN" altLang="en-US" sz="2400" b="1" dirty="0" smtClean="0">
                <a:latin typeface="宋体" pitchFamily="2" charset="-122"/>
              </a:rPr>
              <a:t>、祥林嫂等众多人物形象是他对旧时代的批判，对救国救民真理的摸索的具体反映。了解作家的创作背景和创作意图，便于准确把握作品的内涵。</a:t>
            </a:r>
          </a:p>
        </p:txBody>
      </p:sp>
      <p:sp>
        <p:nvSpPr>
          <p:cNvPr id="1865731"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65732"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6573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6573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2594"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latin typeface="宋体" pitchFamily="2" charset="-122"/>
              </a:rPr>
              <a:t>6.</a:t>
            </a:r>
            <a:r>
              <a:rPr lang="zh-CN" altLang="en-US" sz="2400" b="1" dirty="0" smtClean="0">
                <a:latin typeface="宋体" pitchFamily="2" charset="-122"/>
              </a:rPr>
              <a:t>下列关于原文内容的表述，不正确的一项是 </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A. </a:t>
            </a:r>
            <a:r>
              <a:rPr lang="zh-CN" altLang="en-US" sz="2400" b="1" dirty="0" smtClean="0">
                <a:latin typeface="宋体" pitchFamily="2" charset="-122"/>
              </a:rPr>
              <a:t>清代的部分土贡由无偿交纳变为有偿征收，此种变化在</a:t>
            </a:r>
            <a:r>
              <a:rPr lang="en-US" altLang="zh-CN" sz="2400" b="1" dirty="0" smtClean="0">
                <a:latin typeface="宋体" pitchFamily="2" charset="-122"/>
              </a:rPr>
              <a:t>《</a:t>
            </a:r>
            <a:r>
              <a:rPr lang="zh-CN" altLang="en-US" sz="2400" b="1" dirty="0" smtClean="0">
                <a:latin typeface="宋体" pitchFamily="2" charset="-122"/>
              </a:rPr>
              <a:t>皇朝文献通考</a:t>
            </a:r>
            <a:r>
              <a:rPr lang="en-US" altLang="zh-CN" sz="2400" b="1" dirty="0" smtClean="0">
                <a:latin typeface="宋体" pitchFamily="2" charset="-122"/>
              </a:rPr>
              <a:t>》</a:t>
            </a:r>
            <a:r>
              <a:rPr lang="zh-CN" altLang="en-US" sz="2400" b="1" dirty="0" smtClean="0">
                <a:latin typeface="宋体" pitchFamily="2" charset="-122"/>
              </a:rPr>
              <a:t>中得到了肯定的评价，在中国土贡史上也具有重要意义。</a:t>
            </a:r>
          </a:p>
          <a:p>
            <a:pPr marL="0" indent="0" eaLnBrk="1" hangingPunct="1">
              <a:lnSpc>
                <a:spcPts val="3500"/>
              </a:lnSpc>
              <a:spcBef>
                <a:spcPct val="0"/>
              </a:spcBef>
              <a:buNone/>
            </a:pPr>
            <a:r>
              <a:rPr lang="en-US" altLang="zh-CN" sz="2400" b="1" dirty="0" smtClean="0">
                <a:latin typeface="宋体" pitchFamily="2" charset="-122"/>
              </a:rPr>
              <a:t>B. </a:t>
            </a:r>
            <a:r>
              <a:rPr lang="zh-CN" altLang="en-US" sz="2400" b="1" dirty="0" smtClean="0">
                <a:latin typeface="宋体" pitchFamily="2" charset="-122"/>
              </a:rPr>
              <a:t>土贡到秦汉时已独立于赋税之外，其形式与藩属贡及土司贡不同，主要是各地将地方特产以实物形式上交朝廷或直接交给皇室。</a:t>
            </a:r>
          </a:p>
          <a:p>
            <a:pPr marL="0" indent="0" eaLnBrk="1" hangingPunct="1">
              <a:lnSpc>
                <a:spcPts val="3500"/>
              </a:lnSpc>
              <a:spcBef>
                <a:spcPct val="0"/>
              </a:spcBef>
              <a:buNone/>
            </a:pPr>
            <a:r>
              <a:rPr lang="en-US" altLang="zh-CN" sz="2400" b="1" dirty="0" smtClean="0">
                <a:latin typeface="宋体" pitchFamily="2" charset="-122"/>
              </a:rPr>
              <a:t>C. </a:t>
            </a:r>
            <a:r>
              <a:rPr lang="zh-CN" altLang="en-US" sz="2400" b="1" dirty="0" smtClean="0">
                <a:latin typeface="宋体" pitchFamily="2" charset="-122"/>
              </a:rPr>
              <a:t>清代有偿采买的土贡物品是对皇室或国家的义务与负担，可以确定的主要是东北土产、织造贡物及密云等地“打捕户”猎得的鹞子、野鸡等活物。</a:t>
            </a:r>
          </a:p>
        </p:txBody>
      </p:sp>
      <p:sp>
        <p:nvSpPr>
          <p:cNvPr id="126259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259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259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6754" name="内容占位符 2"/>
          <p:cNvSpPr>
            <a:spLocks noGrp="1"/>
          </p:cNvSpPr>
          <p:nvPr>
            <p:ph idx="4294967295"/>
          </p:nvPr>
        </p:nvSpPr>
        <p:spPr>
          <a:xfrm>
            <a:off x="682626" y="908051"/>
            <a:ext cx="8032778" cy="5378469"/>
          </a:xfrm>
        </p:spPr>
        <p:txBody>
          <a:bodyPr/>
          <a:lstStyle/>
          <a:p>
            <a:pPr marL="0" indent="628650" algn="just" eaLnBrk="1" hangingPunct="1">
              <a:lnSpc>
                <a:spcPts val="3500"/>
              </a:lnSpc>
              <a:spcBef>
                <a:spcPct val="0"/>
              </a:spcBef>
              <a:buNone/>
            </a:pPr>
            <a:r>
              <a:rPr lang="zh-CN" altLang="en-US" sz="2400" b="1" dirty="0" smtClean="0">
                <a:solidFill>
                  <a:srgbClr val="000000"/>
                </a:solidFill>
                <a:latin typeface="Times New Roman" pitchFamily="18" charset="0"/>
                <a:cs typeface="Times New Roman" pitchFamily="18" charset="0"/>
              </a:rPr>
              <a:t>探讨作者的创作背景和创作意图应该注意的主要问题有：</a:t>
            </a:r>
          </a:p>
          <a:p>
            <a:pPr marL="0" indent="533400" algn="just" eaLnBrk="1" hangingPunct="1">
              <a:lnSpc>
                <a:spcPts val="3500"/>
              </a:lnSpc>
              <a:spcBef>
                <a:spcPct val="0"/>
              </a:spcBef>
              <a:buNone/>
            </a:pPr>
            <a:r>
              <a:rPr lang="zh-CN" altLang="en-US" sz="2400" b="1" dirty="0" smtClean="0">
                <a:solidFill>
                  <a:srgbClr val="000000"/>
                </a:solidFill>
                <a:latin typeface="Times New Roman" pitchFamily="18" charset="0"/>
                <a:cs typeface="Times New Roman" pitchFamily="18" charset="0"/>
              </a:rPr>
              <a:t> 第一，要了解作者生存的社会背景、文化背景。应把文章放在这样的背景下进行分析，切忌单纯地以读者所处的时代和文化背景去分析小说。</a:t>
            </a:r>
          </a:p>
          <a:p>
            <a:pPr marL="0" indent="628650" algn="just" eaLnBrk="1" hangingPunct="1">
              <a:lnSpc>
                <a:spcPts val="3500"/>
              </a:lnSpc>
              <a:spcBef>
                <a:spcPct val="0"/>
              </a:spcBef>
              <a:buNone/>
            </a:pPr>
            <a:r>
              <a:rPr lang="zh-CN" altLang="en-US" sz="2400" b="1" dirty="0" smtClean="0">
                <a:solidFill>
                  <a:srgbClr val="000000"/>
                </a:solidFill>
                <a:latin typeface="Times New Roman" pitchFamily="18" charset="0"/>
                <a:cs typeface="Times New Roman" pitchFamily="18" charset="0"/>
              </a:rPr>
              <a:t>第二，一定要结合小说的思想内涵。真正结合小说的深刻内涵和社会背景以及文化背景等进行准确的分析，做到言之有理，言之有据。</a:t>
            </a:r>
          </a:p>
        </p:txBody>
      </p:sp>
      <p:sp>
        <p:nvSpPr>
          <p:cNvPr id="1866755"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66756"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6675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6675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7778" name="内容占位符 2"/>
          <p:cNvSpPr>
            <a:spLocks noGrp="1"/>
          </p:cNvSpPr>
          <p:nvPr>
            <p:ph idx="4294967295"/>
          </p:nvPr>
        </p:nvSpPr>
        <p:spPr>
          <a:xfrm>
            <a:off x="611188" y="836613"/>
            <a:ext cx="8137525" cy="5545137"/>
          </a:xfrm>
        </p:spPr>
        <p:txBody>
          <a:bodyPr/>
          <a:lstStyle/>
          <a:p>
            <a:pPr marL="0" indent="0" algn="ctr" eaLnBrk="1" hangingPunct="1">
              <a:lnSpc>
                <a:spcPts val="3500"/>
              </a:lnSpc>
              <a:spcBef>
                <a:spcPct val="0"/>
              </a:spcBef>
              <a:buFont typeface="Arial" charset="0"/>
              <a:buNone/>
            </a:pPr>
            <a:r>
              <a:rPr lang="zh-CN" altLang="en-US" sz="2400" b="1" dirty="0">
                <a:latin typeface="黑体" pitchFamily="2" charset="-122"/>
                <a:ea typeface="黑体" pitchFamily="2" charset="-122"/>
              </a:rPr>
              <a:t>    类题指津</a:t>
            </a:r>
          </a:p>
          <a:p>
            <a:pPr marL="0" indent="0" eaLnBrk="1" hangingPunct="1">
              <a:lnSpc>
                <a:spcPts val="3500"/>
              </a:lnSpc>
              <a:spcBef>
                <a:spcPct val="0"/>
              </a:spcBef>
              <a:buFont typeface="Arial" charset="0"/>
              <a:buNone/>
            </a:pPr>
            <a:r>
              <a:rPr lang="en-US" sz="2400" b="1" dirty="0" smtClean="0">
                <a:latin typeface="宋体" pitchFamily="2" charset="-122"/>
              </a:rPr>
              <a:t>【</a:t>
            </a:r>
            <a:r>
              <a:rPr lang="zh-CN" altLang="en-US" sz="2400" b="1" dirty="0">
                <a:latin typeface="宋体" pitchFamily="2" charset="-122"/>
              </a:rPr>
              <a:t>设问方式</a:t>
            </a:r>
            <a:r>
              <a:rPr lang="en-US" sz="2400" b="1" dirty="0">
                <a:latin typeface="宋体" pitchFamily="2" charset="-122"/>
              </a:rPr>
              <a:t>】</a:t>
            </a:r>
          </a:p>
          <a:p>
            <a:pPr marL="0" indent="628650" eaLnBrk="1" hangingPunct="1">
              <a:lnSpc>
                <a:spcPts val="3500"/>
              </a:lnSpc>
              <a:spcBef>
                <a:spcPct val="0"/>
              </a:spcBef>
              <a:buNone/>
            </a:pPr>
            <a:r>
              <a:rPr lang="en-US" sz="2400" b="1" dirty="0" smtClean="0">
                <a:latin typeface="宋体" pitchFamily="2" charset="-122"/>
              </a:rPr>
              <a:t>1</a:t>
            </a:r>
            <a:r>
              <a:rPr lang="en-US" sz="2400" b="1" dirty="0">
                <a:latin typeface="宋体" pitchFamily="2" charset="-122"/>
              </a:rPr>
              <a:t>. [2014•</a:t>
            </a:r>
            <a:r>
              <a:rPr lang="zh-CN" altLang="en-US" sz="2400" b="1" dirty="0">
                <a:latin typeface="宋体" pitchFamily="2" charset="-122"/>
              </a:rPr>
              <a:t>重庆卷</a:t>
            </a:r>
            <a:r>
              <a:rPr lang="en-US" sz="2400" b="1" dirty="0" smtClean="0">
                <a:latin typeface="宋体" pitchFamily="2" charset="-122"/>
              </a:rPr>
              <a:t>]</a:t>
            </a:r>
            <a:r>
              <a:rPr lang="zh-CN" altLang="en-US" sz="2400" b="1" dirty="0" smtClean="0">
                <a:latin typeface="宋体" pitchFamily="2" charset="-122"/>
              </a:rPr>
              <a:t>文中写了陈皮匠和其他古城人面对无限商机的不同态度</a:t>
            </a:r>
            <a:r>
              <a:rPr lang="en-US" altLang="zh-CN" sz="2400" b="1" dirty="0" smtClean="0">
                <a:latin typeface="宋体" pitchFamily="2" charset="-122"/>
              </a:rPr>
              <a:t>……</a:t>
            </a:r>
            <a:r>
              <a:rPr lang="zh-CN" altLang="en-US" sz="2400" b="1" dirty="0" smtClean="0">
                <a:latin typeface="宋体" pitchFamily="2" charset="-122"/>
              </a:rPr>
              <a:t>作者这样写的意图是什么？请予探讨。</a:t>
            </a:r>
            <a:endParaRPr lang="zh-CN" altLang="en-US" sz="2400" b="1" dirty="0">
              <a:latin typeface="宋体" pitchFamily="2" charset="-122"/>
            </a:endParaRPr>
          </a:p>
          <a:p>
            <a:pPr marL="0" indent="628650" eaLnBrk="1" hangingPunct="1">
              <a:lnSpc>
                <a:spcPts val="3500"/>
              </a:lnSpc>
              <a:spcBef>
                <a:spcPct val="0"/>
              </a:spcBef>
              <a:buNone/>
            </a:pPr>
            <a:r>
              <a:rPr lang="en-US" sz="2400" b="1" dirty="0" smtClean="0">
                <a:latin typeface="宋体" pitchFamily="2" charset="-122"/>
              </a:rPr>
              <a:t>2</a:t>
            </a:r>
            <a:r>
              <a:rPr lang="en-US" sz="2400" b="1" dirty="0">
                <a:latin typeface="宋体" pitchFamily="2" charset="-122"/>
              </a:rPr>
              <a:t>. [2013•</a:t>
            </a:r>
            <a:r>
              <a:rPr lang="zh-CN" altLang="en-US" sz="2400" b="1" dirty="0">
                <a:latin typeface="宋体" pitchFamily="2" charset="-122"/>
              </a:rPr>
              <a:t>新课标全国卷</a:t>
            </a:r>
            <a:r>
              <a:rPr lang="en-US" sz="2400" b="1" dirty="0">
                <a:latin typeface="宋体" pitchFamily="2" charset="-122"/>
              </a:rPr>
              <a:t>Ⅰ</a:t>
            </a:r>
            <a:r>
              <a:rPr lang="en-US" sz="2400" b="1" dirty="0" smtClean="0">
                <a:latin typeface="宋体" pitchFamily="2" charset="-122"/>
              </a:rPr>
              <a:t>]</a:t>
            </a:r>
            <a:r>
              <a:rPr lang="zh-CN" altLang="en-US" sz="2400" b="1" dirty="0" smtClean="0">
                <a:latin typeface="宋体" pitchFamily="2" charset="-122"/>
              </a:rPr>
              <a:t>小说前半部分侧重写马里诺的影子表演，后半部分侧重写马里诺的现实生活。作者这样安排有什么用意？请结合全文，谈谈你的看法。</a:t>
            </a:r>
            <a:endParaRPr lang="zh-CN" altLang="en-US" sz="2400" b="1" dirty="0">
              <a:latin typeface="宋体" pitchFamily="2" charset="-122"/>
            </a:endParaRPr>
          </a:p>
          <a:p>
            <a:pPr marL="0" indent="628650" eaLnBrk="1" hangingPunct="1">
              <a:lnSpc>
                <a:spcPts val="3500"/>
              </a:lnSpc>
              <a:spcBef>
                <a:spcPct val="0"/>
              </a:spcBef>
              <a:buNone/>
            </a:pPr>
            <a:r>
              <a:rPr lang="en-US" sz="2400" b="1" dirty="0" smtClean="0">
                <a:latin typeface="宋体" pitchFamily="2" charset="-122"/>
              </a:rPr>
              <a:t>3</a:t>
            </a:r>
            <a:r>
              <a:rPr lang="en-US" sz="2400" b="1" dirty="0">
                <a:latin typeface="宋体" pitchFamily="2" charset="-122"/>
              </a:rPr>
              <a:t>. [2013•</a:t>
            </a:r>
            <a:r>
              <a:rPr lang="zh-CN" altLang="en-US" sz="2400" b="1" dirty="0">
                <a:latin typeface="宋体" pitchFamily="2" charset="-122"/>
              </a:rPr>
              <a:t>新课标全国卷</a:t>
            </a:r>
            <a:r>
              <a:rPr lang="en-US" sz="2400" b="1" dirty="0">
                <a:latin typeface="宋体" pitchFamily="2" charset="-122"/>
              </a:rPr>
              <a:t>Ⅱ</a:t>
            </a:r>
            <a:r>
              <a:rPr lang="en-US" sz="2400" b="1" dirty="0" smtClean="0">
                <a:latin typeface="宋体" pitchFamily="2" charset="-122"/>
              </a:rPr>
              <a:t>]</a:t>
            </a:r>
            <a:r>
              <a:rPr lang="zh-CN" altLang="en-US" sz="2400" b="1" dirty="0" smtClean="0">
                <a:latin typeface="宋体" pitchFamily="2" charset="-122"/>
              </a:rPr>
              <a:t>小说中的主要人物是骑手，但几乎一半篇幅是在写峡谷。作者为什么这样处理？请结合全文，谈谈你的看法。</a:t>
            </a:r>
          </a:p>
        </p:txBody>
      </p:sp>
      <p:sp>
        <p:nvSpPr>
          <p:cNvPr id="1867779"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67780"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6778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6778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802"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sz="2400" b="1" dirty="0" smtClean="0">
                <a:latin typeface="宋体" pitchFamily="2" charset="-122"/>
              </a:rPr>
              <a:t>【</a:t>
            </a:r>
            <a:r>
              <a:rPr lang="en-US" sz="2400" b="1" dirty="0" err="1">
                <a:latin typeface="宋体" pitchFamily="2" charset="-122"/>
              </a:rPr>
              <a:t>答题思路</a:t>
            </a:r>
            <a:r>
              <a:rPr lang="en-US" sz="2400" b="1" dirty="0">
                <a:latin typeface="宋体" pitchFamily="2" charset="-122"/>
              </a:rPr>
              <a:t>】</a:t>
            </a:r>
          </a:p>
          <a:p>
            <a:pPr marL="0" indent="628650" eaLnBrk="1" hangingPunct="1">
              <a:lnSpc>
                <a:spcPts val="3500"/>
              </a:lnSpc>
              <a:spcBef>
                <a:spcPct val="0"/>
              </a:spcBef>
              <a:buNone/>
            </a:pPr>
            <a:r>
              <a:rPr lang="en-US" altLang="zh-CN" sz="2400" b="1" dirty="0" smtClean="0">
                <a:latin typeface="宋体" pitchFamily="2" charset="-122"/>
              </a:rPr>
              <a:t>1. </a:t>
            </a:r>
            <a:r>
              <a:rPr lang="zh-CN" altLang="en-US" sz="2400" b="1" dirty="0" smtClean="0">
                <a:latin typeface="宋体" pitchFamily="2" charset="-122"/>
              </a:rPr>
              <a:t>立足文本找信息。要在通读全文、明白大意的基础上，提取能表明或暗示作者经历和所处时代的信息。</a:t>
            </a:r>
          </a:p>
          <a:p>
            <a:pPr marL="0" indent="628650"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抓住关键明主旨。借助一些关键词句，了解作者对自己的经历的独特感受，理解作者对所处时代的情感、看法，把握文章的主旨，从而理解作者的创作动机及希望作品引起的影响</a:t>
            </a:r>
            <a:r>
              <a:rPr lang="en-US" altLang="zh-CN" sz="2400" b="1" dirty="0" smtClean="0">
                <a:latin typeface="宋体" pitchFamily="2" charset="-122"/>
              </a:rPr>
              <a:t>(</a:t>
            </a:r>
            <a:r>
              <a:rPr lang="zh-CN" altLang="en-US" sz="2400" b="1" dirty="0" smtClean="0">
                <a:latin typeface="宋体" pitchFamily="2" charset="-122"/>
              </a:rPr>
              <a:t>主要指主题上的</a:t>
            </a:r>
            <a:r>
              <a:rPr lang="en-US" altLang="zh-CN" sz="2400" b="1" dirty="0" smtClean="0">
                <a:latin typeface="宋体" pitchFamily="2" charset="-122"/>
              </a:rPr>
              <a:t>)</a:t>
            </a:r>
            <a:r>
              <a:rPr lang="zh-CN" altLang="en-US" sz="2400" b="1" dirty="0" smtClean="0">
                <a:latin typeface="宋体" pitchFamily="2" charset="-122"/>
              </a:rPr>
              <a:t>。</a:t>
            </a:r>
          </a:p>
          <a:p>
            <a:pPr marL="0" indent="628650" eaLnBrk="1" hangingPunct="1">
              <a:lnSpc>
                <a:spcPts val="3500"/>
              </a:lnSpc>
              <a:spcBef>
                <a:spcPct val="0"/>
              </a:spcBef>
              <a:buNone/>
            </a:pPr>
            <a:r>
              <a:rPr lang="en-US" altLang="zh-CN" sz="2400" b="1" dirty="0" smtClean="0">
                <a:latin typeface="宋体" pitchFamily="2" charset="-122"/>
              </a:rPr>
              <a:t>3. </a:t>
            </a:r>
            <a:r>
              <a:rPr lang="zh-CN" altLang="en-US" sz="2400" b="1" dirty="0" smtClean="0">
                <a:latin typeface="宋体" pitchFamily="2" charset="-122"/>
              </a:rPr>
              <a:t>多元理解巧整合。首先，要有强烈的题干意识，明确题目问的是什么、是怎么问的、命题指向在哪里；其次，还要细致研究题目所涉及的词句，挖掘隐含的意思；最后，由浅入深，由局部到整体，整理、归纳、概括、组合，形成比较全面的答案。</a:t>
            </a:r>
          </a:p>
        </p:txBody>
      </p:sp>
      <p:sp>
        <p:nvSpPr>
          <p:cNvPr id="1868803"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68804"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6880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6880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9826"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sz="2400" b="1" dirty="0">
                <a:latin typeface="宋体" pitchFamily="2" charset="-122"/>
              </a:rPr>
              <a:t>【</a:t>
            </a:r>
            <a:r>
              <a:rPr lang="zh-CN" altLang="en-US" sz="2400" b="1" dirty="0">
                <a:latin typeface="宋体" pitchFamily="2" charset="-122"/>
              </a:rPr>
              <a:t>对点训练</a:t>
            </a:r>
            <a:r>
              <a:rPr lang="en-US" sz="2400" b="1" dirty="0" smtClean="0">
                <a:latin typeface="宋体" pitchFamily="2" charset="-122"/>
              </a:rPr>
              <a:t>】</a:t>
            </a:r>
          </a:p>
          <a:p>
            <a:pPr marL="0" indent="171450" eaLnBrk="1" hangingPunct="1">
              <a:lnSpc>
                <a:spcPts val="3500"/>
              </a:lnSpc>
              <a:spcBef>
                <a:spcPct val="0"/>
              </a:spcBef>
              <a:buFont typeface="Arial" charset="0"/>
              <a:buNone/>
            </a:pPr>
            <a:r>
              <a:rPr lang="zh-CN" altLang="en-US" sz="2400" b="1" dirty="0" smtClean="0">
                <a:latin typeface="宋体" pitchFamily="2" charset="-122"/>
              </a:rPr>
              <a:t>阅读</a:t>
            </a:r>
            <a:r>
              <a:rPr lang="zh-CN" altLang="en-US" sz="2400" b="1" dirty="0">
                <a:latin typeface="宋体" pitchFamily="2" charset="-122"/>
              </a:rPr>
              <a:t>下面的文字，完成题目。</a:t>
            </a:r>
          </a:p>
          <a:p>
            <a:pPr marL="0" indent="452438" algn="ctr" eaLnBrk="1" hangingPunct="1">
              <a:lnSpc>
                <a:spcPts val="3500"/>
              </a:lnSpc>
              <a:spcBef>
                <a:spcPct val="0"/>
              </a:spcBef>
              <a:buNone/>
            </a:pPr>
            <a:r>
              <a:rPr lang="zh-CN" altLang="en-US" sz="2400" b="1" dirty="0" smtClean="0">
                <a:latin typeface="宋体" pitchFamily="2" charset="-122"/>
              </a:rPr>
              <a:t>倒退的一生</a:t>
            </a:r>
          </a:p>
          <a:p>
            <a:pPr marL="0" indent="452438" algn="ct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加拿大</a:t>
            </a:r>
            <a:r>
              <a:rPr lang="en-US" altLang="zh-CN" sz="2400" b="1" dirty="0" smtClean="0">
                <a:latin typeface="宋体" pitchFamily="2" charset="-122"/>
              </a:rPr>
              <a:t>] </a:t>
            </a:r>
            <a:r>
              <a:rPr lang="zh-CN" altLang="en-US" sz="2400" b="1" dirty="0" smtClean="0">
                <a:latin typeface="宋体" pitchFamily="2" charset="-122"/>
              </a:rPr>
              <a:t>斯蒂芬</a:t>
            </a:r>
            <a:r>
              <a:rPr lang="en-US" altLang="zh-CN" sz="2400" b="1" dirty="0" smtClean="0">
                <a:latin typeface="宋体" pitchFamily="2" charset="-122"/>
              </a:rPr>
              <a:t>·</a:t>
            </a:r>
            <a:r>
              <a:rPr lang="zh-CN" altLang="en-US" sz="2400" b="1" dirty="0" smtClean="0">
                <a:latin typeface="宋体" pitchFamily="2" charset="-122"/>
              </a:rPr>
              <a:t>巴特勒</a:t>
            </a:r>
            <a:r>
              <a:rPr lang="en-US" altLang="zh-CN" sz="2400" b="1" dirty="0" smtClean="0">
                <a:latin typeface="宋体" pitchFamily="2" charset="-122"/>
              </a:rPr>
              <a:t>·</a:t>
            </a:r>
            <a:r>
              <a:rPr lang="zh-CN" altLang="en-US" sz="2400" b="1" dirty="0" smtClean="0">
                <a:latin typeface="宋体" pitchFamily="2" charset="-122"/>
              </a:rPr>
              <a:t>里柯克</a:t>
            </a:r>
          </a:p>
          <a:p>
            <a:pPr marL="0" indent="628650" eaLnBrk="1" hangingPunct="1">
              <a:lnSpc>
                <a:spcPts val="3500"/>
              </a:lnSpc>
              <a:spcBef>
                <a:spcPct val="0"/>
              </a:spcBef>
              <a:buNone/>
            </a:pPr>
            <a:r>
              <a:rPr lang="zh-CN" altLang="en-US" sz="2400" b="1" dirty="0" smtClean="0">
                <a:latin typeface="宋体" pitchFamily="2" charset="-122"/>
              </a:rPr>
              <a:t>他的一生向我展示了一个我所体验过的最富启发性的寓言。</a:t>
            </a:r>
          </a:p>
          <a:p>
            <a:pPr marL="0" indent="628650" eaLnBrk="1" hangingPunct="1">
              <a:lnSpc>
                <a:spcPts val="3500"/>
              </a:lnSpc>
              <a:spcBef>
                <a:spcPct val="0"/>
              </a:spcBef>
              <a:buNone/>
            </a:pPr>
            <a:r>
              <a:rPr lang="zh-CN" altLang="en-US" sz="2400" b="1" dirty="0" smtClean="0">
                <a:latin typeface="宋体" pitchFamily="2" charset="-122"/>
              </a:rPr>
              <a:t>我第一次遇见贾金斯，或者说真正注意他是在好些年前，那时我还是个孩子，正在外边野营。当时有人正要将一块木板钉在树上当隔板，贾金斯走过去，说要帮一把。“停一停，”贾金斯说，“你应该先把木板头子锯掉再钉上去。”贾金斯便四处找锯子。找来锯子后，还没有锯到两三下又撒手了。“这把锯子得磨快些。”他说。于是又</a:t>
            </a:r>
            <a:endParaRPr lang="zh-CN" altLang="en-US" sz="2400" b="1" dirty="0">
              <a:latin typeface="宋体" pitchFamily="2" charset="-122"/>
            </a:endParaRPr>
          </a:p>
        </p:txBody>
      </p:sp>
      <p:sp>
        <p:nvSpPr>
          <p:cNvPr id="186982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69828"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6983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6983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850"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去找锉刀；接着又发现使用锉刀前，必须先在锉刀上安一个顺手的手柄；为了给锉刀安手柄，又去灌木丛中寻找小树；要砍下小树干，又发现得先磨快斧头。当然，要磨快斧头，不得不先将磨石固定好，这样磨起来才得心应手；可这又免不了要制作几根支撑磨石的木条。为了把这事办好，贾金斯决定做一张木匠用的长凳；可没有一套齐全的工具是不可能的。于是，贾金斯到村里去找所需要的工具，而这一走，就再也不见他回来了。</a:t>
            </a:r>
          </a:p>
          <a:p>
            <a:pPr marL="0" indent="0" eaLnBrk="1" hangingPunct="1">
              <a:lnSpc>
                <a:spcPts val="3500"/>
              </a:lnSpc>
              <a:spcBef>
                <a:spcPct val="0"/>
              </a:spcBef>
              <a:buNone/>
            </a:pPr>
            <a:endParaRPr lang="zh-CN" altLang="en-US" sz="2400" b="1" dirty="0">
              <a:latin typeface="宋体" pitchFamily="2" charset="-122"/>
            </a:endParaRPr>
          </a:p>
        </p:txBody>
      </p:sp>
      <p:sp>
        <p:nvSpPr>
          <p:cNvPr id="187085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70852"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7085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7085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1874" name="内容占位符 2"/>
          <p:cNvSpPr>
            <a:spLocks noGrp="1"/>
          </p:cNvSpPr>
          <p:nvPr>
            <p:ph idx="4294967295"/>
          </p:nvPr>
        </p:nvSpPr>
        <p:spPr>
          <a:xfrm>
            <a:off x="792163" y="936625"/>
            <a:ext cx="7920037" cy="5399088"/>
          </a:xfrm>
        </p:spPr>
        <p:txBody>
          <a:bodyPr/>
          <a:lstStyle/>
          <a:p>
            <a:pPr marL="0" indent="628650" eaLnBrk="1" hangingPunct="1">
              <a:lnSpc>
                <a:spcPts val="3500"/>
              </a:lnSpc>
              <a:spcBef>
                <a:spcPct val="0"/>
              </a:spcBef>
              <a:buNone/>
            </a:pPr>
            <a:r>
              <a:rPr lang="zh-CN" altLang="en-US" sz="2400" b="1" dirty="0" smtClean="0">
                <a:latin typeface="宋体" pitchFamily="2" charset="-122"/>
              </a:rPr>
              <a:t>自从第一桩事儿后，我逐渐和贾金斯混熟了，了解到他无论学什么都是半途而废。曾有一段时间，他废寝忘食地攻读法语，但很快发现要真正掌握法语，必须首先对古法语透彻了解，然而实践表明：没有对拉丁语的全面掌握，要想学好法语绝不可能。贾金斯进而发现，掌握拉丁语的唯一途径是学习梵文，因为梵文是拉丁语的基础。贾金斯便一头扑进梵文的学习之中，直到他发现要正确地理解梵语，非学古伊朗语不可，因为它是语言的根本。然而，这种语言早已销声匿迹了，贾金斯不得不一切从头开始。不用说，贾金斯从未获得过什么学位，他所学的也始终没有用武之地。</a:t>
            </a:r>
          </a:p>
        </p:txBody>
      </p:sp>
      <p:sp>
        <p:nvSpPr>
          <p:cNvPr id="187187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71876"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7187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7187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898" name="内容占位符 2"/>
          <p:cNvSpPr>
            <a:spLocks noGrp="1"/>
          </p:cNvSpPr>
          <p:nvPr>
            <p:ph idx="4294967295"/>
          </p:nvPr>
        </p:nvSpPr>
        <p:spPr>
          <a:xfrm>
            <a:off x="792163" y="936625"/>
            <a:ext cx="7920037" cy="5399088"/>
          </a:xfrm>
        </p:spPr>
        <p:txBody>
          <a:bodyPr/>
          <a:lstStyle/>
          <a:p>
            <a:pPr marL="0" indent="628650" eaLnBrk="1" hangingPunct="1">
              <a:lnSpc>
                <a:spcPts val="3500"/>
              </a:lnSpc>
              <a:spcBef>
                <a:spcPct val="0"/>
              </a:spcBef>
              <a:buNone/>
            </a:pPr>
            <a:r>
              <a:rPr lang="zh-CN" altLang="en-US" sz="2400" b="1" dirty="0" smtClean="0">
                <a:latin typeface="宋体" pitchFamily="2" charset="-122"/>
              </a:rPr>
              <a:t>但这无关紧要。他有的是钱，可以拿出</a:t>
            </a:r>
            <a:r>
              <a:rPr lang="en-US" altLang="zh-CN" sz="2400" b="1" dirty="0" smtClean="0">
                <a:latin typeface="宋体" pitchFamily="2" charset="-122"/>
              </a:rPr>
              <a:t>10</a:t>
            </a:r>
            <a:r>
              <a:rPr lang="zh-CN" altLang="en-US" sz="2400" b="1" dirty="0" smtClean="0">
                <a:latin typeface="宋体" pitchFamily="2" charset="-122"/>
              </a:rPr>
              <a:t>万美元的资本直接开厂兴业。起初，他将这笔钱投资办一家煤气厂，可他发现造煤气所需的煤炭价格昂贵，这使他大为亏本。于是，他以</a:t>
            </a:r>
            <a:r>
              <a:rPr lang="en-US" altLang="zh-CN" sz="2400" b="1" dirty="0" smtClean="0">
                <a:latin typeface="宋体" pitchFamily="2" charset="-122"/>
              </a:rPr>
              <a:t>9</a:t>
            </a:r>
            <a:r>
              <a:rPr lang="zh-CN" altLang="en-US" sz="2400" b="1" dirty="0" smtClean="0">
                <a:latin typeface="宋体" pitchFamily="2" charset="-122"/>
              </a:rPr>
              <a:t>万美元的售价把煤气厂转让出去，开采起煤矿来。可这又不走运，因为采矿机械的耗资大得吓人。因此，贾金斯把在矿里拥有的股份变卖成</a:t>
            </a:r>
            <a:r>
              <a:rPr lang="en-US" altLang="zh-CN" sz="2400" b="1" dirty="0" smtClean="0">
                <a:latin typeface="宋体" pitchFamily="2" charset="-122"/>
              </a:rPr>
              <a:t>8</a:t>
            </a:r>
            <a:r>
              <a:rPr lang="zh-CN" altLang="en-US" sz="2400" b="1" dirty="0" smtClean="0">
                <a:latin typeface="宋体" pitchFamily="2" charset="-122"/>
              </a:rPr>
              <a:t>万美金，转入了煤矿机器制造业。这样，他本来可以赚些钱，偏偏用作工厂动力的是煤气，耗费巨大。于是贾金斯又以</a:t>
            </a:r>
            <a:r>
              <a:rPr lang="en-US" altLang="zh-CN" sz="2400" b="1" dirty="0" smtClean="0">
                <a:latin typeface="宋体" pitchFamily="2" charset="-122"/>
              </a:rPr>
              <a:t>7</a:t>
            </a:r>
            <a:r>
              <a:rPr lang="zh-CN" altLang="en-US" sz="2400" b="1" dirty="0" smtClean="0">
                <a:latin typeface="宋体" pitchFamily="2" charset="-122"/>
              </a:rPr>
              <a:t>万美元的价钱卖掉他的制造业。从那以后，他便像一个倒行的滑冰者，在有关的各种工业部门中滑进滑出，每年都亏损一大笔钱。</a:t>
            </a:r>
          </a:p>
        </p:txBody>
      </p:sp>
      <p:sp>
        <p:nvSpPr>
          <p:cNvPr id="187289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72900"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7290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7290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22" name="内容占位符 2"/>
          <p:cNvSpPr>
            <a:spLocks noGrp="1"/>
          </p:cNvSpPr>
          <p:nvPr>
            <p:ph idx="4294967295"/>
          </p:nvPr>
        </p:nvSpPr>
        <p:spPr>
          <a:xfrm>
            <a:off x="682627" y="714356"/>
            <a:ext cx="8032777" cy="5715040"/>
          </a:xfrm>
        </p:spPr>
        <p:txBody>
          <a:bodyPr/>
          <a:lstStyle/>
          <a:p>
            <a:pPr marL="0" indent="628650" eaLnBrk="1" hangingPunct="1">
              <a:lnSpc>
                <a:spcPts val="3400"/>
              </a:lnSpc>
              <a:spcBef>
                <a:spcPct val="0"/>
              </a:spcBef>
              <a:buNone/>
            </a:pPr>
            <a:r>
              <a:rPr lang="zh-CN" altLang="en-US" sz="2400" b="1" dirty="0" smtClean="0">
                <a:latin typeface="宋体" pitchFamily="2" charset="-122"/>
              </a:rPr>
              <a:t>贾金斯的家庭生活风平浪静。当然他从未结过婚，他恋爱过好几次，每一次都毫无结果。我还清楚地记得他的初恋故事，当时我和他过往甚密，无话不说。他对一位姑娘一见钟情，十分坦率地向她表露了心迹。“我想请求她做我的妻子。”他对我说。</a:t>
            </a:r>
          </a:p>
          <a:p>
            <a:pPr marL="0" indent="452438" eaLnBrk="1" hangingPunct="1">
              <a:lnSpc>
                <a:spcPts val="3400"/>
              </a:lnSpc>
              <a:spcBef>
                <a:spcPct val="0"/>
              </a:spcBef>
              <a:buNone/>
            </a:pPr>
            <a:r>
              <a:rPr lang="zh-CN" altLang="en-US" sz="2400" b="1" dirty="0" smtClean="0">
                <a:latin typeface="宋体" pitchFamily="2" charset="-122"/>
              </a:rPr>
              <a:t>“什么时候？”我问他，“就办喜事吗？”“不，”他回答说，“我首先得使自己配得上她。”为此，他开始在精神品德方面陶冶自己。他去一所星期日学校教了一个半月的课，他意识到，假如一个人不先系统地学习巴勒斯坦历史，休想在教书这样神圣的职业中干出一番事业。他还认为，当一个人对以色列的历史只是一知半解，却想去追求一个女人，那真是无赖之徒。因此，贾金斯自动逃遁了。当他认为到了问心无愧的求婚之日时，两年的时间过去了，</a:t>
            </a:r>
          </a:p>
          <a:p>
            <a:pPr marL="0" indent="452438" eaLnBrk="1" hangingPunct="1">
              <a:lnSpc>
                <a:spcPts val="3400"/>
              </a:lnSpc>
              <a:spcBef>
                <a:spcPct val="0"/>
              </a:spcBef>
              <a:buFont typeface="Arial" charset="0"/>
              <a:buNone/>
            </a:pPr>
            <a:endParaRPr lang="zh-CN" altLang="en-US" sz="2400" b="1" dirty="0">
              <a:latin typeface="宋体" pitchFamily="2" charset="-122"/>
            </a:endParaRPr>
          </a:p>
        </p:txBody>
      </p:sp>
      <p:sp>
        <p:nvSpPr>
          <p:cNvPr id="187392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73924"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7392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7392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946"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那位姑娘早已嫁给一个愚蠢的家伙。</a:t>
            </a:r>
            <a:endParaRPr lang="en-US" altLang="zh-CN" sz="2400" b="1" dirty="0" smtClean="0">
              <a:latin typeface="宋体" pitchFamily="2" charset="-122"/>
            </a:endParaRPr>
          </a:p>
          <a:p>
            <a:pPr marL="0" indent="0" eaLnBrk="1" hangingPunct="1">
              <a:lnSpc>
                <a:spcPts val="3500"/>
              </a:lnSpc>
              <a:spcBef>
                <a:spcPct val="0"/>
              </a:spcBef>
              <a:buNone/>
            </a:pPr>
            <a:r>
              <a:rPr lang="zh-CN" altLang="en-US" sz="2400" b="1" dirty="0" smtClean="0">
                <a:latin typeface="宋体" pitchFamily="2" charset="-122"/>
              </a:rPr>
              <a:t>    也许贾金斯从未结成婚倒是件好事，因为他每况愈下，越来越穷，他卖掉了最后一项营生的最后一份股份后，便用这笔钱买了一份逐年支取的终身年金。可是这样一来，支取的金额将会逐年减少，因此他要是活得时间长了，早晚得饿死。</a:t>
            </a:r>
          </a:p>
          <a:p>
            <a:pPr marL="0" indent="628650" eaLnBrk="1" hangingPunct="1">
              <a:lnSpc>
                <a:spcPts val="3500"/>
              </a:lnSpc>
              <a:spcBef>
                <a:spcPct val="0"/>
              </a:spcBef>
              <a:buNone/>
            </a:pPr>
            <a:r>
              <a:rPr lang="zh-CN" altLang="en-US" sz="2400" b="1" dirty="0" smtClean="0">
                <a:latin typeface="宋体" pitchFamily="2" charset="-122"/>
              </a:rPr>
              <a:t>与此同时，他的形象大变，看上去既老又古怪，上衣短了一截，裤子悬在破靴上，活像个瘪三，他那张脸也像个小老头，布满了道道皱纹。而且他一谈起话来总是回忆过去，总是往回追溯，越追越远。晚年，他讲的都是年轻时候的事，讲的故事更加遥远了。</a:t>
            </a:r>
          </a:p>
          <a:p>
            <a:pPr marL="0" indent="0" eaLnBrk="1" hangingPunct="1">
              <a:lnSpc>
                <a:spcPts val="3500"/>
              </a:lnSpc>
              <a:spcBef>
                <a:spcPct val="0"/>
              </a:spcBef>
              <a:buNone/>
            </a:pPr>
            <a:endParaRPr lang="zh-CN" altLang="en-US" sz="2400" b="1" dirty="0">
              <a:latin typeface="宋体" pitchFamily="2" charset="-122"/>
            </a:endParaRPr>
          </a:p>
        </p:txBody>
      </p:sp>
      <p:sp>
        <p:nvSpPr>
          <p:cNvPr id="187494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74948"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7495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7495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5970" name="内容占位符 2"/>
          <p:cNvSpPr>
            <a:spLocks noGrp="1"/>
          </p:cNvSpPr>
          <p:nvPr>
            <p:ph idx="4294967295"/>
          </p:nvPr>
        </p:nvSpPr>
        <p:spPr>
          <a:xfrm>
            <a:off x="792163" y="936625"/>
            <a:ext cx="7920037" cy="5399088"/>
          </a:xfrm>
        </p:spPr>
        <p:txBody>
          <a:bodyPr/>
          <a:lstStyle/>
          <a:p>
            <a:pPr marL="0" indent="628650" eaLnBrk="1" hangingPunct="1">
              <a:lnSpc>
                <a:spcPts val="3500"/>
              </a:lnSpc>
              <a:spcBef>
                <a:spcPct val="0"/>
              </a:spcBef>
              <a:buNone/>
            </a:pPr>
            <a:r>
              <a:rPr lang="zh-CN" altLang="en-US" sz="2400" b="1" dirty="0" smtClean="0">
                <a:latin typeface="宋体" pitchFamily="2" charset="-122"/>
              </a:rPr>
              <a:t>不久前的一天，他告诉我一个有关他和其他两位他称作哈普尔弟兄的故事。这兄弟俩一个叫勒德，一个叫乔。他说勒德这老兄力大无比。我问勒德多大岁数，贾金斯回答我说三岁。他还补充说另一位兄弟年龄更小，但却是个十足的机灵鬼，大约</a:t>
            </a:r>
            <a:r>
              <a:rPr lang="en-US" altLang="zh-CN" sz="2400" b="1" dirty="0" smtClean="0">
                <a:latin typeface="宋体" pitchFamily="2" charset="-122"/>
              </a:rPr>
              <a:t>——</a:t>
            </a:r>
            <a:r>
              <a:rPr lang="zh-CN" altLang="en-US" sz="2400" b="1" dirty="0" smtClean="0">
                <a:latin typeface="宋体" pitchFamily="2" charset="-122"/>
              </a:rPr>
              <a:t>讲到这里，贾金斯停歇下来推算，大约有</a:t>
            </a:r>
            <a:r>
              <a:rPr lang="en-US" altLang="zh-CN" sz="2400" b="1" dirty="0" smtClean="0">
                <a:latin typeface="宋体" pitchFamily="2" charset="-122"/>
              </a:rPr>
              <a:t>18</a:t>
            </a:r>
            <a:r>
              <a:rPr lang="zh-CN" altLang="en-US" sz="2400" b="1" dirty="0" smtClean="0">
                <a:latin typeface="宋体" pitchFamily="2" charset="-122"/>
              </a:rPr>
              <a:t>个月吧。</a:t>
            </a:r>
          </a:p>
          <a:p>
            <a:pPr marL="0" indent="628650" eaLnBrk="1" hangingPunct="1">
              <a:lnSpc>
                <a:spcPts val="3500"/>
              </a:lnSpc>
              <a:spcBef>
                <a:spcPct val="0"/>
              </a:spcBef>
              <a:buNone/>
            </a:pPr>
            <a:r>
              <a:rPr lang="zh-CN" altLang="en-US" sz="2400" b="1" dirty="0" smtClean="0">
                <a:latin typeface="宋体" pitchFamily="2" charset="-122"/>
              </a:rPr>
              <a:t>于是，我才明白贾金斯缅怀往昔到了何种地步。他已经从童年退到了婴儿期。而现在，当他的年金枯竭，到了山穷水尽的地步，他也就退到了生命的底线，究竟是死是生，我便不得而知了。</a:t>
            </a:r>
          </a:p>
          <a:p>
            <a:pPr marL="0" indent="628650" eaLnBrk="1" hangingPunct="1">
              <a:lnSpc>
                <a:spcPts val="3500"/>
              </a:lnSpc>
              <a:spcBef>
                <a:spcPct val="0"/>
              </a:spcBef>
              <a:buNone/>
            </a:pPr>
            <a:r>
              <a:rPr lang="zh-CN" altLang="en-US" sz="2400" b="1" dirty="0" smtClean="0">
                <a:latin typeface="宋体" pitchFamily="2" charset="-122"/>
              </a:rPr>
              <a:t>然而，他的一生却向我展示了一个我所体验过的最富有启发性的寓言。</a:t>
            </a:r>
          </a:p>
        </p:txBody>
      </p:sp>
      <p:sp>
        <p:nvSpPr>
          <p:cNvPr id="187597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75972"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7597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7597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618"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latin typeface="宋体" pitchFamily="2" charset="-122"/>
              </a:rPr>
              <a:t>D. </a:t>
            </a:r>
            <a:r>
              <a:rPr lang="zh-CN" altLang="en-US" sz="2400" b="1" dirty="0" smtClean="0">
                <a:latin typeface="宋体" pitchFamily="2" charset="-122"/>
              </a:rPr>
              <a:t>明代时，土贡制度已较为成熟，随着一条鞭法的施行，贡物折银的方法也得到推广；清代土贡制度又不断改革，乾隆年间方大体趋于稳定。</a:t>
            </a:r>
          </a:p>
        </p:txBody>
      </p:sp>
      <p:sp>
        <p:nvSpPr>
          <p:cNvPr id="126361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362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362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内容占位符 2"/>
          <p:cNvSpPr txBox="1">
            <a:spLocks/>
          </p:cNvSpPr>
          <p:nvPr/>
        </p:nvSpPr>
        <p:spPr bwMode="auto">
          <a:xfrm>
            <a:off x="714348" y="2428868"/>
            <a:ext cx="7920037" cy="4197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fontAlgn="base">
              <a:lnSpc>
                <a:spcPts val="3500"/>
              </a:lnSpc>
              <a:spcBef>
                <a:spcPct val="0"/>
              </a:spcBef>
              <a:spcAft>
                <a:spcPct val="0"/>
              </a:spcAft>
            </a:pPr>
            <a:r>
              <a:rPr lang="en-US" altLang="zh-CN" sz="2400" b="1" kern="0" dirty="0" smtClean="0">
                <a:solidFill>
                  <a:srgbClr val="990033"/>
                </a:solidFill>
                <a:latin typeface="宋体" pitchFamily="2" charset="-122"/>
                <a:cs typeface="Times New Roman" pitchFamily="18" charset="0"/>
              </a:rPr>
              <a:t>C</a:t>
            </a:r>
            <a:r>
              <a:rPr lang="zh-CN" altLang="en-US" sz="2400" b="1" kern="0" dirty="0" smtClean="0">
                <a:solidFill>
                  <a:srgbClr val="990033"/>
                </a:solidFill>
                <a:latin typeface="宋体" pitchFamily="2" charset="-122"/>
                <a:cs typeface="Times New Roman" pitchFamily="18" charset="0"/>
              </a:rPr>
              <a:t>　</a:t>
            </a:r>
            <a:r>
              <a:rPr lang="en-US" altLang="zh-CN" sz="2400" b="1" kern="0" dirty="0" smtClean="0">
                <a:solidFill>
                  <a:srgbClr val="990033"/>
                </a:solidFill>
                <a:latin typeface="宋体" pitchFamily="2" charset="-122"/>
                <a:cs typeface="Times New Roman" pitchFamily="18" charset="0"/>
              </a:rPr>
              <a:t>[</a:t>
            </a:r>
            <a:r>
              <a:rPr lang="zh-CN" altLang="en-US" sz="2400" b="1" kern="0" dirty="0" smtClean="0">
                <a:solidFill>
                  <a:srgbClr val="990033"/>
                </a:solidFill>
                <a:latin typeface="黑体" pitchFamily="2" charset="-122"/>
                <a:ea typeface="黑体" pitchFamily="2" charset="-122"/>
                <a:cs typeface="Times New Roman" pitchFamily="18" charset="0"/>
              </a:rPr>
              <a:t>解析</a:t>
            </a:r>
            <a:r>
              <a:rPr lang="en-US" altLang="zh-CN" sz="2400" b="1" kern="0" dirty="0" smtClean="0">
                <a:solidFill>
                  <a:srgbClr val="990033"/>
                </a:solidFill>
                <a:latin typeface="宋体" pitchFamily="2" charset="-122"/>
                <a:cs typeface="Times New Roman" pitchFamily="18" charset="0"/>
              </a:rPr>
              <a:t>]  </a:t>
            </a:r>
            <a:r>
              <a:rPr lang="zh-CN" altLang="en-US" sz="2400" b="1" kern="0" dirty="0" smtClean="0">
                <a:solidFill>
                  <a:srgbClr val="990033"/>
                </a:solidFill>
                <a:latin typeface="宋体" pitchFamily="2" charset="-122"/>
                <a:cs typeface="Times New Roman" pitchFamily="18" charset="0"/>
              </a:rPr>
              <a:t>张冠李戴。依据原文，可知清代有偿采买的土贡物品“为国家和皇室采购或生产所得”，“其余各直省土贡</a:t>
            </a:r>
            <a:r>
              <a:rPr lang="en-US" altLang="zh-CN" sz="2400" b="1" kern="0" dirty="0" smtClean="0">
                <a:solidFill>
                  <a:srgbClr val="990033"/>
                </a:solidFill>
                <a:latin typeface="宋体" pitchFamily="2" charset="-122"/>
                <a:cs typeface="Times New Roman" pitchFamily="18" charset="0"/>
              </a:rPr>
              <a:t>……</a:t>
            </a:r>
            <a:r>
              <a:rPr lang="zh-CN" altLang="en-US" sz="2400" b="1" kern="0" dirty="0" smtClean="0">
                <a:solidFill>
                  <a:srgbClr val="990033"/>
                </a:solidFill>
                <a:latin typeface="宋体" pitchFamily="2" charset="-122"/>
                <a:cs typeface="Times New Roman" pitchFamily="18" charset="0"/>
              </a:rPr>
              <a:t>仍为对皇室或国家的义务与负担”。</a:t>
            </a:r>
          </a:p>
        </p:txBody>
      </p:sp>
      <p:sp>
        <p:nvSpPr>
          <p:cNvPr id="11"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dirty="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994"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sz="2400" b="1" dirty="0">
                <a:latin typeface="宋体" pitchFamily="2" charset="-122"/>
              </a:rPr>
              <a:t>2</a:t>
            </a:r>
            <a:r>
              <a:rPr lang="en-US" sz="2400" b="1" dirty="0" smtClean="0">
                <a:latin typeface="宋体" pitchFamily="2" charset="-122"/>
              </a:rPr>
              <a:t>.</a:t>
            </a:r>
            <a:r>
              <a:rPr lang="zh-CN" altLang="en-US" sz="2400" b="1" dirty="0" smtClean="0">
                <a:latin typeface="宋体" pitchFamily="2" charset="-122"/>
              </a:rPr>
              <a:t>小说塑造了一生倒退、一事无成的贾金斯的形象，体现了作者怎样的创作意图？请结合全文，谈谈你的看法。</a:t>
            </a:r>
            <a:r>
              <a:rPr lang="en-US" altLang="zh-CN" sz="2400" b="1" dirty="0" smtClean="0">
                <a:latin typeface="宋体" pitchFamily="2" charset="-122"/>
              </a:rPr>
              <a:t>(8</a:t>
            </a:r>
            <a:r>
              <a:rPr lang="zh-CN" altLang="en-US" sz="2400" b="1" dirty="0" smtClean="0">
                <a:latin typeface="宋体" pitchFamily="2" charset="-122"/>
              </a:rPr>
              <a:t>分</a:t>
            </a:r>
            <a:r>
              <a:rPr lang="en-US" altLang="zh-CN" sz="2400" b="1" dirty="0" smtClean="0">
                <a:latin typeface="宋体" pitchFamily="2" charset="-122"/>
              </a:rPr>
              <a:t>)</a:t>
            </a:r>
          </a:p>
          <a:p>
            <a:pPr marL="0" indent="452438" eaLnBrk="1" hangingPunct="1">
              <a:lnSpc>
                <a:spcPts val="3500"/>
              </a:lnSpc>
              <a:spcBef>
                <a:spcPct val="0"/>
              </a:spcBef>
              <a:buNone/>
            </a:pPr>
            <a:endParaRPr lang="en-US" sz="2400" b="1" dirty="0">
              <a:latin typeface="宋体" pitchFamily="2" charset="-122"/>
            </a:endParaRPr>
          </a:p>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观点：小说塑造贾金斯这一形象，体现了作者多方面的思考。①从学业、事业、恋爱等方面展现贾金斯倒退的思维方式和行事风格，表达了作者的批判态度；②贾金斯一生倒退，一事无成，让人发笑的同时又引人思考；③贾金斯这一形象既具有鲜明的个性，又具有普遍性，作者以此警醒人们：倒退是没有出路的。</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观点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分，分析合理、充分</a:t>
            </a:r>
            <a:r>
              <a:rPr lang="en-US" altLang="zh-CN" sz="2400" b="1" dirty="0" smtClean="0">
                <a:solidFill>
                  <a:srgbClr val="990033"/>
                </a:solidFill>
                <a:latin typeface="宋体" pitchFamily="2" charset="-122"/>
              </a:rPr>
              <a:t>6</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p>
        </p:txBody>
      </p:sp>
      <p:sp>
        <p:nvSpPr>
          <p:cNvPr id="187699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76996"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7699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7699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876994">
                                            <p:txEl>
                                              <p:pRg st="2" end="2"/>
                                            </p:txEl>
                                          </p:spTgt>
                                        </p:tgtEl>
                                        <p:attrNameLst>
                                          <p:attrName>style.visibility</p:attrName>
                                        </p:attrNameLst>
                                      </p:cBhvr>
                                      <p:to>
                                        <p:strVal val="visible"/>
                                      </p:to>
                                    </p:set>
                                    <p:animEffect transition="in" filter="box(in)">
                                      <p:cBhvr>
                                        <p:cTn id="7" dur="500"/>
                                        <p:tgtEl>
                                          <p:spTgt spid="187699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8018"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小说是具有一定的社会意义的。结合文本，我们了解了贾金斯失败的人生：无论在任何方面他都没有什么成绩可言。作者对这个人物是持批判态度的，把这个人物的所作所为拿到现实社会中来是值得我们思考的。在今天的社会中，无论任何人做任何事情，无论在什么行业，贾金斯的行为都不值得提倡，是令人生厌的，让人反感的。</a:t>
            </a:r>
          </a:p>
        </p:txBody>
      </p:sp>
      <p:sp>
        <p:nvSpPr>
          <p:cNvPr id="187801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78020"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7802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7802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9042" name="内容占位符 2"/>
          <p:cNvSpPr>
            <a:spLocks noGrp="1"/>
          </p:cNvSpPr>
          <p:nvPr>
            <p:ph idx="4294967295"/>
          </p:nvPr>
        </p:nvSpPr>
        <p:spPr>
          <a:xfrm>
            <a:off x="754065" y="979489"/>
            <a:ext cx="7961339" cy="5378469"/>
          </a:xfrm>
        </p:spPr>
        <p:txBody>
          <a:bodyPr/>
          <a:lstStyle/>
          <a:p>
            <a:pPr marL="0" indent="0" eaLnBrk="1" hangingPunct="1">
              <a:lnSpc>
                <a:spcPts val="3000"/>
              </a:lnSpc>
              <a:spcBef>
                <a:spcPct val="0"/>
              </a:spcBef>
              <a:buNone/>
            </a:pPr>
            <a:r>
              <a:rPr lang="zh-CN" altLang="en-US" sz="2400" b="1" dirty="0" smtClean="0">
                <a:latin typeface="黑体" pitchFamily="2" charset="-122"/>
                <a:ea typeface="黑体" pitchFamily="2" charset="-122"/>
              </a:rPr>
              <a:t>►</a:t>
            </a:r>
            <a:r>
              <a:rPr lang="zh-CN" altLang="en-US" sz="2400" b="1" dirty="0">
                <a:latin typeface="黑体" pitchFamily="2" charset="-122"/>
                <a:ea typeface="黑体" pitchFamily="2" charset="-122"/>
              </a:rPr>
              <a:t>　类型三　</a:t>
            </a:r>
            <a:r>
              <a:rPr lang="zh-CN" altLang="en-US" sz="2400" b="1" dirty="0" smtClean="0">
                <a:latin typeface="黑体" pitchFamily="2" charset="-122"/>
                <a:ea typeface="黑体" pitchFamily="2" charset="-122"/>
              </a:rPr>
              <a:t>对作品进行个性化阅读和有创意的解读</a:t>
            </a:r>
            <a:endParaRPr lang="zh-CN" altLang="en-US" sz="2400" b="1" dirty="0">
              <a:latin typeface="黑体" pitchFamily="2" charset="-122"/>
              <a:ea typeface="黑体" pitchFamily="2" charset="-122"/>
            </a:endParaRPr>
          </a:p>
          <a:p>
            <a:pPr marL="0" indent="0" algn="ctr" eaLnBrk="1" hangingPunct="1">
              <a:lnSpc>
                <a:spcPts val="3000"/>
              </a:lnSpc>
              <a:spcBef>
                <a:spcPct val="0"/>
              </a:spcBef>
              <a:buFont typeface="Arial" charset="0"/>
              <a:buNone/>
            </a:pPr>
            <a:r>
              <a:rPr lang="zh-CN" altLang="en-US" sz="2400" b="1" dirty="0">
                <a:latin typeface="黑体" pitchFamily="2" charset="-122"/>
                <a:ea typeface="黑体" pitchFamily="2" charset="-122"/>
              </a:rPr>
              <a:t>知识储备</a:t>
            </a:r>
          </a:p>
          <a:p>
            <a:pPr marL="0" indent="533400" eaLnBrk="1" hangingPunct="1">
              <a:lnSpc>
                <a:spcPct val="122000"/>
              </a:lnSpc>
              <a:spcBef>
                <a:spcPct val="0"/>
              </a:spcBef>
              <a:buNone/>
            </a:pPr>
            <a:r>
              <a:rPr lang="zh-CN" altLang="en-US" sz="2400" b="1" dirty="0" smtClean="0">
                <a:latin typeface="宋体" pitchFamily="2" charset="-122"/>
              </a:rPr>
              <a:t>个性化阅读和有创意的解读是一种自主性的阅读体验，它特别强调“自己的见解”“自己的观点”。要求充分调动自己的生活体验和知识积累，立足自我，感悟和体验文本，在积极的思维和情感活动中，提出自己的见解，表达自己独特的感受和体验。高考命题中的个性化解读，并不是让考生无限制地自由发挥，而是围绕着作品的人物、情节、环境、主题、技巧等方面设置一个具有探讨意义的题目，让考生发表个人的看法。</a:t>
            </a:r>
          </a:p>
        </p:txBody>
      </p:sp>
      <p:sp>
        <p:nvSpPr>
          <p:cNvPr id="1879043"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79044"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790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790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9042" name="内容占位符 2"/>
          <p:cNvSpPr>
            <a:spLocks noGrp="1"/>
          </p:cNvSpPr>
          <p:nvPr>
            <p:ph idx="4294967295"/>
          </p:nvPr>
        </p:nvSpPr>
        <p:spPr>
          <a:xfrm>
            <a:off x="754065" y="979489"/>
            <a:ext cx="7961339" cy="5378469"/>
          </a:xfrm>
        </p:spPr>
        <p:txBody>
          <a:bodyPr/>
          <a:lstStyle/>
          <a:p>
            <a:pPr marL="0" indent="533400" eaLnBrk="1" hangingPunct="1">
              <a:lnSpc>
                <a:spcPct val="122000"/>
              </a:lnSpc>
              <a:spcBef>
                <a:spcPct val="0"/>
              </a:spcBef>
              <a:buNone/>
            </a:pPr>
            <a:r>
              <a:rPr lang="zh-CN" altLang="en-US" sz="2400" b="1" dirty="0" smtClean="0">
                <a:latin typeface="宋体" pitchFamily="2" charset="-122"/>
              </a:rPr>
              <a:t>考生答题的时候要注意尊重文本。强调个性绝不是不要文本，考生要有牢固的“文本意识”。不管是个性化阅读还是有创意的解读，都要以对文章的全面、深入的阅读分析为基础。</a:t>
            </a:r>
          </a:p>
        </p:txBody>
      </p:sp>
      <p:sp>
        <p:nvSpPr>
          <p:cNvPr id="1879043"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79044"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790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790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0066" name="内容占位符 2"/>
          <p:cNvSpPr>
            <a:spLocks noGrp="1"/>
          </p:cNvSpPr>
          <p:nvPr>
            <p:ph idx="4294967295"/>
          </p:nvPr>
        </p:nvSpPr>
        <p:spPr>
          <a:xfrm>
            <a:off x="792163" y="936625"/>
            <a:ext cx="7920037" cy="5399088"/>
          </a:xfrm>
        </p:spPr>
        <p:txBody>
          <a:bodyPr/>
          <a:lstStyle/>
          <a:p>
            <a:pPr marL="0" indent="0" algn="ctr" eaLnBrk="1" hangingPunct="1">
              <a:lnSpc>
                <a:spcPts val="3500"/>
              </a:lnSpc>
              <a:spcBef>
                <a:spcPct val="0"/>
              </a:spcBef>
              <a:buFont typeface="Arial" charset="0"/>
              <a:buNone/>
            </a:pPr>
            <a:r>
              <a:rPr lang="zh-CN" altLang="en-US" sz="2400" b="1" dirty="0">
                <a:latin typeface="黑体" pitchFamily="2" charset="-122"/>
                <a:ea typeface="黑体" pitchFamily="2" charset="-122"/>
              </a:rPr>
              <a:t>　　类题指津</a:t>
            </a:r>
          </a:p>
          <a:p>
            <a:pPr marL="0" indent="0" eaLnBrk="1" hangingPunct="1">
              <a:lnSpc>
                <a:spcPts val="3500"/>
              </a:lnSpc>
              <a:spcBef>
                <a:spcPct val="0"/>
              </a:spcBef>
              <a:buFont typeface="Arial" charset="0"/>
              <a:buNone/>
            </a:pPr>
            <a:r>
              <a:rPr lang="en-US" sz="2400" b="1" dirty="0" smtClean="0">
                <a:latin typeface="宋体" pitchFamily="2" charset="-122"/>
              </a:rPr>
              <a:t>【</a:t>
            </a:r>
            <a:r>
              <a:rPr lang="zh-CN" altLang="en-US" sz="2400" b="1" dirty="0">
                <a:latin typeface="宋体" pitchFamily="2" charset="-122"/>
              </a:rPr>
              <a:t>设问方式</a:t>
            </a:r>
            <a:r>
              <a:rPr lang="en-US" sz="2400" b="1" dirty="0" smtClean="0">
                <a:latin typeface="宋体" pitchFamily="2" charset="-122"/>
              </a:rPr>
              <a:t>】</a:t>
            </a:r>
          </a:p>
          <a:p>
            <a:pPr marL="0" indent="533400" eaLnBrk="1" hangingPunct="1">
              <a:lnSpc>
                <a:spcPts val="3500"/>
              </a:lnSpc>
              <a:spcBef>
                <a:spcPct val="0"/>
              </a:spcBef>
              <a:buNone/>
            </a:pPr>
            <a:r>
              <a:rPr lang="en-US" altLang="zh-CN" sz="2400" b="1" dirty="0" smtClean="0">
                <a:latin typeface="宋体" pitchFamily="2" charset="-122"/>
              </a:rPr>
              <a:t>1. </a:t>
            </a:r>
            <a:r>
              <a:rPr lang="en-US" sz="2400" b="1" dirty="0" smtClean="0">
                <a:latin typeface="宋体" pitchFamily="2" charset="-122"/>
              </a:rPr>
              <a:t>[</a:t>
            </a:r>
            <a:r>
              <a:rPr lang="en-US" altLang="zh-CN" sz="2400" b="1" dirty="0" smtClean="0">
                <a:latin typeface="宋体" pitchFamily="2" charset="-122"/>
              </a:rPr>
              <a:t>2015·</a:t>
            </a:r>
            <a:r>
              <a:rPr lang="zh-CN" altLang="en-US" sz="2400" b="1" dirty="0" smtClean="0">
                <a:latin typeface="宋体" pitchFamily="2" charset="-122"/>
              </a:rPr>
              <a:t>安徽卷</a:t>
            </a:r>
            <a:r>
              <a:rPr lang="en-US" sz="2400" b="1" dirty="0" smtClean="0">
                <a:latin typeface="宋体" pitchFamily="2" charset="-122"/>
              </a:rPr>
              <a:t>]</a:t>
            </a:r>
            <a:r>
              <a:rPr lang="zh-CN" altLang="en-US" sz="2400" b="1" dirty="0" smtClean="0">
                <a:latin typeface="宋体" pitchFamily="2" charset="-122"/>
              </a:rPr>
              <a:t>小说最后两个自然段颇耐人寻味。请结合全文，从两个不同角度谈谈你的看法。</a:t>
            </a:r>
          </a:p>
          <a:p>
            <a:pPr marL="0" indent="533400" eaLnBrk="1" hangingPunct="1">
              <a:lnSpc>
                <a:spcPts val="3500"/>
              </a:lnSpc>
              <a:spcBef>
                <a:spcPct val="0"/>
              </a:spcBef>
              <a:buNone/>
            </a:pPr>
            <a:r>
              <a:rPr lang="en-US" sz="2400" b="1" dirty="0" smtClean="0">
                <a:latin typeface="宋体" pitchFamily="2" charset="-122"/>
              </a:rPr>
              <a:t>2.[</a:t>
            </a:r>
            <a:r>
              <a:rPr lang="en-US" altLang="zh-CN" sz="2400" b="1" dirty="0" smtClean="0">
                <a:latin typeface="宋体" pitchFamily="2" charset="-122"/>
              </a:rPr>
              <a:t>2013·</a:t>
            </a:r>
            <a:r>
              <a:rPr lang="zh-CN" altLang="en-US" sz="2400" b="1" dirty="0" smtClean="0">
                <a:latin typeface="宋体" pitchFamily="2" charset="-122"/>
              </a:rPr>
              <a:t>辽宁卷</a:t>
            </a:r>
            <a:r>
              <a:rPr lang="en-US" sz="2400" b="1" dirty="0" smtClean="0">
                <a:latin typeface="宋体" pitchFamily="2" charset="-122"/>
              </a:rPr>
              <a:t>]</a:t>
            </a:r>
            <a:r>
              <a:rPr lang="zh-CN" altLang="en-US" sz="2400" b="1" dirty="0" smtClean="0">
                <a:latin typeface="宋体" pitchFamily="2" charset="-122"/>
              </a:rPr>
              <a:t>小说结尾写到亚诺什心存歉疚。他是否应该还钱？请结合作品加以解说，并谈谈给你的启示。</a:t>
            </a:r>
          </a:p>
          <a:p>
            <a:pPr marL="0" indent="628650" eaLnBrk="1" hangingPunct="1">
              <a:lnSpc>
                <a:spcPts val="3500"/>
              </a:lnSpc>
              <a:spcBef>
                <a:spcPct val="0"/>
              </a:spcBef>
              <a:buNone/>
            </a:pPr>
            <a:r>
              <a:rPr lang="en-US" altLang="zh-CN" sz="2400" b="1" dirty="0" smtClean="0">
                <a:latin typeface="宋体" pitchFamily="2" charset="-122"/>
              </a:rPr>
              <a:t>3. </a:t>
            </a:r>
            <a:r>
              <a:rPr lang="en-US" sz="2400" b="1" dirty="0" smtClean="0">
                <a:latin typeface="宋体" pitchFamily="2" charset="-122"/>
              </a:rPr>
              <a:t>[</a:t>
            </a:r>
            <a:r>
              <a:rPr lang="en-US" altLang="zh-CN" sz="2400" b="1" dirty="0" smtClean="0">
                <a:latin typeface="宋体" pitchFamily="2" charset="-122"/>
              </a:rPr>
              <a:t>2012·</a:t>
            </a:r>
            <a:r>
              <a:rPr lang="zh-CN" altLang="en-US" sz="2400" b="1" dirty="0" smtClean="0">
                <a:latin typeface="宋体" pitchFamily="2" charset="-122"/>
              </a:rPr>
              <a:t>课标全国卷</a:t>
            </a:r>
            <a:r>
              <a:rPr lang="en-US" sz="2400" b="1" dirty="0" smtClean="0">
                <a:latin typeface="宋体" pitchFamily="2" charset="-122"/>
              </a:rPr>
              <a:t>]</a:t>
            </a:r>
            <a:r>
              <a:rPr lang="zh-CN" altLang="en-US" sz="2400" b="1" dirty="0" smtClean="0">
                <a:latin typeface="宋体" pitchFamily="2" charset="-122"/>
              </a:rPr>
              <a:t>有人认为，小说中的“我”也有人性弱点，你同意这种观点吗？谈谈你的具体理由。</a:t>
            </a:r>
          </a:p>
          <a:p>
            <a:pPr marL="0" indent="0" eaLnBrk="1" hangingPunct="1">
              <a:lnSpc>
                <a:spcPts val="3500"/>
              </a:lnSpc>
              <a:spcBef>
                <a:spcPct val="0"/>
              </a:spcBef>
              <a:buFont typeface="Arial" charset="0"/>
              <a:buNone/>
            </a:pPr>
            <a:endParaRPr lang="en-US" sz="2400" b="1" dirty="0">
              <a:latin typeface="宋体" pitchFamily="2" charset="-122"/>
            </a:endParaRPr>
          </a:p>
          <a:p>
            <a:pPr marL="0" indent="0" eaLnBrk="1" hangingPunct="1">
              <a:lnSpc>
                <a:spcPts val="3500"/>
              </a:lnSpc>
              <a:spcBef>
                <a:spcPct val="0"/>
              </a:spcBef>
              <a:buFont typeface="Arial" charset="0"/>
              <a:buNone/>
            </a:pPr>
            <a:r>
              <a:rPr lang="en-US" sz="2400" b="1" dirty="0">
                <a:latin typeface="宋体" pitchFamily="2" charset="-122"/>
              </a:rPr>
              <a:t>   </a:t>
            </a:r>
            <a:endParaRPr lang="zh-CN" altLang="en-US" sz="2400" b="1" dirty="0">
              <a:latin typeface="宋体" pitchFamily="2" charset="-122"/>
            </a:endParaRPr>
          </a:p>
        </p:txBody>
      </p:sp>
      <p:sp>
        <p:nvSpPr>
          <p:cNvPr id="1880067"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80068"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8007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8007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109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81091"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a:t>
            </a:r>
            <a:r>
              <a:rPr lang="zh-CN" altLang="en-US" sz="2400" b="1" dirty="0" smtClean="0">
                <a:latin typeface="宋体" pitchFamily="2" charset="-122"/>
              </a:rPr>
              <a:t>答题思路</a:t>
            </a:r>
            <a:r>
              <a:rPr lang="en-US" altLang="zh-CN" sz="2400" b="1" dirty="0" smtClean="0">
                <a:latin typeface="宋体" pitchFamily="2" charset="-122"/>
              </a:rPr>
              <a:t>】</a:t>
            </a:r>
          </a:p>
          <a:p>
            <a:pPr indent="533400">
              <a:lnSpc>
                <a:spcPts val="3500"/>
              </a:lnSpc>
            </a:pPr>
            <a:r>
              <a:rPr lang="zh-CN" altLang="en-US" sz="2400" b="1" dirty="0" smtClean="0">
                <a:latin typeface="宋体" pitchFamily="2" charset="-122"/>
              </a:rPr>
              <a:t>答题立足两点：</a:t>
            </a:r>
          </a:p>
          <a:p>
            <a:pPr indent="628650">
              <a:lnSpc>
                <a:spcPts val="3500"/>
              </a:lnSpc>
            </a:pPr>
            <a:r>
              <a:rPr lang="en-US" altLang="zh-CN" sz="2400" b="1" dirty="0" smtClean="0">
                <a:latin typeface="宋体" pitchFamily="2" charset="-122"/>
              </a:rPr>
              <a:t>1. </a:t>
            </a:r>
            <a:r>
              <a:rPr lang="zh-CN" altLang="en-US" sz="2400" b="1" dirty="0" smtClean="0">
                <a:latin typeface="宋体" pitchFamily="2" charset="-122"/>
              </a:rPr>
              <a:t>尊重文本。强调个性绝不是不要文本，考生要有牢固的“文本意识”。不管是个性化阅读还是有创意的解读，都要以对文章的全面、深入的阅读分析为基础，观点要从文本中提炼，依据要做到文本内容和个人生活经验相结合。</a:t>
            </a:r>
          </a:p>
          <a:p>
            <a:pPr indent="628650">
              <a:lnSpc>
                <a:spcPts val="3500"/>
              </a:lnSpc>
            </a:pPr>
            <a:r>
              <a:rPr lang="en-US" altLang="zh-CN" sz="2400" b="1" dirty="0" smtClean="0">
                <a:latin typeface="宋体" pitchFamily="2" charset="-122"/>
              </a:rPr>
              <a:t>2. </a:t>
            </a:r>
            <a:r>
              <a:rPr lang="zh-CN" altLang="en-US" sz="2400" b="1" dirty="0" smtClean="0">
                <a:latin typeface="宋体" pitchFamily="2" charset="-122"/>
              </a:rPr>
              <a:t>立意明确，层次分明。对作品进行个性化阅读和有创意的解读要有理有据；语言表达要具体、充分、有深度，不可含糊、笼统；要做到思路清晰，层次分明，一目了然。</a:t>
            </a:r>
          </a:p>
          <a:p>
            <a:pPr indent="542925">
              <a:lnSpc>
                <a:spcPts val="3500"/>
              </a:lnSpc>
            </a:pPr>
            <a:endParaRPr lang="zh-CN" altLang="en-US" sz="2400" b="1" dirty="0">
              <a:latin typeface="宋体" pitchFamily="2" charset="-122"/>
            </a:endParaRPr>
          </a:p>
        </p:txBody>
      </p:sp>
      <p:sp>
        <p:nvSpPr>
          <p:cNvPr id="1881092"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8109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810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114" name="Rectangle 2"/>
          <p:cNvSpPr>
            <a:spLocks noChangeArrowheads="1"/>
          </p:cNvSpPr>
          <p:nvPr/>
        </p:nvSpPr>
        <p:spPr bwMode="auto">
          <a:xfrm>
            <a:off x="755650" y="908050"/>
            <a:ext cx="7920038" cy="5473700"/>
          </a:xfrm>
          <a:prstGeom prst="rect">
            <a:avLst/>
          </a:prstGeom>
          <a:noFill/>
          <a:ln w="9525">
            <a:noFill/>
            <a:miter lim="800000"/>
            <a:headEnd/>
            <a:tailEnd/>
          </a:ln>
        </p:spPr>
        <p:txBody>
          <a:bodyPr/>
          <a:lstStyle/>
          <a:p>
            <a:pPr>
              <a:lnSpc>
                <a:spcPts val="3300"/>
              </a:lnSpc>
            </a:pPr>
            <a:r>
              <a:rPr lang="en-US" sz="2400" b="1" dirty="0" smtClean="0">
                <a:latin typeface="宋体" pitchFamily="2" charset="-122"/>
              </a:rPr>
              <a:t>【</a:t>
            </a:r>
            <a:r>
              <a:rPr lang="zh-CN" altLang="en-US" sz="2400" b="1" dirty="0">
                <a:latin typeface="宋体" pitchFamily="2" charset="-122"/>
              </a:rPr>
              <a:t>对点训练</a:t>
            </a:r>
            <a:r>
              <a:rPr lang="en-US" sz="2400" b="1" dirty="0">
                <a:latin typeface="宋体" pitchFamily="2" charset="-122"/>
              </a:rPr>
              <a:t>】 </a:t>
            </a:r>
          </a:p>
          <a:p>
            <a:pPr>
              <a:lnSpc>
                <a:spcPts val="3300"/>
              </a:lnSpc>
            </a:pPr>
            <a:r>
              <a:rPr lang="en-US" sz="2400" b="1" dirty="0" smtClean="0">
                <a:latin typeface="宋体" pitchFamily="2" charset="-122"/>
              </a:rPr>
              <a:t>[</a:t>
            </a:r>
            <a:r>
              <a:rPr lang="en-US" sz="2400" b="1" dirty="0">
                <a:latin typeface="宋体" pitchFamily="2" charset="-122"/>
              </a:rPr>
              <a:t>2011•</a:t>
            </a:r>
            <a:r>
              <a:rPr lang="zh-CN" altLang="en-US" sz="2400" b="1" dirty="0">
                <a:latin typeface="宋体" pitchFamily="2" charset="-122"/>
              </a:rPr>
              <a:t>辽宁卷</a:t>
            </a:r>
            <a:r>
              <a:rPr lang="en-US" sz="2400" b="1" dirty="0">
                <a:latin typeface="宋体" pitchFamily="2" charset="-122"/>
              </a:rPr>
              <a:t>]</a:t>
            </a:r>
            <a:r>
              <a:rPr lang="zh-CN" altLang="en-US" sz="2400" b="1" dirty="0">
                <a:latin typeface="宋体" pitchFamily="2" charset="-122"/>
              </a:rPr>
              <a:t>阅读下面的文字，完成题目。 </a:t>
            </a:r>
          </a:p>
          <a:p>
            <a:pPr algn="ctr">
              <a:lnSpc>
                <a:spcPts val="3300"/>
              </a:lnSpc>
            </a:pPr>
            <a:r>
              <a:rPr lang="zh-CN" altLang="en-US" sz="2400" b="1" dirty="0">
                <a:latin typeface="宋体" pitchFamily="2" charset="-122"/>
              </a:rPr>
              <a:t>怪　人</a:t>
            </a:r>
          </a:p>
          <a:p>
            <a:pPr algn="ctr">
              <a:lnSpc>
                <a:spcPts val="3300"/>
              </a:lnSpc>
            </a:pPr>
            <a:r>
              <a:rPr lang="en-US" sz="2400" b="1" dirty="0">
                <a:latin typeface="宋体" pitchFamily="2" charset="-122"/>
              </a:rPr>
              <a:t>[</a:t>
            </a:r>
            <a:r>
              <a:rPr lang="zh-CN" altLang="en-US" sz="2400" b="1" dirty="0">
                <a:latin typeface="宋体" pitchFamily="2" charset="-122"/>
              </a:rPr>
              <a:t>乌拉圭</a:t>
            </a:r>
            <a:r>
              <a:rPr lang="en-US" sz="2400" b="1" dirty="0">
                <a:latin typeface="宋体" pitchFamily="2" charset="-122"/>
              </a:rPr>
              <a:t>] </a:t>
            </a:r>
            <a:r>
              <a:rPr lang="zh-CN" altLang="en-US" sz="2400" b="1" dirty="0">
                <a:latin typeface="宋体" pitchFamily="2" charset="-122"/>
              </a:rPr>
              <a:t>比亚纳</a:t>
            </a:r>
            <a:r>
              <a:rPr lang="zh-CN" altLang="en-US" sz="2400" b="1" baseline="30000" dirty="0">
                <a:latin typeface="宋体" pitchFamily="2" charset="-122"/>
              </a:rPr>
              <a:t>①</a:t>
            </a:r>
          </a:p>
          <a:p>
            <a:pPr indent="628650">
              <a:lnSpc>
                <a:spcPts val="3300"/>
              </a:lnSpc>
            </a:pPr>
            <a:r>
              <a:rPr lang="zh-CN" altLang="en-US" sz="2400" b="1" dirty="0" smtClean="0">
                <a:latin typeface="宋体" pitchFamily="2" charset="-122"/>
              </a:rPr>
              <a:t>这是给牲口烙印的日子。早晨的阳光倾泻下来，照得人们头昏眼花。</a:t>
            </a:r>
          </a:p>
          <a:p>
            <a:pPr indent="723900">
              <a:lnSpc>
                <a:spcPts val="3300"/>
              </a:lnSpc>
            </a:pPr>
            <a:r>
              <a:rPr lang="zh-CN" altLang="en-US" sz="2400" b="1" dirty="0" smtClean="0">
                <a:latin typeface="宋体" pitchFamily="2" charset="-122"/>
              </a:rPr>
              <a:t>在用横木和立柱造的宽大畜栏里，一群小牛犊踢打着蹄子，眼里冒着火光，在弥漫的尘烟中急得团团打转。从那激怒的神色看，这样被囚禁在里头，它们再也不能忍受了。</a:t>
            </a:r>
          </a:p>
          <a:p>
            <a:pPr indent="628650">
              <a:lnSpc>
                <a:spcPts val="3300"/>
              </a:lnSpc>
            </a:pPr>
            <a:r>
              <a:rPr lang="zh-CN" altLang="en-US" sz="2400" b="1" dirty="0" smtClean="0">
                <a:latin typeface="宋体" pitchFamily="2" charset="-122"/>
              </a:rPr>
              <a:t>畜栏外面，准备套牲口前蹄的人排成两行，中间留一条通道。他们手握绳索，睁大眼睛，等待小牛出栏。</a:t>
            </a:r>
          </a:p>
          <a:p>
            <a:pPr indent="533400">
              <a:lnSpc>
                <a:spcPts val="3300"/>
              </a:lnSpc>
            </a:pPr>
            <a:r>
              <a:rPr lang="zh-CN" altLang="en-US" sz="2400" b="1" dirty="0" smtClean="0">
                <a:latin typeface="宋体" pitchFamily="2" charset="-122"/>
              </a:rPr>
              <a:t>在畜栏的门旁，巨大的火堆熊熊燃烧，火焰冲天。</a:t>
            </a:r>
          </a:p>
        </p:txBody>
      </p:sp>
      <p:sp>
        <p:nvSpPr>
          <p:cNvPr id="1882115"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82116"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8211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8211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3138"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83139"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542925">
              <a:lnSpc>
                <a:spcPts val="3500"/>
              </a:lnSpc>
            </a:pPr>
            <a:r>
              <a:rPr lang="zh-CN" altLang="en-US" sz="2400" b="1" dirty="0" smtClean="0">
                <a:latin typeface="宋体" pitchFamily="2" charset="-122"/>
              </a:rPr>
              <a:t>突然，套牲口的人拖出一头小牛来。当它走到场地上的时候，加乌乔</a:t>
            </a:r>
            <a:r>
              <a:rPr lang="zh-CN" altLang="en-US" sz="2400" b="1" baseline="30000" dirty="0" smtClean="0">
                <a:latin typeface="宋体" pitchFamily="2" charset="-122"/>
              </a:rPr>
              <a:t>②</a:t>
            </a:r>
            <a:r>
              <a:rPr lang="zh-CN" altLang="en-US" sz="2400" b="1" dirty="0" smtClean="0">
                <a:latin typeface="宋体" pitchFamily="2" charset="-122"/>
              </a:rPr>
              <a:t>们发出一阵吼叫，吓得它发疯似的埋头奔跑起来。十几条套索在空中发着咝咝声，凶猛的小牛咆哮了一声，扑通倒在地上。勇士们一拥而上，把它捆缚起来，按在了地上。</a:t>
            </a:r>
          </a:p>
          <a:p>
            <a:pPr indent="542925">
              <a:lnSpc>
                <a:spcPts val="3500"/>
              </a:lnSpc>
            </a:pPr>
            <a:r>
              <a:rPr lang="zh-CN" altLang="en-US" sz="2400" b="1" dirty="0" smtClean="0">
                <a:latin typeface="宋体" pitchFamily="2" charset="-122"/>
              </a:rPr>
              <a:t>“烙！”一个人叫道。</a:t>
            </a:r>
          </a:p>
          <a:p>
            <a:pPr indent="542925">
              <a:lnSpc>
                <a:spcPts val="3500"/>
              </a:lnSpc>
            </a:pPr>
            <a:r>
              <a:rPr lang="zh-CN" altLang="en-US" sz="2400" b="1" dirty="0" smtClean="0">
                <a:latin typeface="宋体" pitchFamily="2" charset="-122"/>
              </a:rPr>
              <a:t>打烙印的人从火堆那儿跑了过来。</a:t>
            </a:r>
          </a:p>
          <a:p>
            <a:pPr indent="542925">
              <a:lnSpc>
                <a:spcPts val="3500"/>
              </a:lnSpc>
            </a:pPr>
            <a:r>
              <a:rPr lang="zh-CN" altLang="en-US" sz="2400" b="1" dirty="0" smtClean="0">
                <a:latin typeface="宋体" pitchFamily="2" charset="-122"/>
              </a:rPr>
              <a:t>火红的烙铁烙得小牛毛皮发着吱吱的声响，冒出一股白烟，发出一股臭味。然后，小牛被解下绳索，身上流着血，疼痛而悲哀地跑开了。加乌乔们却又说又笑地走向火堆，去享受他们套捉牲口的奖赏</a:t>
            </a:r>
            <a:r>
              <a:rPr lang="en-US" altLang="zh-CN" sz="2400" b="1" dirty="0" smtClean="0">
                <a:latin typeface="宋体" pitchFamily="2" charset="-122"/>
              </a:rPr>
              <a:t>——</a:t>
            </a:r>
            <a:r>
              <a:rPr lang="zh-CN" altLang="en-US" sz="2400" b="1" dirty="0" smtClean="0">
                <a:latin typeface="宋体" pitchFamily="2" charset="-122"/>
              </a:rPr>
              <a:t>畅饮那杯美酒去了。</a:t>
            </a:r>
          </a:p>
        </p:txBody>
      </p:sp>
      <p:sp>
        <p:nvSpPr>
          <p:cNvPr id="1883140"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8314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831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62" name="Rectangle 2"/>
          <p:cNvSpPr>
            <a:spLocks noChangeArrowheads="1"/>
          </p:cNvSpPr>
          <p:nvPr/>
        </p:nvSpPr>
        <p:spPr bwMode="auto">
          <a:xfrm>
            <a:off x="755650" y="908050"/>
            <a:ext cx="8064500" cy="5616575"/>
          </a:xfrm>
          <a:prstGeom prst="rect">
            <a:avLst/>
          </a:prstGeom>
          <a:noFill/>
          <a:ln w="9525">
            <a:noFill/>
            <a:miter lim="800000"/>
            <a:headEnd/>
            <a:tailEnd/>
          </a:ln>
        </p:spPr>
        <p:txBody>
          <a:bodyPr/>
          <a:lstStyle/>
          <a:p>
            <a:pPr indent="628650">
              <a:lnSpc>
                <a:spcPts val="3500"/>
              </a:lnSpc>
            </a:pPr>
            <a:r>
              <a:rPr lang="zh-CN" altLang="en-US" sz="2400" b="1" dirty="0" smtClean="0">
                <a:latin typeface="宋体" pitchFamily="2" charset="-122"/>
              </a:rPr>
              <a:t>这种粗野而危险的活计，是加乌乔们最大的乐趣，他们从内心里感到高兴。但是在这一片欢乐的气氛中，只有马乌罗与众不同。他身体高大、粗壮，有点驼背，脑袋硕大，头发蓬乱，脸上最引人注目的特征是那个大鼻子：鼻梁高高地突起，在浓密的头发衬托下，就像是乱糟糟的黑色胡椒树丛中间的一座小石山。别人交谈的时候，他嘟哝；别人大笑的时候，他吼叫。</a:t>
            </a:r>
          </a:p>
          <a:p>
            <a:pPr indent="533400">
              <a:lnSpc>
                <a:spcPts val="3500"/>
              </a:lnSpc>
            </a:pPr>
            <a:r>
              <a:rPr lang="zh-CN" altLang="en-US" sz="2400" b="1" dirty="0" smtClean="0">
                <a:latin typeface="宋体" pitchFamily="2" charset="-122"/>
              </a:rPr>
              <a:t>“烙！这回该你了！”伙伴们着急地冲马乌罗喊道。</a:t>
            </a:r>
          </a:p>
          <a:p>
            <a:pPr indent="533400">
              <a:lnSpc>
                <a:spcPts val="3500"/>
              </a:lnSpc>
            </a:pPr>
            <a:r>
              <a:rPr lang="zh-CN" altLang="en-US" sz="2400" b="1" dirty="0" smtClean="0">
                <a:latin typeface="宋体" pitchFamily="2" charset="-122"/>
              </a:rPr>
              <a:t> 他气呼呼地回答：“来了，哼！我又不是火车！”</a:t>
            </a:r>
            <a:endParaRPr lang="en-US" altLang="zh-CN" sz="2400" b="1" dirty="0" smtClean="0">
              <a:latin typeface="宋体" pitchFamily="2" charset="-122"/>
            </a:endParaRPr>
          </a:p>
          <a:p>
            <a:pPr indent="628650">
              <a:lnSpc>
                <a:spcPts val="3500"/>
              </a:lnSpc>
            </a:pPr>
            <a:r>
              <a:rPr lang="zh-CN" altLang="en-US" sz="2400" b="1" dirty="0" smtClean="0">
                <a:latin typeface="宋体" pitchFamily="2" charset="-122"/>
              </a:rPr>
              <a:t>转回来的时候，他嘟嘟囔囔，推搡着人群往前走，或给狗一脚，或给一个男童头上一掌，什么借口他都找得到的。“这帮懒鬼！你们不知道给人让路吗？”</a:t>
            </a:r>
          </a:p>
          <a:p>
            <a:pPr indent="533400">
              <a:lnSpc>
                <a:spcPts val="3300"/>
              </a:lnSpc>
            </a:pPr>
            <a:endParaRPr lang="zh-CN" altLang="en-US" sz="2400" b="1" dirty="0" smtClean="0">
              <a:latin typeface="宋体" pitchFamily="2" charset="-122"/>
            </a:endParaRPr>
          </a:p>
        </p:txBody>
      </p:sp>
      <p:sp>
        <p:nvSpPr>
          <p:cNvPr id="1884163"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84164"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8416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8416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5186"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85187"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542925">
              <a:lnSpc>
                <a:spcPts val="3500"/>
              </a:lnSpc>
            </a:pPr>
            <a:r>
              <a:rPr lang="zh-CN" altLang="en-US" sz="2400" b="1" dirty="0" smtClean="0">
                <a:latin typeface="宋体" pitchFamily="2" charset="-122"/>
              </a:rPr>
              <a:t>“你们给这个怪物让路！”有人这样应答。马乌罗头也不回，粗言恶语地骂他一句，全是难听的字眼儿。</a:t>
            </a:r>
          </a:p>
          <a:p>
            <a:pPr indent="542925">
              <a:lnSpc>
                <a:spcPts val="3500"/>
              </a:lnSpc>
            </a:pPr>
            <a:r>
              <a:rPr lang="zh-CN" altLang="en-US" sz="2400" b="1" dirty="0" smtClean="0">
                <a:latin typeface="宋体" pitchFamily="2" charset="-122"/>
              </a:rPr>
              <a:t>老头儿马乌罗的为人一向如此：脾气暴躁，态度冷淡，出言不逊，像青榅桲一样苦酸。所以，人们都管他叫“怪人”。他那毛茸茸的狮子般的大头、他那被头发遮掩着的可憎的面孔、他那目光凶狠的小眼睛、他那嘶哑的嗓音和他那把总是插在腰间的长刀子，令人不禁感到几分敬畏。</a:t>
            </a:r>
          </a:p>
          <a:p>
            <a:pPr indent="542925">
              <a:lnSpc>
                <a:spcPts val="3500"/>
              </a:lnSpc>
            </a:pPr>
            <a:r>
              <a:rPr lang="zh-CN" altLang="en-US" sz="2400" b="1" dirty="0" smtClean="0">
                <a:latin typeface="宋体" pitchFamily="2" charset="-122"/>
              </a:rPr>
              <a:t>他是从何处来的呢？没人知道。可能是从地狱里来的，也可能是从某个狮子洞里来的。谁也不知道他的身世，但是大家都猜想：他准是一个有着不幸经历的强盗。一个怪人，一个冷酷无情的人，一个心灵干枯、心似铁石的人。他经常冲着大家抱怨，而不对着某个人。</a:t>
            </a:r>
          </a:p>
        </p:txBody>
      </p:sp>
      <p:sp>
        <p:nvSpPr>
          <p:cNvPr id="1885188"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8519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851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642" name="内容占位符 2"/>
          <p:cNvSpPr>
            <a:spLocks noGrp="1"/>
          </p:cNvSpPr>
          <p:nvPr>
            <p:ph idx="4294967295"/>
          </p:nvPr>
        </p:nvSpPr>
        <p:spPr>
          <a:xfrm>
            <a:off x="792163" y="857232"/>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4. </a:t>
            </a:r>
            <a:r>
              <a:rPr lang="zh-CN" altLang="en-US" sz="2400" b="1" dirty="0" smtClean="0">
                <a:latin typeface="宋体" pitchFamily="2" charset="-122"/>
              </a:rPr>
              <a:t>无中生有。原文中并未说到某种观点或态度，而选项却脱离原文，无端地、毫无根据地生出一个观点或态度；选项的判断在原文中完全找不到根据。</a:t>
            </a:r>
          </a:p>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对点训练</a:t>
            </a:r>
            <a:r>
              <a:rPr lang="en-US" altLang="zh-CN" sz="2400" b="1" dirty="0" smtClean="0">
                <a:latin typeface="宋体" pitchFamily="2" charset="-122"/>
              </a:rPr>
              <a:t>】</a:t>
            </a:r>
          </a:p>
          <a:p>
            <a:pPr marL="0" indent="0" eaLnBrk="1" hangingPunct="1">
              <a:lnSpc>
                <a:spcPts val="3500"/>
              </a:lnSpc>
              <a:spcBef>
                <a:spcPct val="0"/>
              </a:spcBef>
              <a:buNone/>
            </a:pPr>
            <a:r>
              <a:rPr lang="zh-CN" altLang="en-US" sz="2400" b="1" dirty="0" smtClean="0">
                <a:latin typeface="宋体" pitchFamily="2" charset="-122"/>
              </a:rPr>
              <a:t>阅读下面的文字，完成题目。</a:t>
            </a:r>
          </a:p>
          <a:p>
            <a:pPr marL="0" indent="627063" eaLnBrk="1" hangingPunct="1">
              <a:lnSpc>
                <a:spcPts val="3500"/>
              </a:lnSpc>
              <a:spcBef>
                <a:spcPct val="0"/>
              </a:spcBef>
              <a:buNone/>
            </a:pPr>
            <a:r>
              <a:rPr lang="zh-CN" altLang="en-US" sz="2400" b="1" dirty="0" smtClean="0">
                <a:latin typeface="宋体" pitchFamily="2" charset="-122"/>
              </a:rPr>
              <a:t>德治思想是“周孔之教”的重要组成部分，后世政治家、思想家不断探索，深化了德治思想的内涵。</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战国时，沿着孔子的思路，孟子提出了一系列仁政主张。他主张“以德服人”，反对用严刑峻法治理国家，提倡“省刑罚”，教育百姓做到孝悌忠信。西汉初，陆贾告诫刘邦，提出了“治以道德为上”的观点。汉武帝时，董仲舒提出“罢黜百家，独尊儒术”，为汉代德治思想定下</a:t>
            </a:r>
          </a:p>
        </p:txBody>
      </p:sp>
      <p:sp>
        <p:nvSpPr>
          <p:cNvPr id="126464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46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46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21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86211"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542925">
              <a:lnSpc>
                <a:spcPts val="3500"/>
              </a:lnSpc>
            </a:pPr>
            <a:r>
              <a:rPr lang="zh-CN" altLang="en-US" sz="2400" b="1" dirty="0" smtClean="0">
                <a:latin typeface="宋体" pitchFamily="2" charset="-122"/>
              </a:rPr>
              <a:t>场地上忽然响起一阵可怕的叫喊。只见一头肢体伤残、秉性暴烈的四岁大公牛从地上爬起来，怒气冲冲地用蹄刨了刨地，接着痛苦而狂怒地向众人发起了攻击。加乌乔们大惊失色，恐惧地四处奔逃。那公牛三蹦两跳地蹿到火堆边。马乌罗还来得及躲开，他噌地一下爬到了畜栏的围墙上。</a:t>
            </a:r>
          </a:p>
          <a:p>
            <a:pPr indent="542925">
              <a:lnSpc>
                <a:spcPts val="3500"/>
              </a:lnSpc>
            </a:pPr>
            <a:r>
              <a:rPr lang="zh-CN" altLang="en-US" sz="2400" b="1" dirty="0" smtClean="0">
                <a:latin typeface="宋体" pitchFamily="2" charset="-122"/>
              </a:rPr>
              <a:t>但是，当他回头看时，发现下面有一个男童，一个六岁的男童，一只手提着一只吐绶鸡，另一只手抱着一个南瓜，吓得脸色铁青，呆若木鸡。马乌罗毫不犹豫地跳下去，伸手把他抓住，高高地举过头顶，用自己的胸膛挡住了公牛的犄角。</a:t>
            </a:r>
          </a:p>
        </p:txBody>
      </p:sp>
      <p:sp>
        <p:nvSpPr>
          <p:cNvPr id="1886212"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8621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8621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7234"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87235"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533400">
              <a:lnSpc>
                <a:spcPts val="3500"/>
              </a:lnSpc>
            </a:pPr>
            <a:r>
              <a:rPr lang="zh-CN" altLang="en-US" sz="2400" b="1" dirty="0" smtClean="0">
                <a:latin typeface="宋体" pitchFamily="2" charset="-122"/>
              </a:rPr>
              <a:t>在场的二十个人异口同声地发出恐怖的叫喊，冒着红色火焰的木柴四处飞溅，烟雾弥漫，尘土飞扬，眼前的一切顿时变得模糊不清。</a:t>
            </a:r>
          </a:p>
          <a:p>
            <a:pPr indent="533400">
              <a:lnSpc>
                <a:spcPts val="3500"/>
              </a:lnSpc>
            </a:pPr>
            <a:r>
              <a:rPr lang="zh-CN" altLang="en-US" sz="2400" b="1" dirty="0" smtClean="0">
                <a:latin typeface="宋体" pitchFamily="2" charset="-122"/>
              </a:rPr>
              <a:t>当公牛被两条绳索套着犄角从烟雾中拖出来的时候，大家才看清这幅惨景，都惊呆了。</a:t>
            </a:r>
          </a:p>
          <a:p>
            <a:pPr indent="533400">
              <a:lnSpc>
                <a:spcPts val="3500"/>
              </a:lnSpc>
            </a:pPr>
            <a:r>
              <a:rPr lang="zh-CN" altLang="en-US" sz="2400" b="1" dirty="0" smtClean="0">
                <a:latin typeface="宋体" pitchFamily="2" charset="-122"/>
              </a:rPr>
              <a:t>那男童站在被公牛冲毁的火堆旁，面色如土，但是安然无恙。有着不幸经历的怪人马乌罗却直挺挺地躺在地上，一动也不动；他的头枕着灰烬，结实的胸膛已经被公牛的凶恶犄角挑开。</a:t>
            </a:r>
          </a:p>
          <a:p>
            <a:pPr indent="180975" algn="r">
              <a:lnSpc>
                <a:spcPts val="3500"/>
              </a:lnSpc>
            </a:pPr>
            <a:r>
              <a:rPr lang="en-US" altLang="zh-CN" sz="2400" b="1" dirty="0" smtClean="0">
                <a:latin typeface="宋体" pitchFamily="2" charset="-122"/>
              </a:rPr>
              <a:t>(</a:t>
            </a:r>
            <a:r>
              <a:rPr lang="zh-CN" altLang="en-US" sz="2400" b="1" dirty="0" smtClean="0">
                <a:latin typeface="宋体" pitchFamily="2" charset="-122"/>
              </a:rPr>
              <a:t>朱景冬译，有删改</a:t>
            </a:r>
            <a:r>
              <a:rPr lang="en-US" altLang="zh-CN" sz="2400" b="1" dirty="0" smtClean="0">
                <a:latin typeface="宋体" pitchFamily="2" charset="-122"/>
              </a:rPr>
              <a:t>)</a:t>
            </a:r>
          </a:p>
          <a:p>
            <a:pPr indent="180975">
              <a:lnSpc>
                <a:spcPts val="3500"/>
              </a:lnSpc>
            </a:pPr>
            <a:endParaRPr lang="zh-CN" altLang="en-US" sz="2400" b="1" dirty="0" smtClean="0">
              <a:latin typeface="宋体" pitchFamily="2" charset="-122"/>
            </a:endParaRPr>
          </a:p>
        </p:txBody>
      </p:sp>
      <p:sp>
        <p:nvSpPr>
          <p:cNvPr id="1887236"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8723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8723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8258"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88259"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542925">
              <a:lnSpc>
                <a:spcPts val="3500"/>
              </a:lnSpc>
            </a:pPr>
            <a:r>
              <a:rPr lang="en-US" altLang="zh-CN" sz="2400" b="1" dirty="0" smtClean="0">
                <a:latin typeface="宋体" pitchFamily="2" charset="-122"/>
              </a:rPr>
              <a:t>[</a:t>
            </a:r>
            <a:r>
              <a:rPr lang="zh-CN" altLang="en-US" sz="2400" b="1" dirty="0" smtClean="0">
                <a:latin typeface="宋体" pitchFamily="2" charset="-122"/>
              </a:rPr>
              <a:t>注</a:t>
            </a:r>
            <a:r>
              <a:rPr lang="en-US" altLang="zh-CN" sz="2400" b="1" dirty="0" smtClean="0">
                <a:latin typeface="宋体" pitchFamily="2" charset="-122"/>
              </a:rPr>
              <a:t>] ①</a:t>
            </a:r>
            <a:r>
              <a:rPr lang="zh-CN" altLang="en-US" sz="2400" b="1" dirty="0" smtClean="0">
                <a:latin typeface="宋体" pitchFamily="2" charset="-122"/>
              </a:rPr>
              <a:t>比亚纳</a:t>
            </a:r>
            <a:r>
              <a:rPr lang="en-US" altLang="zh-CN" sz="2400" b="1" dirty="0" smtClean="0">
                <a:latin typeface="宋体" pitchFamily="2" charset="-122"/>
              </a:rPr>
              <a:t>(1868—1925)</a:t>
            </a:r>
            <a:r>
              <a:rPr lang="zh-CN" altLang="en-US" sz="2400" b="1" dirty="0" smtClean="0">
                <a:latin typeface="宋体" pitchFamily="2" charset="-122"/>
              </a:rPr>
              <a:t>：著名作家，其作品多取材于加乌乔的口头传说。②加乌乔：南美潘帕斯草原牧民的统称，意思是“孤儿”“流浪者”，性格强悍而狂放。</a:t>
            </a:r>
            <a:r>
              <a:rPr lang="en-US" sz="2400" b="1" dirty="0" smtClean="0">
                <a:latin typeface="宋体" pitchFamily="2" charset="-122"/>
              </a:rPr>
              <a:t>3.</a:t>
            </a:r>
            <a:r>
              <a:rPr lang="zh-CN" altLang="en-US" sz="2400" b="1" dirty="0" smtClean="0">
                <a:latin typeface="宋体" pitchFamily="2" charset="-122"/>
              </a:rPr>
              <a:t>小说主要由加乌乔“烙牛”和马乌罗“救童”两个片段构成。你认为哪个片段更精彩？请谈谈你的观点，并从内容和形式两方面陈述理由。</a:t>
            </a:r>
            <a:r>
              <a:rPr lang="en-US" altLang="zh-CN" sz="2400" b="1" dirty="0" smtClean="0">
                <a:latin typeface="宋体" pitchFamily="2" charset="-122"/>
              </a:rPr>
              <a:t>(8</a:t>
            </a:r>
            <a:r>
              <a:rPr lang="zh-CN" altLang="en-US" sz="2400" b="1" dirty="0" smtClean="0">
                <a:latin typeface="宋体" pitchFamily="2" charset="-122"/>
              </a:rPr>
              <a:t>分</a:t>
            </a:r>
            <a:r>
              <a:rPr lang="en-US" altLang="zh-CN" sz="2400" b="1" dirty="0" smtClean="0">
                <a:latin typeface="宋体" pitchFamily="2" charset="-122"/>
              </a:rPr>
              <a:t>)</a:t>
            </a:r>
            <a:endParaRPr lang="en-US" sz="2400" b="1" dirty="0">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观点一：加乌乔“烙牛”的片段更精彩。</a:t>
            </a:r>
            <a:endParaRPr lang="en-US" altLang="zh-CN" sz="2400" b="1" dirty="0" smtClean="0">
              <a:solidFill>
                <a:srgbClr val="990033"/>
              </a:solidFill>
              <a:latin typeface="宋体" pitchFamily="2" charset="-122"/>
            </a:endParaRPr>
          </a:p>
          <a:p>
            <a:pPr>
              <a:lnSpc>
                <a:spcPts val="3500"/>
              </a:lnSpc>
            </a:pPr>
            <a:r>
              <a:rPr lang="zh-CN" altLang="en-US" sz="2400" b="1" dirty="0" smtClean="0">
                <a:solidFill>
                  <a:srgbClr val="990033"/>
                </a:solidFill>
                <a:latin typeface="宋体" pitchFamily="2" charset="-122"/>
              </a:rPr>
              <a:t>①展示了加乌乔们的生活风情，凸显了其强悍、乐天的性格，强化了作品的地域文化内涵；②构成了理解主人公马乌罗的性情和英雄壮举的氛围和基础；③艺术表现上，运用细节描写、烘托手法等，逼真地呈现了烙牛过程，感染力极强。</a:t>
            </a:r>
          </a:p>
        </p:txBody>
      </p:sp>
      <p:sp>
        <p:nvSpPr>
          <p:cNvPr id="1888260"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88262"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8826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88259">
                                            <p:txEl>
                                              <p:pRg st="1" end="1"/>
                                            </p:txEl>
                                          </p:spTgt>
                                        </p:tgtEl>
                                        <p:attrNameLst>
                                          <p:attrName>style.visibility</p:attrName>
                                        </p:attrNameLst>
                                      </p:cBhvr>
                                      <p:to>
                                        <p:strVal val="visible"/>
                                      </p:to>
                                    </p:set>
                                    <p:anim calcmode="lin" valueType="num">
                                      <p:cBhvr additive="base">
                                        <p:cTn id="7" dur="500" fill="hold"/>
                                        <p:tgtEl>
                                          <p:spTgt spid="188825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88259">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88259">
                                            <p:txEl>
                                              <p:pRg st="2" end="2"/>
                                            </p:txEl>
                                          </p:spTgt>
                                        </p:tgtEl>
                                        <p:attrNameLst>
                                          <p:attrName>style.visibility</p:attrName>
                                        </p:attrNameLst>
                                      </p:cBhvr>
                                      <p:to>
                                        <p:strVal val="visible"/>
                                      </p:to>
                                    </p:set>
                                    <p:anim calcmode="lin" valueType="num">
                                      <p:cBhvr additive="base">
                                        <p:cTn id="11" dur="500" fill="hold"/>
                                        <p:tgtEl>
                                          <p:spTgt spid="188825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8825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9282"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89283"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90488">
              <a:lnSpc>
                <a:spcPts val="3500"/>
              </a:lnSpc>
            </a:pPr>
            <a:r>
              <a:rPr lang="zh-CN" altLang="en-US" sz="2400" b="1" dirty="0" smtClean="0">
                <a:solidFill>
                  <a:srgbClr val="990033"/>
                </a:solidFill>
                <a:latin typeface="宋体" pitchFamily="2" charset="-122"/>
              </a:rPr>
              <a:t>观点二：马乌罗“救童”的片段更精彩。</a:t>
            </a:r>
          </a:p>
          <a:p>
            <a:pPr indent="90488">
              <a:lnSpc>
                <a:spcPts val="3500"/>
              </a:lnSpc>
            </a:pPr>
            <a:r>
              <a:rPr lang="zh-CN" altLang="en-US" sz="2400" b="1" dirty="0" smtClean="0">
                <a:solidFill>
                  <a:srgbClr val="990033"/>
                </a:solidFill>
                <a:latin typeface="宋体" pitchFamily="2" charset="-122"/>
              </a:rPr>
              <a:t>①展示了马乌罗勇于牺牲的英雄壮举，完成了主人公的形象塑造；②作为小说的点睛之笔，表达了作品讴歌人性之美的主题；③艺术表现上，运用细节描写、对比手法等，一步步将故事情节推向高潮后戛然而止，有震撼人心的力量。</a:t>
            </a:r>
          </a:p>
        </p:txBody>
      </p:sp>
      <p:sp>
        <p:nvSpPr>
          <p:cNvPr id="1889284"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8928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8928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306"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90307"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90488">
              <a:lnSpc>
                <a:spcPts val="3500"/>
              </a:lnSpc>
            </a:pPr>
            <a:r>
              <a:rPr lang="zh-CN" altLang="en-US" sz="2400" b="1" dirty="0" smtClean="0">
                <a:solidFill>
                  <a:srgbClr val="990033"/>
                </a:solidFill>
                <a:latin typeface="宋体" pitchFamily="2" charset="-122"/>
              </a:rPr>
              <a:t>观点三：两个片段同样精彩。</a:t>
            </a:r>
          </a:p>
          <a:p>
            <a:pPr indent="90488">
              <a:lnSpc>
                <a:spcPts val="3500"/>
              </a:lnSpc>
            </a:pPr>
            <a:r>
              <a:rPr lang="zh-CN" altLang="en-US" sz="2400" b="1" dirty="0" smtClean="0">
                <a:solidFill>
                  <a:srgbClr val="990033"/>
                </a:solidFill>
                <a:latin typeface="宋体" pitchFamily="2" charset="-122"/>
              </a:rPr>
              <a:t>①都是小说的华彩段落，前者是铺垫，后者是高潮，共同完成了对主人公的塑造；②二者相辅相成，通过“烙牛”的加乌乔们和“救童”的马乌罗形象的相互衬托，丰富并深化了主题；③艺术表现上，运用细节描写、对比和烘托等多种手法，精细传神，画面感极强，一头一尾，交相辉映。</a:t>
            </a:r>
          </a:p>
          <a:p>
            <a:pPr indent="90488">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不要求面面俱到，只要能就以上任何一种观点或其他观点进行探究，即可根据观点是否明确、论述是否合理、理由是否充分酌情给分。观点明确，给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分；论述合理、理由充分，给</a:t>
            </a:r>
            <a:r>
              <a:rPr lang="en-US" altLang="zh-CN" sz="2400" b="1" dirty="0" smtClean="0">
                <a:solidFill>
                  <a:srgbClr val="990033"/>
                </a:solidFill>
                <a:latin typeface="宋体" pitchFamily="2" charset="-122"/>
              </a:rPr>
              <a:t>6</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p>
        </p:txBody>
      </p:sp>
      <p:sp>
        <p:nvSpPr>
          <p:cNvPr id="1890308"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9031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9031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133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91331"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180975">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赏析作品的内涵、领悟作品的艺术魅力、对作品进行个性化阅读的探究能力。答“救童片段更精彩”的人可能多一些。从情节上看，这是小说的高潮所在；从人物塑造上看，这是英雄壮举的完成；从主题上看，这是对人性美的讴歌；从艺术性上看，这是衬托、对比的成功运用的典范，等等。这都是可供学生选择答题的因素。还有一部分学生可能答“烙牛的片段更精彩”或者答“两个片段都精彩”。不论答哪一种观点，只要言之有理均可给分。解答此题要从以下几个方面入手：①紧扣题目要求，从文本中寻找依据；②依据原文内容、艺术特色、小说</a:t>
            </a:r>
          </a:p>
          <a:p>
            <a:pPr indent="180975">
              <a:lnSpc>
                <a:spcPts val="3500"/>
              </a:lnSpc>
            </a:pPr>
            <a:endParaRPr lang="zh-CN" altLang="en-US" sz="2400" b="1" dirty="0" smtClean="0">
              <a:solidFill>
                <a:srgbClr val="990033"/>
              </a:solidFill>
              <a:latin typeface="宋体" pitchFamily="2" charset="-122"/>
            </a:endParaRPr>
          </a:p>
        </p:txBody>
      </p:sp>
      <p:sp>
        <p:nvSpPr>
          <p:cNvPr id="1891332"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9133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9133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133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91331"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180975">
              <a:lnSpc>
                <a:spcPts val="3500"/>
              </a:lnSpc>
            </a:pPr>
            <a:r>
              <a:rPr lang="zh-CN" altLang="en-US" sz="2400" b="1" dirty="0" smtClean="0">
                <a:solidFill>
                  <a:srgbClr val="990033"/>
                </a:solidFill>
                <a:latin typeface="宋体" pitchFamily="2" charset="-122"/>
              </a:rPr>
              <a:t>寻找有效信息；③熟悉题型并掌握题目涉及的必要知识；④注意答题格式及层次，先列出观点，再简明扼要地分点罗列。</a:t>
            </a:r>
          </a:p>
        </p:txBody>
      </p:sp>
      <p:sp>
        <p:nvSpPr>
          <p:cNvPr id="1891332"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9133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9133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5426" name="内容占位符 2"/>
          <p:cNvSpPr>
            <a:spLocks noGrp="1"/>
          </p:cNvSpPr>
          <p:nvPr>
            <p:ph idx="4294967295"/>
          </p:nvPr>
        </p:nvSpPr>
        <p:spPr>
          <a:xfrm>
            <a:off x="928662" y="1000108"/>
            <a:ext cx="7786742" cy="5286412"/>
          </a:xfrm>
        </p:spPr>
        <p:txBody>
          <a:bodyPr/>
          <a:lstStyle/>
          <a:p>
            <a:pPr marL="0" indent="0" algn="ctr" eaLnBrk="1" hangingPunct="1">
              <a:lnSpc>
                <a:spcPts val="3500"/>
              </a:lnSpc>
              <a:spcBef>
                <a:spcPct val="0"/>
              </a:spcBef>
              <a:buFont typeface="Arial" charset="0"/>
              <a:buNone/>
            </a:pPr>
            <a:r>
              <a:rPr lang="en-US" sz="2400" b="1" dirty="0">
                <a:solidFill>
                  <a:srgbClr val="0033CC"/>
                </a:solidFill>
                <a:effectLst>
                  <a:outerShdw blurRad="38100" dist="38100" dir="2700000" algn="tl">
                    <a:srgbClr val="C0C0C0"/>
                  </a:outerShdw>
                </a:effectLst>
              </a:rPr>
              <a:t>—— </a:t>
            </a:r>
            <a:r>
              <a:rPr lang="zh-CN" altLang="en-US" sz="2400" b="1" dirty="0">
                <a:solidFill>
                  <a:srgbClr val="0033CC"/>
                </a:solidFill>
                <a:effectLst>
                  <a:outerShdw blurRad="38100" dist="38100" dir="2700000" algn="tl">
                    <a:srgbClr val="C0C0C0"/>
                  </a:outerShdw>
                </a:effectLst>
              </a:rPr>
              <a:t>技法点拨 </a:t>
            </a:r>
            <a:r>
              <a:rPr lang="en-US" sz="2400" b="1" dirty="0">
                <a:solidFill>
                  <a:srgbClr val="0033CC"/>
                </a:solidFill>
                <a:effectLst>
                  <a:outerShdw blurRad="38100" dist="38100" dir="2700000" algn="tl">
                    <a:srgbClr val="C0C0C0"/>
                  </a:outerShdw>
                </a:effectLst>
              </a:rPr>
              <a:t>——</a:t>
            </a:r>
          </a:p>
          <a:p>
            <a:pPr marL="0" indent="0" eaLnBrk="1" hangingPunct="1">
              <a:lnSpc>
                <a:spcPct val="122000"/>
              </a:lnSpc>
              <a:spcBef>
                <a:spcPct val="0"/>
              </a:spcBef>
              <a:buNone/>
            </a:pPr>
            <a:r>
              <a:rPr lang="zh-CN" altLang="en-US" sz="2400" b="1" dirty="0">
                <a:latin typeface="黑体" pitchFamily="2" charset="-122"/>
                <a:ea typeface="黑体" pitchFamily="2" charset="-122"/>
              </a:rPr>
              <a:t>　　技法</a:t>
            </a:r>
            <a:r>
              <a:rPr lang="en-US" sz="2400" b="1" dirty="0" smtClean="0">
                <a:latin typeface="黑体" pitchFamily="2" charset="-122"/>
                <a:ea typeface="黑体" pitchFamily="2" charset="-122"/>
              </a:rPr>
              <a:t>26</a:t>
            </a:r>
            <a:r>
              <a:rPr lang="zh-CN" altLang="en-US" sz="2400" b="1" dirty="0">
                <a:latin typeface="黑体" pitchFamily="2" charset="-122"/>
                <a:ea typeface="黑体" pitchFamily="2" charset="-122"/>
              </a:rPr>
              <a:t>　</a:t>
            </a:r>
            <a:r>
              <a:rPr lang="zh-CN" altLang="en-US" sz="2400" b="1" dirty="0" smtClean="0">
                <a:latin typeface="黑体" pitchFamily="2" charset="-122"/>
                <a:ea typeface="黑体" pitchFamily="2" charset="-122"/>
              </a:rPr>
              <a:t> “四明确”“一注意”助你解答探究题</a:t>
            </a:r>
            <a:endParaRPr lang="zh-CN" altLang="en-US" sz="2400" b="1" dirty="0">
              <a:latin typeface="黑体" pitchFamily="2" charset="-122"/>
              <a:ea typeface="黑体" pitchFamily="2" charset="-122"/>
            </a:endParaRPr>
          </a:p>
          <a:p>
            <a:pPr indent="190500">
              <a:buNone/>
            </a:pPr>
            <a:r>
              <a:rPr lang="en-US" altLang="zh-CN" sz="2400" b="1" dirty="0" smtClean="0"/>
              <a:t>1. </a:t>
            </a:r>
            <a:r>
              <a:rPr lang="zh-CN" altLang="en-US" sz="2400" b="1" dirty="0" smtClean="0"/>
              <a:t>明确任务</a:t>
            </a:r>
          </a:p>
          <a:p>
            <a:pPr marL="0" indent="628650">
              <a:buNone/>
            </a:pPr>
            <a:r>
              <a:rPr lang="zh-CN" altLang="en-US" sz="2400" b="1" dirty="0" smtClean="0"/>
              <a:t>探究题题干的表述不同，有的表述为“探究某某问题”，有的表述为“作者有何用意”，有的表述为“谈谈你的看法”“说说你的观点和理由”“谈谈对你的启示”等。只有审明了题干给出的探究任务，才能明确探究指向。</a:t>
            </a:r>
          </a:p>
          <a:p>
            <a:pPr indent="285750">
              <a:buNone/>
            </a:pPr>
            <a:r>
              <a:rPr lang="en-US" altLang="zh-CN" sz="2400" b="1" dirty="0" smtClean="0"/>
              <a:t>2. </a:t>
            </a:r>
            <a:r>
              <a:rPr lang="zh-CN" altLang="en-US" sz="2400" b="1" dirty="0" smtClean="0"/>
              <a:t>明确观点</a:t>
            </a:r>
          </a:p>
          <a:p>
            <a:pPr marL="0" indent="628650">
              <a:buNone/>
            </a:pPr>
            <a:r>
              <a:rPr lang="zh-CN" altLang="en-US" sz="2400" b="1" dirty="0" smtClean="0"/>
              <a:t>根据题目要求，能够提出有探究意味的观点。尤其在答题时，一开始就要亮出自己的观点，做到开门见山，直接入题。</a:t>
            </a:r>
          </a:p>
          <a:p>
            <a:endParaRPr lang="zh-CN" altLang="en-US" sz="2400" dirty="0"/>
          </a:p>
        </p:txBody>
      </p:sp>
      <p:sp>
        <p:nvSpPr>
          <p:cNvPr id="1895427"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95428"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9543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9543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95426">
                                            <p:txEl>
                                              <p:pRg st="0" end="0"/>
                                            </p:txEl>
                                          </p:spTgt>
                                        </p:tgtEl>
                                        <p:attrNameLst>
                                          <p:attrName>style.visibility</p:attrName>
                                        </p:attrNameLst>
                                      </p:cBhvr>
                                      <p:to>
                                        <p:strVal val="visible"/>
                                      </p:to>
                                    </p:set>
                                    <p:anim calcmode="lin" valueType="num">
                                      <p:cBhvr additive="base">
                                        <p:cTn id="7" dur="500" fill="hold"/>
                                        <p:tgtEl>
                                          <p:spTgt spid="18954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954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95426">
                                            <p:txEl>
                                              <p:pRg st="1" end="1"/>
                                            </p:txEl>
                                          </p:spTgt>
                                        </p:tgtEl>
                                        <p:attrNameLst>
                                          <p:attrName>style.visibility</p:attrName>
                                        </p:attrNameLst>
                                      </p:cBhvr>
                                      <p:to>
                                        <p:strVal val="visible"/>
                                      </p:to>
                                    </p:set>
                                    <p:anim calcmode="lin" valueType="num">
                                      <p:cBhvr additive="base">
                                        <p:cTn id="13" dur="500" fill="hold"/>
                                        <p:tgtEl>
                                          <p:spTgt spid="189542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9542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895426">
                                            <p:txEl>
                                              <p:pRg st="2" end="2"/>
                                            </p:txEl>
                                          </p:spTgt>
                                        </p:tgtEl>
                                        <p:attrNameLst>
                                          <p:attrName>style.visibility</p:attrName>
                                        </p:attrNameLst>
                                      </p:cBhvr>
                                      <p:to>
                                        <p:strVal val="visible"/>
                                      </p:to>
                                    </p:set>
                                    <p:anim calcmode="lin" valueType="num">
                                      <p:cBhvr additive="base">
                                        <p:cTn id="17" dur="500" fill="hold"/>
                                        <p:tgtEl>
                                          <p:spTgt spid="189542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89542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95426">
                                            <p:txEl>
                                              <p:pRg st="3" end="3"/>
                                            </p:txEl>
                                          </p:spTgt>
                                        </p:tgtEl>
                                        <p:attrNameLst>
                                          <p:attrName>style.visibility</p:attrName>
                                        </p:attrNameLst>
                                      </p:cBhvr>
                                      <p:to>
                                        <p:strVal val="visible"/>
                                      </p:to>
                                    </p:set>
                                    <p:anim calcmode="lin" valueType="num">
                                      <p:cBhvr additive="base">
                                        <p:cTn id="21" dur="500" fill="hold"/>
                                        <p:tgtEl>
                                          <p:spTgt spid="189542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89542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895426">
                                            <p:txEl>
                                              <p:pRg st="4" end="4"/>
                                            </p:txEl>
                                          </p:spTgt>
                                        </p:tgtEl>
                                        <p:attrNameLst>
                                          <p:attrName>style.visibility</p:attrName>
                                        </p:attrNameLst>
                                      </p:cBhvr>
                                      <p:to>
                                        <p:strVal val="visible"/>
                                      </p:to>
                                    </p:set>
                                    <p:anim calcmode="lin" valueType="num">
                                      <p:cBhvr additive="base">
                                        <p:cTn id="25" dur="500" fill="hold"/>
                                        <p:tgtEl>
                                          <p:spTgt spid="189542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95426">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895426">
                                            <p:txEl>
                                              <p:pRg st="5" end="5"/>
                                            </p:txEl>
                                          </p:spTgt>
                                        </p:tgtEl>
                                        <p:attrNameLst>
                                          <p:attrName>style.visibility</p:attrName>
                                        </p:attrNameLst>
                                      </p:cBhvr>
                                      <p:to>
                                        <p:strVal val="visible"/>
                                      </p:to>
                                    </p:set>
                                    <p:anim calcmode="lin" valueType="num">
                                      <p:cBhvr additive="base">
                                        <p:cTn id="29" dur="500" fill="hold"/>
                                        <p:tgtEl>
                                          <p:spTgt spid="1895426">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89542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45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96451"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628650">
              <a:lnSpc>
                <a:spcPts val="3500"/>
              </a:lnSpc>
            </a:pPr>
            <a:r>
              <a:rPr lang="en-US" altLang="zh-CN" sz="2400" b="1" dirty="0" smtClean="0">
                <a:latin typeface="宋体" pitchFamily="2" charset="-122"/>
              </a:rPr>
              <a:t>3. </a:t>
            </a:r>
            <a:r>
              <a:rPr lang="zh-CN" altLang="en-US" sz="2400" b="1" dirty="0" smtClean="0">
                <a:latin typeface="宋体" pitchFamily="2" charset="-122"/>
              </a:rPr>
              <a:t>明确结构</a:t>
            </a:r>
          </a:p>
          <a:p>
            <a:pPr indent="542925">
              <a:lnSpc>
                <a:spcPts val="3500"/>
              </a:lnSpc>
            </a:pPr>
            <a:r>
              <a:rPr lang="zh-CN" altLang="en-US" sz="2400" b="1" dirty="0" smtClean="0">
                <a:latin typeface="宋体" pitchFamily="2" charset="-122"/>
              </a:rPr>
              <a:t>探究题的答案一般要结合文本或文本的具体事例做合理分析。通常采用“述”和“评”相结合的形式。</a:t>
            </a:r>
          </a:p>
          <a:p>
            <a:pPr indent="628650">
              <a:lnSpc>
                <a:spcPts val="3500"/>
              </a:lnSpc>
            </a:pPr>
            <a:r>
              <a:rPr lang="en-US" altLang="zh-CN" sz="2400" b="1" dirty="0" smtClean="0">
                <a:latin typeface="宋体" pitchFamily="2" charset="-122"/>
              </a:rPr>
              <a:t>4. </a:t>
            </a:r>
            <a:r>
              <a:rPr lang="zh-CN" altLang="en-US" sz="2400" b="1" dirty="0" smtClean="0">
                <a:latin typeface="宋体" pitchFamily="2" charset="-122"/>
              </a:rPr>
              <a:t>明确文本意识</a:t>
            </a:r>
          </a:p>
          <a:p>
            <a:pPr indent="542925">
              <a:lnSpc>
                <a:spcPts val="3500"/>
              </a:lnSpc>
            </a:pPr>
            <a:r>
              <a:rPr lang="zh-CN" altLang="en-US" sz="2400" b="1" dirty="0" smtClean="0">
                <a:latin typeface="宋体" pitchFamily="2" charset="-122"/>
              </a:rPr>
              <a:t>强调个性阅读，并不是任由考生脱离文本做天马行空式的发挥；观点要立足文本，阐述要结合文本，结论要回归文本。</a:t>
            </a:r>
          </a:p>
        </p:txBody>
      </p:sp>
      <p:sp>
        <p:nvSpPr>
          <p:cNvPr id="1896452"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9645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9645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7474"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97475"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628650">
              <a:lnSpc>
                <a:spcPts val="3500"/>
              </a:lnSpc>
            </a:pPr>
            <a:r>
              <a:rPr lang="en-US" altLang="zh-CN" sz="2400" b="1" dirty="0" smtClean="0">
                <a:latin typeface="宋体" pitchFamily="2" charset="-122"/>
              </a:rPr>
              <a:t>5. </a:t>
            </a:r>
            <a:r>
              <a:rPr lang="zh-CN" altLang="en-US" sz="2400" b="1" dirty="0" smtClean="0">
                <a:latin typeface="宋体" pitchFamily="2" charset="-122"/>
              </a:rPr>
              <a:t>注意答题格式</a:t>
            </a:r>
          </a:p>
          <a:p>
            <a:pPr indent="533400">
              <a:lnSpc>
                <a:spcPts val="3500"/>
              </a:lnSpc>
            </a:pPr>
            <a:r>
              <a:rPr lang="zh-CN" altLang="en-US" sz="2400" b="1" dirty="0" smtClean="0">
                <a:latin typeface="宋体" pitchFamily="2" charset="-122"/>
              </a:rPr>
              <a:t>答题要有规范意识。</a:t>
            </a:r>
          </a:p>
          <a:p>
            <a:pPr indent="628650">
              <a:lnSpc>
                <a:spcPts val="3500"/>
              </a:lnSpc>
            </a:pPr>
            <a:r>
              <a:rPr lang="en-US" altLang="zh-CN" sz="2400" b="1" dirty="0" smtClean="0">
                <a:latin typeface="宋体" pitchFamily="2" charset="-122"/>
              </a:rPr>
              <a:t>(1)</a:t>
            </a:r>
            <a:r>
              <a:rPr lang="zh-CN" altLang="en-US" sz="2400" b="1" dirty="0" smtClean="0">
                <a:latin typeface="宋体" pitchFamily="2" charset="-122"/>
              </a:rPr>
              <a:t>答题角度：</a:t>
            </a:r>
          </a:p>
          <a:p>
            <a:pPr indent="628650">
              <a:lnSpc>
                <a:spcPts val="3500"/>
              </a:lnSpc>
            </a:pPr>
            <a:r>
              <a:rPr lang="zh-CN" altLang="en-US" sz="2400" b="1" dirty="0" smtClean="0">
                <a:latin typeface="宋体" pitchFamily="2" charset="-122"/>
              </a:rPr>
              <a:t>①表明自己的观点，是怎样的看法，是同意还是反对；</a:t>
            </a:r>
          </a:p>
          <a:p>
            <a:pPr indent="628650">
              <a:lnSpc>
                <a:spcPts val="3500"/>
              </a:lnSpc>
            </a:pPr>
            <a:r>
              <a:rPr lang="zh-CN" altLang="en-US" sz="2400" b="1" dirty="0" smtClean="0">
                <a:latin typeface="宋体" pitchFamily="2" charset="-122"/>
              </a:rPr>
              <a:t>②结合文本，分要点陈述理由并做具体的合理的分析；</a:t>
            </a:r>
          </a:p>
          <a:p>
            <a:pPr indent="628650">
              <a:lnSpc>
                <a:spcPts val="3500"/>
              </a:lnSpc>
            </a:pPr>
            <a:r>
              <a:rPr lang="zh-CN" altLang="en-US" sz="2400" b="1" dirty="0" smtClean="0">
                <a:latin typeface="宋体" pitchFamily="2" charset="-122"/>
              </a:rPr>
              <a:t>③联系所学知识、生活实际，做出合理解释；</a:t>
            </a:r>
          </a:p>
          <a:p>
            <a:pPr indent="628650">
              <a:lnSpc>
                <a:spcPts val="3500"/>
              </a:lnSpc>
            </a:pPr>
            <a:r>
              <a:rPr lang="zh-CN" altLang="en-US" sz="2400" b="1" dirty="0" smtClean="0">
                <a:latin typeface="宋体" pitchFamily="2" charset="-122"/>
              </a:rPr>
              <a:t>④总结自己的观点。</a:t>
            </a:r>
          </a:p>
          <a:p>
            <a:pPr indent="628650">
              <a:lnSpc>
                <a:spcPts val="3500"/>
              </a:lnSpc>
            </a:pPr>
            <a:r>
              <a:rPr lang="en-US" altLang="zh-CN" sz="2400" b="1" dirty="0" smtClean="0">
                <a:latin typeface="宋体" pitchFamily="2" charset="-122"/>
              </a:rPr>
              <a:t>(2)</a:t>
            </a:r>
            <a:r>
              <a:rPr lang="zh-CN" altLang="en-US" sz="2400" b="1" dirty="0" smtClean="0">
                <a:latin typeface="宋体" pitchFamily="2" charset="-122"/>
              </a:rPr>
              <a:t>答题模式：摆出观点＋依据文本分析＋联系实际＋得出结论。</a:t>
            </a:r>
          </a:p>
        </p:txBody>
      </p:sp>
      <p:sp>
        <p:nvSpPr>
          <p:cNvPr id="1897476"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7"/>
          <p:cNvGrpSpPr>
            <a:grpSpLocks/>
          </p:cNvGrpSpPr>
          <p:nvPr/>
        </p:nvGrpSpPr>
        <p:grpSpPr bwMode="auto">
          <a:xfrm>
            <a:off x="1588" y="2674938"/>
            <a:ext cx="609600" cy="1978025"/>
            <a:chOff x="0" y="0"/>
            <a:chExt cx="384" cy="1246"/>
          </a:xfrm>
        </p:grpSpPr>
        <p:pic>
          <p:nvPicPr>
            <p:cNvPr id="189747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9747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5666" name="内容占位符 2"/>
          <p:cNvSpPr>
            <a:spLocks noGrp="1"/>
          </p:cNvSpPr>
          <p:nvPr>
            <p:ph idx="4294967295"/>
          </p:nvPr>
        </p:nvSpPr>
        <p:spPr>
          <a:xfrm>
            <a:off x="754064" y="882673"/>
            <a:ext cx="8104216" cy="5832475"/>
          </a:xfrm>
        </p:spPr>
        <p:txBody>
          <a:bodyPr/>
          <a:lstStyle/>
          <a:p>
            <a:pPr marL="0" indent="0" eaLnBrk="1" hangingPunct="1">
              <a:lnSpc>
                <a:spcPts val="3500"/>
              </a:lnSpc>
              <a:spcBef>
                <a:spcPct val="0"/>
              </a:spcBef>
              <a:buNone/>
            </a:pPr>
            <a:r>
              <a:rPr lang="zh-CN" altLang="en-US" sz="2400" b="1" dirty="0" smtClean="0">
                <a:latin typeface="宋体" pitchFamily="2" charset="-122"/>
              </a:rPr>
              <a:t>了基调。他认为治理国家不能只靠刑罚，要通过教化培养人的是非荣耻之心。德治思想成为政治领域的主导思想。</a:t>
            </a:r>
          </a:p>
          <a:p>
            <a:pPr marL="0" indent="627063" eaLnBrk="1" hangingPunct="1">
              <a:lnSpc>
                <a:spcPts val="3500"/>
              </a:lnSpc>
              <a:spcBef>
                <a:spcPct val="0"/>
              </a:spcBef>
              <a:buNone/>
            </a:pPr>
            <a:r>
              <a:rPr lang="zh-CN" altLang="en-US" sz="2400" b="1" dirty="0" smtClean="0">
                <a:latin typeface="宋体" pitchFamily="2" charset="-122"/>
              </a:rPr>
              <a:t>唐朝前期，隋朝二世而亡对唐初君臣是严厉的警示。唐太宗说：“为国之道，必须抚之以仁义，示之以威信</a:t>
            </a:r>
            <a:r>
              <a:rPr lang="en-US" altLang="zh-CN" sz="2400" b="1" dirty="0" smtClean="0">
                <a:latin typeface="宋体" pitchFamily="2" charset="-122"/>
              </a:rPr>
              <a:t>……”</a:t>
            </a:r>
            <a:r>
              <a:rPr lang="zh-CN" altLang="en-US" sz="2400" b="1" dirty="0" smtClean="0">
                <a:latin typeface="宋体" pitchFamily="2" charset="-122"/>
              </a:rPr>
              <a:t>既要发挥道德教化的作用，也要发挥法律的制约作用，二者不可割裂，互为补充。在刑罚的施用上，唐初务在宽简。在唐太宗等人德治思想影响下，唐高宗、武则天时期，遵循先人遗训，缓刑用仁，谨慎治国，天下大治。</a:t>
            </a:r>
          </a:p>
          <a:p>
            <a:pPr marL="0" indent="627063" eaLnBrk="1" hangingPunct="1">
              <a:lnSpc>
                <a:spcPts val="3500"/>
              </a:lnSpc>
              <a:spcBef>
                <a:spcPct val="0"/>
              </a:spcBef>
              <a:buNone/>
            </a:pPr>
            <a:r>
              <a:rPr lang="zh-CN" altLang="en-US" sz="2400" b="1" dirty="0" smtClean="0">
                <a:latin typeface="宋体" pitchFamily="2" charset="-122"/>
              </a:rPr>
              <a:t>宋代理学形成阶段，德治思想深深打上了理学烙印。朱熹从人心的角度解释德治。仁心表现在政策上就是爱民如子、平易近人、爱惜民力等。理学诸子概括出了“三纲八目”的治国模式，期望君主志向确定而达到天下大治。</a:t>
            </a:r>
          </a:p>
          <a:p>
            <a:pPr marL="0" indent="0" eaLnBrk="1" hangingPunct="1">
              <a:lnSpc>
                <a:spcPts val="3500"/>
              </a:lnSpc>
              <a:spcBef>
                <a:spcPct val="0"/>
              </a:spcBef>
              <a:buNone/>
            </a:pPr>
            <a:endParaRPr lang="zh-CN" altLang="en-US" sz="2400" b="1" dirty="0" smtClean="0">
              <a:latin typeface="宋体" pitchFamily="2" charset="-122"/>
            </a:endParaRPr>
          </a:p>
        </p:txBody>
      </p:sp>
      <p:sp>
        <p:nvSpPr>
          <p:cNvPr id="126566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5670"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567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498" name="内容占位符 2"/>
          <p:cNvSpPr>
            <a:spLocks noGrp="1"/>
          </p:cNvSpPr>
          <p:nvPr>
            <p:ph idx="4294967295"/>
          </p:nvPr>
        </p:nvSpPr>
        <p:spPr>
          <a:xfrm>
            <a:off x="792163" y="936625"/>
            <a:ext cx="7920037" cy="5399088"/>
          </a:xfrm>
        </p:spPr>
        <p:txBody>
          <a:bodyPr/>
          <a:lstStyle/>
          <a:p>
            <a:pPr marL="0" indent="452438" eaLnBrk="1" hangingPunct="1">
              <a:lnSpc>
                <a:spcPts val="3500"/>
              </a:lnSpc>
              <a:spcBef>
                <a:spcPct val="0"/>
              </a:spcBef>
              <a:buNone/>
            </a:pPr>
            <a:r>
              <a:rPr lang="zh-CN" altLang="en-US" sz="2400" b="1" dirty="0" smtClean="0">
                <a:latin typeface="宋体" pitchFamily="2" charset="-122"/>
              </a:rPr>
              <a:t>阅读下面的文字，完成题目。</a:t>
            </a:r>
          </a:p>
          <a:p>
            <a:pPr marL="0" indent="452438" algn="ctr" eaLnBrk="1" hangingPunct="1">
              <a:lnSpc>
                <a:spcPts val="3500"/>
              </a:lnSpc>
              <a:spcBef>
                <a:spcPct val="0"/>
              </a:spcBef>
              <a:buNone/>
            </a:pPr>
            <a:r>
              <a:rPr lang="zh-CN" altLang="en-US" sz="2400" b="1" dirty="0" smtClean="0">
                <a:latin typeface="宋体" pitchFamily="2" charset="-122"/>
              </a:rPr>
              <a:t>长　凳</a:t>
            </a:r>
          </a:p>
          <a:p>
            <a:pPr marL="0" indent="452438" algn="ctr" eaLnBrk="1" hangingPunct="1">
              <a:lnSpc>
                <a:spcPts val="3500"/>
              </a:lnSpc>
              <a:spcBef>
                <a:spcPct val="0"/>
              </a:spcBef>
              <a:buNone/>
            </a:pPr>
            <a:r>
              <a:rPr lang="zh-CN" altLang="en-US" sz="2400" b="1" dirty="0" smtClean="0">
                <a:latin typeface="宋体" pitchFamily="2" charset="-122"/>
              </a:rPr>
              <a:t>周海亮</a:t>
            </a:r>
          </a:p>
          <a:p>
            <a:pPr marL="0" indent="452438" eaLnBrk="1" hangingPunct="1">
              <a:lnSpc>
                <a:spcPts val="3500"/>
              </a:lnSpc>
              <a:spcBef>
                <a:spcPct val="0"/>
              </a:spcBef>
              <a:buNone/>
            </a:pPr>
            <a:r>
              <a:rPr lang="zh-CN" altLang="en-US" sz="2400" b="1" dirty="0" smtClean="0">
                <a:latin typeface="宋体" pitchFamily="2" charset="-122"/>
              </a:rPr>
              <a:t>乡下的雨比城里的雨大，我这样认为。</a:t>
            </a:r>
          </a:p>
          <a:p>
            <a:pPr marL="0" indent="452438" eaLnBrk="1" hangingPunct="1">
              <a:lnSpc>
                <a:spcPts val="3500"/>
              </a:lnSpc>
              <a:spcBef>
                <a:spcPct val="0"/>
              </a:spcBef>
              <a:buNone/>
            </a:pPr>
            <a:r>
              <a:rPr lang="zh-CN" altLang="en-US" sz="2400" b="1" dirty="0" smtClean="0">
                <a:latin typeface="宋体" pitchFamily="2" charset="-122"/>
              </a:rPr>
              <a:t>逢夏季，逢大雨，雨便把乡村浇得亮晃晃的，呈现一种模糊和扭曲的景致。于是河水暴涨，混浊，湍急，直冲而下，村人就跑出来，急匆匆的，却不是为了看景，村人没那个雅兴和时间，他们出来，是为了捞东西。</a:t>
            </a:r>
          </a:p>
          <a:p>
            <a:pPr marL="0" indent="452438" eaLnBrk="1" hangingPunct="1">
              <a:lnSpc>
                <a:spcPts val="3500"/>
              </a:lnSpc>
              <a:spcBef>
                <a:spcPct val="0"/>
              </a:spcBef>
              <a:buNone/>
            </a:pPr>
            <a:r>
              <a:rPr lang="zh-CN" altLang="en-US" sz="2400" b="1" dirty="0" smtClean="0">
                <a:latin typeface="宋体" pitchFamily="2" charset="-122"/>
              </a:rPr>
              <a:t>总会有可捞的东西。河的上游连着很多村落。河水里漂来垃圾、南瓜、巨木，甚至家具，当然，更多的时候，只会漂来一些碎草。碎草被河边裸露的树根挡住，就有村妇拿了粪叉，捞半天，捆紧，带回家，晒干，可以煮五六</a:t>
            </a:r>
          </a:p>
        </p:txBody>
      </p:sp>
      <p:sp>
        <p:nvSpPr>
          <p:cNvPr id="189849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98500"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10"/>
          <p:cNvGrpSpPr>
            <a:grpSpLocks/>
          </p:cNvGrpSpPr>
          <p:nvPr/>
        </p:nvGrpSpPr>
        <p:grpSpPr bwMode="auto">
          <a:xfrm>
            <a:off x="1588" y="4581525"/>
            <a:ext cx="609600" cy="2028825"/>
            <a:chOff x="0" y="0"/>
            <a:chExt cx="384" cy="1278"/>
          </a:xfrm>
        </p:grpSpPr>
        <p:pic>
          <p:nvPicPr>
            <p:cNvPr id="1898502"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9850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98498"/>
                                        </p:tgtEl>
                                        <p:attrNameLst>
                                          <p:attrName>style.visibility</p:attrName>
                                        </p:attrNameLst>
                                      </p:cBhvr>
                                      <p:to>
                                        <p:strVal val="visible"/>
                                      </p:to>
                                    </p:set>
                                    <p:anim calcmode="lin" valueType="num">
                                      <p:cBhvr additive="base">
                                        <p:cTn id="13" dur="500" fill="hold"/>
                                        <p:tgtEl>
                                          <p:spTgt spid="1898498"/>
                                        </p:tgtEl>
                                        <p:attrNameLst>
                                          <p:attrName>ppt_x</p:attrName>
                                        </p:attrNameLst>
                                      </p:cBhvr>
                                      <p:tavLst>
                                        <p:tav tm="0">
                                          <p:val>
                                            <p:strVal val="#ppt_x"/>
                                          </p:val>
                                        </p:tav>
                                        <p:tav tm="100000">
                                          <p:val>
                                            <p:strVal val="#ppt_x"/>
                                          </p:val>
                                        </p:tav>
                                      </p:tavLst>
                                    </p:anim>
                                    <p:anim calcmode="lin" valueType="num">
                                      <p:cBhvr additive="base">
                                        <p:cTn id="14" dur="500" fill="hold"/>
                                        <p:tgtEl>
                                          <p:spTgt spid="18984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8498" grpId="0"/>
    </p:bld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522"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碗的稀饭。方言里，这叫“捞浮”，几乎每一个村人，都干过这事。</a:t>
            </a:r>
            <a:endParaRPr lang="en-US" altLang="zh-CN" sz="2400" b="1" dirty="0" smtClean="0">
              <a:latin typeface="宋体" pitchFamily="2" charset="-122"/>
            </a:endParaRPr>
          </a:p>
          <a:p>
            <a:pPr marL="0" indent="628650" eaLnBrk="1" hangingPunct="1">
              <a:lnSpc>
                <a:spcPts val="3500"/>
              </a:lnSpc>
              <a:spcBef>
                <a:spcPct val="0"/>
              </a:spcBef>
              <a:buNone/>
            </a:pPr>
            <a:r>
              <a:rPr lang="zh-CN" altLang="en-US" sz="2400" b="1" dirty="0" smtClean="0">
                <a:latin typeface="宋体" pitchFamily="2" charset="-122"/>
              </a:rPr>
              <a:t>宝田与三麻同龄，论辈分，宝田管三麻叫“叔”，但从不叫，亲哥俩似的友谊。那时三麻正跟一条鲢鱼搏斗，三斤多重的鲢鱼自己蹦上岸，三麻扑过去，手一滑，鲢鱼又蹦回到水里。三麻骂，成心逗老子呢你。这时他听到宝田的声音，凳子！</a:t>
            </a:r>
          </a:p>
          <a:p>
            <a:pPr marL="0" indent="628650" eaLnBrk="1" hangingPunct="1">
              <a:lnSpc>
                <a:spcPts val="3500"/>
              </a:lnSpc>
              <a:spcBef>
                <a:spcPct val="0"/>
              </a:spcBef>
              <a:buNone/>
            </a:pPr>
            <a:r>
              <a:rPr lang="zh-CN" altLang="en-US" sz="2400" b="1" dirty="0" smtClean="0">
                <a:latin typeface="宋体" pitchFamily="2" charset="-122"/>
              </a:rPr>
              <a:t>是长凳，放在堂屋，可以坐三四人的那种。凳子从上游漂下来，被雨后的阳光照着，闪着木质的暗黄。等凳子靠近，宝田便拿一把粪叉，看准了，猛地向岸边一划。凳子在水中打一个旋儿，漂到叉子所不能及的地方。</a:t>
            </a:r>
          </a:p>
          <a:p>
            <a:pPr marL="0" indent="0" eaLnBrk="1" hangingPunct="1">
              <a:lnSpc>
                <a:spcPts val="3500"/>
              </a:lnSpc>
              <a:spcBef>
                <a:spcPct val="0"/>
              </a:spcBef>
              <a:buNone/>
            </a:pPr>
            <a:endParaRPr lang="zh-CN" altLang="en-US" sz="2400" b="1" dirty="0" smtClean="0">
              <a:latin typeface="宋体" pitchFamily="2" charset="-122"/>
            </a:endParaRPr>
          </a:p>
        </p:txBody>
      </p:sp>
      <p:sp>
        <p:nvSpPr>
          <p:cNvPr id="189952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899524"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10"/>
          <p:cNvGrpSpPr>
            <a:grpSpLocks/>
          </p:cNvGrpSpPr>
          <p:nvPr/>
        </p:nvGrpSpPr>
        <p:grpSpPr bwMode="auto">
          <a:xfrm>
            <a:off x="1588" y="4581525"/>
            <a:ext cx="609600" cy="2028825"/>
            <a:chOff x="0" y="0"/>
            <a:chExt cx="384" cy="1278"/>
          </a:xfrm>
        </p:grpSpPr>
        <p:pic>
          <p:nvPicPr>
            <p:cNvPr id="1899526"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89952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0546" name="内容占位符 2"/>
          <p:cNvSpPr>
            <a:spLocks noGrp="1"/>
          </p:cNvSpPr>
          <p:nvPr>
            <p:ph idx="4294967295"/>
          </p:nvPr>
        </p:nvSpPr>
        <p:spPr>
          <a:xfrm>
            <a:off x="792163" y="936625"/>
            <a:ext cx="7920037" cy="5399088"/>
          </a:xfrm>
        </p:spPr>
        <p:txBody>
          <a:bodyPr/>
          <a:lstStyle/>
          <a:p>
            <a:pPr marL="0" indent="533400" eaLnBrk="1" hangingPunct="1">
              <a:lnSpc>
                <a:spcPts val="3500"/>
              </a:lnSpc>
              <a:spcBef>
                <a:spcPct val="0"/>
              </a:spcBef>
              <a:buNone/>
            </a:pPr>
            <a:r>
              <a:rPr lang="zh-CN" altLang="en-US" sz="2400" b="1" dirty="0" smtClean="0">
                <a:latin typeface="宋体" pitchFamily="2" charset="-122"/>
              </a:rPr>
              <a:t>宝田急了，凳子，漂了！凳子，漂了！他向着凳子喊，很无助的样子，却并不看三麻。凳子漂出很远，颜色开始暗淡。宝田向回跑，寻找更长的粪叉或者棍子。三麻正是这个时候跳下水的。</a:t>
            </a:r>
          </a:p>
          <a:p>
            <a:pPr marL="0" indent="628650" eaLnBrk="1" hangingPunct="1">
              <a:lnSpc>
                <a:spcPts val="3500"/>
              </a:lnSpc>
              <a:spcBef>
                <a:spcPct val="0"/>
              </a:spcBef>
              <a:buNone/>
            </a:pPr>
            <a:r>
              <a:rPr lang="zh-CN" altLang="en-US" sz="2400" b="1" dirty="0" smtClean="0">
                <a:latin typeface="宋体" pitchFamily="2" charset="-122"/>
              </a:rPr>
              <a:t>三麻是村里水性最好的一个，没费多大劲儿，就把凳子救回。他把凳子坐在屁股下，一边哆嗦，一边拿手抚摸。三麻说，多好的凳子啊！</a:t>
            </a:r>
          </a:p>
          <a:p>
            <a:pPr marL="0" indent="628650" eaLnBrk="1" hangingPunct="1">
              <a:lnSpc>
                <a:spcPts val="3500"/>
              </a:lnSpc>
              <a:spcBef>
                <a:spcPct val="0"/>
              </a:spcBef>
              <a:buNone/>
            </a:pPr>
            <a:r>
              <a:rPr lang="zh-CN" altLang="en-US" sz="2400" b="1" dirty="0" smtClean="0">
                <a:latin typeface="宋体" pitchFamily="2" charset="-122"/>
              </a:rPr>
              <a:t>三麻把凳子带回家，三个孩子争抢着坐。一个孩子跛脚，很严重，吃饭时，几乎趴在地上。三麻的女人说，这下好了，这下好了。三麻说，好个屁，那是宝田的凳子。女人便看着他，尽是不满。</a:t>
            </a:r>
          </a:p>
        </p:txBody>
      </p:sp>
      <p:sp>
        <p:nvSpPr>
          <p:cNvPr id="1900547"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900548"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10"/>
          <p:cNvGrpSpPr>
            <a:grpSpLocks/>
          </p:cNvGrpSpPr>
          <p:nvPr/>
        </p:nvGrpSpPr>
        <p:grpSpPr bwMode="auto">
          <a:xfrm>
            <a:off x="1588" y="4581525"/>
            <a:ext cx="609600" cy="2028825"/>
            <a:chOff x="0" y="0"/>
            <a:chExt cx="384" cy="1278"/>
          </a:xfrm>
        </p:grpSpPr>
        <p:pic>
          <p:nvPicPr>
            <p:cNvPr id="1900550"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90055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570" name="内容占位符 2"/>
          <p:cNvSpPr>
            <a:spLocks noGrp="1"/>
          </p:cNvSpPr>
          <p:nvPr>
            <p:ph idx="4294967295"/>
          </p:nvPr>
        </p:nvSpPr>
        <p:spPr>
          <a:xfrm>
            <a:off x="792163" y="936625"/>
            <a:ext cx="7920037" cy="5399088"/>
          </a:xfrm>
        </p:spPr>
        <p:txBody>
          <a:bodyPr/>
          <a:lstStyle/>
          <a:p>
            <a:pPr marL="0" indent="533400" eaLnBrk="1" hangingPunct="1">
              <a:lnSpc>
                <a:spcPts val="3500"/>
              </a:lnSpc>
              <a:spcBef>
                <a:spcPct val="0"/>
              </a:spcBef>
              <a:buNone/>
            </a:pPr>
            <a:r>
              <a:rPr lang="zh-CN" altLang="en-US" sz="2400" b="1" dirty="0" smtClean="0">
                <a:latin typeface="宋体" pitchFamily="2" charset="-122"/>
              </a:rPr>
              <a:t>宝田常来。他对三麻说，这凳子，是我先看见的。三麻说，是。宝田说，我的叉子，没捅准。三麻看一眼正在凳子上玩得起劲的跛脚儿子，说，是。宝田就不再说话，有时喝一碗三麻家的玉米粥，把嘴巴咂得夸张地响。</a:t>
            </a:r>
          </a:p>
          <a:p>
            <a:pPr marL="0" indent="533400" eaLnBrk="1" hangingPunct="1">
              <a:lnSpc>
                <a:spcPts val="3500"/>
              </a:lnSpc>
              <a:spcBef>
                <a:spcPct val="0"/>
              </a:spcBef>
              <a:buNone/>
            </a:pPr>
            <a:r>
              <a:rPr lang="zh-CN" altLang="en-US" sz="2400" b="1" dirty="0" smtClean="0">
                <a:latin typeface="宋体" pitchFamily="2" charset="-122"/>
              </a:rPr>
              <a:t>有时三麻去找宝田。三麻对宝田女人说，要是我不去捞那个凳子，凳子就冲远了。宝田女人说，知道。三麻对宝田女人说，家里孩子，腿不好。宝田女人说，知道。三麻对宝田女人说，下次再捞浮，如果有凳子，我拼了命也为你家捞一条。宝田女人的嘴就噘起老高。不会那么巧，她说，捞了这么多年，头一次看见你捞到凳子。宝田火了，丢了手中的筷子，大骂他的女人。女人就哭，数落着宝田的窝囊。</a:t>
            </a:r>
          </a:p>
        </p:txBody>
      </p:sp>
      <p:sp>
        <p:nvSpPr>
          <p:cNvPr id="190157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901572"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10"/>
          <p:cNvGrpSpPr>
            <a:grpSpLocks/>
          </p:cNvGrpSpPr>
          <p:nvPr/>
        </p:nvGrpSpPr>
        <p:grpSpPr bwMode="auto">
          <a:xfrm>
            <a:off x="1588" y="4581525"/>
            <a:ext cx="609600" cy="2028825"/>
            <a:chOff x="0" y="0"/>
            <a:chExt cx="384" cy="1278"/>
          </a:xfrm>
        </p:grpSpPr>
        <p:pic>
          <p:nvPicPr>
            <p:cNvPr id="1901574"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90157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2594" name="内容占位符 2"/>
          <p:cNvSpPr>
            <a:spLocks noGrp="1"/>
          </p:cNvSpPr>
          <p:nvPr>
            <p:ph idx="4294967295"/>
          </p:nvPr>
        </p:nvSpPr>
        <p:spPr>
          <a:xfrm>
            <a:off x="682627" y="763588"/>
            <a:ext cx="8104215" cy="5737246"/>
          </a:xfrm>
        </p:spPr>
        <p:txBody>
          <a:bodyPr/>
          <a:lstStyle/>
          <a:p>
            <a:pPr marL="0" indent="628650" eaLnBrk="1" hangingPunct="1">
              <a:lnSpc>
                <a:spcPts val="3400"/>
              </a:lnSpc>
              <a:spcBef>
                <a:spcPct val="0"/>
              </a:spcBef>
              <a:buNone/>
            </a:pPr>
            <a:r>
              <a:rPr lang="zh-CN" altLang="en-US" sz="2400" b="1" dirty="0" smtClean="0">
                <a:latin typeface="宋体" pitchFamily="2" charset="-122"/>
              </a:rPr>
              <a:t>凳子就放在三麻家的堂屋。宝田来了，常常坐在上面。一边用手摸着，一边说，多好的凳子啊！</a:t>
            </a:r>
          </a:p>
          <a:p>
            <a:pPr marL="0" indent="628650" eaLnBrk="1" hangingPunct="1">
              <a:lnSpc>
                <a:spcPts val="3400"/>
              </a:lnSpc>
              <a:spcBef>
                <a:spcPct val="0"/>
              </a:spcBef>
              <a:buNone/>
            </a:pPr>
            <a:r>
              <a:rPr lang="zh-CN" altLang="en-US" sz="2400" b="1" dirty="0" smtClean="0">
                <a:latin typeface="宋体" pitchFamily="2" charset="-122"/>
              </a:rPr>
              <a:t>那年，没有为三麻和宝田再下一场大雨。天热得很，三麻的承诺，被太阳烤焦。</a:t>
            </a:r>
          </a:p>
          <a:p>
            <a:pPr marL="0" indent="628650" eaLnBrk="1" hangingPunct="1">
              <a:lnSpc>
                <a:spcPts val="3400"/>
              </a:lnSpc>
              <a:spcBef>
                <a:spcPct val="0"/>
              </a:spcBef>
              <a:buNone/>
            </a:pPr>
            <a:r>
              <a:rPr lang="zh-CN" altLang="en-US" sz="2400" b="1" dirty="0" smtClean="0">
                <a:latin typeface="宋体" pitchFamily="2" charset="-122"/>
              </a:rPr>
              <a:t>第二年夏天，终于下了一场大雨。好像所有的云彩都变成了雨，直接倒在了河里。河水再一次暴涨，更混浊，更湍急，河面变得更宽。</a:t>
            </a:r>
          </a:p>
          <a:p>
            <a:pPr marL="0" indent="628650" eaLnBrk="1" hangingPunct="1">
              <a:lnSpc>
                <a:spcPts val="3400"/>
              </a:lnSpc>
              <a:spcBef>
                <a:spcPct val="0"/>
              </a:spcBef>
              <a:buNone/>
            </a:pPr>
            <a:r>
              <a:rPr lang="zh-CN" altLang="en-US" sz="2400" b="1" dirty="0" smtClean="0">
                <a:latin typeface="宋体" pitchFamily="2" charset="-122"/>
              </a:rPr>
              <a:t>雨还没有停，三麻就叫上宝田，要去捞浮。宝田说，等雨停了吧，会有凳子吗？三麻说，现在去，会有。</a:t>
            </a:r>
          </a:p>
          <a:p>
            <a:pPr marL="0" indent="628650" eaLnBrk="1" hangingPunct="1">
              <a:lnSpc>
                <a:spcPts val="3400"/>
              </a:lnSpc>
              <a:spcBef>
                <a:spcPct val="0"/>
              </a:spcBef>
              <a:buNone/>
            </a:pPr>
            <a:r>
              <a:rPr lang="zh-CN" altLang="en-US" sz="2400" b="1" dirty="0" smtClean="0">
                <a:latin typeface="宋体" pitchFamily="2" charset="-122"/>
              </a:rPr>
              <a:t>还没到河边，两人就发现河面上漂着一条凳子。尽管影影绰绰，看不确切。三麻说，是凳子吗？宝田说，像。三麻就狂奔起来，奇快，宝田在后面喊，三麻！三麻没有回答，依然狂奔。他跳下了河。</a:t>
            </a:r>
          </a:p>
        </p:txBody>
      </p:sp>
      <p:sp>
        <p:nvSpPr>
          <p:cNvPr id="190259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902596"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10"/>
          <p:cNvGrpSpPr>
            <a:grpSpLocks/>
          </p:cNvGrpSpPr>
          <p:nvPr/>
        </p:nvGrpSpPr>
        <p:grpSpPr bwMode="auto">
          <a:xfrm>
            <a:off x="1588" y="4581525"/>
            <a:ext cx="609600" cy="2028825"/>
            <a:chOff x="0" y="0"/>
            <a:chExt cx="384" cy="1278"/>
          </a:xfrm>
        </p:grpSpPr>
        <p:pic>
          <p:nvPicPr>
            <p:cNvPr id="1902598"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90259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618" name="内容占位符 2"/>
          <p:cNvSpPr>
            <a:spLocks noGrp="1"/>
          </p:cNvSpPr>
          <p:nvPr>
            <p:ph idx="4294967295"/>
          </p:nvPr>
        </p:nvSpPr>
        <p:spPr>
          <a:xfrm>
            <a:off x="792163" y="936625"/>
            <a:ext cx="7920037" cy="5399088"/>
          </a:xfrm>
        </p:spPr>
        <p:txBody>
          <a:bodyPr/>
          <a:lstStyle/>
          <a:p>
            <a:pPr marL="0" indent="628650" eaLnBrk="1" hangingPunct="1">
              <a:lnSpc>
                <a:spcPts val="3500"/>
              </a:lnSpc>
              <a:spcBef>
                <a:spcPct val="0"/>
              </a:spcBef>
              <a:buNone/>
            </a:pPr>
            <a:r>
              <a:rPr lang="zh-CN" altLang="en-US" sz="2400" b="1" dirty="0" smtClean="0">
                <a:solidFill>
                  <a:srgbClr val="000000"/>
                </a:solidFill>
                <a:latin typeface="宋体" pitchFamily="2" charset="-122"/>
              </a:rPr>
              <a:t>三麻就这样被河水冲走了。宝田还记得，三麻在河水中举起的那条“凳子”，不过是一块窄窄的硬木板。</a:t>
            </a:r>
          </a:p>
          <a:p>
            <a:pPr marL="0" indent="628650" eaLnBrk="1" hangingPunct="1">
              <a:lnSpc>
                <a:spcPts val="3500"/>
              </a:lnSpc>
              <a:spcBef>
                <a:spcPct val="0"/>
              </a:spcBef>
              <a:buNone/>
            </a:pPr>
            <a:r>
              <a:rPr lang="zh-CN" altLang="en-US" sz="2400" b="1" dirty="0" smtClean="0">
                <a:solidFill>
                  <a:srgbClr val="000000"/>
                </a:solidFill>
                <a:latin typeface="宋体" pitchFamily="2" charset="-122"/>
              </a:rPr>
              <a:t>尸体是在下游很远的地方发现的，三麻被泡得肿胀和惨白，像发过的笋。三麻的女人只看一眼，就昏过去；众人把她叫醒，她再看一眼，再昏过去；众人再把她叫醒，她就疯了。</a:t>
            </a:r>
          </a:p>
          <a:p>
            <a:pPr marL="0" indent="628650" eaLnBrk="1" hangingPunct="1">
              <a:lnSpc>
                <a:spcPts val="3500"/>
              </a:lnSpc>
              <a:spcBef>
                <a:spcPct val="0"/>
              </a:spcBef>
              <a:buNone/>
            </a:pPr>
            <a:r>
              <a:rPr lang="zh-CN" altLang="en-US" sz="2400" b="1" dirty="0" smtClean="0">
                <a:solidFill>
                  <a:srgbClr val="000000"/>
                </a:solidFill>
                <a:latin typeface="宋体" pitchFamily="2" charset="-122"/>
              </a:rPr>
              <a:t>她把跛脚儿子抓起来，扔到院子里。然后抱着凳子，去找宝田。她对宝田说，别再捞浮了，叫三麻回家吧。宝田嘿嘿笑，像哭。她再说，三麻水性好，但水太凉，别让他下水。宝田再嘿嘿笑，更像哭。她再说，三麻呢？宝田便不再笑了，抹一把泪说，对不住你，婶娘。宝田头一次叫三麻的女人婶娘，三麻女人感觉不是在叫她。</a:t>
            </a:r>
          </a:p>
        </p:txBody>
      </p:sp>
      <p:sp>
        <p:nvSpPr>
          <p:cNvPr id="1903619"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903620"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10"/>
          <p:cNvGrpSpPr>
            <a:grpSpLocks/>
          </p:cNvGrpSpPr>
          <p:nvPr/>
        </p:nvGrpSpPr>
        <p:grpSpPr bwMode="auto">
          <a:xfrm>
            <a:off x="1588" y="4581525"/>
            <a:ext cx="609600" cy="2028825"/>
            <a:chOff x="0" y="0"/>
            <a:chExt cx="384" cy="1278"/>
          </a:xfrm>
        </p:grpSpPr>
        <p:pic>
          <p:nvPicPr>
            <p:cNvPr id="1903622"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90362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42" name="内容占位符 2"/>
          <p:cNvSpPr>
            <a:spLocks noGrp="1"/>
          </p:cNvSpPr>
          <p:nvPr>
            <p:ph idx="4294967295"/>
          </p:nvPr>
        </p:nvSpPr>
        <p:spPr>
          <a:xfrm>
            <a:off x="792163" y="936625"/>
            <a:ext cx="7920037" cy="5399088"/>
          </a:xfrm>
        </p:spPr>
        <p:txBody>
          <a:bodyPr/>
          <a:lstStyle/>
          <a:p>
            <a:pPr marL="0" indent="628650" eaLnBrk="1" hangingPunct="1">
              <a:lnSpc>
                <a:spcPts val="3500"/>
              </a:lnSpc>
              <a:spcBef>
                <a:spcPct val="0"/>
              </a:spcBef>
              <a:buNone/>
            </a:pPr>
            <a:r>
              <a:rPr lang="zh-CN" altLang="en-US" sz="2400" b="1" dirty="0" smtClean="0">
                <a:latin typeface="宋体" pitchFamily="2" charset="-122"/>
              </a:rPr>
              <a:t>那以后，村人常常听到宝田在夜里打他的女人。女人的惨叫，传出很远。</a:t>
            </a:r>
          </a:p>
          <a:p>
            <a:pPr marL="0" indent="628650" eaLnBrk="1" hangingPunct="1">
              <a:lnSpc>
                <a:spcPts val="3500"/>
              </a:lnSpc>
              <a:spcBef>
                <a:spcPct val="0"/>
              </a:spcBef>
              <a:buNone/>
            </a:pPr>
            <a:r>
              <a:rPr lang="zh-CN" altLang="en-US" sz="2400" b="1" dirty="0" smtClean="0">
                <a:latin typeface="宋体" pitchFamily="2" charset="-122"/>
              </a:rPr>
              <a:t>后来我知道，三麻家中曾经失火，那条被宝田送回来的凳子，早已化为一把清灰。</a:t>
            </a:r>
          </a:p>
          <a:p>
            <a:pPr marL="0" indent="533400" eaLnBrk="1" hangingPunct="1">
              <a:lnSpc>
                <a:spcPts val="3500"/>
              </a:lnSpc>
              <a:spcBef>
                <a:spcPct val="0"/>
              </a:spcBef>
              <a:buNone/>
            </a:pPr>
            <a:r>
              <a:rPr lang="zh-CN" altLang="en-US" sz="2400" b="1" dirty="0" smtClean="0">
                <a:latin typeface="宋体" pitchFamily="2" charset="-122"/>
              </a:rPr>
              <a:t>小的时候，在雨后，我也常常和大我十几岁的堂哥，跑去捞浮。我们捞到了碎草、葫芦、树枝、油桶、南瓜、竹篓、八仙桌。我们捞到了很多东西，但我们依然贫穷。</a:t>
            </a:r>
          </a:p>
          <a:p>
            <a:pPr marL="0" indent="452438"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有删改</a:t>
            </a:r>
            <a:r>
              <a:rPr lang="en-US" altLang="zh-CN" sz="2400" b="1" dirty="0" smtClean="0">
                <a:latin typeface="宋体" pitchFamily="2" charset="-122"/>
              </a:rPr>
              <a:t>)</a:t>
            </a:r>
          </a:p>
        </p:txBody>
      </p:sp>
      <p:sp>
        <p:nvSpPr>
          <p:cNvPr id="190464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904644"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10"/>
          <p:cNvGrpSpPr>
            <a:grpSpLocks/>
          </p:cNvGrpSpPr>
          <p:nvPr/>
        </p:nvGrpSpPr>
        <p:grpSpPr bwMode="auto">
          <a:xfrm>
            <a:off x="1588" y="4581525"/>
            <a:ext cx="609600" cy="2028825"/>
            <a:chOff x="0" y="0"/>
            <a:chExt cx="384" cy="1278"/>
          </a:xfrm>
        </p:grpSpPr>
        <p:pic>
          <p:nvPicPr>
            <p:cNvPr id="1904646"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90464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7714" name="内容占位符 2"/>
          <p:cNvSpPr>
            <a:spLocks noGrp="1"/>
          </p:cNvSpPr>
          <p:nvPr>
            <p:ph idx="4294967295"/>
          </p:nvPr>
        </p:nvSpPr>
        <p:spPr>
          <a:xfrm>
            <a:off x="714349" y="857233"/>
            <a:ext cx="8001056" cy="5357850"/>
          </a:xfrm>
        </p:spPr>
        <p:txBody>
          <a:bodyPr/>
          <a:lstStyle/>
          <a:p>
            <a:pPr marL="0" indent="0" eaLnBrk="1" hangingPunct="1">
              <a:lnSpc>
                <a:spcPts val="3500"/>
              </a:lnSpc>
              <a:spcBef>
                <a:spcPct val="0"/>
              </a:spcBef>
              <a:buNone/>
            </a:pPr>
            <a:r>
              <a:rPr lang="en-US" altLang="zh-CN" sz="2400" b="1" dirty="0" smtClean="0">
                <a:latin typeface="宋体" pitchFamily="2" charset="-122"/>
              </a:rPr>
              <a:t>1.</a:t>
            </a:r>
            <a:r>
              <a:rPr lang="zh-CN" altLang="en-US" sz="2400" b="1" dirty="0" smtClean="0">
                <a:latin typeface="宋体" pitchFamily="2" charset="-122"/>
              </a:rPr>
              <a:t>下列对这篇小说有关内容的分析和概括，最恰当的两项是</a:t>
            </a:r>
            <a:r>
              <a:rPr lang="en-US" altLang="zh-CN" sz="2400" b="1" dirty="0" smtClean="0">
                <a:latin typeface="宋体" pitchFamily="2" charset="-122"/>
              </a:rPr>
              <a:t>(5</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A</a:t>
            </a:r>
            <a:r>
              <a:rPr lang="zh-CN" altLang="en-US" sz="2400" b="1" dirty="0" smtClean="0">
                <a:latin typeface="宋体" pitchFamily="2" charset="-122"/>
              </a:rPr>
              <a:t>．小说选材小，立意却以小见大，通过大量言行描写细腻生动地表现人物心理，使我们得以透视那个时代复杂的人性。</a:t>
            </a:r>
          </a:p>
          <a:p>
            <a:pPr marL="0" indent="0" eaLnBrk="1" hangingPunct="1">
              <a:lnSpc>
                <a:spcPts val="3500"/>
              </a:lnSpc>
              <a:spcBef>
                <a:spcPct val="0"/>
              </a:spcBef>
              <a:buNone/>
            </a:pPr>
            <a:r>
              <a:rPr lang="en-US" altLang="zh-CN" sz="2400" b="1" dirty="0" smtClean="0">
                <a:latin typeface="宋体" pitchFamily="2" charset="-122"/>
              </a:rPr>
              <a:t>B</a:t>
            </a:r>
            <a:r>
              <a:rPr lang="zh-CN" altLang="en-US" sz="2400" b="1" dirty="0" smtClean="0">
                <a:latin typeface="宋体" pitchFamily="2" charset="-122"/>
              </a:rPr>
              <a:t>．宝田先看到长凳，但最后是水性好的三麻跳到河里把长凳捞上来拿回了家；宝田也很想得到长凳，却没有向三麻索要，这体现了他的窝囊。</a:t>
            </a:r>
          </a:p>
          <a:p>
            <a:pPr marL="0" indent="0" eaLnBrk="1" hangingPunct="1">
              <a:lnSpc>
                <a:spcPts val="3500"/>
              </a:lnSpc>
              <a:spcBef>
                <a:spcPct val="0"/>
              </a:spcBef>
              <a:buNone/>
            </a:pPr>
            <a:r>
              <a:rPr lang="en-US" altLang="zh-CN" sz="2400" b="1" dirty="0" smtClean="0">
                <a:latin typeface="宋体" pitchFamily="2" charset="-122"/>
              </a:rPr>
              <a:t>C</a:t>
            </a:r>
            <a:r>
              <a:rPr lang="zh-CN" altLang="en-US" sz="2400" b="1" dirty="0" smtClean="0">
                <a:latin typeface="宋体" pitchFamily="2" charset="-122"/>
              </a:rPr>
              <a:t>．逢夏季大雨，河上游的许多村落被暴雨冲垮受了灾，村里人们急匆匆地跑出来捞浮，捞到东西就占为己有，主要反映了村民的自私自利、贪小便宜。</a:t>
            </a:r>
          </a:p>
        </p:txBody>
      </p:sp>
      <p:sp>
        <p:nvSpPr>
          <p:cNvPr id="1907715" name="动作按钮: 自定义 4">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907716"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10"/>
          <p:cNvGrpSpPr>
            <a:grpSpLocks/>
          </p:cNvGrpSpPr>
          <p:nvPr/>
        </p:nvGrpSpPr>
        <p:grpSpPr bwMode="auto">
          <a:xfrm>
            <a:off x="1588" y="4581525"/>
            <a:ext cx="609600" cy="2028825"/>
            <a:chOff x="0" y="0"/>
            <a:chExt cx="384" cy="1278"/>
          </a:xfrm>
        </p:grpSpPr>
        <p:pic>
          <p:nvPicPr>
            <p:cNvPr id="1907718"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90771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9762"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909763"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D</a:t>
            </a:r>
            <a:r>
              <a:rPr lang="zh-CN" altLang="en-US" sz="2400" b="1" dirty="0" smtClean="0">
                <a:latin typeface="宋体" pitchFamily="2" charset="-122"/>
              </a:rPr>
              <a:t>．没有宝田女人和三麻女人的唠叨和自私自利，就不会有后面悲剧的发生，女性的狭隘是造成三麻悲剧的根源。</a:t>
            </a:r>
          </a:p>
          <a:p>
            <a:pPr>
              <a:lnSpc>
                <a:spcPts val="3500"/>
              </a:lnSpc>
            </a:pPr>
            <a:r>
              <a:rPr lang="en-US" altLang="zh-CN" sz="2400" b="1" dirty="0" smtClean="0">
                <a:latin typeface="宋体" pitchFamily="2" charset="-122"/>
              </a:rPr>
              <a:t>E</a:t>
            </a:r>
            <a:r>
              <a:rPr lang="zh-CN" altLang="en-US" sz="2400" b="1" dirty="0" smtClean="0">
                <a:latin typeface="宋体" pitchFamily="2" charset="-122"/>
              </a:rPr>
              <a:t>．小说第二段讲述了村民们雨中捞浮的旧事，是对故事发生的时代背景特征的必要交代，同时引出下文三麻捞到长凳这个重要情节。</a:t>
            </a:r>
            <a:endParaRPr lang="zh-CN" altLang="en-US" sz="2400" b="1" dirty="0">
              <a:solidFill>
                <a:srgbClr val="990033"/>
              </a:solidFill>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答</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不给分。</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本题考查理解文章内容的能力。</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项，宝田不索要长凳并不是因为窝囊，而是因为长凳毕竟是三麻捞起的，放在三麻家中，自己也没有办法索要。</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项，主要反映了村民的贫穷和在贫穷面前的麻木。</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项，认识片面，归因错误。</a:t>
            </a:r>
          </a:p>
        </p:txBody>
      </p:sp>
      <p:sp>
        <p:nvSpPr>
          <p:cNvPr id="1909764"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10"/>
          <p:cNvGrpSpPr>
            <a:grpSpLocks/>
          </p:cNvGrpSpPr>
          <p:nvPr/>
        </p:nvGrpSpPr>
        <p:grpSpPr bwMode="auto">
          <a:xfrm>
            <a:off x="1588" y="4581525"/>
            <a:ext cx="609600" cy="2028825"/>
            <a:chOff x="0" y="0"/>
            <a:chExt cx="384" cy="1278"/>
          </a:xfrm>
        </p:grpSpPr>
        <p:pic>
          <p:nvPicPr>
            <p:cNvPr id="1909766"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90976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09763">
                                            <p:txEl>
                                              <p:pRg st="2" end="2"/>
                                            </p:txEl>
                                          </p:spTgt>
                                        </p:tgtEl>
                                        <p:attrNameLst>
                                          <p:attrName>style.visibility</p:attrName>
                                        </p:attrNameLst>
                                      </p:cBhvr>
                                      <p:to>
                                        <p:strVal val="visible"/>
                                      </p:to>
                                    </p:set>
                                    <p:animEffect transition="in" filter="blinds(horizontal)">
                                      <p:cBhvr>
                                        <p:cTn id="7" dur="500"/>
                                        <p:tgtEl>
                                          <p:spTgt spid="190976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909763">
                                            <p:txEl>
                                              <p:pRg st="3" end="3"/>
                                            </p:txEl>
                                          </p:spTgt>
                                        </p:tgtEl>
                                        <p:attrNameLst>
                                          <p:attrName>style.visibility</p:attrName>
                                        </p:attrNameLst>
                                      </p:cBhvr>
                                      <p:to>
                                        <p:strVal val="visible"/>
                                      </p:to>
                                    </p:set>
                                    <p:animEffect transition="in" filter="blinds(horizontal)">
                                      <p:cBhvr>
                                        <p:cTn id="10" dur="500"/>
                                        <p:tgtEl>
                                          <p:spTgt spid="19097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0786" name="Rectangle 2"/>
          <p:cNvSpPr>
            <a:spLocks noChangeArrowheads="1"/>
          </p:cNvSpPr>
          <p:nvPr/>
        </p:nvSpPr>
        <p:spPr bwMode="auto">
          <a:xfrm>
            <a:off x="755650" y="908050"/>
            <a:ext cx="7920038" cy="5473700"/>
          </a:xfrm>
          <a:prstGeom prst="rect">
            <a:avLst/>
          </a:prstGeom>
          <a:noFill/>
          <a:ln w="9525">
            <a:noFill/>
            <a:miter lim="800000"/>
            <a:headEnd/>
            <a:tailEnd/>
          </a:ln>
        </p:spPr>
        <p:txBody>
          <a:bodyPr/>
          <a:lstStyle/>
          <a:p>
            <a:pPr>
              <a:lnSpc>
                <a:spcPts val="3300"/>
              </a:lnSpc>
            </a:pPr>
            <a:r>
              <a:rPr lang="en-US" sz="2400" b="1" dirty="0" smtClean="0">
                <a:latin typeface="宋体" pitchFamily="2" charset="-122"/>
              </a:rPr>
              <a:t>2.</a:t>
            </a:r>
            <a:r>
              <a:rPr lang="zh-CN" altLang="en-US" sz="2400" b="1" dirty="0" smtClean="0">
                <a:latin typeface="宋体" pitchFamily="2" charset="-122"/>
              </a:rPr>
              <a:t>小说以“长凳”为中心叙事写人，这样写有什么好处？请简要分析。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a:lnSpc>
                <a:spcPts val="3300"/>
              </a:lnSpc>
            </a:pPr>
            <a:endParaRPr lang="en-US" sz="2400" b="1" dirty="0">
              <a:latin typeface="宋体" pitchFamily="2" charset="-122"/>
            </a:endParaRPr>
          </a:p>
          <a:p>
            <a:pPr>
              <a:lnSpc>
                <a:spcPts val="33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这样写既照应了小说标题，又突出了全文线索，使故事情节更加集中、紧凑；②有助于人物内在情感和深层心理的发掘与表现，如突出塑造了三麻友爱、善良、讲信用的形象；③使故事既有生活气息，又有时代特点，反映了那个时代的贫穷，表现了人物在贫穷中的无奈和善良。</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p>
        </p:txBody>
      </p:sp>
      <p:sp>
        <p:nvSpPr>
          <p:cNvPr id="1910787"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910788"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10"/>
          <p:cNvGrpSpPr>
            <a:grpSpLocks/>
          </p:cNvGrpSpPr>
          <p:nvPr/>
        </p:nvGrpSpPr>
        <p:grpSpPr bwMode="auto">
          <a:xfrm>
            <a:off x="1588" y="4581525"/>
            <a:ext cx="609600" cy="2028825"/>
            <a:chOff x="0" y="0"/>
            <a:chExt cx="384" cy="1278"/>
          </a:xfrm>
        </p:grpSpPr>
        <p:pic>
          <p:nvPicPr>
            <p:cNvPr id="1910790"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91079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910786">
                                            <p:txEl>
                                              <p:pRg st="2" end="2"/>
                                            </p:txEl>
                                          </p:spTgt>
                                        </p:tgtEl>
                                        <p:attrNameLst>
                                          <p:attrName>style.visibility</p:attrName>
                                        </p:attrNameLst>
                                      </p:cBhvr>
                                      <p:to>
                                        <p:strVal val="visible"/>
                                      </p:to>
                                    </p:set>
                                    <p:animEffect transition="in" filter="diamond(in)">
                                      <p:cBhvr>
                                        <p:cTn id="7" dur="500"/>
                                        <p:tgtEl>
                                          <p:spTgt spid="191078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0" y="692150"/>
            <a:ext cx="9144000" cy="6165850"/>
            <a:chOff x="0" y="0"/>
            <a:chExt cx="9144000" cy="6165304"/>
          </a:xfrm>
        </p:grpSpPr>
        <p:sp>
          <p:nvSpPr>
            <p:cNvPr id="1216515" name="矩形 4"/>
            <p:cNvSpPr>
              <a:spLocks noChangeArrowheads="1"/>
            </p:cNvSpPr>
            <p:nvPr/>
          </p:nvSpPr>
          <p:spPr bwMode="auto">
            <a:xfrm>
              <a:off x="0" y="0"/>
              <a:ext cx="9144000" cy="6165304"/>
            </a:xfrm>
            <a:prstGeom prst="rect">
              <a:avLst/>
            </a:prstGeom>
            <a:solidFill>
              <a:schemeClr val="bg1"/>
            </a:solidFill>
            <a:ln w="9525">
              <a:noFill/>
              <a:miter lim="800000"/>
              <a:headEnd/>
              <a:tailEnd/>
            </a:ln>
          </p:spPr>
          <p:txBody>
            <a:bodyPr anchor="ctr"/>
            <a:lstStyle/>
            <a:p>
              <a:pPr algn="ctr"/>
              <a:endParaRPr lang="zh-CN" altLang="en-US" baseline="-25000">
                <a:solidFill>
                  <a:srgbClr val="FFFFFF"/>
                </a:solidFill>
              </a:endParaRPr>
            </a:p>
          </p:txBody>
        </p:sp>
        <p:grpSp>
          <p:nvGrpSpPr>
            <p:cNvPr id="3" name="矩形 5"/>
            <p:cNvGrpSpPr>
              <a:grpSpLocks/>
            </p:cNvGrpSpPr>
            <p:nvPr/>
          </p:nvGrpSpPr>
          <p:grpSpPr bwMode="auto">
            <a:xfrm>
              <a:off x="347472" y="8889"/>
              <a:ext cx="8503920" cy="5924787"/>
              <a:chOff x="0" y="0"/>
              <a:chExt cx="8503920" cy="5925312"/>
            </a:xfrm>
          </p:grpSpPr>
          <p:pic>
            <p:nvPicPr>
              <p:cNvPr id="1216517" name="矩形 5"/>
              <p:cNvPicPr>
                <a:picLocks noChangeArrowheads="1"/>
              </p:cNvPicPr>
              <p:nvPr/>
            </p:nvPicPr>
            <p:blipFill>
              <a:blip r:embed="rId2"/>
              <a:srcRect/>
              <a:stretch>
                <a:fillRect/>
              </a:stretch>
            </p:blipFill>
            <p:spPr bwMode="auto">
              <a:xfrm>
                <a:off x="0" y="0"/>
                <a:ext cx="8503920" cy="5925312"/>
              </a:xfrm>
              <a:prstGeom prst="rect">
                <a:avLst/>
              </a:prstGeom>
              <a:noFill/>
              <a:ln w="9525">
                <a:noFill/>
                <a:miter lim="800000"/>
                <a:headEnd/>
                <a:tailEnd/>
              </a:ln>
            </p:spPr>
          </p:pic>
          <p:sp>
            <p:nvSpPr>
              <p:cNvPr id="1216518" name="Text Box 6"/>
              <p:cNvSpPr txBox="1">
                <a:spLocks noChangeArrowheads="1"/>
              </p:cNvSpPr>
              <p:nvPr/>
            </p:nvSpPr>
            <p:spPr bwMode="auto">
              <a:xfrm>
                <a:off x="120072" y="49883"/>
                <a:ext cx="8266406" cy="5702377"/>
              </a:xfrm>
              <a:prstGeom prst="rect">
                <a:avLst/>
              </a:prstGeom>
              <a:noFill/>
              <a:ln w="9525">
                <a:noFill/>
                <a:miter lim="800000"/>
                <a:headEnd/>
                <a:tailEnd/>
              </a:ln>
            </p:spPr>
            <p:txBody>
              <a:bodyPr anchor="ctr"/>
              <a:lstStyle/>
              <a:p>
                <a:pPr algn="ctr"/>
                <a:endParaRPr lang="zh-CN" altLang="en-US" baseline="-25000">
                  <a:solidFill>
                    <a:srgbClr val="FFFFFF"/>
                  </a:solidFill>
                </a:endParaRPr>
              </a:p>
            </p:txBody>
          </p:sp>
        </p:grpSp>
      </p:grpSp>
      <p:sp>
        <p:nvSpPr>
          <p:cNvPr id="1216519" name="动作按钮: 自定义 8">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216520" name="矩形 23"/>
          <p:cNvSpPr>
            <a:spLocks noChangeArrowheads="1"/>
          </p:cNvSpPr>
          <p:nvPr/>
        </p:nvSpPr>
        <p:spPr bwMode="auto">
          <a:xfrm>
            <a:off x="649288" y="1030309"/>
            <a:ext cx="7916862" cy="5399087"/>
          </a:xfrm>
          <a:prstGeom prst="rect">
            <a:avLst/>
          </a:prstGeom>
          <a:noFill/>
          <a:ln w="9525">
            <a:noFill/>
            <a:miter lim="800000"/>
            <a:headEnd/>
            <a:tailEnd/>
          </a:ln>
        </p:spPr>
        <p:txBody>
          <a:bodyPr/>
          <a:lstStyle/>
          <a:p>
            <a:pPr indent="627063">
              <a:lnSpc>
                <a:spcPts val="3500"/>
              </a:lnSpc>
            </a:pPr>
            <a:r>
              <a:rPr lang="zh-CN" altLang="en-US" sz="2400" b="1" dirty="0" smtClean="0">
                <a:latin typeface="宋体" pitchFamily="2" charset="-122"/>
              </a:rPr>
              <a:t>本考点对应的考纲要求是：</a:t>
            </a:r>
            <a:r>
              <a:rPr lang="en-US" altLang="zh-CN" sz="2400" b="1" dirty="0" smtClean="0">
                <a:latin typeface="宋体" pitchFamily="2" charset="-122"/>
              </a:rPr>
              <a:t>1. </a:t>
            </a:r>
            <a:r>
              <a:rPr lang="zh-CN" altLang="en-US" sz="2400" b="1" dirty="0" smtClean="0">
                <a:latin typeface="宋体" pitchFamily="2" charset="-122"/>
              </a:rPr>
              <a:t>理解：</a:t>
            </a:r>
            <a:r>
              <a:rPr lang="en-US" altLang="zh-CN" sz="2400" b="1" dirty="0" smtClean="0">
                <a:latin typeface="宋体" pitchFamily="2" charset="-122"/>
              </a:rPr>
              <a:t>(1)</a:t>
            </a:r>
            <a:r>
              <a:rPr lang="zh-CN" altLang="en-US" sz="2400" b="1" dirty="0" smtClean="0">
                <a:latin typeface="宋体" pitchFamily="2" charset="-122"/>
              </a:rPr>
              <a:t>理解文中重要概念的含义。</a:t>
            </a:r>
            <a:r>
              <a:rPr lang="en-US" altLang="zh-CN" sz="2400" b="1" dirty="0" smtClean="0">
                <a:latin typeface="宋体" pitchFamily="2" charset="-122"/>
              </a:rPr>
              <a:t>(2)</a:t>
            </a:r>
            <a:r>
              <a:rPr lang="zh-CN" altLang="en-US" sz="2400" b="1" dirty="0" smtClean="0">
                <a:latin typeface="宋体" pitchFamily="2" charset="-122"/>
              </a:rPr>
              <a:t>理解文中重要句子的含意。“重要概念”指对文章的思想、观点、情感等起重要作用的概念。能力层级为</a:t>
            </a:r>
            <a:r>
              <a:rPr lang="en-US" altLang="zh-CN" sz="2400" b="1" dirty="0" smtClean="0">
                <a:latin typeface="宋体" pitchFamily="2" charset="-122"/>
              </a:rPr>
              <a:t>B</a:t>
            </a:r>
            <a:r>
              <a:rPr lang="zh-CN" altLang="en-US" sz="2400" b="1" dirty="0" smtClean="0">
                <a:latin typeface="宋体" pitchFamily="2" charset="-122"/>
              </a:rPr>
              <a:t>级。</a:t>
            </a:r>
            <a:r>
              <a:rPr lang="en-US" altLang="zh-CN" sz="2400" b="1" dirty="0" smtClean="0">
                <a:latin typeface="宋体" pitchFamily="2" charset="-122"/>
              </a:rPr>
              <a:t>2. </a:t>
            </a:r>
            <a:r>
              <a:rPr lang="zh-CN" altLang="en-US" sz="2400" b="1" dirty="0" smtClean="0">
                <a:latin typeface="宋体" pitchFamily="2" charset="-122"/>
              </a:rPr>
              <a:t>分析综合：</a:t>
            </a:r>
            <a:r>
              <a:rPr lang="en-US" altLang="zh-CN" sz="2400" b="1" dirty="0" smtClean="0">
                <a:latin typeface="宋体" pitchFamily="2" charset="-122"/>
              </a:rPr>
              <a:t>(1)</a:t>
            </a:r>
            <a:r>
              <a:rPr lang="zh-CN" altLang="en-US" sz="2400" b="1" dirty="0" smtClean="0">
                <a:latin typeface="宋体" pitchFamily="2" charset="-122"/>
              </a:rPr>
              <a:t>筛选并整合文中的信息。</a:t>
            </a:r>
            <a:r>
              <a:rPr lang="en-US" altLang="zh-CN" sz="2400" b="1" dirty="0" smtClean="0">
                <a:latin typeface="宋体" pitchFamily="2" charset="-122"/>
              </a:rPr>
              <a:t>(2)</a:t>
            </a:r>
            <a:r>
              <a:rPr lang="zh-CN" altLang="en-US" sz="2400" b="1" dirty="0" smtClean="0">
                <a:latin typeface="宋体" pitchFamily="2" charset="-122"/>
              </a:rPr>
              <a:t>分析文章结构，把握文章思路。</a:t>
            </a:r>
            <a:r>
              <a:rPr lang="en-US" altLang="zh-CN" sz="2400" b="1" dirty="0" smtClean="0">
                <a:latin typeface="宋体" pitchFamily="2" charset="-122"/>
              </a:rPr>
              <a:t>(3)</a:t>
            </a:r>
            <a:r>
              <a:rPr lang="zh-CN" altLang="en-US" sz="2400" b="1" dirty="0" smtClean="0">
                <a:latin typeface="宋体" pitchFamily="2" charset="-122"/>
              </a:rPr>
              <a:t>归纳内容要点，概括中心意思。</a:t>
            </a:r>
            <a:r>
              <a:rPr lang="en-US" altLang="zh-CN" sz="2400" b="1" dirty="0" smtClean="0">
                <a:latin typeface="宋体" pitchFamily="2" charset="-122"/>
              </a:rPr>
              <a:t>(4)</a:t>
            </a:r>
            <a:r>
              <a:rPr lang="zh-CN" altLang="en-US" sz="2400" b="1" dirty="0" smtClean="0">
                <a:latin typeface="宋体" pitchFamily="2" charset="-122"/>
              </a:rPr>
              <a:t>分析概括作者在文中的观点态度。“分析综合”是对阅读材料的分解剖析和整理归纳，是在理解基础上的更高一级的阅读能力，能力层级为</a:t>
            </a:r>
            <a:r>
              <a:rPr lang="en-US" altLang="zh-CN" sz="2400" b="1" dirty="0" smtClean="0">
                <a:latin typeface="宋体" pitchFamily="2" charset="-122"/>
              </a:rPr>
              <a:t>C</a:t>
            </a:r>
            <a:r>
              <a:rPr lang="zh-CN" altLang="en-US" sz="2400" b="1" dirty="0" smtClean="0">
                <a:latin typeface="宋体" pitchFamily="2" charset="-122"/>
              </a:rPr>
              <a:t>级。</a:t>
            </a:r>
            <a:endParaRPr lang="zh-CN" altLang="en-US" sz="2400" b="1" dirty="0">
              <a:latin typeface="宋体" pitchFamily="2" charset="-122"/>
            </a:endParaRPr>
          </a:p>
        </p:txBody>
      </p:sp>
      <p:sp>
        <p:nvSpPr>
          <p:cNvPr id="1216521" name="同侧圆角矩形 11"/>
          <p:cNvSpPr>
            <a:spLocks noChangeArrowheads="1"/>
          </p:cNvSpPr>
          <p:nvPr/>
        </p:nvSpPr>
        <p:spPr bwMode="auto">
          <a:xfrm>
            <a:off x="3314700" y="508000"/>
            <a:ext cx="2484438" cy="473075"/>
          </a:xfrm>
          <a:custGeom>
            <a:avLst/>
            <a:gdLst>
              <a:gd name="T0" fmla="*/ 2484438 w 2484438"/>
              <a:gd name="T1" fmla="*/ 236538 h 473075"/>
              <a:gd name="T2" fmla="*/ 1242219 w 2484438"/>
              <a:gd name="T3" fmla="*/ 473075 h 473075"/>
              <a:gd name="T4" fmla="*/ 0 w 2484438"/>
              <a:gd name="T5" fmla="*/ 236538 h 473075"/>
              <a:gd name="T6" fmla="*/ 1242219 w 2484438"/>
              <a:gd name="T7" fmla="*/ 0 h 473075"/>
              <a:gd name="T8" fmla="*/ 0 60000 65536"/>
              <a:gd name="T9" fmla="*/ 5898240 60000 65536"/>
              <a:gd name="T10" fmla="*/ 11796480 60000 65536"/>
              <a:gd name="T11" fmla="*/ 17694720 60000 65536"/>
              <a:gd name="T12" fmla="*/ 23094 w 2484438"/>
              <a:gd name="T13" fmla="*/ 23094 h 473075"/>
              <a:gd name="T14" fmla="*/ 2461344 w 2484438"/>
              <a:gd name="T15" fmla="*/ 473075 h 473075"/>
            </a:gdLst>
            <a:ahLst/>
            <a:cxnLst>
              <a:cxn ang="T8">
                <a:pos x="T0" y="T1"/>
              </a:cxn>
              <a:cxn ang="T9">
                <a:pos x="T2" y="T3"/>
              </a:cxn>
              <a:cxn ang="T10">
                <a:pos x="T4" y="T5"/>
              </a:cxn>
              <a:cxn ang="T11">
                <a:pos x="T6" y="T7"/>
              </a:cxn>
            </a:cxnLst>
            <a:rect l="T12" t="T13" r="T14" b="T15"/>
            <a:pathLst>
              <a:path w="2484438" h="473075">
                <a:moveTo>
                  <a:pt x="78847" y="0"/>
                </a:moveTo>
                <a:lnTo>
                  <a:pt x="2405591" y="0"/>
                </a:lnTo>
                <a:lnTo>
                  <a:pt x="2405590" y="0"/>
                </a:lnTo>
                <a:cubicBezTo>
                  <a:pt x="2449136" y="0"/>
                  <a:pt x="2484438" y="35301"/>
                  <a:pt x="2484438" y="78847"/>
                </a:cubicBezTo>
                <a:lnTo>
                  <a:pt x="2484438" y="473075"/>
                </a:lnTo>
                <a:lnTo>
                  <a:pt x="0" y="473075"/>
                </a:lnTo>
                <a:lnTo>
                  <a:pt x="0" y="78847"/>
                </a:lnTo>
                <a:cubicBezTo>
                  <a:pt x="0" y="35301"/>
                  <a:pt x="35301" y="0"/>
                  <a:pt x="78846" y="0"/>
                </a:cubicBezTo>
                <a:close/>
              </a:path>
            </a:pathLst>
          </a:custGeom>
          <a:gradFill rotWithShape="0">
            <a:gsLst>
              <a:gs pos="0">
                <a:srgbClr val="00B0DA"/>
              </a:gs>
              <a:gs pos="59000">
                <a:srgbClr val="1EB4FF"/>
              </a:gs>
              <a:gs pos="100000">
                <a:srgbClr val="005782"/>
              </a:gs>
            </a:gsLst>
            <a:lin ang="5400000"/>
          </a:gradFill>
          <a:ln w="9525">
            <a:noFill/>
            <a:miter lim="800000"/>
            <a:headEnd/>
            <a:tailEnd/>
          </a:ln>
        </p:spPr>
        <p:txBody>
          <a:bodyPr anchor="ctr"/>
          <a:lstStyle/>
          <a:p>
            <a:pPr algn="ctr">
              <a:lnSpc>
                <a:spcPts val="2200"/>
              </a:lnSpc>
            </a:pPr>
            <a:r>
              <a:rPr lang="zh-CN" altLang="en-US" sz="2600" b="1">
                <a:solidFill>
                  <a:schemeClr val="bg1"/>
                </a:solidFill>
                <a:latin typeface="幼圆" pitchFamily="49" charset="-122"/>
                <a:ea typeface="幼圆" pitchFamily="49" charset="-122"/>
              </a:rPr>
              <a:t>考纲在线</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withEffect">
                                  <p:stCondLst>
                                    <p:cond delay="0"/>
                                  </p:stCondLst>
                                  <p:childTnLst>
                                    <p:set>
                                      <p:cBhvr>
                                        <p:cTn id="6" dur="1" fill="hold">
                                          <p:stCondLst>
                                            <p:cond delay="0"/>
                                          </p:stCondLst>
                                        </p:cTn>
                                        <p:tgtEl>
                                          <p:spTgt spid="1216521"/>
                                        </p:tgtEl>
                                        <p:attrNameLst>
                                          <p:attrName>style.visibility</p:attrName>
                                        </p:attrNameLst>
                                      </p:cBhvr>
                                      <p:to>
                                        <p:strVal val="visible"/>
                                      </p:to>
                                    </p:set>
                                    <p:animEffect transition="in" filter="wheel(4)">
                                      <p:cBhvr>
                                        <p:cTn id="7" dur="500"/>
                                        <p:tgtEl>
                                          <p:spTgt spid="12165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16520"/>
                                        </p:tgtEl>
                                        <p:attrNameLst>
                                          <p:attrName>style.visibility</p:attrName>
                                        </p:attrNameLst>
                                      </p:cBhvr>
                                      <p:to>
                                        <p:strVal val="visible"/>
                                      </p:to>
                                    </p:set>
                                    <p:animEffect transition="in" filter="blinds(horizontal)">
                                      <p:cBhvr>
                                        <p:cTn id="12" dur="500"/>
                                        <p:tgtEl>
                                          <p:spTgt spid="1216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6520" grpId="0" autoUpdateAnimBg="0"/>
      <p:bldP spid="1216521"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内容占位符 2"/>
          <p:cNvSpPr>
            <a:spLocks noGrp="1"/>
          </p:cNvSpPr>
          <p:nvPr>
            <p:ph idx="4294967295"/>
          </p:nvPr>
        </p:nvSpPr>
        <p:spPr>
          <a:xfrm>
            <a:off x="827088" y="908050"/>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理学家提倡教化，整肃人心，通过书院讲习等传授儒家伦理，为实现“修身齐家治国平天下”提供了良好的社会环境。</a:t>
            </a:r>
            <a:endParaRPr lang="en-US" altLang="zh-CN" sz="2400" b="1" dirty="0" smtClean="0">
              <a:latin typeface="宋体" pitchFamily="2" charset="-122"/>
            </a:endParaRPr>
          </a:p>
          <a:p>
            <a:pPr marL="0" indent="0" eaLnBrk="1" hangingPunct="1">
              <a:lnSpc>
                <a:spcPts val="3500"/>
              </a:lnSpc>
              <a:spcBef>
                <a:spcPct val="0"/>
              </a:spcBef>
              <a:buNone/>
            </a:pPr>
            <a:r>
              <a:rPr lang="en-US" sz="2400" b="1" dirty="0" smtClean="0">
                <a:latin typeface="宋体" pitchFamily="2" charset="-122"/>
              </a:rPr>
              <a:t>7.</a:t>
            </a:r>
            <a:r>
              <a:rPr lang="zh-CN" altLang="en-US" sz="2400" b="1" dirty="0" smtClean="0">
                <a:latin typeface="宋体" pitchFamily="2" charset="-122"/>
              </a:rPr>
              <a:t> 下列理解和分析，不符合原文意思的一项是 </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A. </a:t>
            </a:r>
            <a:r>
              <a:rPr lang="zh-CN" altLang="en-US" sz="2400" b="1" dirty="0" smtClean="0">
                <a:latin typeface="宋体" pitchFamily="2" charset="-122"/>
              </a:rPr>
              <a:t>孟子主张“以德服人”，陆贾强调“治以道德为上”。他们都反对用严刑峻法治理国家，他们的主张进一步发展了德治思想。</a:t>
            </a:r>
          </a:p>
          <a:p>
            <a:pPr marL="0" indent="0" eaLnBrk="1" hangingPunct="1">
              <a:lnSpc>
                <a:spcPts val="3500"/>
              </a:lnSpc>
              <a:spcBef>
                <a:spcPct val="0"/>
              </a:spcBef>
              <a:buNone/>
            </a:pPr>
            <a:r>
              <a:rPr lang="en-US" altLang="zh-CN" sz="2400" b="1" dirty="0" smtClean="0">
                <a:latin typeface="宋体" pitchFamily="2" charset="-122"/>
              </a:rPr>
              <a:t>B. </a:t>
            </a:r>
            <a:r>
              <a:rPr lang="zh-CN" altLang="en-US" sz="2400" b="1" dirty="0" smtClean="0">
                <a:latin typeface="宋体" pitchFamily="2" charset="-122"/>
              </a:rPr>
              <a:t>董仲舒主张通过教化培养人的是非荣耻之心，不能只靠刑罚手段治理国家。这为汉代德治思想定下了基调。</a:t>
            </a:r>
          </a:p>
          <a:p>
            <a:pPr marL="0" indent="0" eaLnBrk="1" hangingPunct="1">
              <a:lnSpc>
                <a:spcPts val="3500"/>
              </a:lnSpc>
              <a:spcBef>
                <a:spcPct val="0"/>
              </a:spcBef>
              <a:buNone/>
            </a:pPr>
            <a:r>
              <a:rPr lang="en-US" altLang="zh-CN" sz="2400" b="1" dirty="0" smtClean="0">
                <a:latin typeface="宋体" pitchFamily="2" charset="-122"/>
              </a:rPr>
              <a:t>C. </a:t>
            </a:r>
            <a:r>
              <a:rPr lang="zh-CN" altLang="en-US" sz="2400" b="1" dirty="0" smtClean="0">
                <a:latin typeface="宋体" pitchFamily="2" charset="-122"/>
              </a:rPr>
              <a:t>唐高宗、武则天时期，深受唐太宗等人德治思想的影响；缓刑用仁，谨慎治国，实现了天下大治。</a:t>
            </a:r>
          </a:p>
          <a:p>
            <a:pPr marL="0" indent="0" eaLnBrk="1" hangingPunct="1">
              <a:lnSpc>
                <a:spcPts val="3500"/>
              </a:lnSpc>
              <a:spcBef>
                <a:spcPct val="0"/>
              </a:spcBef>
              <a:buNone/>
            </a:pPr>
            <a:endParaRPr lang="en-US" sz="2400" b="1" dirty="0">
              <a:latin typeface="宋体" pitchFamily="2" charset="-122"/>
            </a:endParaRPr>
          </a:p>
        </p:txBody>
      </p:sp>
      <p:sp>
        <p:nvSpPr>
          <p:cNvPr id="126669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669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66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0786" name="Rectangle 2"/>
          <p:cNvSpPr>
            <a:spLocks noChangeArrowheads="1"/>
          </p:cNvSpPr>
          <p:nvPr/>
        </p:nvSpPr>
        <p:spPr bwMode="auto">
          <a:xfrm>
            <a:off x="755650" y="908050"/>
            <a:ext cx="7920038" cy="5473700"/>
          </a:xfrm>
          <a:prstGeom prst="rect">
            <a:avLst/>
          </a:prstGeom>
          <a:noFill/>
          <a:ln w="9525">
            <a:noFill/>
            <a:miter lim="800000"/>
            <a:headEnd/>
            <a:tailEnd/>
          </a:ln>
        </p:spPr>
        <p:txBody>
          <a:bodyPr/>
          <a:lstStyle/>
          <a:p>
            <a:pPr>
              <a:lnSpc>
                <a:spcPts val="33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分析作品结构、把握文章思路的能力。解答本题，需要注意“长凳”这个意象在文章中所起的作用。结合文章内容分析可知，本文的标题为“长凳”，并且情节也是围绕它展开的；三麻善良、讲信用等形象特点也是通过长凳得以突出表现的；长凳是日常生活用品，并且体现了那个时代的特征，其中寄托了情感，这样写又突出了主题。</a:t>
            </a:r>
          </a:p>
        </p:txBody>
      </p:sp>
      <p:sp>
        <p:nvSpPr>
          <p:cNvPr id="1910787"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910788"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10"/>
          <p:cNvGrpSpPr>
            <a:grpSpLocks/>
          </p:cNvGrpSpPr>
          <p:nvPr/>
        </p:nvGrpSpPr>
        <p:grpSpPr bwMode="auto">
          <a:xfrm>
            <a:off x="1588" y="4581525"/>
            <a:ext cx="609600" cy="2028825"/>
            <a:chOff x="0" y="0"/>
            <a:chExt cx="384" cy="1278"/>
          </a:xfrm>
        </p:grpSpPr>
        <p:pic>
          <p:nvPicPr>
            <p:cNvPr id="1910790"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91079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81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911811"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sz="2400" b="1" dirty="0">
                <a:latin typeface="宋体" pitchFamily="2" charset="-122"/>
              </a:rPr>
              <a:t>3</a:t>
            </a:r>
            <a:r>
              <a:rPr lang="en-US" sz="2400" b="1" dirty="0" smtClean="0">
                <a:latin typeface="宋体" pitchFamily="2" charset="-122"/>
              </a:rPr>
              <a:t>.</a:t>
            </a:r>
            <a:r>
              <a:rPr lang="zh-CN" altLang="en-US" sz="2400" b="1" dirty="0" smtClean="0">
                <a:latin typeface="宋体" pitchFamily="2" charset="-122"/>
              </a:rPr>
              <a:t>小说中宝田的心理变化复杂，请结合全文分析宝田有哪些心理变化。</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先看到长凳在水中漂浮，很是心动；②三麻将长凳捞起并带回家，宝田有点不甘心，觉得长凳应该是自己的；③认识到三麻比自己更需要这条长凳，宝田虽然不好说什么，但对长凳一直念念不忘，心里也似乎一直不平；④三麻为给宝田捞“长凳”送了命，宝田心中痛苦，追悔莫及。</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分，答对三点即可给满分</a:t>
            </a:r>
            <a:r>
              <a:rPr lang="en-US" altLang="zh-CN" sz="2400" b="1" dirty="0" smtClean="0">
                <a:solidFill>
                  <a:srgbClr val="990033"/>
                </a:solidFill>
                <a:latin typeface="宋体" pitchFamily="2" charset="-122"/>
              </a:rPr>
              <a:t>)</a:t>
            </a:r>
          </a:p>
        </p:txBody>
      </p:sp>
      <p:sp>
        <p:nvSpPr>
          <p:cNvPr id="1911812"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10"/>
          <p:cNvGrpSpPr>
            <a:grpSpLocks/>
          </p:cNvGrpSpPr>
          <p:nvPr/>
        </p:nvGrpSpPr>
        <p:grpSpPr bwMode="auto">
          <a:xfrm>
            <a:off x="1588" y="4581525"/>
            <a:ext cx="609600" cy="2028825"/>
            <a:chOff x="0" y="0"/>
            <a:chExt cx="384" cy="1278"/>
          </a:xfrm>
        </p:grpSpPr>
        <p:pic>
          <p:nvPicPr>
            <p:cNvPr id="1911814"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91181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911811">
                                            <p:txEl>
                                              <p:pRg st="1" end="1"/>
                                            </p:txEl>
                                          </p:spTgt>
                                        </p:tgtEl>
                                        <p:attrNameLst>
                                          <p:attrName>style.visibility</p:attrName>
                                        </p:attrNameLst>
                                      </p:cBhvr>
                                      <p:to>
                                        <p:strVal val="visible"/>
                                      </p:to>
                                    </p:set>
                                    <p:animEffect transition="in" filter="checkerboard(across)">
                                      <p:cBhvr>
                                        <p:cTn id="7" dur="500"/>
                                        <p:tgtEl>
                                          <p:spTgt spid="19118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2834"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912835"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分析作品形象的能力。解答本题，要从文中找出有关宝田心理的描写，然后概括其变化特点。最初看到凳子时，文中有“这时他听到宝田的声音，凳子！”这样一句描写，可知宝田的心动；但凳子被三麻捞走了，宝田去三麻家说“这凳子，是我先看见的”“我的叉子，没捅准”之类的话，可见他是不甘心的；宝田虽然不再说什么，但在喝玉米粥时会把嘴巴咂得夸张地响，可见其心里的不平；后来三麻为给宝田捞“长凳”送了命，他第一次叫三麻老婆为“婶娘”，可见他的痛心及后悔。</a:t>
            </a:r>
          </a:p>
        </p:txBody>
      </p:sp>
      <p:sp>
        <p:nvSpPr>
          <p:cNvPr id="1912836"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10"/>
          <p:cNvGrpSpPr>
            <a:grpSpLocks/>
          </p:cNvGrpSpPr>
          <p:nvPr/>
        </p:nvGrpSpPr>
        <p:grpSpPr bwMode="auto">
          <a:xfrm>
            <a:off x="1588" y="4581525"/>
            <a:ext cx="609600" cy="2028825"/>
            <a:chOff x="0" y="0"/>
            <a:chExt cx="384" cy="1278"/>
          </a:xfrm>
        </p:grpSpPr>
        <p:pic>
          <p:nvPicPr>
            <p:cNvPr id="1912838"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91283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858" name="Rectangle 2"/>
          <p:cNvSpPr>
            <a:spLocks noChangeArrowheads="1"/>
          </p:cNvSpPr>
          <p:nvPr/>
        </p:nvSpPr>
        <p:spPr bwMode="auto">
          <a:xfrm>
            <a:off x="857224" y="928670"/>
            <a:ext cx="7889902" cy="5378469"/>
          </a:xfrm>
          <a:prstGeom prst="rect">
            <a:avLst/>
          </a:prstGeom>
          <a:noFill/>
          <a:ln w="9525">
            <a:noFill/>
            <a:miter lim="800000"/>
            <a:headEnd/>
            <a:tailEnd/>
          </a:ln>
        </p:spPr>
        <p:txBody>
          <a:bodyPr/>
          <a:lstStyle/>
          <a:p>
            <a:pPr>
              <a:lnSpc>
                <a:spcPts val="3300"/>
              </a:lnSpc>
            </a:pPr>
            <a:r>
              <a:rPr lang="zh-CN" altLang="en-US" sz="2400" b="1" dirty="0" smtClean="0">
                <a:latin typeface="宋体" pitchFamily="2" charset="-122"/>
              </a:rPr>
              <a:t>*</a:t>
            </a:r>
            <a:r>
              <a:rPr lang="en-US" altLang="zh-CN" sz="2400" b="1" dirty="0" smtClean="0">
                <a:latin typeface="宋体" pitchFamily="2" charset="-122"/>
              </a:rPr>
              <a:t>4.</a:t>
            </a:r>
            <a:r>
              <a:rPr lang="zh-CN" altLang="en-US" sz="2400" b="1" dirty="0" smtClean="0">
                <a:latin typeface="宋体" pitchFamily="2" charset="-122"/>
              </a:rPr>
              <a:t>有人认为，文中的“我”与小说没有什么关联，是个可有可无的人物。对此你怎么看？请谈谈你的观点并简述理由。</a:t>
            </a:r>
            <a:r>
              <a:rPr lang="en-US" altLang="zh-CN" sz="2400" b="1" dirty="0" smtClean="0">
                <a:latin typeface="宋体" pitchFamily="2" charset="-122"/>
              </a:rPr>
              <a:t>(8</a:t>
            </a:r>
            <a:r>
              <a:rPr lang="zh-CN" altLang="en-US" sz="2400" b="1" dirty="0" smtClean="0">
                <a:latin typeface="宋体" pitchFamily="2" charset="-122"/>
              </a:rPr>
              <a:t>分</a:t>
            </a:r>
            <a:r>
              <a:rPr lang="en-US" altLang="zh-CN" sz="2400" b="1" dirty="0" smtClean="0">
                <a:latin typeface="宋体" pitchFamily="2" charset="-122"/>
              </a:rPr>
              <a:t>)</a:t>
            </a:r>
          </a:p>
          <a:p>
            <a:pPr>
              <a:lnSpc>
                <a:spcPts val="3300"/>
              </a:lnSpc>
            </a:pPr>
            <a:endParaRPr lang="zh-CN" altLang="en-US" sz="2400" b="1" dirty="0">
              <a:latin typeface="宋体" pitchFamily="2" charset="-122"/>
            </a:endParaRPr>
          </a:p>
          <a:p>
            <a:pPr>
              <a:lnSpc>
                <a:spcPts val="33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示例一：同意，“我”是个与小说没什么关联的人物。①从情节来看，只有第一段和最后两段提到了“我”，“我”的故事游离于中心事件之外，显得突兀；②从人物塑造来看，“我”的形象并不突出，也没有对其他人物形象的塑造起到太多的作用；③小说的主题是反映在贫穷的时代人们的无奈和善良，三麻和宝田两家人的故事已足以鲜明深刻地表现主题思想，“我”的故事作用不大。</a:t>
            </a:r>
          </a:p>
          <a:p>
            <a:pPr>
              <a:lnSpc>
                <a:spcPts val="3300"/>
              </a:lnSpc>
            </a:pPr>
            <a:endParaRPr lang="zh-CN" altLang="en-US" sz="2400" b="1" dirty="0">
              <a:solidFill>
                <a:srgbClr val="990033"/>
              </a:solidFill>
              <a:latin typeface="宋体" pitchFamily="2" charset="-122"/>
            </a:endParaRPr>
          </a:p>
        </p:txBody>
      </p:sp>
      <p:sp>
        <p:nvSpPr>
          <p:cNvPr id="1913859"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913860"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10"/>
          <p:cNvGrpSpPr>
            <a:grpSpLocks/>
          </p:cNvGrpSpPr>
          <p:nvPr/>
        </p:nvGrpSpPr>
        <p:grpSpPr bwMode="auto">
          <a:xfrm>
            <a:off x="1588" y="4581525"/>
            <a:ext cx="609600" cy="2028825"/>
            <a:chOff x="0" y="0"/>
            <a:chExt cx="384" cy="1278"/>
          </a:xfrm>
        </p:grpSpPr>
        <p:pic>
          <p:nvPicPr>
            <p:cNvPr id="1913862"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91386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913858">
                                            <p:txEl>
                                              <p:pRg st="2" end="2"/>
                                            </p:txEl>
                                          </p:spTgt>
                                        </p:tgtEl>
                                        <p:attrNameLst>
                                          <p:attrName>style.visibility</p:attrName>
                                        </p:attrNameLst>
                                      </p:cBhvr>
                                      <p:to>
                                        <p:strVal val="visible"/>
                                      </p:to>
                                    </p:set>
                                    <p:animEffect transition="in" filter="box(in)">
                                      <p:cBhvr>
                                        <p:cTn id="7" dur="500"/>
                                        <p:tgtEl>
                                          <p:spTgt spid="191385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82"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914883"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solidFill>
                  <a:srgbClr val="990033"/>
                </a:solidFill>
                <a:latin typeface="宋体" pitchFamily="2" charset="-122"/>
              </a:rPr>
              <a:t>示例二：不同意，“我”在小说中起着重要的作用。①从情节来看，“我”是小说故事情节的叙述者，用第一人称叙述，使小说显得更真实亲切，便于抒发感情；②从人物塑造来看，“我”也和三麻、宝田一样经历了那个贫穷的时代，经历了“捞浮”，是组成人物群像的要素；③丰富了小说的主题，“我”的故事使小说的主题在悲悯之外又增反思，以“我”的感悟，即“我们捞到了很多东西，但我们依然贫穷”带出新的思考，言简意丰，引人深思。</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观点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分，理由每点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p>
        </p:txBody>
      </p:sp>
      <p:sp>
        <p:nvSpPr>
          <p:cNvPr id="1914884"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10"/>
          <p:cNvGrpSpPr>
            <a:grpSpLocks/>
          </p:cNvGrpSpPr>
          <p:nvPr/>
        </p:nvGrpSpPr>
        <p:grpSpPr bwMode="auto">
          <a:xfrm>
            <a:off x="1588" y="4581525"/>
            <a:ext cx="609600" cy="2028825"/>
            <a:chOff x="0" y="0"/>
            <a:chExt cx="384" cy="1278"/>
          </a:xfrm>
        </p:grpSpPr>
        <p:pic>
          <p:nvPicPr>
            <p:cNvPr id="1914886"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91488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82"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914883"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探究的能力。关于“我”是不是一个与小说有关联的人物，一般可以从以下角度进行分析。如从情节来看，有没有关于“我”的描写；从人物塑造来看，关于“我”的描写对小说人物的塑造有没有作用；从作品的主题来看，关于“我”的描写是否对表现主题有帮助。答题时要先表明观点，然后结合文本，从以上几个方面进行阐述。</a:t>
            </a:r>
          </a:p>
        </p:txBody>
      </p:sp>
      <p:sp>
        <p:nvSpPr>
          <p:cNvPr id="1914884" name="标题 1"/>
          <p:cNvSpPr>
            <a:spLocks noChangeArrowheads="1"/>
          </p:cNvSpPr>
          <p:nvPr/>
        </p:nvSpPr>
        <p:spPr bwMode="auto">
          <a:xfrm>
            <a:off x="466725" y="215900"/>
            <a:ext cx="6697663" cy="476250"/>
          </a:xfrm>
          <a:prstGeom prst="rect">
            <a:avLst/>
          </a:prstGeom>
          <a:noFill/>
          <a:ln w="9525">
            <a:noFill/>
            <a:miter lim="800000"/>
            <a:headEnd/>
            <a:tailEnd/>
          </a:ln>
        </p:spPr>
        <p:txBody>
          <a:bodyPr anchor="ctr"/>
          <a:lstStyle/>
          <a:p>
            <a:r>
              <a:rPr lang="zh-CN" altLang="en-US" sz="2200" b="1">
                <a:solidFill>
                  <a:srgbClr val="C00000"/>
                </a:solidFill>
                <a:latin typeface="幼圆" pitchFamily="49" charset="-122"/>
                <a:ea typeface="幼圆" pitchFamily="49" charset="-122"/>
              </a:rPr>
              <a:t>第</a:t>
            </a:r>
            <a:r>
              <a:rPr lang="en-US" sz="2200" b="1">
                <a:solidFill>
                  <a:srgbClr val="C00000"/>
                </a:solidFill>
                <a:latin typeface="幼圆" pitchFamily="49" charset="-122"/>
                <a:ea typeface="幼圆" pitchFamily="49" charset="-122"/>
              </a:rPr>
              <a:t>6</a:t>
            </a:r>
            <a:r>
              <a:rPr lang="zh-CN" altLang="en-US" sz="2200" b="1">
                <a:solidFill>
                  <a:srgbClr val="C00000"/>
                </a:solidFill>
                <a:latin typeface="幼圆" pitchFamily="49" charset="-122"/>
                <a:ea typeface="幼圆" pitchFamily="49" charset="-122"/>
              </a:rPr>
              <a:t>讲　探究小说内容</a:t>
            </a:r>
          </a:p>
        </p:txBody>
      </p:sp>
      <p:grpSp>
        <p:nvGrpSpPr>
          <p:cNvPr id="2" name="Group 10"/>
          <p:cNvGrpSpPr>
            <a:grpSpLocks/>
          </p:cNvGrpSpPr>
          <p:nvPr/>
        </p:nvGrpSpPr>
        <p:grpSpPr bwMode="auto">
          <a:xfrm>
            <a:off x="1588" y="4581525"/>
            <a:ext cx="609600" cy="2028825"/>
            <a:chOff x="0" y="0"/>
            <a:chExt cx="384" cy="1278"/>
          </a:xfrm>
        </p:grpSpPr>
        <p:pic>
          <p:nvPicPr>
            <p:cNvPr id="1914886"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91488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900113" y="2708275"/>
            <a:ext cx="7920037" cy="1446550"/>
          </a:xfrm>
          <a:prstGeom prst="rect">
            <a:avLst/>
          </a:prstGeom>
          <a:noFill/>
          <a:ln w="9525">
            <a:noFill/>
            <a:miter lim="800000"/>
            <a:headEnd/>
            <a:tailEnd/>
          </a:ln>
        </p:spPr>
        <p:txBody>
          <a:bodyPr>
            <a:spAutoFit/>
          </a:bodyPr>
          <a:lstStyle/>
          <a:p>
            <a:pPr algn="ctr">
              <a:buFontTx/>
              <a:buNone/>
            </a:pPr>
            <a:r>
              <a:rPr lang="zh-CN" altLang="en-US" sz="4400" dirty="0">
                <a:solidFill>
                  <a:srgbClr val="FF6600"/>
                </a:solidFill>
                <a:latin typeface="黑体" pitchFamily="2" charset="-122"/>
                <a:ea typeface="黑体" pitchFamily="2" charset="-122"/>
              </a:rPr>
              <a:t>专题</a:t>
            </a:r>
            <a:r>
              <a:rPr lang="zh-CN" altLang="en-US" sz="4400" dirty="0" smtClean="0">
                <a:solidFill>
                  <a:srgbClr val="FF6600"/>
                </a:solidFill>
                <a:latin typeface="黑体" pitchFamily="2" charset="-122"/>
                <a:ea typeface="黑体" pitchFamily="2" charset="-122"/>
              </a:rPr>
              <a:t>十二</a:t>
            </a:r>
            <a:r>
              <a:rPr lang="zh-CN" altLang="en-US" sz="4400" dirty="0">
                <a:solidFill>
                  <a:srgbClr val="FF6600"/>
                </a:solidFill>
                <a:latin typeface="黑体" pitchFamily="2" charset="-122"/>
                <a:ea typeface="黑体" pitchFamily="2" charset="-122"/>
              </a:rPr>
              <a:t>　 </a:t>
            </a:r>
            <a:r>
              <a:rPr lang="zh-CN" altLang="en-US" sz="4400" dirty="0" smtClean="0">
                <a:solidFill>
                  <a:srgbClr val="FF6600"/>
                </a:solidFill>
                <a:latin typeface="黑体" pitchFamily="2" charset="-122"/>
                <a:ea typeface="黑体" pitchFamily="2" charset="-122"/>
              </a:rPr>
              <a:t>文学类文本阅读</a:t>
            </a:r>
            <a:endParaRPr lang="en-US" altLang="zh-CN" sz="4400" dirty="0" smtClean="0">
              <a:solidFill>
                <a:srgbClr val="FF6600"/>
              </a:solidFill>
              <a:latin typeface="黑体" pitchFamily="2" charset="-122"/>
              <a:ea typeface="黑体" pitchFamily="2" charset="-122"/>
            </a:endParaRPr>
          </a:p>
          <a:p>
            <a:pPr algn="ctr">
              <a:buFontTx/>
              <a:buNone/>
            </a:pPr>
            <a:r>
              <a:rPr lang="en-US" altLang="zh-CN" sz="4400" dirty="0" smtClean="0">
                <a:solidFill>
                  <a:srgbClr val="FF6600"/>
                </a:solidFill>
                <a:latin typeface="黑体" pitchFamily="2" charset="-122"/>
                <a:ea typeface="黑体" pitchFamily="2" charset="-122"/>
              </a:rPr>
              <a:t>      ——</a:t>
            </a:r>
            <a:r>
              <a:rPr lang="zh-CN" altLang="en-US" sz="4400" dirty="0" smtClean="0">
                <a:solidFill>
                  <a:srgbClr val="FF6600"/>
                </a:solidFill>
                <a:latin typeface="黑体" pitchFamily="2" charset="-122"/>
                <a:ea typeface="黑体" pitchFamily="2" charset="-122"/>
              </a:rPr>
              <a:t>散文</a:t>
            </a:r>
            <a:endParaRPr lang="zh-CN" altLang="en-US" sz="4400" dirty="0">
              <a:solidFill>
                <a:srgbClr val="FF6600"/>
              </a:solidFill>
              <a:latin typeface="黑体" pitchFamily="2" charset="-122"/>
              <a:ea typeface="黑体" pitchFamily="2" charset="-122"/>
            </a:endParaRPr>
          </a:p>
        </p:txBody>
      </p:sp>
      <p:sp>
        <p:nvSpPr>
          <p:cNvPr id="869389"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900113" y="2708275"/>
            <a:ext cx="7920037" cy="762000"/>
          </a:xfrm>
          <a:prstGeom prst="rect">
            <a:avLst/>
          </a:prstGeom>
          <a:noFill/>
          <a:ln w="9525">
            <a:noFill/>
            <a:miter lim="800000"/>
            <a:headEnd/>
            <a:tailEnd/>
          </a:ln>
        </p:spPr>
        <p:txBody>
          <a:bodyPr>
            <a:spAutoFit/>
          </a:bodyPr>
          <a:lstStyle/>
          <a:p>
            <a:pPr algn="ctr">
              <a:buFontTx/>
              <a:buNone/>
            </a:pPr>
            <a:r>
              <a:rPr lang="zh-CN" altLang="en-US" sz="4400">
                <a:solidFill>
                  <a:srgbClr val="FF6600"/>
                </a:solidFill>
                <a:latin typeface="黑体" pitchFamily="2" charset="-122"/>
                <a:ea typeface="黑体" pitchFamily="2" charset="-122"/>
              </a:rPr>
              <a:t>专题十三　 实用类文本阅读</a:t>
            </a:r>
          </a:p>
        </p:txBody>
      </p:sp>
      <p:sp>
        <p:nvSpPr>
          <p:cNvPr id="869389"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900113" y="2708275"/>
            <a:ext cx="7920037" cy="762000"/>
          </a:xfrm>
          <a:prstGeom prst="rect">
            <a:avLst/>
          </a:prstGeom>
          <a:noFill/>
          <a:ln w="9525">
            <a:noFill/>
            <a:miter lim="800000"/>
            <a:headEnd/>
            <a:tailEnd/>
          </a:ln>
        </p:spPr>
        <p:txBody>
          <a:bodyPr>
            <a:spAutoFit/>
          </a:bodyPr>
          <a:lstStyle/>
          <a:p>
            <a:pPr algn="ctr">
              <a:buFontTx/>
              <a:buNone/>
            </a:pPr>
            <a:r>
              <a:rPr lang="zh-CN" altLang="en-US" sz="4400">
                <a:solidFill>
                  <a:srgbClr val="FF6600"/>
                </a:solidFill>
                <a:latin typeface="黑体" pitchFamily="2" charset="-122"/>
                <a:ea typeface="黑体" pitchFamily="2" charset="-122"/>
              </a:rPr>
              <a:t>第</a:t>
            </a:r>
            <a:r>
              <a:rPr lang="en-US" altLang="zh-CN" sz="4400">
                <a:solidFill>
                  <a:srgbClr val="FF6600"/>
                </a:solidFill>
                <a:latin typeface="黑体" pitchFamily="2" charset="-122"/>
                <a:ea typeface="黑体" pitchFamily="2" charset="-122"/>
              </a:rPr>
              <a:t>1</a:t>
            </a:r>
            <a:r>
              <a:rPr lang="zh-CN" altLang="en-US" sz="4400">
                <a:solidFill>
                  <a:srgbClr val="FF6600"/>
                </a:solidFill>
                <a:latin typeface="黑体" pitchFamily="2" charset="-122"/>
                <a:ea typeface="黑体" pitchFamily="2" charset="-122"/>
              </a:rPr>
              <a:t>讲　筛选并整合文中的信息</a:t>
            </a:r>
          </a:p>
        </p:txBody>
      </p:sp>
      <p:grpSp>
        <p:nvGrpSpPr>
          <p:cNvPr id="2" name="Group 4"/>
          <p:cNvGrpSpPr>
            <a:grpSpLocks/>
          </p:cNvGrpSpPr>
          <p:nvPr/>
        </p:nvGrpSpPr>
        <p:grpSpPr bwMode="auto">
          <a:xfrm>
            <a:off x="1588" y="777875"/>
            <a:ext cx="609600" cy="2003425"/>
            <a:chOff x="0" y="0"/>
            <a:chExt cx="384" cy="1262"/>
          </a:xfrm>
        </p:grpSpPr>
        <p:pic>
          <p:nvPicPr>
            <p:cNvPr id="870405"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70406" name="内容占位符 2">
              <a:hlinkClick r:id="rId3" action="ppaction://hlinksldjump"/>
            </p:cNvPr>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真题</a:t>
              </a:r>
              <a:r>
                <a:rPr lang="en-US" b="1" dirty="0">
                  <a:solidFill>
                    <a:schemeClr val="bg1"/>
                  </a:solidFill>
                </a:rPr>
                <a:t>.</a:t>
              </a:r>
            </a:p>
            <a:p>
              <a:pPr>
                <a:lnSpc>
                  <a:spcPts val="2300"/>
                </a:lnSpc>
              </a:pPr>
              <a:r>
                <a:rPr lang="zh-CN" altLang="en-US" sz="2000" b="1" dirty="0">
                  <a:solidFill>
                    <a:schemeClr val="bg1"/>
                  </a:solidFill>
                  <a:ea typeface="幼圆" pitchFamily="49" charset="-122"/>
                </a:rPr>
                <a:t>指导</a:t>
              </a:r>
            </a:p>
          </p:txBody>
        </p:sp>
      </p:grpSp>
      <p:grpSp>
        <p:nvGrpSpPr>
          <p:cNvPr id="3" name="Group 7"/>
          <p:cNvGrpSpPr>
            <a:grpSpLocks/>
          </p:cNvGrpSpPr>
          <p:nvPr/>
        </p:nvGrpSpPr>
        <p:grpSpPr bwMode="auto">
          <a:xfrm>
            <a:off x="1588" y="2674938"/>
            <a:ext cx="609600" cy="1978025"/>
            <a:chOff x="0" y="0"/>
            <a:chExt cx="384" cy="1246"/>
          </a:xfrm>
        </p:grpSpPr>
        <p:pic>
          <p:nvPicPr>
            <p:cNvPr id="870408" name="Picture 8"/>
            <p:cNvPicPr>
              <a:picLocks noChangeAspect="1" noChangeArrowheads="1"/>
            </p:cNvPicPr>
            <p:nvPr/>
          </p:nvPicPr>
          <p:blipFill>
            <a:blip r:embed="rId4"/>
            <a:srcRect/>
            <a:stretch>
              <a:fillRect/>
            </a:stretch>
          </p:blipFill>
          <p:spPr bwMode="auto">
            <a:xfrm>
              <a:off x="0" y="0"/>
              <a:ext cx="384" cy="1171"/>
            </a:xfrm>
            <a:prstGeom prst="rect">
              <a:avLst/>
            </a:prstGeom>
            <a:noFill/>
            <a:ln w="9525">
              <a:noFill/>
              <a:miter lim="800000"/>
              <a:headEnd/>
              <a:tailEnd/>
            </a:ln>
          </p:spPr>
        </p:pic>
        <p:sp>
          <p:nvSpPr>
            <p:cNvPr id="870409" name="内容占位符 2">
              <a:hlinkClick r:id="rId5" action="ppaction://hlinksldjump"/>
            </p:cNvPr>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考点</a:t>
              </a:r>
              <a:r>
                <a:rPr lang="en-US" b="1" dirty="0">
                  <a:solidFill>
                    <a:schemeClr val="bg1"/>
                  </a:solidFill>
                </a:rPr>
                <a:t>.</a:t>
              </a:r>
            </a:p>
            <a:p>
              <a:pPr>
                <a:lnSpc>
                  <a:spcPts val="2300"/>
                </a:lnSpc>
              </a:pPr>
              <a:r>
                <a:rPr lang="zh-CN" altLang="en-US" sz="2000" b="1" dirty="0">
                  <a:solidFill>
                    <a:schemeClr val="bg1"/>
                  </a:solidFill>
                  <a:ea typeface="幼圆" pitchFamily="49" charset="-122"/>
                </a:rPr>
                <a:t>技法</a:t>
              </a:r>
            </a:p>
          </p:txBody>
        </p:sp>
      </p:grpSp>
      <p:grpSp>
        <p:nvGrpSpPr>
          <p:cNvPr id="4" name="Group 10"/>
          <p:cNvGrpSpPr>
            <a:grpSpLocks/>
          </p:cNvGrpSpPr>
          <p:nvPr/>
        </p:nvGrpSpPr>
        <p:grpSpPr bwMode="auto">
          <a:xfrm>
            <a:off x="1588" y="4581525"/>
            <a:ext cx="609600" cy="2028825"/>
            <a:chOff x="0" y="0"/>
            <a:chExt cx="384" cy="1278"/>
          </a:xfrm>
        </p:grpSpPr>
        <p:pic>
          <p:nvPicPr>
            <p:cNvPr id="870411" name="Picture 11"/>
            <p:cNvPicPr>
              <a:picLocks noChangeAspect="1" noChangeArrowheads="1"/>
            </p:cNvPicPr>
            <p:nvPr/>
          </p:nvPicPr>
          <p:blipFill>
            <a:blip r:embed="rId6"/>
            <a:srcRect/>
            <a:stretch>
              <a:fillRect/>
            </a:stretch>
          </p:blipFill>
          <p:spPr bwMode="auto">
            <a:xfrm>
              <a:off x="0" y="0"/>
              <a:ext cx="384" cy="1171"/>
            </a:xfrm>
            <a:prstGeom prst="rect">
              <a:avLst/>
            </a:prstGeom>
            <a:noFill/>
            <a:ln w="9525">
              <a:noFill/>
              <a:miter lim="800000"/>
              <a:headEnd/>
              <a:tailEnd/>
            </a:ln>
          </p:spPr>
        </p:pic>
        <p:sp>
          <p:nvSpPr>
            <p:cNvPr id="870412" name="内容占位符 2">
              <a:hlinkClick r:id="rId7" action="ppaction://hlinksldjump"/>
            </p:cNvPr>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训练</a:t>
              </a:r>
              <a:r>
                <a:rPr lang="en-US" b="1" dirty="0">
                  <a:solidFill>
                    <a:schemeClr val="bg1"/>
                  </a:solidFill>
                </a:rPr>
                <a:t>.</a:t>
              </a:r>
            </a:p>
            <a:p>
              <a:pPr>
                <a:lnSpc>
                  <a:spcPts val="2300"/>
                </a:lnSpc>
              </a:pPr>
              <a:r>
                <a:rPr lang="zh-CN" altLang="en-US" sz="2000" b="1" dirty="0">
                  <a:solidFill>
                    <a:schemeClr val="bg1"/>
                  </a:solidFill>
                  <a:ea typeface="幼圆" pitchFamily="49" charset="-122"/>
                </a:rPr>
                <a:t>检测</a:t>
              </a:r>
            </a:p>
          </p:txBody>
        </p:sp>
      </p:grpSp>
      <p:sp>
        <p:nvSpPr>
          <p:cNvPr id="870413" name="动作按钮: 自定义 7">
            <a:hlinkClick r:id="rId8"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3"/>
                                        </p:tgtEl>
                                      </p:cBhvr>
                                    </p:animEffect>
                                    <p:animScale>
                                      <p:cBhvr>
                                        <p:cTn id="17" dur="250" autoRev="1" fill="hold"/>
                                        <p:tgtEl>
                                          <p:spTgt spid="3"/>
                                        </p:tgtEl>
                                      </p:cBhvr>
                                      <p:by x="105000" y="105000"/>
                                    </p:animScale>
                                  </p:childTnLst>
                                </p:cTn>
                              </p:par>
                            </p:childTnLst>
                          </p:cTn>
                        </p:par>
                        <p:par>
                          <p:cTn id="18" fill="hold">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4"/>
                                        </p:tgtEl>
                                      </p:cBhvr>
                                    </p:animEffect>
                                    <p:animScale>
                                      <p:cBhvr>
                                        <p:cTn id="21"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baseline="-250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baseline="-25000"/>
            </a:p>
          </p:txBody>
        </p:sp>
      </p:grpSp>
      <p:sp>
        <p:nvSpPr>
          <p:cNvPr id="6148" name="矩形 23"/>
          <p:cNvSpPr>
            <a:spLocks noChangeArrowheads="1"/>
          </p:cNvSpPr>
          <p:nvPr/>
        </p:nvSpPr>
        <p:spPr bwMode="auto">
          <a:xfrm>
            <a:off x="539750" y="982663"/>
            <a:ext cx="8064500" cy="5399087"/>
          </a:xfrm>
          <a:prstGeom prst="rect">
            <a:avLst/>
          </a:prstGeom>
          <a:noFill/>
          <a:ln w="9525">
            <a:noFill/>
            <a:miter lim="800000"/>
            <a:headEnd/>
            <a:tailEnd/>
          </a:ln>
        </p:spPr>
        <p:txBody>
          <a:bodyPr/>
          <a:lstStyle/>
          <a:p>
            <a:pPr algn="just">
              <a:lnSpc>
                <a:spcPts val="3200"/>
              </a:lnSpc>
              <a:buFontTx/>
              <a:buNone/>
            </a:pPr>
            <a:r>
              <a:rPr lang="zh-CN" altLang="en-US" sz="2400" b="1" dirty="0">
                <a:solidFill>
                  <a:srgbClr val="000000"/>
                </a:solidFill>
                <a:latin typeface="Times New Roman" pitchFamily="18" charset="0"/>
                <a:cs typeface="Times New Roman" pitchFamily="18" charset="0"/>
              </a:rPr>
              <a:t>      </a:t>
            </a:r>
          </a:p>
          <a:p>
            <a:pPr indent="533400" algn="just">
              <a:lnSpc>
                <a:spcPts val="3200"/>
              </a:lnSpc>
              <a:buFontTx/>
              <a:buNone/>
            </a:pPr>
            <a:r>
              <a:rPr lang="zh-CN" altLang="en-US" sz="2400" b="1" dirty="0" smtClean="0">
                <a:solidFill>
                  <a:srgbClr val="000000"/>
                </a:solidFill>
                <a:latin typeface="Times New Roman" pitchFamily="18" charset="0"/>
                <a:cs typeface="Times New Roman" pitchFamily="18" charset="0"/>
              </a:rPr>
              <a:t>新课标全国卷</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考试说明</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对“筛选并整合文中的信息”这一考点的要求是：准确解读文本，筛选、整合信息，能力层级为</a:t>
            </a:r>
            <a:r>
              <a:rPr lang="en-US" altLang="zh-CN" sz="2400" b="1" dirty="0" smtClean="0">
                <a:solidFill>
                  <a:srgbClr val="000000"/>
                </a:solidFill>
                <a:latin typeface="Times New Roman" pitchFamily="18" charset="0"/>
                <a:cs typeface="Times New Roman" pitchFamily="18" charset="0"/>
              </a:rPr>
              <a:t>C</a:t>
            </a:r>
            <a:r>
              <a:rPr lang="zh-CN" altLang="en-US" sz="2400" b="1" dirty="0" smtClean="0">
                <a:solidFill>
                  <a:srgbClr val="000000"/>
                </a:solidFill>
                <a:latin typeface="Times New Roman" pitchFamily="18" charset="0"/>
                <a:cs typeface="Times New Roman" pitchFamily="18" charset="0"/>
              </a:rPr>
              <a:t>级。</a:t>
            </a:r>
            <a:endParaRPr lang="zh-CN" altLang="en-US" sz="2400" b="1" dirty="0">
              <a:solidFill>
                <a:srgbClr val="000000"/>
              </a:solidFill>
              <a:latin typeface="Times New Roman" pitchFamily="18" charset="0"/>
              <a:cs typeface="Times New Roman" pitchFamily="18" charset="0"/>
            </a:endParaRP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buFontTx/>
              <a:buNone/>
              <a:defRPr/>
            </a:pPr>
            <a:r>
              <a:rPr lang="zh-CN" altLang="en-US" sz="2600" b="1" dirty="0">
                <a:solidFill>
                  <a:schemeClr val="bg1"/>
                </a:solidFill>
                <a:latin typeface="幼圆" pitchFamily="49" charset="-122"/>
                <a:ea typeface="幼圆" pitchFamily="49" charset="-122"/>
              </a:rPr>
              <a:t>考纲在线</a:t>
            </a:r>
          </a:p>
        </p:txBody>
      </p:sp>
      <p:sp>
        <p:nvSpPr>
          <p:cNvPr id="871434"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blinds(horizontal)">
                                      <p:cBhvr>
                                        <p:cTn id="12"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p:bldP spid="1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7714"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latin typeface="宋体" pitchFamily="2" charset="-122"/>
              </a:rPr>
              <a:t>D. </a:t>
            </a:r>
            <a:r>
              <a:rPr lang="zh-CN" altLang="en-US" sz="2400" b="1" dirty="0" smtClean="0">
                <a:latin typeface="宋体" pitchFamily="2" charset="-122"/>
              </a:rPr>
              <a:t>在宋代理学形成时期，朱熹制定了爱民如子、平易近人、爱惜民力等一系列政策措施，为德治思想打上了理学烙印。</a:t>
            </a:r>
          </a:p>
        </p:txBody>
      </p:sp>
      <p:sp>
        <p:nvSpPr>
          <p:cNvPr id="126771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771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771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内容占位符 2"/>
          <p:cNvSpPr txBox="1">
            <a:spLocks/>
          </p:cNvSpPr>
          <p:nvPr/>
        </p:nvSpPr>
        <p:spPr bwMode="auto">
          <a:xfrm>
            <a:off x="866805" y="2928934"/>
            <a:ext cx="7920037" cy="192087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ts val="3500"/>
              </a:lnSpc>
              <a:spcBef>
                <a:spcPct val="0"/>
              </a:spcBef>
              <a:spcAft>
                <a:spcPct val="0"/>
              </a:spcAft>
              <a:buClrTx/>
              <a:buSzTx/>
              <a:buFont typeface="Arial" charset="0"/>
              <a:buNone/>
              <a:tabLst/>
              <a:defRPr/>
            </a:pPr>
            <a:r>
              <a:rPr kumimoji="0" lang="en-US" altLang="zh-CN" sz="2400" b="1" i="0" u="none" strike="noStrike" kern="0" cap="none" spc="0" normalizeH="0" baseline="0" noProof="0" dirty="0" smtClean="0">
                <a:ln>
                  <a:noFill/>
                </a:ln>
                <a:solidFill>
                  <a:srgbClr val="990033"/>
                </a:solidFill>
                <a:effectLst/>
                <a:uLnTx/>
                <a:uFillTx/>
                <a:latin typeface="宋体" pitchFamily="2" charset="-122"/>
                <a:ea typeface="+mn-ea"/>
                <a:cs typeface="+mn-cs"/>
              </a:rPr>
              <a:t>D</a:t>
            </a:r>
            <a:r>
              <a:rPr kumimoji="0" lang="zh-CN" altLang="en-US" sz="2400" b="1" i="0" u="none" strike="noStrike" kern="0" cap="none" spc="0" normalizeH="0" baseline="0" noProof="0" dirty="0" smtClean="0">
                <a:ln>
                  <a:noFill/>
                </a:ln>
                <a:solidFill>
                  <a:srgbClr val="990033"/>
                </a:solidFill>
                <a:effectLst/>
                <a:uLnTx/>
                <a:uFillTx/>
                <a:latin typeface="宋体" pitchFamily="2" charset="-122"/>
                <a:ea typeface="+mn-ea"/>
                <a:cs typeface="+mn-cs"/>
              </a:rPr>
              <a:t>　</a:t>
            </a:r>
            <a:r>
              <a:rPr kumimoji="0" lang="en-US" altLang="zh-CN" sz="2400" b="1" i="0" u="none" strike="noStrike" kern="0" cap="none" spc="0" normalizeH="0" baseline="0" noProof="0" dirty="0" smtClean="0">
                <a:ln>
                  <a:noFill/>
                </a:ln>
                <a:solidFill>
                  <a:srgbClr val="990033"/>
                </a:solidFill>
                <a:effectLst/>
                <a:uLnTx/>
                <a:uFillTx/>
                <a:latin typeface="宋体" pitchFamily="2" charset="-122"/>
                <a:ea typeface="+mn-ea"/>
                <a:cs typeface="+mn-cs"/>
              </a:rPr>
              <a:t>[</a:t>
            </a:r>
            <a:r>
              <a:rPr kumimoji="0" lang="zh-CN" altLang="en-US" sz="2400" b="1" i="0" u="none" strike="noStrike" kern="0" cap="none" spc="0" normalizeH="0" baseline="0" noProof="0" dirty="0" smtClean="0">
                <a:ln>
                  <a:noFill/>
                </a:ln>
                <a:solidFill>
                  <a:srgbClr val="990033"/>
                </a:solidFill>
                <a:effectLst/>
                <a:uLnTx/>
                <a:uFillTx/>
                <a:latin typeface="黑体" pitchFamily="2" charset="-122"/>
                <a:ea typeface="黑体" pitchFamily="2" charset="-122"/>
              </a:rPr>
              <a:t>解析</a:t>
            </a:r>
            <a:r>
              <a:rPr kumimoji="0" lang="en-US" altLang="zh-CN" sz="2400" b="1" i="0" u="none" strike="noStrike" kern="0" cap="none" spc="0" normalizeH="0" baseline="0" noProof="0" dirty="0" smtClean="0">
                <a:ln>
                  <a:noFill/>
                </a:ln>
                <a:solidFill>
                  <a:srgbClr val="990033"/>
                </a:solidFill>
                <a:effectLst/>
                <a:uLnTx/>
                <a:uFillTx/>
                <a:latin typeface="宋体" pitchFamily="2" charset="-122"/>
                <a:ea typeface="+mn-ea"/>
                <a:cs typeface="+mn-cs"/>
              </a:rPr>
              <a:t>]  “</a:t>
            </a:r>
            <a:r>
              <a:rPr kumimoji="0" lang="zh-CN" altLang="en-US" sz="2400" b="1" i="0" u="none" strike="noStrike" kern="0" cap="none" spc="0" normalizeH="0" baseline="0" noProof="0" dirty="0" smtClean="0">
                <a:ln>
                  <a:noFill/>
                </a:ln>
                <a:solidFill>
                  <a:srgbClr val="990033"/>
                </a:solidFill>
                <a:effectLst/>
                <a:uLnTx/>
                <a:uFillTx/>
                <a:latin typeface="宋体" pitchFamily="2" charset="-122"/>
                <a:ea typeface="+mn-ea"/>
                <a:cs typeface="+mn-cs"/>
              </a:rPr>
              <a:t>朱熹制定</a:t>
            </a:r>
            <a:r>
              <a:rPr kumimoji="0" lang="en-US" altLang="zh-CN" sz="2400" b="1" i="0" u="none" strike="noStrike" kern="0" cap="none" spc="0" normalizeH="0" baseline="0" noProof="0" dirty="0" smtClean="0">
                <a:ln>
                  <a:noFill/>
                </a:ln>
                <a:solidFill>
                  <a:srgbClr val="990033"/>
                </a:solidFill>
                <a:effectLst/>
                <a:uLnTx/>
                <a:uFillTx/>
                <a:latin typeface="宋体" pitchFamily="2" charset="-122"/>
                <a:ea typeface="+mn-ea"/>
                <a:cs typeface="+mn-cs"/>
              </a:rPr>
              <a:t>……</a:t>
            </a:r>
            <a:r>
              <a:rPr kumimoji="0" lang="zh-CN" altLang="en-US" sz="2400" b="1" i="0" u="none" strike="noStrike" kern="0" cap="none" spc="0" normalizeH="0" baseline="0" noProof="0" dirty="0" smtClean="0">
                <a:ln>
                  <a:noFill/>
                </a:ln>
                <a:solidFill>
                  <a:srgbClr val="990033"/>
                </a:solidFill>
                <a:effectLst/>
                <a:uLnTx/>
                <a:uFillTx/>
                <a:latin typeface="宋体" pitchFamily="2" charset="-122"/>
                <a:ea typeface="+mn-ea"/>
                <a:cs typeface="+mn-cs"/>
              </a:rPr>
              <a:t>一系列政策措施”的说法属于无中生有，原文的对应句是“朱熹从人心的角度解释德治。仁心表现在政策上就是爱民如子、平易近人、爱惜民力等”。</a:t>
            </a:r>
          </a:p>
        </p:txBody>
      </p:sp>
      <p:sp>
        <p:nvSpPr>
          <p:cNvPr id="9"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baseline="-250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baseline="-25000"/>
            </a:p>
          </p:txBody>
        </p:sp>
      </p:grpSp>
      <p:sp>
        <p:nvSpPr>
          <p:cNvPr id="7173" name="矩形 23"/>
          <p:cNvSpPr>
            <a:spLocks noChangeArrowheads="1"/>
          </p:cNvSpPr>
          <p:nvPr/>
        </p:nvSpPr>
        <p:spPr bwMode="auto">
          <a:xfrm>
            <a:off x="539750" y="982663"/>
            <a:ext cx="7993063" cy="5110162"/>
          </a:xfrm>
          <a:prstGeom prst="rect">
            <a:avLst/>
          </a:prstGeom>
          <a:noFill/>
          <a:ln w="9525">
            <a:noFill/>
            <a:miter lim="800000"/>
            <a:headEnd/>
            <a:tailEnd/>
          </a:ln>
        </p:spPr>
        <p:txBody>
          <a:bodyPr/>
          <a:lstStyle/>
          <a:p>
            <a:pPr>
              <a:lnSpc>
                <a:spcPts val="3500"/>
              </a:lnSpc>
            </a:pPr>
            <a:r>
              <a:rPr lang="zh-CN" altLang="en-US" sz="2400" b="1" dirty="0">
                <a:latin typeface="宋体" pitchFamily="2" charset="-122"/>
              </a:rPr>
              <a:t>　　</a:t>
            </a:r>
            <a:r>
              <a:rPr lang="zh-CN" altLang="en-US" sz="2400" b="1" dirty="0" smtClean="0">
                <a:solidFill>
                  <a:srgbClr val="000000"/>
                </a:solidFill>
                <a:latin typeface="Times New Roman" pitchFamily="18" charset="0"/>
                <a:cs typeface="Times New Roman" pitchFamily="18" charset="0"/>
              </a:rPr>
              <a:t>“筛选并整合文中的信息”是实用类文本阅读的一个必考考点，无论是客观题还是主观题，对本考点都有涉及，如</a:t>
            </a:r>
            <a:r>
              <a:rPr lang="en-US" altLang="zh-CN" sz="2400" b="1" dirty="0" smtClean="0">
                <a:solidFill>
                  <a:srgbClr val="000000"/>
                </a:solidFill>
                <a:latin typeface="Times New Roman" pitchFamily="18" charset="0"/>
                <a:cs typeface="Times New Roman" pitchFamily="18" charset="0"/>
              </a:rPr>
              <a:t>2013—2015</a:t>
            </a:r>
            <a:r>
              <a:rPr lang="zh-CN" altLang="en-US" sz="2400" b="1" dirty="0" smtClean="0">
                <a:solidFill>
                  <a:srgbClr val="000000"/>
                </a:solidFill>
                <a:latin typeface="Times New Roman" pitchFamily="18" charset="0"/>
                <a:cs typeface="Times New Roman" pitchFamily="18" charset="0"/>
              </a:rPr>
              <a:t>年新课标全国卷</a:t>
            </a:r>
            <a:r>
              <a:rPr lang="en-US" altLang="zh-CN" sz="2400" b="1" dirty="0" smtClean="0">
                <a:solidFill>
                  <a:srgbClr val="000000"/>
                </a:solidFill>
                <a:latin typeface="Times New Roman" pitchFamily="18" charset="0"/>
                <a:cs typeface="Times New Roman" pitchFamily="18" charset="0"/>
              </a:rPr>
              <a:t>Ⅰ</a:t>
            </a:r>
            <a:r>
              <a:rPr lang="zh-CN" altLang="en-US" sz="2400" b="1" dirty="0" smtClean="0">
                <a:solidFill>
                  <a:srgbClr val="000000"/>
                </a:solidFill>
                <a:latin typeface="Times New Roman" pitchFamily="18" charset="0"/>
                <a:cs typeface="Times New Roman" pitchFamily="18" charset="0"/>
              </a:rPr>
              <a:t>、</a:t>
            </a:r>
            <a:r>
              <a:rPr lang="en-US" altLang="zh-CN" sz="2400" b="1" dirty="0" smtClean="0">
                <a:solidFill>
                  <a:srgbClr val="000000"/>
                </a:solidFill>
                <a:latin typeface="Times New Roman" pitchFamily="18" charset="0"/>
                <a:cs typeface="Times New Roman" pitchFamily="18" charset="0"/>
              </a:rPr>
              <a:t>Ⅱ</a:t>
            </a:r>
            <a:r>
              <a:rPr lang="zh-CN" altLang="en-US" sz="2400" b="1" dirty="0" smtClean="0">
                <a:solidFill>
                  <a:srgbClr val="000000"/>
                </a:solidFill>
                <a:latin typeface="Times New Roman" pitchFamily="18" charset="0"/>
                <a:cs typeface="Times New Roman" pitchFamily="18" charset="0"/>
              </a:rPr>
              <a:t>。筛选类题考查的角度呈现多维多变的特征，其干扰性、迷惑性较强。出题人往往对文中信息进行转换，改变说法，以此来考查学生对文本的理解能力。从近年的试卷来看，此类考题已呈现由简单比对到综合理解的趋势。</a:t>
            </a:r>
          </a:p>
          <a:p>
            <a:pPr>
              <a:lnSpc>
                <a:spcPts val="3500"/>
              </a:lnSpc>
            </a:pPr>
            <a:endParaRPr lang="zh-CN" altLang="en-US" sz="2400" b="1" dirty="0">
              <a:solidFill>
                <a:srgbClr val="000000"/>
              </a:solidFill>
              <a:latin typeface="Times New Roman" pitchFamily="18" charset="0"/>
              <a:cs typeface="Times New Roman" pitchFamily="18" charset="0"/>
            </a:endParaRP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buFontTx/>
              <a:buNone/>
              <a:defRPr/>
            </a:pPr>
            <a:r>
              <a:rPr lang="zh-CN" altLang="en-US" sz="2600" b="1" dirty="0">
                <a:solidFill>
                  <a:schemeClr val="bg1"/>
                </a:solidFill>
                <a:latin typeface="幼圆" pitchFamily="49" charset="-122"/>
                <a:ea typeface="幼圆" pitchFamily="49" charset="-122"/>
              </a:rPr>
              <a:t>考情透析</a:t>
            </a:r>
          </a:p>
        </p:txBody>
      </p:sp>
      <p:sp>
        <p:nvSpPr>
          <p:cNvPr id="872458"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7173"/>
                                        </p:tgtEl>
                                        <p:attrNameLst>
                                          <p:attrName>style.visibility</p:attrName>
                                        </p:attrNameLst>
                                      </p:cBhvr>
                                      <p:to>
                                        <p:strVal val="visible"/>
                                      </p:to>
                                    </p:set>
                                    <p:animEffect transition="in" filter="diamond(in)">
                                      <p:cBhvr>
                                        <p:cTn id="12"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P spid="12" grpId="0" animBg="1"/>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88913"/>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 　</a:t>
            </a:r>
          </a:p>
        </p:txBody>
      </p:sp>
      <p:sp>
        <p:nvSpPr>
          <p:cNvPr id="3" name="内容占位符 2"/>
          <p:cNvSpPr>
            <a:spLocks noGrp="1"/>
          </p:cNvSpPr>
          <p:nvPr>
            <p:ph idx="4294967295"/>
          </p:nvPr>
        </p:nvSpPr>
        <p:spPr>
          <a:xfrm>
            <a:off x="785787" y="928670"/>
            <a:ext cx="7858180" cy="5357850"/>
          </a:xfrm>
        </p:spPr>
        <p:txBody>
          <a:bodyPr>
            <a:noAutofit/>
          </a:bodyPr>
          <a:lstStyle/>
          <a:p>
            <a:pPr marL="0" indent="0" algn="ctr">
              <a:buFont typeface="Arial" charset="0"/>
              <a:buNone/>
            </a:pPr>
            <a:r>
              <a:rPr lang="en-US" altLang="zh-CN" sz="2400" b="1" dirty="0">
                <a:latin typeface="宋体" pitchFamily="2" charset="-122"/>
              </a:rPr>
              <a:t> </a:t>
            </a:r>
            <a:r>
              <a:rPr lang="en-US" altLang="zh-CN" sz="2400" b="1" dirty="0">
                <a:solidFill>
                  <a:srgbClr val="0033CC"/>
                </a:solidFill>
                <a:effectLst>
                  <a:outerShdw blurRad="38100" dist="38100" dir="2700000" algn="tl">
                    <a:srgbClr val="C0C0C0"/>
                  </a:outerShdw>
                </a:effectLst>
                <a:latin typeface="宋体" pitchFamily="2" charset="-122"/>
              </a:rPr>
              <a:t>—— </a:t>
            </a:r>
            <a:r>
              <a:rPr lang="zh-CN" altLang="en-US" sz="2400" b="1" dirty="0">
                <a:solidFill>
                  <a:srgbClr val="0033CC"/>
                </a:solidFill>
                <a:effectLst>
                  <a:outerShdw blurRad="38100" dist="38100" dir="2700000" algn="tl">
                    <a:srgbClr val="C0C0C0"/>
                  </a:outerShdw>
                </a:effectLst>
                <a:latin typeface="宋体" pitchFamily="2" charset="-122"/>
              </a:rPr>
              <a:t>真题体验 </a:t>
            </a:r>
            <a:r>
              <a:rPr lang="en-US" altLang="zh-CN" sz="2400" b="1" dirty="0">
                <a:solidFill>
                  <a:srgbClr val="0033CC"/>
                </a:solidFill>
                <a:effectLst>
                  <a:outerShdw blurRad="38100" dist="38100" dir="2700000" algn="tl">
                    <a:srgbClr val="C0C0C0"/>
                  </a:outerShdw>
                </a:effectLst>
                <a:latin typeface="宋体" pitchFamily="2" charset="-122"/>
              </a:rPr>
              <a:t>——</a:t>
            </a:r>
            <a:r>
              <a:rPr lang="zh-CN" altLang="en-US" sz="2400" b="1" dirty="0">
                <a:latin typeface="宋体" pitchFamily="2" charset="-122"/>
              </a:rPr>
              <a:t>　</a:t>
            </a:r>
            <a:r>
              <a:rPr lang="en-US" altLang="zh-CN" sz="2400" b="1" dirty="0">
                <a:latin typeface="宋体" pitchFamily="2" charset="-122"/>
              </a:rPr>
              <a:t>  </a:t>
            </a:r>
          </a:p>
          <a:p>
            <a:pPr marL="0" indent="0">
              <a:lnSpc>
                <a:spcPct val="122000"/>
              </a:lnSpc>
              <a:buFont typeface="Arial" charset="0"/>
              <a:buNone/>
            </a:pPr>
            <a:r>
              <a:rPr lang="en-US" altLang="zh-CN" sz="2400" b="1" dirty="0" smtClean="0">
                <a:latin typeface="宋体" pitchFamily="2" charset="-122"/>
              </a:rPr>
              <a:t>(</a:t>
            </a:r>
            <a:r>
              <a:rPr lang="zh-CN" altLang="en-US" sz="2400" b="1" dirty="0">
                <a:latin typeface="宋体" pitchFamily="2" charset="-122"/>
              </a:rPr>
              <a:t>标“*”的为本考点题。</a:t>
            </a:r>
            <a:r>
              <a:rPr lang="en-US" altLang="zh-CN" sz="2400" b="1" dirty="0">
                <a:latin typeface="宋体" pitchFamily="2" charset="-122"/>
              </a:rPr>
              <a:t>)</a:t>
            </a:r>
          </a:p>
          <a:p>
            <a:pPr marL="0" indent="0">
              <a:lnSpc>
                <a:spcPct val="122000"/>
              </a:lnSpc>
              <a:buFont typeface="Arial" charset="0"/>
              <a:buNone/>
            </a:pPr>
            <a:r>
              <a:rPr lang="zh-CN" altLang="en-US" sz="2400" b="1" dirty="0" smtClean="0">
                <a:latin typeface="宋体" pitchFamily="2" charset="-122"/>
              </a:rPr>
              <a:t>［</a:t>
            </a:r>
            <a:r>
              <a:rPr lang="en-US" altLang="zh-CN" sz="2400" b="1" dirty="0">
                <a:latin typeface="宋体" pitchFamily="2" charset="-122"/>
              </a:rPr>
              <a:t>2014·</a:t>
            </a:r>
            <a:r>
              <a:rPr lang="zh-CN" altLang="en-US" sz="2400" b="1" dirty="0">
                <a:latin typeface="宋体" pitchFamily="2" charset="-122"/>
              </a:rPr>
              <a:t>新课标全国卷</a:t>
            </a:r>
            <a:r>
              <a:rPr lang="en-US" altLang="zh-CN" sz="2400" b="1" dirty="0">
                <a:latin typeface="宋体" pitchFamily="2" charset="-122"/>
              </a:rPr>
              <a:t>Ⅱ</a:t>
            </a:r>
            <a:r>
              <a:rPr lang="zh-CN" altLang="en-US" sz="2400" b="1" dirty="0">
                <a:latin typeface="宋体" pitchFamily="2" charset="-122"/>
              </a:rPr>
              <a:t>］阅读下面的文字，完成问题。</a:t>
            </a:r>
            <a:r>
              <a:rPr lang="en-US" altLang="zh-CN" sz="2400" b="1" dirty="0">
                <a:latin typeface="宋体" pitchFamily="2" charset="-122"/>
              </a:rPr>
              <a:t>(25</a:t>
            </a:r>
            <a:r>
              <a:rPr lang="zh-CN" altLang="en-US" sz="2400" b="1" dirty="0">
                <a:latin typeface="宋体" pitchFamily="2" charset="-122"/>
              </a:rPr>
              <a:t>分</a:t>
            </a:r>
            <a:r>
              <a:rPr lang="en-US" altLang="zh-CN" sz="2400" b="1" dirty="0">
                <a:latin typeface="宋体" pitchFamily="2" charset="-122"/>
              </a:rPr>
              <a:t>)</a:t>
            </a:r>
          </a:p>
          <a:p>
            <a:pPr marL="0" indent="0" algn="ctr">
              <a:lnSpc>
                <a:spcPct val="122000"/>
              </a:lnSpc>
              <a:buFont typeface="Arial" charset="0"/>
              <a:buNone/>
            </a:pPr>
            <a:r>
              <a:rPr lang="zh-CN" altLang="en-US" sz="2400" b="1" dirty="0"/>
              <a:t>爱国科学家邓叔群</a:t>
            </a:r>
          </a:p>
          <a:p>
            <a:pPr marL="0" indent="628650">
              <a:lnSpc>
                <a:spcPct val="122000"/>
              </a:lnSpc>
              <a:buNone/>
            </a:pPr>
            <a:r>
              <a:rPr lang="zh-CN" altLang="en-US" sz="2400" b="1" dirty="0" smtClean="0"/>
              <a:t>经过清华学堂八年苦读，邓叔群于</a:t>
            </a:r>
            <a:r>
              <a:rPr lang="en-US" altLang="zh-CN" sz="2400" b="1" dirty="0" smtClean="0"/>
              <a:t>1923</a:t>
            </a:r>
            <a:r>
              <a:rPr lang="zh-CN" altLang="en-US" sz="2400" b="1" dirty="0" smtClean="0"/>
              <a:t>年经考试公费留学美国。同时去的同学大多选择学习外交、银行、军事、法律等专业，只有他不听别人劝告，为了解救贫困的中国农民，一心入读康奈尔大学的农林专业。留学期间，目睹同胞受到种族歧视，这激发了他为国争光的民族自尊心，决心在最短的时间内学到最精湛的科学知识。他不仅</a:t>
            </a:r>
            <a:endParaRPr lang="en-US" altLang="zh-CN" sz="2400" b="1" dirty="0"/>
          </a:p>
        </p:txBody>
      </p:sp>
      <p:grpSp>
        <p:nvGrpSpPr>
          <p:cNvPr id="4" name="Group 4"/>
          <p:cNvGrpSpPr>
            <a:grpSpLocks/>
          </p:cNvGrpSpPr>
          <p:nvPr/>
        </p:nvGrpSpPr>
        <p:grpSpPr bwMode="auto">
          <a:xfrm>
            <a:off x="1588" y="777875"/>
            <a:ext cx="609600" cy="2003425"/>
            <a:chOff x="0" y="0"/>
            <a:chExt cx="384" cy="1262"/>
          </a:xfrm>
        </p:grpSpPr>
        <p:pic>
          <p:nvPicPr>
            <p:cNvPr id="873478"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7347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7348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box(in)">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blinds(horizontal)">
                                      <p:cBhvr>
                                        <p:cTn id="23" dur="500"/>
                                        <p:tgtEl>
                                          <p:spTgt spid="3">
                                            <p:txEl>
                                              <p:pRg st="1" end="1"/>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blinds(horizontal)">
                                      <p:cBhvr>
                                        <p:cTn id="26" dur="500"/>
                                        <p:tgtEl>
                                          <p:spTgt spid="3">
                                            <p:txEl>
                                              <p:pRg st="2" end="2"/>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blinds(horizontal)">
                                      <p:cBhvr>
                                        <p:cTn id="29" dur="500"/>
                                        <p:tgtEl>
                                          <p:spTgt spid="3">
                                            <p:txEl>
                                              <p:pRg st="3" end="3"/>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linds(horizontal)">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908050"/>
            <a:ext cx="7993062" cy="5473700"/>
          </a:xfrm>
        </p:spPr>
        <p:txBody>
          <a:bodyPr>
            <a:noAutofit/>
          </a:bodyPr>
          <a:lstStyle/>
          <a:p>
            <a:pPr marL="0" indent="0">
              <a:lnSpc>
                <a:spcPct val="122000"/>
              </a:lnSpc>
              <a:buNone/>
            </a:pPr>
            <a:r>
              <a:rPr lang="zh-CN" altLang="en-US" sz="2400" b="1" dirty="0" smtClean="0"/>
              <a:t>主科成绩都是</a:t>
            </a:r>
            <a:r>
              <a:rPr lang="en-US" altLang="zh-CN" sz="2400" b="1" dirty="0" smtClean="0"/>
              <a:t>A</a:t>
            </a:r>
            <a:r>
              <a:rPr lang="zh-CN" altLang="en-US" sz="2400" b="1" dirty="0" smtClean="0"/>
              <a:t>，而且荣获了全美最高科学荣誉学会颁发的两枚金钥匙证章。正当他博士论文接近完成时，国内</a:t>
            </a:r>
            <a:endParaRPr lang="en-US" altLang="zh-CN" sz="2400" b="1" dirty="0" smtClean="0"/>
          </a:p>
          <a:p>
            <a:pPr marL="0" indent="0">
              <a:lnSpc>
                <a:spcPct val="122000"/>
              </a:lnSpc>
              <a:buNone/>
            </a:pPr>
            <a:r>
              <a:rPr lang="zh-CN" altLang="en-US" sz="2400" b="1" dirty="0" smtClean="0"/>
              <a:t>岭南大学急需一位植物病理学教授，导师惠凑推荐了他，但建议他完成论文后再回去。邓叔群却认为，学到先进知识报效祖国，正是自己求学的真正目的，于是当即回国。 </a:t>
            </a:r>
          </a:p>
          <a:p>
            <a:pPr marL="0" indent="628650">
              <a:lnSpc>
                <a:spcPct val="122000"/>
              </a:lnSpc>
              <a:buNone/>
            </a:pPr>
            <a:r>
              <a:rPr lang="zh-CN" altLang="en-US" sz="2400" b="1" dirty="0" smtClean="0"/>
              <a:t>在回国后的十年中，为搜集我国第一手真菌资料，他手提竹篮，攀山入林，一样一样地采集，逐一鉴定，定名分类。他先后研究鉴定的真菌种类达一两千种，分隶于数百个属，其中首次发现的新属</a:t>
            </a:r>
            <a:r>
              <a:rPr lang="en-US" altLang="zh-CN" sz="2400" b="1" dirty="0" smtClean="0"/>
              <a:t>5</a:t>
            </a:r>
            <a:r>
              <a:rPr lang="zh-CN" altLang="en-US" sz="2400" b="1" dirty="0" smtClean="0"/>
              <a:t>个，新种</a:t>
            </a:r>
            <a:r>
              <a:rPr lang="en-US" altLang="zh-CN" sz="2400" b="1" dirty="0" smtClean="0"/>
              <a:t>121</a:t>
            </a:r>
            <a:r>
              <a:rPr lang="zh-CN" altLang="en-US" sz="2400" b="1" dirty="0" smtClean="0"/>
              <a:t>个，为世界真菌资源宝库增添了新标本。在世界真菌学史上为我国的真菌科学谱写了重要的第一章，向世界宣告了中国有自己的真菌科学。在世界著名真菌分类学家考尔夫教授总结的康</a:t>
            </a:r>
            <a:endParaRPr lang="en-US" altLang="zh-CN" sz="2400" b="1" dirty="0"/>
          </a:p>
        </p:txBody>
      </p:sp>
      <p:sp>
        <p:nvSpPr>
          <p:cNvPr id="2" name="标题 1"/>
          <p:cNvSpPr>
            <a:spLocks/>
          </p:cNvSpPr>
          <p:nvPr/>
        </p:nvSpPr>
        <p:spPr bwMode="auto">
          <a:xfrm>
            <a:off x="468313" y="188913"/>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 　</a:t>
            </a:r>
          </a:p>
        </p:txBody>
      </p:sp>
      <p:grpSp>
        <p:nvGrpSpPr>
          <p:cNvPr id="4" name="Group 4"/>
          <p:cNvGrpSpPr>
            <a:grpSpLocks/>
          </p:cNvGrpSpPr>
          <p:nvPr/>
        </p:nvGrpSpPr>
        <p:grpSpPr bwMode="auto">
          <a:xfrm>
            <a:off x="1588" y="777875"/>
            <a:ext cx="609600" cy="2003425"/>
            <a:chOff x="0" y="0"/>
            <a:chExt cx="384" cy="1262"/>
          </a:xfrm>
        </p:grpSpPr>
        <p:pic>
          <p:nvPicPr>
            <p:cNvPr id="874502"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7450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7450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a:lnSpc>
                <a:spcPct val="122000"/>
              </a:lnSpc>
              <a:buNone/>
            </a:pPr>
            <a:r>
              <a:rPr lang="zh-CN" altLang="en-US" sz="2400" b="1" dirty="0" smtClean="0"/>
              <a:t>奈尔大学</a:t>
            </a:r>
            <a:r>
              <a:rPr lang="en-US" altLang="zh-CN" sz="2400" b="1" dirty="0" smtClean="0"/>
              <a:t>120</a:t>
            </a:r>
            <a:r>
              <a:rPr lang="zh-CN" altLang="en-US" sz="2400" b="1" dirty="0" smtClean="0"/>
              <a:t>年来做出突出贡献的</a:t>
            </a:r>
            <a:r>
              <a:rPr lang="en-US" altLang="zh-CN" sz="2400" b="1" dirty="0" smtClean="0"/>
              <a:t>41</a:t>
            </a:r>
            <a:r>
              <a:rPr lang="zh-CN" altLang="en-US" sz="2400" b="1" dirty="0" smtClean="0"/>
              <a:t>位真菌学家中，他是唯一的东方人。</a:t>
            </a:r>
            <a:endParaRPr lang="en-US" altLang="zh-CN" sz="2400" b="1" dirty="0" smtClean="0"/>
          </a:p>
          <a:p>
            <a:pPr marL="0" indent="533400" eaLnBrk="1" hangingPunct="1">
              <a:lnSpc>
                <a:spcPct val="122000"/>
              </a:lnSpc>
              <a:spcBef>
                <a:spcPct val="0"/>
              </a:spcBef>
              <a:buFontTx/>
              <a:buNone/>
            </a:pPr>
            <a:r>
              <a:rPr lang="zh-CN" altLang="en-US" sz="2400" b="1" dirty="0" smtClean="0"/>
              <a:t>抗战开始不久，为了使自己的研究与国计民生关系更为直接，邓叔群转向了林业研究。他带领助手深入云南、西康、四川一带，勘察森林资源状况。他们冒风雨，顶烈日，忍饥寒，摸清了该地区森林资源的组成、分布、蓄积量及病虫害等情况，绘制了中国的早期林型图，并提出了合理经营、开发和管理原始森林的研究报告，为大后方建设提供了必要的参考。其中森林的材积估算、轮伐期、更新方法、造林方针等，至今仍有参考价值。</a:t>
            </a:r>
            <a:endParaRPr lang="en-US" altLang="zh-CN" sz="2400" b="1" dirty="0" smtClean="0"/>
          </a:p>
        </p:txBody>
      </p:sp>
      <p:sp>
        <p:nvSpPr>
          <p:cNvPr id="2" name="标题 1"/>
          <p:cNvSpPr>
            <a:spLocks/>
          </p:cNvSpPr>
          <p:nvPr/>
        </p:nvSpPr>
        <p:spPr bwMode="auto">
          <a:xfrm>
            <a:off x="468313" y="188913"/>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 　</a:t>
            </a:r>
          </a:p>
        </p:txBody>
      </p:sp>
      <p:grpSp>
        <p:nvGrpSpPr>
          <p:cNvPr id="4" name="Group 4"/>
          <p:cNvGrpSpPr>
            <a:grpSpLocks/>
          </p:cNvGrpSpPr>
          <p:nvPr/>
        </p:nvGrpSpPr>
        <p:grpSpPr bwMode="auto">
          <a:xfrm>
            <a:off x="1588" y="777875"/>
            <a:ext cx="609600" cy="2003425"/>
            <a:chOff x="0" y="0"/>
            <a:chExt cx="384" cy="1262"/>
          </a:xfrm>
        </p:grpSpPr>
        <p:pic>
          <p:nvPicPr>
            <p:cNvPr id="875526"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7552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7552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628650" eaLnBrk="1" hangingPunct="1">
              <a:lnSpc>
                <a:spcPct val="122000"/>
              </a:lnSpc>
              <a:spcBef>
                <a:spcPct val="0"/>
              </a:spcBef>
              <a:buNone/>
            </a:pPr>
            <a:r>
              <a:rPr lang="zh-CN" altLang="en-US" sz="2400" b="1" dirty="0" smtClean="0"/>
              <a:t>后来，邓叔群拒绝就任农林部副部长，而在甘肃省建设厅厅长张心一的支持下，举家奔赴甘肃，开始黄河上游水土保持的研究。经过几年艰苦奋斗，成功创办了洮河林场及三个分场，建立了一整套保证森林更新、营造量大于采伐量的制度，创建了以科学的方法经营和管理森林的新模式。邓叔群认为，水利和林、牧之间具有密切关系，要根治黄河水患，就必须三者并重。为保持黄河上游水土、减轻下游灾害，他提出了森林生态平衡理论。</a:t>
            </a:r>
          </a:p>
          <a:p>
            <a:pPr marL="0" indent="628650" eaLnBrk="1" hangingPunct="1">
              <a:lnSpc>
                <a:spcPct val="122000"/>
              </a:lnSpc>
              <a:spcBef>
                <a:spcPct val="0"/>
              </a:spcBef>
              <a:buFontTx/>
              <a:buNone/>
            </a:pPr>
            <a:endParaRPr lang="zh-CN" altLang="en-US" sz="2400" b="1" dirty="0" smtClean="0"/>
          </a:p>
          <a:p>
            <a:pPr marL="0" indent="533400" eaLnBrk="1" hangingPunct="1">
              <a:lnSpc>
                <a:spcPct val="122000"/>
              </a:lnSpc>
              <a:spcBef>
                <a:spcPct val="0"/>
              </a:spcBef>
              <a:buFontTx/>
              <a:buNone/>
            </a:pPr>
            <a:endParaRPr lang="zh-CN" altLang="en-US" sz="2400" b="1" dirty="0" smtClean="0"/>
          </a:p>
        </p:txBody>
      </p:sp>
      <p:sp>
        <p:nvSpPr>
          <p:cNvPr id="2" name="标题 1"/>
          <p:cNvSpPr>
            <a:spLocks/>
          </p:cNvSpPr>
          <p:nvPr/>
        </p:nvSpPr>
        <p:spPr bwMode="auto">
          <a:xfrm>
            <a:off x="468313" y="188913"/>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 　</a:t>
            </a:r>
          </a:p>
        </p:txBody>
      </p:sp>
      <p:grpSp>
        <p:nvGrpSpPr>
          <p:cNvPr id="4" name="Group 4"/>
          <p:cNvGrpSpPr>
            <a:grpSpLocks/>
          </p:cNvGrpSpPr>
          <p:nvPr/>
        </p:nvGrpSpPr>
        <p:grpSpPr bwMode="auto">
          <a:xfrm>
            <a:off x="1588" y="777875"/>
            <a:ext cx="609600" cy="2003425"/>
            <a:chOff x="0" y="0"/>
            <a:chExt cx="384" cy="1262"/>
          </a:xfrm>
        </p:grpSpPr>
        <p:pic>
          <p:nvPicPr>
            <p:cNvPr id="875526"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7552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7552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883525" cy="5300663"/>
          </a:xfrm>
        </p:spPr>
        <p:txBody>
          <a:bodyPr>
            <a:noAutofit/>
          </a:bodyPr>
          <a:lstStyle/>
          <a:p>
            <a:pPr marL="0" indent="628650">
              <a:lnSpc>
                <a:spcPct val="122000"/>
              </a:lnSpc>
              <a:buNone/>
            </a:pPr>
            <a:r>
              <a:rPr lang="en-US" altLang="zh-CN" sz="2400" b="1" dirty="0" smtClean="0"/>
              <a:t>1948</a:t>
            </a:r>
            <a:r>
              <a:rPr lang="zh-CN" altLang="en-US" sz="2400" b="1" dirty="0" smtClean="0"/>
              <a:t>年，邓叔群当选为中央研究院院士。随后，中央研究院要求全体高级研究人员迁往台湾或去美国。他不仅自己明确表示决不离开，还动员其他同事共同抵制。他对家人说：“别忘了自己是中国人，要为民族富强奋斗终生。我绝不跟腐败的国民党去台湾，也不去美国。”其实在他内心深处，对共产党抱有希望和向往，愿与民族同甘苦，共命运。后来，他早年的学生沈其益受东北解放区领导委托，特地到上海动员他去东北筹建农学院，他欣然接受邀请，并在半年时间内，带病编写出一整套林科大学的教材纲要。作为沈阳农学院创建总指挥，他辛勤工作，调度有方，快速、高效地完成了建校任务。</a:t>
            </a:r>
          </a:p>
        </p:txBody>
      </p:sp>
      <p:sp>
        <p:nvSpPr>
          <p:cNvPr id="2" name="标题 1"/>
          <p:cNvSpPr>
            <a:spLocks/>
          </p:cNvSpPr>
          <p:nvPr/>
        </p:nvSpPr>
        <p:spPr bwMode="auto">
          <a:xfrm>
            <a:off x="468313" y="188913"/>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 　</a:t>
            </a:r>
          </a:p>
        </p:txBody>
      </p:sp>
      <p:grpSp>
        <p:nvGrpSpPr>
          <p:cNvPr id="4" name="Group 4"/>
          <p:cNvGrpSpPr>
            <a:grpSpLocks/>
          </p:cNvGrpSpPr>
          <p:nvPr/>
        </p:nvGrpSpPr>
        <p:grpSpPr bwMode="auto">
          <a:xfrm>
            <a:off x="1588" y="777875"/>
            <a:ext cx="609600" cy="2003425"/>
            <a:chOff x="0" y="0"/>
            <a:chExt cx="384" cy="1262"/>
          </a:xfrm>
        </p:grpSpPr>
        <p:pic>
          <p:nvPicPr>
            <p:cNvPr id="876550"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7655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7655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908051"/>
            <a:ext cx="7959753" cy="5449907"/>
          </a:xfrm>
        </p:spPr>
        <p:txBody>
          <a:bodyPr>
            <a:noAutofit/>
          </a:bodyPr>
          <a:lstStyle/>
          <a:p>
            <a:pPr marL="0" indent="628650">
              <a:lnSpc>
                <a:spcPct val="122000"/>
              </a:lnSpc>
              <a:buNone/>
            </a:pPr>
            <a:r>
              <a:rPr lang="zh-CN" altLang="en-US" sz="2400" b="1" dirty="0" smtClean="0"/>
              <a:t>邓叔群生活俭朴，不图物质享受。新中国成立后，他把抗日战争前在南京购建的花园洋房捐献给国家，还三次主动提出减薪。抗美援朝时，他将自己的积蓄捐作军用。</a:t>
            </a:r>
            <a:r>
              <a:rPr lang="en-US" altLang="zh-CN" sz="2400" b="1" dirty="0" smtClean="0"/>
              <a:t>1960</a:t>
            </a:r>
            <a:r>
              <a:rPr lang="zh-CN" altLang="en-US" sz="2400" b="1" dirty="0" smtClean="0"/>
              <a:t>年，他受林业部委托，举办森林病理学培训班，为各省培训出数十名专业技术骨干。培训结束后，他谢绝巨额酬金，只留一张结业合影作纪念。邓叔群一生的选择，都从人民和祖国的需要出发，他以自己的实际行动，践行着科学报国的理想。</a:t>
            </a:r>
          </a:p>
          <a:p>
            <a:pPr marL="0" indent="0" algn="r">
              <a:lnSpc>
                <a:spcPct val="122000"/>
              </a:lnSpc>
              <a:buNone/>
            </a:pPr>
            <a:r>
              <a:rPr lang="en-US" altLang="zh-CN" sz="2400" b="1" dirty="0" smtClean="0"/>
              <a:t>(</a:t>
            </a:r>
            <a:r>
              <a:rPr lang="zh-CN" altLang="en-US" sz="2400" b="1" dirty="0" smtClean="0"/>
              <a:t>摘编自</a:t>
            </a:r>
            <a:r>
              <a:rPr lang="en-US" altLang="zh-CN" sz="2400" b="1" dirty="0" smtClean="0"/>
              <a:t>《</a:t>
            </a:r>
            <a:r>
              <a:rPr lang="zh-CN" altLang="en-US" sz="2400" b="1" dirty="0" smtClean="0"/>
              <a:t>中国真菌学先驱</a:t>
            </a:r>
            <a:r>
              <a:rPr lang="en-US" altLang="zh-CN" sz="2400" b="1" dirty="0" smtClean="0"/>
              <a:t>——</a:t>
            </a:r>
            <a:r>
              <a:rPr lang="zh-CN" altLang="en-US" sz="2400" b="1" dirty="0" smtClean="0"/>
              <a:t>邓叔群院士</a:t>
            </a:r>
            <a:r>
              <a:rPr lang="en-US" altLang="zh-CN" sz="2400" b="1" dirty="0" smtClean="0"/>
              <a:t>》)</a:t>
            </a:r>
          </a:p>
        </p:txBody>
      </p:sp>
      <p:sp>
        <p:nvSpPr>
          <p:cNvPr id="2" name="标题 1"/>
          <p:cNvSpPr>
            <a:spLocks/>
          </p:cNvSpPr>
          <p:nvPr/>
        </p:nvSpPr>
        <p:spPr bwMode="auto">
          <a:xfrm>
            <a:off x="468313" y="188913"/>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 　</a:t>
            </a:r>
          </a:p>
        </p:txBody>
      </p:sp>
      <p:grpSp>
        <p:nvGrpSpPr>
          <p:cNvPr id="4" name="Group 4"/>
          <p:cNvGrpSpPr>
            <a:grpSpLocks/>
          </p:cNvGrpSpPr>
          <p:nvPr/>
        </p:nvGrpSpPr>
        <p:grpSpPr bwMode="auto">
          <a:xfrm>
            <a:off x="1588" y="777875"/>
            <a:ext cx="609600" cy="2003425"/>
            <a:chOff x="0" y="0"/>
            <a:chExt cx="384" cy="1262"/>
          </a:xfrm>
        </p:grpSpPr>
        <p:pic>
          <p:nvPicPr>
            <p:cNvPr id="877574"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7757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7757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9" y="908051"/>
            <a:ext cx="7888315" cy="5378469"/>
          </a:xfrm>
        </p:spPr>
        <p:txBody>
          <a:bodyPr>
            <a:noAutofit/>
          </a:bodyPr>
          <a:lstStyle/>
          <a:p>
            <a:pPr marL="0" indent="0">
              <a:lnSpc>
                <a:spcPct val="122000"/>
              </a:lnSpc>
              <a:buNone/>
            </a:pPr>
            <a:r>
              <a:rPr lang="en-US" altLang="zh-CN" sz="2400" b="1" dirty="0" smtClean="0"/>
              <a:t>[</a:t>
            </a:r>
            <a:r>
              <a:rPr lang="zh-CN" altLang="en-US" sz="2400" b="1" dirty="0" smtClean="0"/>
              <a:t>相关链接</a:t>
            </a:r>
            <a:r>
              <a:rPr lang="en-US" altLang="zh-CN" sz="2400" b="1" dirty="0" smtClean="0"/>
              <a:t>] </a:t>
            </a:r>
          </a:p>
          <a:p>
            <a:pPr marL="0" indent="533400">
              <a:lnSpc>
                <a:spcPct val="122000"/>
              </a:lnSpc>
              <a:buNone/>
            </a:pPr>
            <a:r>
              <a:rPr lang="en-US" altLang="zh-CN" sz="2400" b="1" dirty="0" smtClean="0"/>
              <a:t>   ①</a:t>
            </a:r>
            <a:r>
              <a:rPr lang="zh-CN" altLang="en-US" sz="2400" b="1" dirty="0" smtClean="0"/>
              <a:t>邓叔群</a:t>
            </a:r>
            <a:r>
              <a:rPr lang="en-US" altLang="zh-CN" sz="2400" b="1" dirty="0" smtClean="0"/>
              <a:t>(1902—1970)</a:t>
            </a:r>
            <a:r>
              <a:rPr lang="zh-CN" altLang="en-US" sz="2400" b="1" dirty="0" smtClean="0"/>
              <a:t>，中国真菌学家，福建福州人。曾任岭南大学、金陵大学、中央大学等校教授，中央研究院研究员。新中国成立后，任沈阳农学院和东北农学院副院长、中科院微生物研究所副所长、中科院学部委员</a:t>
            </a:r>
            <a:r>
              <a:rPr lang="en-US" altLang="zh-CN" sz="2400" b="1" dirty="0" smtClean="0"/>
              <a:t>(</a:t>
            </a:r>
            <a:r>
              <a:rPr lang="zh-CN" altLang="en-US" sz="2400" b="1" dirty="0" smtClean="0"/>
              <a:t>院士</a:t>
            </a:r>
            <a:r>
              <a:rPr lang="en-US" altLang="zh-CN" sz="2400" b="1" dirty="0" smtClean="0"/>
              <a:t>)</a:t>
            </a:r>
            <a:r>
              <a:rPr lang="zh-CN" altLang="en-US" sz="2400" b="1" dirty="0" smtClean="0"/>
              <a:t>。主要著作有</a:t>
            </a:r>
            <a:r>
              <a:rPr lang="en-US" altLang="zh-CN" sz="2400" b="1" dirty="0" smtClean="0"/>
              <a:t>《</a:t>
            </a:r>
            <a:r>
              <a:rPr lang="zh-CN" altLang="en-US" sz="2400" b="1" dirty="0" smtClean="0"/>
              <a:t>中国的高等真菌</a:t>
            </a:r>
            <a:r>
              <a:rPr lang="en-US" altLang="zh-CN" sz="2400" b="1" dirty="0" smtClean="0"/>
              <a:t>》《</a:t>
            </a:r>
            <a:r>
              <a:rPr lang="zh-CN" altLang="en-US" sz="2400" b="1" dirty="0" smtClean="0"/>
              <a:t>中国的真菌</a:t>
            </a:r>
            <a:r>
              <a:rPr lang="en-US" altLang="zh-CN" sz="2400" b="1" dirty="0" smtClean="0"/>
              <a:t>》</a:t>
            </a:r>
            <a:r>
              <a:rPr lang="zh-CN" altLang="en-US" sz="2400" b="1" dirty="0" smtClean="0"/>
              <a:t>等。</a:t>
            </a:r>
          </a:p>
          <a:p>
            <a:pPr marL="0" indent="0" algn="r">
              <a:lnSpc>
                <a:spcPct val="122000"/>
              </a:lnSpc>
              <a:buNone/>
            </a:pPr>
            <a:r>
              <a:rPr lang="en-US" altLang="zh-CN" sz="2400" b="1" dirty="0" smtClean="0"/>
              <a:t>(</a:t>
            </a:r>
            <a:r>
              <a:rPr lang="zh-CN" altLang="en-US" sz="2400" b="1" dirty="0" smtClean="0"/>
              <a:t>摘自</a:t>
            </a:r>
            <a:r>
              <a:rPr lang="en-US" altLang="zh-CN" sz="2400" b="1" dirty="0" smtClean="0"/>
              <a:t>《</a:t>
            </a:r>
            <a:r>
              <a:rPr lang="zh-CN" altLang="en-US" sz="2400" b="1" dirty="0" smtClean="0"/>
              <a:t>辞海</a:t>
            </a:r>
            <a:r>
              <a:rPr lang="en-US" altLang="zh-CN" sz="2400" b="1" dirty="0" smtClean="0"/>
              <a:t>》</a:t>
            </a:r>
            <a:r>
              <a:rPr lang="zh-CN" altLang="en-US" sz="2400" b="1" dirty="0" smtClean="0"/>
              <a:t>第六版</a:t>
            </a:r>
            <a:r>
              <a:rPr lang="en-US" altLang="zh-CN" sz="2400" b="1" dirty="0" smtClean="0"/>
              <a:t>)</a:t>
            </a:r>
          </a:p>
        </p:txBody>
      </p:sp>
      <p:sp>
        <p:nvSpPr>
          <p:cNvPr id="2" name="标题 1"/>
          <p:cNvSpPr>
            <a:spLocks/>
          </p:cNvSpPr>
          <p:nvPr/>
        </p:nvSpPr>
        <p:spPr bwMode="auto">
          <a:xfrm>
            <a:off x="468313" y="188913"/>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 　</a:t>
            </a:r>
          </a:p>
        </p:txBody>
      </p:sp>
      <p:grpSp>
        <p:nvGrpSpPr>
          <p:cNvPr id="4" name="Group 4"/>
          <p:cNvGrpSpPr>
            <a:grpSpLocks/>
          </p:cNvGrpSpPr>
          <p:nvPr/>
        </p:nvGrpSpPr>
        <p:grpSpPr bwMode="auto">
          <a:xfrm>
            <a:off x="1588" y="777875"/>
            <a:ext cx="609600" cy="2003425"/>
            <a:chOff x="0" y="0"/>
            <a:chExt cx="384" cy="1262"/>
          </a:xfrm>
        </p:grpSpPr>
        <p:pic>
          <p:nvPicPr>
            <p:cNvPr id="878598"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7859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7860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9" y="908051"/>
            <a:ext cx="7888315" cy="5378469"/>
          </a:xfrm>
        </p:spPr>
        <p:txBody>
          <a:bodyPr>
            <a:noAutofit/>
          </a:bodyPr>
          <a:lstStyle/>
          <a:p>
            <a:pPr marL="0" indent="628650">
              <a:lnSpc>
                <a:spcPct val="122000"/>
              </a:lnSpc>
              <a:buNone/>
            </a:pPr>
            <a:r>
              <a:rPr lang="en-US" altLang="zh-CN" sz="2400" b="1" dirty="0" smtClean="0"/>
              <a:t>②</a:t>
            </a:r>
            <a:r>
              <a:rPr lang="zh-CN" altLang="en-US" sz="2400" b="1" dirty="0" smtClean="0"/>
              <a:t>我自幼被外祖母严氏收养。她教我劳动，晓我勤俭，并以岳飞、戚继光、林则徐等人的事迹勉励我；教我做人要坚贞不屈、清正廉洁、光明磊落，这一切促使我从小就立志为中华民族的强盛奋斗终生。</a:t>
            </a:r>
          </a:p>
          <a:p>
            <a:pPr marL="0" indent="0" algn="r">
              <a:lnSpc>
                <a:spcPct val="122000"/>
              </a:lnSpc>
              <a:buNone/>
            </a:pPr>
            <a:r>
              <a:rPr lang="en-US" altLang="zh-CN" sz="2400" b="1" dirty="0" smtClean="0"/>
              <a:t>(</a:t>
            </a:r>
            <a:r>
              <a:rPr lang="zh-CN" altLang="en-US" sz="2400" b="1" dirty="0" smtClean="0"/>
              <a:t>摘自</a:t>
            </a:r>
            <a:r>
              <a:rPr lang="en-US" altLang="zh-CN" sz="2400" b="1" dirty="0" smtClean="0"/>
              <a:t>《</a:t>
            </a:r>
            <a:r>
              <a:rPr lang="zh-CN" altLang="en-US" sz="2400" b="1" dirty="0" smtClean="0"/>
              <a:t>中国科学院院士自述</a:t>
            </a:r>
            <a:r>
              <a:rPr lang="en-US" altLang="zh-CN" sz="2400" b="1" dirty="0" smtClean="0"/>
              <a:t>·</a:t>
            </a:r>
            <a:r>
              <a:rPr lang="zh-CN" altLang="en-US" sz="2400" b="1" dirty="0" smtClean="0"/>
              <a:t>邓叔群</a:t>
            </a:r>
            <a:r>
              <a:rPr lang="en-US" altLang="zh-CN" sz="2400" b="1" dirty="0" smtClean="0"/>
              <a:t>》)</a:t>
            </a:r>
          </a:p>
        </p:txBody>
      </p:sp>
      <p:sp>
        <p:nvSpPr>
          <p:cNvPr id="2" name="标题 1"/>
          <p:cNvSpPr>
            <a:spLocks/>
          </p:cNvSpPr>
          <p:nvPr/>
        </p:nvSpPr>
        <p:spPr bwMode="auto">
          <a:xfrm>
            <a:off x="468313" y="188913"/>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 　</a:t>
            </a:r>
          </a:p>
        </p:txBody>
      </p:sp>
      <p:grpSp>
        <p:nvGrpSpPr>
          <p:cNvPr id="4" name="Group 4"/>
          <p:cNvGrpSpPr>
            <a:grpSpLocks/>
          </p:cNvGrpSpPr>
          <p:nvPr/>
        </p:nvGrpSpPr>
        <p:grpSpPr bwMode="auto">
          <a:xfrm>
            <a:off x="1588" y="777875"/>
            <a:ext cx="609600" cy="2003425"/>
            <a:chOff x="0" y="0"/>
            <a:chExt cx="384" cy="1262"/>
          </a:xfrm>
        </p:grpSpPr>
        <p:pic>
          <p:nvPicPr>
            <p:cNvPr id="878598"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7859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7860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FontTx/>
              <a:buNone/>
            </a:pPr>
            <a:r>
              <a:rPr lang="zh-CN" altLang="en-US" sz="2400" b="1" dirty="0" smtClean="0"/>
              <a:t>*</a:t>
            </a:r>
            <a:r>
              <a:rPr lang="en-US" altLang="zh-CN" sz="2400" b="1" dirty="0" smtClean="0"/>
              <a:t>1.</a:t>
            </a:r>
            <a:r>
              <a:rPr lang="zh-CN" altLang="en-US" sz="2400" b="1" dirty="0" smtClean="0"/>
              <a:t>下列对材料有关内容的分析和概括，最恰当的两项是</a:t>
            </a:r>
            <a:r>
              <a:rPr lang="en-US" altLang="zh-CN" sz="2400" b="1" dirty="0" smtClean="0"/>
              <a:t>(5</a:t>
            </a:r>
            <a:r>
              <a:rPr lang="zh-CN" altLang="en-US" sz="2400" b="1" dirty="0" smtClean="0"/>
              <a:t>分</a:t>
            </a:r>
            <a:r>
              <a:rPr lang="en-US" altLang="zh-CN" sz="2400" b="1" dirty="0" smtClean="0"/>
              <a:t>) (</a:t>
            </a:r>
            <a:r>
              <a:rPr lang="zh-CN" altLang="en-US" sz="2400" b="1" dirty="0" smtClean="0"/>
              <a:t>　　</a:t>
            </a:r>
            <a:r>
              <a:rPr lang="en-US" altLang="zh-CN" sz="2400" b="1" dirty="0" smtClean="0"/>
              <a:t>)</a:t>
            </a:r>
          </a:p>
          <a:p>
            <a:pPr marL="0" indent="0" eaLnBrk="1" hangingPunct="1">
              <a:lnSpc>
                <a:spcPct val="122000"/>
              </a:lnSpc>
              <a:spcBef>
                <a:spcPct val="0"/>
              </a:spcBef>
              <a:buFontTx/>
              <a:buNone/>
            </a:pPr>
            <a:r>
              <a:rPr lang="en-US" altLang="zh-CN" sz="2400" b="1" dirty="0" smtClean="0"/>
              <a:t>A</a:t>
            </a:r>
            <a:r>
              <a:rPr lang="zh-CN" altLang="en-US" sz="2400" b="1" dirty="0" smtClean="0"/>
              <a:t>．因为种族歧视使邓叔群深受伤害，激发了他的民族自尊心，他决心用最短的时间学到最精湛的科学知识，为国争光。 </a:t>
            </a:r>
          </a:p>
          <a:p>
            <a:pPr marL="0" indent="0" eaLnBrk="1" hangingPunct="1">
              <a:lnSpc>
                <a:spcPct val="122000"/>
              </a:lnSpc>
              <a:spcBef>
                <a:spcPct val="0"/>
              </a:spcBef>
              <a:buFontTx/>
              <a:buNone/>
            </a:pPr>
            <a:r>
              <a:rPr lang="en-US" altLang="zh-CN" sz="2400" b="1" dirty="0" smtClean="0"/>
              <a:t>B</a:t>
            </a:r>
            <a:r>
              <a:rPr lang="zh-CN" altLang="en-US" sz="2400" b="1" dirty="0" smtClean="0"/>
              <a:t>．考虑到岭南大学开学在即，急需一位植物病理学教授，邓叔群听从导师的建议当即回国，全然不顾自己即将得到的博士学位。</a:t>
            </a:r>
          </a:p>
          <a:p>
            <a:pPr marL="0" indent="0" eaLnBrk="1" hangingPunct="1">
              <a:lnSpc>
                <a:spcPct val="122000"/>
              </a:lnSpc>
              <a:spcBef>
                <a:spcPct val="0"/>
              </a:spcBef>
              <a:buFontTx/>
              <a:buNone/>
            </a:pPr>
            <a:r>
              <a:rPr lang="en-US" altLang="zh-CN" sz="2400" b="1" dirty="0" smtClean="0"/>
              <a:t>C</a:t>
            </a:r>
            <a:r>
              <a:rPr lang="zh-CN" altLang="en-US" sz="2400" b="1" dirty="0" smtClean="0"/>
              <a:t>．邓叔群采集、鉴定的中国真菌标本，填补了世界真菌研究领域的空白。他本人也因为在真菌学领域的卓越贡献而得到世界同行认可。</a:t>
            </a:r>
          </a:p>
        </p:txBody>
      </p:sp>
      <p:sp>
        <p:nvSpPr>
          <p:cNvPr id="2" name="标题 1"/>
          <p:cNvSpPr>
            <a:spLocks/>
          </p:cNvSpPr>
          <p:nvPr/>
        </p:nvSpPr>
        <p:spPr bwMode="auto">
          <a:xfrm>
            <a:off x="468313" y="188913"/>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 　</a:t>
            </a:r>
          </a:p>
        </p:txBody>
      </p:sp>
      <p:grpSp>
        <p:nvGrpSpPr>
          <p:cNvPr id="4" name="Group 4"/>
          <p:cNvGrpSpPr>
            <a:grpSpLocks/>
          </p:cNvGrpSpPr>
          <p:nvPr/>
        </p:nvGrpSpPr>
        <p:grpSpPr bwMode="auto">
          <a:xfrm>
            <a:off x="1588" y="777875"/>
            <a:ext cx="609600" cy="2003425"/>
            <a:chOff x="0" y="0"/>
            <a:chExt cx="384" cy="1262"/>
          </a:xfrm>
        </p:grpSpPr>
        <p:pic>
          <p:nvPicPr>
            <p:cNvPr id="879622"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7962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7962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642"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5. </a:t>
            </a:r>
            <a:r>
              <a:rPr lang="zh-CN" altLang="en-US" sz="2400" b="1" dirty="0" smtClean="0">
                <a:latin typeface="宋体" pitchFamily="2" charset="-122"/>
              </a:rPr>
              <a:t>以偏概全。有时命题者故意增删、改动文中表示范围限制或者程度轻重的词，来干扰考生。 </a:t>
            </a:r>
          </a:p>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对点训练</a:t>
            </a:r>
            <a:r>
              <a:rPr lang="en-US" altLang="zh-CN" sz="2400" b="1" dirty="0" smtClean="0">
                <a:latin typeface="宋体" pitchFamily="2" charset="-122"/>
              </a:rPr>
              <a:t>】</a:t>
            </a:r>
          </a:p>
          <a:p>
            <a:pPr marL="0" indent="0" eaLnBrk="1" hangingPunct="1">
              <a:lnSpc>
                <a:spcPts val="3500"/>
              </a:lnSpc>
              <a:spcBef>
                <a:spcPct val="0"/>
              </a:spcBef>
              <a:buNone/>
            </a:pPr>
            <a:r>
              <a:rPr lang="zh-CN" altLang="en-US" sz="2400" b="1" dirty="0" smtClean="0">
                <a:latin typeface="宋体" pitchFamily="2" charset="-122"/>
              </a:rPr>
              <a:t>阅读下面的文字，完成题目。</a:t>
            </a:r>
          </a:p>
          <a:p>
            <a:pPr marL="0" indent="627063" algn="ctr" eaLnBrk="1" hangingPunct="1">
              <a:lnSpc>
                <a:spcPts val="3500"/>
              </a:lnSpc>
              <a:spcBef>
                <a:spcPct val="0"/>
              </a:spcBef>
              <a:buNone/>
            </a:pPr>
            <a:r>
              <a:rPr lang="zh-CN" altLang="en-US" sz="2400" b="1" dirty="0" smtClean="0">
                <a:latin typeface="宋体" pitchFamily="2" charset="-122"/>
              </a:rPr>
              <a:t>反刍思维也有好处</a:t>
            </a:r>
          </a:p>
          <a:p>
            <a:pPr marL="0" indent="627063" algn="ctr" eaLnBrk="1" hangingPunct="1">
              <a:lnSpc>
                <a:spcPts val="3500"/>
              </a:lnSpc>
              <a:spcBef>
                <a:spcPct val="0"/>
              </a:spcBef>
              <a:buNone/>
            </a:pPr>
            <a:r>
              <a:rPr lang="zh-CN" altLang="en-US" sz="2400" b="1" dirty="0" smtClean="0">
                <a:latin typeface="宋体" pitchFamily="2" charset="-122"/>
              </a:rPr>
              <a:t>李　旭</a:t>
            </a:r>
          </a:p>
          <a:p>
            <a:pPr marL="0" indent="627063" eaLnBrk="1" hangingPunct="1">
              <a:lnSpc>
                <a:spcPts val="3500"/>
              </a:lnSpc>
              <a:spcBef>
                <a:spcPct val="0"/>
              </a:spcBef>
              <a:buNone/>
            </a:pPr>
            <a:r>
              <a:rPr lang="zh-CN" altLang="en-US" sz="2400" b="1" dirty="0" smtClean="0">
                <a:latin typeface="宋体" pitchFamily="2" charset="-122"/>
              </a:rPr>
              <a:t>在精神科的门诊中，常有一些患者因为学业压力、工作压力等前来咨询。尽管抑郁症在临床上是需要治疗的疾病，但是如果能够深究一下人们是如何“患上”抑郁症的，我们就能够找到更好的应对方式。</a:t>
            </a:r>
          </a:p>
        </p:txBody>
      </p:sp>
      <p:sp>
        <p:nvSpPr>
          <p:cNvPr id="126464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46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46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spcBef>
                <a:spcPct val="0"/>
              </a:spcBef>
              <a:buFontTx/>
              <a:buNone/>
            </a:pPr>
            <a:r>
              <a:rPr lang="en-US" altLang="zh-CN" sz="2400" b="1" dirty="0"/>
              <a:t>        </a:t>
            </a:r>
          </a:p>
          <a:p>
            <a:pPr marL="0" indent="0" eaLnBrk="1" hangingPunct="1">
              <a:lnSpc>
                <a:spcPct val="122000"/>
              </a:lnSpc>
              <a:spcBef>
                <a:spcPct val="0"/>
              </a:spcBef>
              <a:buFontTx/>
              <a:buNone/>
            </a:pPr>
            <a:r>
              <a:rPr lang="en-US" altLang="zh-CN" sz="2400" b="1" dirty="0" smtClean="0"/>
              <a:t>D</a:t>
            </a:r>
            <a:r>
              <a:rPr lang="zh-CN" altLang="en-US" sz="2400" b="1" dirty="0" smtClean="0"/>
              <a:t>．抗战时期，邓叔群与助手开展森林勘察，其研究成果不仅支持了当时的大后方建设，其中不少内容至今仍有参考价值。 </a:t>
            </a:r>
          </a:p>
          <a:p>
            <a:pPr marL="0" indent="0" eaLnBrk="1" hangingPunct="1">
              <a:lnSpc>
                <a:spcPct val="122000"/>
              </a:lnSpc>
              <a:spcBef>
                <a:spcPct val="0"/>
              </a:spcBef>
              <a:buFontTx/>
              <a:buNone/>
            </a:pPr>
            <a:r>
              <a:rPr lang="en-US" altLang="zh-CN" sz="2400" b="1" dirty="0" smtClean="0"/>
              <a:t>E</a:t>
            </a:r>
            <a:r>
              <a:rPr lang="zh-CN" altLang="en-US" sz="2400" b="1" dirty="0" smtClean="0"/>
              <a:t>．邓叔群基于水利和林、牧并重的思想而提出的森林生态平衡理论，使得黄河上游的水土得以保持，并减轻了下游的水患灾害。 </a:t>
            </a:r>
          </a:p>
        </p:txBody>
      </p:sp>
      <p:sp>
        <p:nvSpPr>
          <p:cNvPr id="2" name="标题 1"/>
          <p:cNvSpPr>
            <a:spLocks/>
          </p:cNvSpPr>
          <p:nvPr/>
        </p:nvSpPr>
        <p:spPr bwMode="auto">
          <a:xfrm>
            <a:off x="468313" y="188913"/>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 　</a:t>
            </a:r>
          </a:p>
        </p:txBody>
      </p:sp>
      <p:grpSp>
        <p:nvGrpSpPr>
          <p:cNvPr id="4" name="Group 4"/>
          <p:cNvGrpSpPr>
            <a:grpSpLocks/>
          </p:cNvGrpSpPr>
          <p:nvPr/>
        </p:nvGrpSpPr>
        <p:grpSpPr bwMode="auto">
          <a:xfrm>
            <a:off x="1588" y="777875"/>
            <a:ext cx="609600" cy="2003425"/>
            <a:chOff x="0" y="0"/>
            <a:chExt cx="384" cy="1262"/>
          </a:xfrm>
        </p:grpSpPr>
        <p:pic>
          <p:nvPicPr>
            <p:cNvPr id="879622"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7962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7962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spcBef>
                <a:spcPct val="0"/>
              </a:spcBef>
              <a:buFontTx/>
              <a:buNone/>
            </a:pPr>
            <a:r>
              <a:rPr lang="en-US" altLang="zh-CN" sz="2400" b="1" dirty="0"/>
              <a:t>       </a:t>
            </a:r>
            <a:endParaRPr lang="zh-CN" altLang="en-US" sz="2400" b="1" dirty="0"/>
          </a:p>
          <a:p>
            <a:pPr marL="0" indent="0" eaLnBrk="1" hangingPunct="1">
              <a:spcBef>
                <a:spcPct val="0"/>
              </a:spcBef>
              <a:buFontTx/>
              <a:buNone/>
            </a:pPr>
            <a:endParaRPr lang="en-US" altLang="zh-CN" sz="2400" b="1" dirty="0"/>
          </a:p>
          <a:p>
            <a:pPr marL="0" indent="0" eaLnBrk="1" hangingPunct="1">
              <a:lnSpc>
                <a:spcPct val="122000"/>
              </a:lnSpc>
              <a:spcBef>
                <a:spcPct val="0"/>
              </a:spcBef>
              <a:buFontTx/>
              <a:buNone/>
            </a:pPr>
            <a:r>
              <a:rPr lang="en-US" altLang="zh-CN" sz="2400" b="1" dirty="0" smtClean="0">
                <a:solidFill>
                  <a:srgbClr val="990033"/>
                </a:solidFill>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rPr>
              <a:t>] </a:t>
            </a:r>
            <a:r>
              <a:rPr lang="zh-CN" altLang="en-US" sz="2400" b="1" dirty="0" smtClean="0">
                <a:solidFill>
                  <a:srgbClr val="990033"/>
                </a:solidFill>
              </a:rPr>
              <a:t>答</a:t>
            </a:r>
            <a:r>
              <a:rPr lang="en-US" altLang="zh-CN" sz="2400" b="1" dirty="0" smtClean="0">
                <a:solidFill>
                  <a:srgbClr val="990033"/>
                </a:solidFill>
              </a:rPr>
              <a:t>C</a:t>
            </a:r>
            <a:r>
              <a:rPr lang="zh-CN" altLang="en-US" sz="2400" b="1" dirty="0" smtClean="0">
                <a:solidFill>
                  <a:srgbClr val="990033"/>
                </a:solidFill>
              </a:rPr>
              <a:t>给</a:t>
            </a:r>
            <a:r>
              <a:rPr lang="en-US" altLang="zh-CN" sz="2400" b="1" dirty="0" smtClean="0">
                <a:solidFill>
                  <a:srgbClr val="990033"/>
                </a:solidFill>
              </a:rPr>
              <a:t>3</a:t>
            </a:r>
            <a:r>
              <a:rPr lang="zh-CN" altLang="en-US" sz="2400" b="1" dirty="0" smtClean="0">
                <a:solidFill>
                  <a:srgbClr val="990033"/>
                </a:solidFill>
              </a:rPr>
              <a:t>分，答</a:t>
            </a:r>
            <a:r>
              <a:rPr lang="en-US" altLang="zh-CN" sz="2400" b="1" dirty="0" smtClean="0">
                <a:solidFill>
                  <a:srgbClr val="990033"/>
                </a:solidFill>
              </a:rPr>
              <a:t>D</a:t>
            </a:r>
            <a:r>
              <a:rPr lang="zh-CN" altLang="en-US" sz="2400" b="1" dirty="0" smtClean="0">
                <a:solidFill>
                  <a:srgbClr val="990033"/>
                </a:solidFill>
              </a:rPr>
              <a:t>给</a:t>
            </a:r>
            <a:r>
              <a:rPr lang="en-US" altLang="zh-CN" sz="2400" b="1" dirty="0" smtClean="0">
                <a:solidFill>
                  <a:srgbClr val="990033"/>
                </a:solidFill>
              </a:rPr>
              <a:t>2</a:t>
            </a:r>
            <a:r>
              <a:rPr lang="zh-CN" altLang="en-US" sz="2400" b="1" dirty="0" smtClean="0">
                <a:solidFill>
                  <a:srgbClr val="990033"/>
                </a:solidFill>
              </a:rPr>
              <a:t>分，答</a:t>
            </a:r>
            <a:r>
              <a:rPr lang="en-US" altLang="zh-CN" sz="2400" b="1" dirty="0" smtClean="0">
                <a:solidFill>
                  <a:srgbClr val="990033"/>
                </a:solidFill>
              </a:rPr>
              <a:t>A</a:t>
            </a:r>
            <a:r>
              <a:rPr lang="zh-CN" altLang="en-US" sz="2400" b="1" dirty="0" smtClean="0">
                <a:solidFill>
                  <a:srgbClr val="990033"/>
                </a:solidFill>
              </a:rPr>
              <a:t>给</a:t>
            </a:r>
            <a:r>
              <a:rPr lang="en-US" altLang="zh-CN" sz="2400" b="1" dirty="0" smtClean="0">
                <a:solidFill>
                  <a:srgbClr val="990033"/>
                </a:solidFill>
              </a:rPr>
              <a:t>1</a:t>
            </a:r>
            <a:r>
              <a:rPr lang="zh-CN" altLang="en-US" sz="2400" b="1" dirty="0" smtClean="0">
                <a:solidFill>
                  <a:srgbClr val="990033"/>
                </a:solidFill>
              </a:rPr>
              <a:t>分，答</a:t>
            </a:r>
            <a:r>
              <a:rPr lang="en-US" altLang="zh-CN" sz="2400" b="1" dirty="0" smtClean="0">
                <a:solidFill>
                  <a:srgbClr val="990033"/>
                </a:solidFill>
              </a:rPr>
              <a:t>B</a:t>
            </a:r>
            <a:r>
              <a:rPr lang="zh-CN" altLang="en-US" sz="2400" b="1" dirty="0" smtClean="0">
                <a:solidFill>
                  <a:srgbClr val="990033"/>
                </a:solidFill>
              </a:rPr>
              <a:t>、</a:t>
            </a:r>
            <a:r>
              <a:rPr lang="en-US" altLang="zh-CN" sz="2400" b="1" dirty="0" smtClean="0">
                <a:solidFill>
                  <a:srgbClr val="990033"/>
                </a:solidFill>
              </a:rPr>
              <a:t>E</a:t>
            </a:r>
            <a:r>
              <a:rPr lang="zh-CN" altLang="en-US" sz="2400" b="1" dirty="0" smtClean="0">
                <a:solidFill>
                  <a:srgbClr val="990033"/>
                </a:solidFill>
              </a:rPr>
              <a:t>不给分。</a:t>
            </a:r>
          </a:p>
          <a:p>
            <a:pPr marL="0" indent="0" eaLnBrk="1" hangingPunct="1">
              <a:lnSpc>
                <a:spcPct val="122000"/>
              </a:lnSpc>
              <a:spcBef>
                <a:spcPct val="0"/>
              </a:spcBef>
              <a:buFontTx/>
              <a:buNone/>
            </a:pPr>
            <a:r>
              <a:rPr lang="en-US" altLang="zh-CN" sz="2400" b="1" dirty="0" smtClean="0">
                <a:solidFill>
                  <a:srgbClr val="990033"/>
                </a:solidFill>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rPr>
              <a:t>] </a:t>
            </a:r>
            <a:r>
              <a:rPr lang="zh-CN" altLang="en-US" sz="2400" b="1" dirty="0" smtClean="0">
                <a:solidFill>
                  <a:srgbClr val="990033"/>
                </a:solidFill>
              </a:rPr>
              <a:t>本题考查分析和概括文中信息的能力，能力层级为</a:t>
            </a:r>
            <a:r>
              <a:rPr lang="en-US" altLang="zh-CN" sz="2400" b="1" dirty="0" smtClean="0">
                <a:solidFill>
                  <a:srgbClr val="990033"/>
                </a:solidFill>
              </a:rPr>
              <a:t>C</a:t>
            </a:r>
            <a:r>
              <a:rPr lang="zh-CN" altLang="en-US" sz="2400" b="1" dirty="0" smtClean="0">
                <a:solidFill>
                  <a:srgbClr val="990033"/>
                </a:solidFill>
              </a:rPr>
              <a:t>级。</a:t>
            </a:r>
            <a:r>
              <a:rPr lang="en-US" altLang="zh-CN" sz="2400" b="1" dirty="0" smtClean="0">
                <a:solidFill>
                  <a:srgbClr val="990033"/>
                </a:solidFill>
              </a:rPr>
              <a:t>B</a:t>
            </a:r>
            <a:r>
              <a:rPr lang="zh-CN" altLang="en-US" sz="2400" b="1" dirty="0" smtClean="0">
                <a:solidFill>
                  <a:srgbClr val="990033"/>
                </a:solidFill>
              </a:rPr>
              <a:t>项，“听从导师的建议当即回国”有误，原文是导师“建议他完成论文后再回去”，不是让他当即回国。</a:t>
            </a:r>
            <a:r>
              <a:rPr lang="en-US" altLang="zh-CN" sz="2400" b="1" dirty="0" smtClean="0">
                <a:solidFill>
                  <a:srgbClr val="990033"/>
                </a:solidFill>
              </a:rPr>
              <a:t>E</a:t>
            </a:r>
            <a:r>
              <a:rPr lang="zh-CN" altLang="en-US" sz="2400" b="1" dirty="0" smtClean="0">
                <a:solidFill>
                  <a:srgbClr val="990033"/>
                </a:solidFill>
              </a:rPr>
              <a:t>项，因果关系不当，原文是“为保持黄河上游水土、减轻下游灾害，他提出了森林生态平衡理论”。</a:t>
            </a:r>
            <a:r>
              <a:rPr lang="en-US" altLang="zh-CN" sz="2400" b="1" dirty="0" smtClean="0">
                <a:solidFill>
                  <a:srgbClr val="990033"/>
                </a:solidFill>
              </a:rPr>
              <a:t>A</a:t>
            </a:r>
            <a:r>
              <a:rPr lang="zh-CN" altLang="en-US" sz="2400" b="1" dirty="0" smtClean="0">
                <a:solidFill>
                  <a:srgbClr val="990033"/>
                </a:solidFill>
              </a:rPr>
              <a:t>项，原文是“目睹同胞受到种族歧视”，而不是他受到种族歧视。</a:t>
            </a:r>
            <a:endParaRPr lang="zh-CN" altLang="en-US" sz="2400" b="1" dirty="0">
              <a:solidFill>
                <a:srgbClr val="990033"/>
              </a:solidFill>
            </a:endParaRPr>
          </a:p>
        </p:txBody>
      </p:sp>
      <p:sp>
        <p:nvSpPr>
          <p:cNvPr id="2" name="标题 1"/>
          <p:cNvSpPr>
            <a:spLocks/>
          </p:cNvSpPr>
          <p:nvPr/>
        </p:nvSpPr>
        <p:spPr bwMode="auto">
          <a:xfrm>
            <a:off x="468313" y="188913"/>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 　</a:t>
            </a:r>
          </a:p>
        </p:txBody>
      </p:sp>
      <p:grpSp>
        <p:nvGrpSpPr>
          <p:cNvPr id="4" name="Group 4"/>
          <p:cNvGrpSpPr>
            <a:grpSpLocks/>
          </p:cNvGrpSpPr>
          <p:nvPr/>
        </p:nvGrpSpPr>
        <p:grpSpPr bwMode="auto">
          <a:xfrm>
            <a:off x="1588" y="777875"/>
            <a:ext cx="609600" cy="2003425"/>
            <a:chOff x="0" y="0"/>
            <a:chExt cx="384" cy="1262"/>
          </a:xfrm>
        </p:grpSpPr>
        <p:pic>
          <p:nvPicPr>
            <p:cNvPr id="880646"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8064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8064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None/>
            </a:pPr>
            <a:r>
              <a:rPr lang="zh-CN" altLang="en-US" sz="2400" b="1" dirty="0" smtClean="0"/>
              <a:t>*</a:t>
            </a:r>
            <a:r>
              <a:rPr lang="en-US" altLang="zh-CN" sz="2400" b="1" dirty="0"/>
              <a:t>2</a:t>
            </a:r>
            <a:r>
              <a:rPr lang="en-US" altLang="zh-CN" sz="2400" b="1" dirty="0" smtClean="0"/>
              <a:t>.</a:t>
            </a:r>
            <a:r>
              <a:rPr lang="zh-CN" altLang="en-US" sz="2400" b="1" dirty="0" smtClean="0"/>
              <a:t>邓叔群不愿意去台湾，也不去美国，而欣然接受邀请去东北筹建农学院。他这样做，既有现实因素，又有思想基础。请结合材料具体分析。</a:t>
            </a:r>
            <a:r>
              <a:rPr lang="en-US" altLang="zh-CN" sz="2400" b="1" dirty="0" smtClean="0"/>
              <a:t>(6</a:t>
            </a:r>
            <a:r>
              <a:rPr lang="zh-CN" altLang="en-US" sz="2400" b="1" dirty="0" smtClean="0"/>
              <a:t>分</a:t>
            </a:r>
            <a:r>
              <a:rPr lang="en-US" altLang="zh-CN" sz="2400" b="1" dirty="0" smtClean="0"/>
              <a:t>)</a:t>
            </a:r>
          </a:p>
          <a:p>
            <a:pPr marL="0" indent="0" eaLnBrk="1" hangingPunct="1">
              <a:lnSpc>
                <a:spcPct val="122000"/>
              </a:lnSpc>
              <a:spcBef>
                <a:spcPct val="0"/>
              </a:spcBef>
              <a:buNone/>
            </a:pPr>
            <a:r>
              <a:rPr lang="zh-CN" altLang="en-US" sz="2400" b="1" dirty="0" smtClean="0">
                <a:solidFill>
                  <a:srgbClr val="990033"/>
                </a:solidFill>
              </a:rPr>
              <a:t>“答案”及“解析”见本讲“现场指导”。</a:t>
            </a:r>
            <a:endParaRPr lang="zh-CN" altLang="en-US" sz="2400" b="1" dirty="0">
              <a:solidFill>
                <a:srgbClr val="990033"/>
              </a:solidFill>
              <a:latin typeface="宋体" pitchFamily="2" charset="-122"/>
            </a:endParaRPr>
          </a:p>
          <a:p>
            <a:pPr marL="0" indent="0" eaLnBrk="1" hangingPunct="1">
              <a:lnSpc>
                <a:spcPct val="122000"/>
              </a:lnSpc>
              <a:spcBef>
                <a:spcPct val="0"/>
              </a:spcBef>
              <a:buNone/>
            </a:pPr>
            <a:r>
              <a:rPr lang="zh-CN" altLang="en-US" sz="2400" b="1" dirty="0" smtClean="0"/>
              <a:t>*</a:t>
            </a:r>
            <a:r>
              <a:rPr lang="en-US" altLang="zh-CN" sz="2400" b="1" dirty="0"/>
              <a:t>3</a:t>
            </a:r>
            <a:r>
              <a:rPr lang="en-US" altLang="zh-CN" sz="2400" b="1" dirty="0" smtClean="0"/>
              <a:t>.</a:t>
            </a:r>
            <a:r>
              <a:rPr lang="zh-CN" altLang="en-US" sz="2400" b="1" dirty="0" smtClean="0"/>
              <a:t>在国家需要时，邓叔群是如何主动牺牲个人利益、为国分忧的？请结合材料简要分析。</a:t>
            </a:r>
            <a:r>
              <a:rPr lang="en-US" altLang="zh-CN" sz="2400" b="1" dirty="0" smtClean="0"/>
              <a:t>(6</a:t>
            </a:r>
            <a:r>
              <a:rPr lang="zh-CN" altLang="en-US" sz="2400" b="1" dirty="0" smtClean="0"/>
              <a:t>分</a:t>
            </a:r>
            <a:r>
              <a:rPr lang="en-US" altLang="zh-CN" sz="2400" b="1" dirty="0" smtClean="0"/>
              <a:t>)</a:t>
            </a:r>
            <a:endParaRPr lang="en-US" altLang="zh-CN" sz="2400" b="1" dirty="0"/>
          </a:p>
          <a:p>
            <a:pPr marL="0" indent="0" eaLnBrk="1" hangingPunct="1">
              <a:lnSpc>
                <a:spcPct val="122000"/>
              </a:lnSpc>
              <a:spcBef>
                <a:spcPct val="0"/>
              </a:spcBef>
              <a:buFontTx/>
              <a:buNone/>
            </a:pPr>
            <a:r>
              <a:rPr lang="en-US" altLang="zh-CN" sz="2400" b="1" dirty="0" smtClean="0">
                <a:solidFill>
                  <a:srgbClr val="990033"/>
                </a:solidFill>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rPr>
              <a:t>] ①</a:t>
            </a:r>
            <a:r>
              <a:rPr lang="zh-CN" altLang="en-US" sz="2400" b="1" dirty="0" smtClean="0">
                <a:solidFill>
                  <a:srgbClr val="990033"/>
                </a:solidFill>
              </a:rPr>
              <a:t>因为岭南大学的需要，中断学业，提前回国效力；②把自家的花园洋房和积蓄捐献给国家，并主动提出减薪；③带病编写教材纲要，为筹建沈阳农学院辛勤工作。</a:t>
            </a:r>
          </a:p>
        </p:txBody>
      </p:sp>
      <p:sp>
        <p:nvSpPr>
          <p:cNvPr id="2" name="标题 1"/>
          <p:cNvSpPr>
            <a:spLocks/>
          </p:cNvSpPr>
          <p:nvPr/>
        </p:nvSpPr>
        <p:spPr bwMode="auto">
          <a:xfrm>
            <a:off x="468313" y="188913"/>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 　</a:t>
            </a:r>
          </a:p>
        </p:txBody>
      </p:sp>
      <p:grpSp>
        <p:nvGrpSpPr>
          <p:cNvPr id="4" name="Group 4"/>
          <p:cNvGrpSpPr>
            <a:grpSpLocks/>
          </p:cNvGrpSpPr>
          <p:nvPr/>
        </p:nvGrpSpPr>
        <p:grpSpPr bwMode="auto">
          <a:xfrm>
            <a:off x="1588" y="777875"/>
            <a:ext cx="609600" cy="2003425"/>
            <a:chOff x="0" y="0"/>
            <a:chExt cx="384" cy="1262"/>
          </a:xfrm>
        </p:grpSpPr>
        <p:pic>
          <p:nvPicPr>
            <p:cNvPr id="881670"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8167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8167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ox(in)">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FontTx/>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本题考查筛选并整合文中的信息，从不同的角度和层面发掘文本所反映的人生价值和时代精神的能力。能力层级为</a:t>
            </a:r>
            <a:r>
              <a:rPr lang="en-US" altLang="zh-CN" sz="2400" b="1" dirty="0" smtClean="0">
                <a:solidFill>
                  <a:srgbClr val="990033"/>
                </a:solidFill>
                <a:latin typeface="宋体" pitchFamily="2" charset="-122"/>
              </a:rPr>
              <a:t>F</a:t>
            </a:r>
            <a:r>
              <a:rPr lang="zh-CN" altLang="en-US" sz="2400" b="1" dirty="0" smtClean="0">
                <a:solidFill>
                  <a:srgbClr val="990033"/>
                </a:solidFill>
                <a:latin typeface="宋体" pitchFamily="2" charset="-122"/>
              </a:rPr>
              <a:t>级。解题步骤是：先审题干，明确指向，寻找信息源；再对信息源进行筛选与整合。通过阅读文章可知，答题区域在第一段、第五段、第六段。筛选出邓叔群因岭南大学的需要而中断学业提前回国、捐款捐房减薪、带病编写教材辛勤工作等信息，并按要求分类整合。</a:t>
            </a:r>
          </a:p>
        </p:txBody>
      </p:sp>
      <p:sp>
        <p:nvSpPr>
          <p:cNvPr id="2" name="标题 1"/>
          <p:cNvSpPr>
            <a:spLocks/>
          </p:cNvSpPr>
          <p:nvPr/>
        </p:nvSpPr>
        <p:spPr bwMode="auto">
          <a:xfrm>
            <a:off x="468313" y="188913"/>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 　</a:t>
            </a:r>
          </a:p>
        </p:txBody>
      </p:sp>
      <p:grpSp>
        <p:nvGrpSpPr>
          <p:cNvPr id="4" name="Group 4"/>
          <p:cNvGrpSpPr>
            <a:grpSpLocks/>
          </p:cNvGrpSpPr>
          <p:nvPr/>
        </p:nvGrpSpPr>
        <p:grpSpPr bwMode="auto">
          <a:xfrm>
            <a:off x="1588" y="777875"/>
            <a:ext cx="609600" cy="2003425"/>
            <a:chOff x="0" y="0"/>
            <a:chExt cx="384" cy="1262"/>
          </a:xfrm>
        </p:grpSpPr>
        <p:pic>
          <p:nvPicPr>
            <p:cNvPr id="882694"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8269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8269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None/>
            </a:pPr>
            <a:r>
              <a:rPr lang="en-US" altLang="zh-CN" sz="2400" b="1" dirty="0" smtClean="0"/>
              <a:t>4.</a:t>
            </a:r>
            <a:r>
              <a:rPr lang="zh-CN" altLang="en-US" sz="2400" b="1" dirty="0" smtClean="0"/>
              <a:t>作为一位爱国科学家，邓叔群有哪些突出表现？请结合材料谈谈你的理解。</a:t>
            </a:r>
            <a:r>
              <a:rPr lang="en-US" altLang="zh-CN" sz="2400" b="1" dirty="0" smtClean="0"/>
              <a:t>(8</a:t>
            </a:r>
            <a:r>
              <a:rPr lang="zh-CN" altLang="en-US" sz="2400" b="1" dirty="0" smtClean="0"/>
              <a:t>分</a:t>
            </a:r>
            <a:r>
              <a:rPr lang="en-US" altLang="zh-CN" sz="2400" b="1" dirty="0" smtClean="0"/>
              <a:t>)</a:t>
            </a:r>
            <a:endParaRPr lang="en-US" altLang="zh-CN" sz="2400" b="1" dirty="0">
              <a:solidFill>
                <a:srgbClr val="A50021"/>
              </a:solidFill>
            </a:endParaRPr>
          </a:p>
          <a:p>
            <a:pPr marL="0" indent="0" eaLnBrk="1" hangingPunct="1">
              <a:lnSpc>
                <a:spcPct val="122000"/>
              </a:lnSpc>
              <a:spcBef>
                <a:spcPct val="0"/>
              </a:spcBef>
              <a:buFontTx/>
              <a:buNone/>
            </a:pPr>
            <a:r>
              <a:rPr lang="en-US" altLang="zh-CN" sz="2400" b="1" dirty="0" smtClean="0">
                <a:solidFill>
                  <a:srgbClr val="990033"/>
                </a:solidFill>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rPr>
              <a:t>] ①</a:t>
            </a:r>
            <a:r>
              <a:rPr lang="zh-CN" altLang="en-US" sz="2400" b="1" dirty="0" smtClean="0">
                <a:solidFill>
                  <a:srgbClr val="990033"/>
                </a:solidFill>
              </a:rPr>
              <a:t>为中国建立了自己的真菌学，在世界学术领域争得一席之地；②为改变中国农业的落后面貌，选学农林专业；③为国计民生需要，及时调整自己的研究方向；④为新中国农林业的发展，努力培养专业人才。</a:t>
            </a:r>
          </a:p>
          <a:p>
            <a:pPr marL="0" indent="0" eaLnBrk="1" hangingPunct="1">
              <a:spcBef>
                <a:spcPct val="0"/>
              </a:spcBef>
              <a:buFontTx/>
              <a:buNone/>
            </a:pPr>
            <a:endParaRPr lang="en-US" altLang="zh-CN" sz="2400" b="1" dirty="0">
              <a:solidFill>
                <a:srgbClr val="990033"/>
              </a:solidFill>
              <a:latin typeface="宋体" pitchFamily="2" charset="-122"/>
            </a:endParaRPr>
          </a:p>
        </p:txBody>
      </p:sp>
      <p:sp>
        <p:nvSpPr>
          <p:cNvPr id="2" name="标题 1"/>
          <p:cNvSpPr>
            <a:spLocks/>
          </p:cNvSpPr>
          <p:nvPr/>
        </p:nvSpPr>
        <p:spPr bwMode="auto">
          <a:xfrm>
            <a:off x="468313" y="188913"/>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 　</a:t>
            </a:r>
          </a:p>
        </p:txBody>
      </p:sp>
      <p:grpSp>
        <p:nvGrpSpPr>
          <p:cNvPr id="4" name="Group 4"/>
          <p:cNvGrpSpPr>
            <a:grpSpLocks/>
          </p:cNvGrpSpPr>
          <p:nvPr/>
        </p:nvGrpSpPr>
        <p:grpSpPr bwMode="auto">
          <a:xfrm>
            <a:off x="1588" y="777875"/>
            <a:ext cx="609600" cy="2003425"/>
            <a:chOff x="0" y="0"/>
            <a:chExt cx="384" cy="1262"/>
          </a:xfrm>
        </p:grpSpPr>
        <p:pic>
          <p:nvPicPr>
            <p:cNvPr id="883718"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8371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8372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FontTx/>
              <a:buNone/>
            </a:pPr>
            <a:r>
              <a:rPr lang="en-US" altLang="zh-CN" sz="2400" b="1" dirty="0" smtClean="0">
                <a:solidFill>
                  <a:srgbClr val="990033"/>
                </a:solidFill>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rPr>
              <a:t>] </a:t>
            </a:r>
            <a:r>
              <a:rPr lang="zh-CN" altLang="en-US" sz="2400" b="1" dirty="0" smtClean="0">
                <a:solidFill>
                  <a:srgbClr val="990033"/>
                </a:solidFill>
              </a:rPr>
              <a:t>本题考查从不同的角度和层面发掘文本所反映的人生价值和时代精神的能力，能力层级为</a:t>
            </a:r>
            <a:r>
              <a:rPr lang="en-US" altLang="zh-CN" sz="2400" b="1" dirty="0" smtClean="0">
                <a:solidFill>
                  <a:srgbClr val="990033"/>
                </a:solidFill>
              </a:rPr>
              <a:t>F</a:t>
            </a:r>
            <a:r>
              <a:rPr lang="zh-CN" altLang="en-US" sz="2400" b="1" dirty="0" smtClean="0">
                <a:solidFill>
                  <a:srgbClr val="990033"/>
                </a:solidFill>
              </a:rPr>
              <a:t>级。本题的答题思路是审题目，明确答题内容；锁定信息源，筛选整合信息。审题时要抓住“爱国科学家”这一信息，它既规定了传主行为的性质，也规定了答题区域，要求围绕“爱国”“科学家”筛选信息。答题区域在第一段、第二段、第三段和第六段。注意分条作答。</a:t>
            </a:r>
          </a:p>
          <a:p>
            <a:pPr marL="0" indent="0" eaLnBrk="1" hangingPunct="1">
              <a:spcBef>
                <a:spcPct val="0"/>
              </a:spcBef>
              <a:buFontTx/>
              <a:buNone/>
            </a:pPr>
            <a:endParaRPr lang="en-US" altLang="zh-CN" sz="2400" b="1" dirty="0">
              <a:solidFill>
                <a:srgbClr val="990033"/>
              </a:solidFill>
              <a:latin typeface="宋体" pitchFamily="2" charset="-122"/>
            </a:endParaRPr>
          </a:p>
        </p:txBody>
      </p:sp>
      <p:sp>
        <p:nvSpPr>
          <p:cNvPr id="2" name="标题 1"/>
          <p:cNvSpPr>
            <a:spLocks/>
          </p:cNvSpPr>
          <p:nvPr/>
        </p:nvSpPr>
        <p:spPr bwMode="auto">
          <a:xfrm>
            <a:off x="468313" y="188913"/>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 　</a:t>
            </a:r>
          </a:p>
        </p:txBody>
      </p:sp>
      <p:grpSp>
        <p:nvGrpSpPr>
          <p:cNvPr id="4" name="Group 4"/>
          <p:cNvGrpSpPr>
            <a:grpSpLocks/>
          </p:cNvGrpSpPr>
          <p:nvPr/>
        </p:nvGrpSpPr>
        <p:grpSpPr bwMode="auto">
          <a:xfrm>
            <a:off x="1588" y="777875"/>
            <a:ext cx="609600" cy="2003425"/>
            <a:chOff x="0" y="0"/>
            <a:chExt cx="384" cy="1262"/>
          </a:xfrm>
        </p:grpSpPr>
        <p:pic>
          <p:nvPicPr>
            <p:cNvPr id="883718"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8371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8372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642910" y="928670"/>
            <a:ext cx="8105802" cy="5524518"/>
          </a:xfrm>
          <a:prstGeom prst="rect">
            <a:avLst/>
          </a:prstGeom>
          <a:noFill/>
          <a:ln>
            <a:noFill/>
          </a:ln>
          <a:extLst>
            <a:ext uri="{909E8E84-426E-40DD-AFC4-6F175D3DCCD1}"/>
            <a:ext uri="{91240B29-F687-4F45-9708-019B960494DF}"/>
          </a:extLst>
        </p:spPr>
        <p:txBody>
          <a:bodyPr/>
          <a:lstStyle/>
          <a:p>
            <a:pPr algn="ctr">
              <a:lnSpc>
                <a:spcPts val="3500"/>
              </a:lnSpc>
            </a:pPr>
            <a:r>
              <a:rPr lang="en-US" altLang="zh-CN" sz="2400" b="1" dirty="0">
                <a:solidFill>
                  <a:srgbClr val="0033CC"/>
                </a:solidFill>
                <a:effectLst>
                  <a:outerShdw blurRad="38100" dist="38100" dir="2700000" algn="tl">
                    <a:srgbClr val="C0C0C0"/>
                  </a:outerShdw>
                </a:effectLst>
                <a:latin typeface="宋体" pitchFamily="2" charset="-122"/>
                <a:ea typeface="黑体" pitchFamily="2" charset="-122"/>
              </a:rPr>
              <a:t>——</a:t>
            </a:r>
            <a:r>
              <a:rPr lang="en-US" altLang="zh-CN" sz="2400" b="1" dirty="0">
                <a:solidFill>
                  <a:srgbClr val="0033CC"/>
                </a:solidFill>
                <a:effectLst>
                  <a:outerShdw blurRad="38100" dist="38100" dir="2700000" algn="tl">
                    <a:srgbClr val="C0C0C0"/>
                  </a:outerShdw>
                </a:effectLst>
                <a:latin typeface="黑体" pitchFamily="2" charset="-122"/>
                <a:ea typeface="黑体" pitchFamily="2" charset="-122"/>
              </a:rPr>
              <a:t> </a:t>
            </a:r>
            <a:r>
              <a:rPr lang="zh-CN" altLang="en-US" sz="2400" b="1" dirty="0">
                <a:solidFill>
                  <a:srgbClr val="0033CC"/>
                </a:solidFill>
                <a:effectLst>
                  <a:outerShdw blurRad="38100" dist="38100" dir="2700000" algn="tl">
                    <a:srgbClr val="C0C0C0"/>
                  </a:outerShdw>
                </a:effectLst>
                <a:latin typeface="黑体" pitchFamily="2" charset="-122"/>
                <a:ea typeface="黑体" pitchFamily="2" charset="-122"/>
              </a:rPr>
              <a:t>现场指导 </a:t>
            </a:r>
            <a:r>
              <a:rPr lang="en-US" altLang="zh-CN" sz="2400" b="1" dirty="0">
                <a:solidFill>
                  <a:srgbClr val="0033CC"/>
                </a:solidFill>
                <a:effectLst>
                  <a:outerShdw blurRad="38100" dist="38100" dir="2700000" algn="tl">
                    <a:srgbClr val="C0C0C0"/>
                  </a:outerShdw>
                </a:effectLst>
                <a:latin typeface="宋体" pitchFamily="2" charset="-122"/>
                <a:ea typeface="黑体" pitchFamily="2" charset="-122"/>
              </a:rPr>
              <a:t>——</a:t>
            </a:r>
            <a:endParaRPr lang="en-US" altLang="zh-CN" sz="2400" b="1" dirty="0">
              <a:solidFill>
                <a:srgbClr val="0033CC"/>
              </a:solidFill>
              <a:effectLst>
                <a:outerShdw blurRad="38100" dist="38100" dir="2700000" algn="tl">
                  <a:srgbClr val="C0C0C0"/>
                </a:outerShdw>
              </a:effectLst>
              <a:latin typeface="黑体" pitchFamily="2" charset="-122"/>
              <a:ea typeface="黑体" pitchFamily="2" charset="-122"/>
            </a:endParaRPr>
          </a:p>
          <a:p>
            <a:pPr>
              <a:lnSpc>
                <a:spcPts val="3500"/>
              </a:lnSpc>
            </a:pPr>
            <a:r>
              <a:rPr lang="en-US" altLang="zh-CN" sz="2400" b="1" dirty="0" smtClean="0">
                <a:latin typeface="宋体" pitchFamily="2" charset="-122"/>
              </a:rPr>
              <a:t>[</a:t>
            </a:r>
            <a:r>
              <a:rPr lang="en-US" altLang="zh-CN" sz="2400" b="1" dirty="0">
                <a:latin typeface="宋体" pitchFamily="2" charset="-122"/>
              </a:rPr>
              <a:t>2014·</a:t>
            </a:r>
            <a:r>
              <a:rPr lang="zh-CN" altLang="en-US" sz="2400" b="1" dirty="0">
                <a:latin typeface="宋体" pitchFamily="2" charset="-122"/>
              </a:rPr>
              <a:t>新课标全国卷</a:t>
            </a:r>
            <a:r>
              <a:rPr lang="en-US" altLang="zh-CN" sz="2400" b="1" dirty="0">
                <a:latin typeface="宋体" pitchFamily="2" charset="-122"/>
              </a:rPr>
              <a:t>Ⅱ</a:t>
            </a:r>
            <a:r>
              <a:rPr lang="en-US" altLang="zh-CN" dirty="0"/>
              <a:t> </a:t>
            </a:r>
            <a:r>
              <a:rPr lang="en-US" altLang="zh-CN" sz="2400" b="1" dirty="0" smtClean="0">
                <a:latin typeface="宋体" pitchFamily="2" charset="-122"/>
              </a:rPr>
              <a:t>]</a:t>
            </a:r>
            <a:r>
              <a:rPr lang="zh-CN" altLang="en-US" sz="2400" b="1" dirty="0" smtClean="0">
                <a:latin typeface="宋体" pitchFamily="2" charset="-122"/>
              </a:rPr>
              <a:t>邓叔群不愿意去台湾，也不去美国，而欣然接受邀请去东北筹建农学院。他这样做，既有现实因素，又有思想基础。请结合材料具体分析。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原文见本讲“真题体验”</a:t>
            </a:r>
            <a:r>
              <a:rPr lang="en-US" altLang="zh-CN" sz="2400" b="1" dirty="0" smtClean="0">
                <a:latin typeface="宋体" pitchFamily="2" charset="-122"/>
              </a:rPr>
              <a:t>)</a:t>
            </a:r>
          </a:p>
          <a:p>
            <a:pPr>
              <a:lnSpc>
                <a:spcPts val="3500"/>
              </a:lnSpc>
            </a:pPr>
            <a:endParaRPr lang="en-US" altLang="zh-CN" sz="2400" b="1" dirty="0">
              <a:latin typeface="宋体" pitchFamily="2" charset="-122"/>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84740"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graphicFrame>
        <p:nvGraphicFramePr>
          <p:cNvPr id="884741" name="Group 5"/>
          <p:cNvGraphicFramePr>
            <a:graphicFrameLocks noGrp="1"/>
          </p:cNvGraphicFramePr>
          <p:nvPr/>
        </p:nvGraphicFramePr>
        <p:xfrm>
          <a:off x="1000100" y="3286124"/>
          <a:ext cx="7602564" cy="2575052"/>
        </p:xfrm>
        <a:graphic>
          <a:graphicData uri="http://schemas.openxmlformats.org/drawingml/2006/table">
            <a:tbl>
              <a:tblPr/>
              <a:tblGrid>
                <a:gridCol w="403155"/>
                <a:gridCol w="395605"/>
                <a:gridCol w="6803804"/>
              </a:tblGrid>
              <a:tr h="1139944">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审题</a:t>
                      </a: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审题要点</a:t>
                      </a:r>
                      <a:endParaRPr kumimoji="0" lang="zh-CN" altLang="en-US" sz="18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   题干可以转化为“邓叔群不愿意去台湾，也不去美国，而欣然接受邀请去东北筹建农学院的现实因素和思想基础是什么？”，所以答案要分为两部分：现实因素和思想基础</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361972">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思路分析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　 </a:t>
                      </a: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本题考查筛选并整合文中信息的能力。首先要明确题干的指向，然后在文中找到与之相关的答题区间，在各个有效的阅读区间内，找出关键句，对其进行提炼整合。本题的答题区域在文本第五段及链接材料②，在此区域内筛选出合乎题目的作答内容。</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4"/>
          <p:cNvGrpSpPr>
            <a:grpSpLocks/>
          </p:cNvGrpSpPr>
          <p:nvPr/>
        </p:nvGrpSpPr>
        <p:grpSpPr bwMode="auto">
          <a:xfrm>
            <a:off x="1588" y="777875"/>
            <a:ext cx="609600" cy="2003425"/>
            <a:chOff x="0" y="0"/>
            <a:chExt cx="384" cy="1262"/>
          </a:xfrm>
        </p:grpSpPr>
        <p:pic>
          <p:nvPicPr>
            <p:cNvPr id="884755"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884756"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84741"/>
                                        </p:tgtEl>
                                        <p:attrNameLst>
                                          <p:attrName>style.visibility</p:attrName>
                                        </p:attrNameLst>
                                      </p:cBhvr>
                                      <p:to>
                                        <p:strVal val="visible"/>
                                      </p:to>
                                    </p:set>
                                    <p:anim calcmode="lin" valueType="num">
                                      <p:cBhvr additive="base">
                                        <p:cTn id="17" dur="500" fill="hold"/>
                                        <p:tgtEl>
                                          <p:spTgt spid="884741"/>
                                        </p:tgtEl>
                                        <p:attrNameLst>
                                          <p:attrName>ppt_x</p:attrName>
                                        </p:attrNameLst>
                                      </p:cBhvr>
                                      <p:tavLst>
                                        <p:tav tm="0">
                                          <p:val>
                                            <p:strVal val="#ppt_x"/>
                                          </p:val>
                                        </p:tav>
                                        <p:tav tm="100000">
                                          <p:val>
                                            <p:strVal val="#ppt_x"/>
                                          </p:val>
                                        </p:tav>
                                      </p:tavLst>
                                    </p:anim>
                                    <p:anim calcmode="lin" valueType="num">
                                      <p:cBhvr additive="base">
                                        <p:cTn id="18" dur="500" fill="hold"/>
                                        <p:tgtEl>
                                          <p:spTgt spid="8847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2"/>
          <p:cNvSpPr>
            <a:spLocks noChangeArrowheads="1"/>
          </p:cNvSpPr>
          <p:nvPr/>
        </p:nvSpPr>
        <p:spPr bwMode="auto">
          <a:xfrm>
            <a:off x="790575" y="936625"/>
            <a:ext cx="7920038" cy="5399088"/>
          </a:xfrm>
          <a:prstGeom prst="rect">
            <a:avLst/>
          </a:prstGeom>
          <a:noFill/>
          <a:ln w="9525">
            <a:noFill/>
            <a:miter lim="800000"/>
            <a:headEnd/>
            <a:tailEnd/>
          </a:ln>
        </p:spPr>
        <p:txBody>
          <a:bodyPr/>
          <a:lstStyle/>
          <a:p>
            <a:pPr algn="ctr">
              <a:lnSpc>
                <a:spcPts val="3500"/>
              </a:lnSpc>
            </a:pPr>
            <a:endParaRPr lang="en-US" altLang="zh-CN" sz="2400" b="1">
              <a:latin typeface="宋体" pitchFamily="2" charset="-122"/>
            </a:endParaRPr>
          </a:p>
        </p:txBody>
      </p:sp>
      <p:sp>
        <p:nvSpPr>
          <p:cNvPr id="885764"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graphicFrame>
        <p:nvGraphicFramePr>
          <p:cNvPr id="885765" name="Group 5"/>
          <p:cNvGraphicFramePr>
            <a:graphicFrameLocks noGrp="1"/>
          </p:cNvGraphicFramePr>
          <p:nvPr/>
        </p:nvGraphicFramePr>
        <p:xfrm>
          <a:off x="827088" y="1412875"/>
          <a:ext cx="7777162" cy="2592388"/>
        </p:xfrm>
        <a:graphic>
          <a:graphicData uri="http://schemas.openxmlformats.org/drawingml/2006/table">
            <a:tbl>
              <a:tblPr/>
              <a:tblGrid>
                <a:gridCol w="458787"/>
                <a:gridCol w="458788"/>
                <a:gridCol w="6859587"/>
              </a:tblGrid>
              <a:tr h="25923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审题</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思路分析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从“我绝不跟腐败的国民党去台湾”可以看出，他对国民党腐败统治的现实深感失望；从“他早年的学生沈其益受东北解放区领导委托，特地到上海动员他去东北筹建农学院，他欣然接受邀请”可以看出，东北解放区领导尊重人才的诚意使他深受感动。据此可以得出现实因素。从“别忘了自己是中国人，要为民族富强奋斗终生”和相关链接②中外祖母对他的影响可概括出思想基础</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4"/>
          <p:cNvGrpSpPr>
            <a:grpSpLocks/>
          </p:cNvGrpSpPr>
          <p:nvPr/>
        </p:nvGrpSpPr>
        <p:grpSpPr bwMode="auto">
          <a:xfrm>
            <a:off x="1588" y="777875"/>
            <a:ext cx="609600" cy="2003425"/>
            <a:chOff x="0" y="0"/>
            <a:chExt cx="384" cy="1262"/>
          </a:xfrm>
        </p:grpSpPr>
        <p:pic>
          <p:nvPicPr>
            <p:cNvPr id="885776"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8577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8577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2"/>
          <p:cNvSpPr>
            <a:spLocks noChangeArrowheads="1"/>
          </p:cNvSpPr>
          <p:nvPr/>
        </p:nvSpPr>
        <p:spPr bwMode="auto">
          <a:xfrm>
            <a:off x="790575" y="936625"/>
            <a:ext cx="7920038" cy="5399088"/>
          </a:xfrm>
          <a:prstGeom prst="rect">
            <a:avLst/>
          </a:prstGeom>
          <a:noFill/>
          <a:ln w="9525">
            <a:noFill/>
            <a:miter lim="800000"/>
            <a:headEnd/>
            <a:tailEnd/>
          </a:ln>
        </p:spPr>
        <p:txBody>
          <a:bodyPr/>
          <a:lstStyle/>
          <a:p>
            <a:pPr algn="ctr">
              <a:lnSpc>
                <a:spcPts val="3500"/>
              </a:lnSpc>
            </a:pPr>
            <a:endParaRPr lang="en-US" altLang="zh-CN" sz="2400" b="1">
              <a:latin typeface="宋体" pitchFamily="2" charset="-122"/>
            </a:endParaRPr>
          </a:p>
        </p:txBody>
      </p:sp>
      <p:sp>
        <p:nvSpPr>
          <p:cNvPr id="886788"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graphicFrame>
        <p:nvGraphicFramePr>
          <p:cNvPr id="886789" name="Group 5"/>
          <p:cNvGraphicFramePr>
            <a:graphicFrameLocks noGrp="1"/>
          </p:cNvGraphicFramePr>
          <p:nvPr/>
        </p:nvGraphicFramePr>
        <p:xfrm>
          <a:off x="785786" y="1142984"/>
          <a:ext cx="7993063" cy="4643470"/>
        </p:xfrm>
        <a:graphic>
          <a:graphicData uri="http://schemas.openxmlformats.org/drawingml/2006/table">
            <a:tbl>
              <a:tblPr/>
              <a:tblGrid>
                <a:gridCol w="628650"/>
                <a:gridCol w="442920"/>
                <a:gridCol w="387326"/>
                <a:gridCol w="557229"/>
                <a:gridCol w="5976938"/>
              </a:tblGrid>
              <a:tr h="1390650">
                <a:tc row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审题</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现</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场</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答</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案</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l" defTabSz="914400" rtl="0" eaLnBrk="0" fontAlgn="base" latinLnBrk="0" hangingPunct="0">
                        <a:lnSpc>
                          <a:spcPct val="118000"/>
                        </a:lnSpc>
                        <a:spcBef>
                          <a:spcPct val="20000"/>
                        </a:spcBef>
                        <a:spcAft>
                          <a:spcPct val="0"/>
                        </a:spcAft>
                        <a:buClrTx/>
                        <a:buSzTx/>
                        <a:buFont typeface="Arial" charset="0"/>
                        <a:buNone/>
                        <a:tabLst/>
                        <a:defRPr/>
                      </a:pPr>
                      <a:r>
                        <a:rPr kumimoji="0" lang="zh-CN" altLang="en-US" sz="1800" b="0"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    </a:t>
                      </a: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①不忘自己是中国人，要为民族富强奋斗终生。②国民党腐败，对共产党抱有希望和向往，愿与民族同甘苦，共命运。③他的学生沈其益受东北解放区领导委托，特地到上海动员他去东北筹建农学院</a:t>
                      </a: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1201738">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我来评分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altLang="zh-CN"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得分理由</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51082">
                <a:tc vMerge="1">
                  <a:txBody>
                    <a:bodyPr/>
                    <a:lstStyle/>
                    <a:p>
                      <a:endParaRPr lang="zh-CN" altLang="en-US"/>
                    </a:p>
                  </a:txBody>
                  <a:tcPr/>
                </a:tc>
                <a:tc gridSpan="2">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  我</a:t>
                      </a:r>
                      <a:endParaRPr kumimoji="0" lang="en-US" altLang="zh-CN"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  来</a:t>
                      </a:r>
                      <a:endParaRPr kumimoji="0" lang="en-US" altLang="zh-CN"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  答</a:t>
                      </a:r>
                      <a:endParaRPr kumimoji="0" lang="en-US" altLang="zh-CN"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  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r>
            </a:tbl>
          </a:graphicData>
        </a:graphic>
      </p:graphicFrame>
      <p:grpSp>
        <p:nvGrpSpPr>
          <p:cNvPr id="2" name="Group 4"/>
          <p:cNvGrpSpPr>
            <a:grpSpLocks/>
          </p:cNvGrpSpPr>
          <p:nvPr/>
        </p:nvGrpSpPr>
        <p:grpSpPr bwMode="auto">
          <a:xfrm>
            <a:off x="1588" y="777875"/>
            <a:ext cx="609600" cy="2003425"/>
            <a:chOff x="0" y="0"/>
            <a:chExt cx="384" cy="1262"/>
          </a:xfrm>
        </p:grpSpPr>
        <p:pic>
          <p:nvPicPr>
            <p:cNvPr id="886810"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8681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8681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9" name="TextBox 8"/>
          <p:cNvSpPr txBox="1"/>
          <p:nvPr/>
        </p:nvSpPr>
        <p:spPr>
          <a:xfrm>
            <a:off x="1857356" y="2643182"/>
            <a:ext cx="357190" cy="707886"/>
          </a:xfrm>
          <a:prstGeom prst="rect">
            <a:avLst/>
          </a:prstGeom>
          <a:noFill/>
        </p:spPr>
        <p:txBody>
          <a:bodyPr wrap="square" rtlCol="0">
            <a:spAutoFit/>
          </a:bodyPr>
          <a:lstStyle/>
          <a:p>
            <a:r>
              <a:rPr lang="en-US" altLang="zh-CN" sz="2000" b="1" dirty="0" smtClean="0">
                <a:solidFill>
                  <a:srgbClr val="990033"/>
                </a:solidFill>
              </a:rPr>
              <a:t>5</a:t>
            </a:r>
            <a:r>
              <a:rPr lang="zh-CN" altLang="en-US" sz="2000" b="1" dirty="0" smtClean="0">
                <a:solidFill>
                  <a:srgbClr val="990033"/>
                </a:solidFill>
              </a:rPr>
              <a:t>分</a:t>
            </a:r>
            <a:endParaRPr lang="zh-CN" altLang="en-US" sz="2000" b="1" dirty="0">
              <a:solidFill>
                <a:srgbClr val="990033"/>
              </a:solidFill>
            </a:endParaRPr>
          </a:p>
        </p:txBody>
      </p:sp>
      <p:sp>
        <p:nvSpPr>
          <p:cNvPr id="10" name="TextBox 9"/>
          <p:cNvSpPr txBox="1"/>
          <p:nvPr/>
        </p:nvSpPr>
        <p:spPr>
          <a:xfrm>
            <a:off x="2285984" y="3857628"/>
            <a:ext cx="6357982" cy="1860702"/>
          </a:xfrm>
          <a:prstGeom prst="rect">
            <a:avLst/>
          </a:prstGeom>
          <a:noFill/>
        </p:spPr>
        <p:txBody>
          <a:bodyPr wrap="square" rtlCol="0">
            <a:spAutoFit/>
          </a:bodyPr>
          <a:lstStyle/>
          <a:p>
            <a:pPr indent="266700" algn="just">
              <a:lnSpc>
                <a:spcPct val="118000"/>
              </a:lnSpc>
              <a:spcAft>
                <a:spcPts val="0"/>
              </a:spcAft>
            </a:pPr>
            <a:r>
              <a:rPr lang="zh-CN" altLang="en-US" sz="2000" b="1" kern="100" dirty="0" smtClean="0">
                <a:solidFill>
                  <a:srgbClr val="990033"/>
                </a:solidFill>
                <a:latin typeface="Times New Roman"/>
                <a:cs typeface="Times New Roman"/>
              </a:rPr>
              <a:t>现实因素：</a:t>
            </a:r>
            <a:r>
              <a:rPr lang="zh-CN" altLang="en-US" sz="2000" b="1" kern="100" dirty="0" smtClean="0">
                <a:solidFill>
                  <a:srgbClr val="990033"/>
                </a:solidFill>
                <a:latin typeface="宋体"/>
                <a:cs typeface="Times New Roman"/>
              </a:rPr>
              <a:t>①</a:t>
            </a:r>
            <a:r>
              <a:rPr lang="zh-CN" altLang="en-US" sz="2000" b="1" kern="100" dirty="0" smtClean="0">
                <a:solidFill>
                  <a:srgbClr val="990033"/>
                </a:solidFill>
                <a:latin typeface="Times New Roman"/>
                <a:cs typeface="Times New Roman"/>
              </a:rPr>
              <a:t>国民党腐败统治的现实使他深感失望；</a:t>
            </a:r>
            <a:r>
              <a:rPr lang="zh-CN" altLang="en-US" sz="2000" b="1" kern="100" dirty="0" smtClean="0">
                <a:solidFill>
                  <a:srgbClr val="990033"/>
                </a:solidFill>
                <a:latin typeface="宋体"/>
                <a:cs typeface="Times New Roman"/>
              </a:rPr>
              <a:t>②</a:t>
            </a:r>
            <a:r>
              <a:rPr lang="zh-CN" altLang="en-US" sz="2000" b="1" kern="100" dirty="0" smtClean="0">
                <a:solidFill>
                  <a:srgbClr val="990033"/>
                </a:solidFill>
                <a:latin typeface="Times New Roman"/>
                <a:cs typeface="Times New Roman"/>
              </a:rPr>
              <a:t>东北解放区领导尊重人才的诚意使他深受感动。</a:t>
            </a:r>
            <a:endParaRPr lang="zh-CN" altLang="en-US" sz="2000" b="1" kern="100" dirty="0" smtClean="0">
              <a:solidFill>
                <a:srgbClr val="990033"/>
              </a:solidFill>
              <a:latin typeface="宋体"/>
              <a:cs typeface="Courier New"/>
            </a:endParaRPr>
          </a:p>
          <a:p>
            <a:pPr indent="266700" algn="just">
              <a:lnSpc>
                <a:spcPct val="118000"/>
              </a:lnSpc>
              <a:spcAft>
                <a:spcPts val="0"/>
              </a:spcAft>
            </a:pPr>
            <a:r>
              <a:rPr lang="zh-CN" altLang="en-US" sz="2000" b="1" kern="100" dirty="0" smtClean="0">
                <a:solidFill>
                  <a:srgbClr val="990033"/>
                </a:solidFill>
                <a:latin typeface="Times New Roman"/>
                <a:cs typeface="Times New Roman"/>
              </a:rPr>
              <a:t>思想基础：</a:t>
            </a:r>
            <a:r>
              <a:rPr lang="zh-CN" altLang="en-US" sz="2000" b="1" kern="100" dirty="0" smtClean="0">
                <a:solidFill>
                  <a:srgbClr val="990033"/>
                </a:solidFill>
                <a:latin typeface="宋体"/>
                <a:cs typeface="Times New Roman"/>
              </a:rPr>
              <a:t>①</a:t>
            </a:r>
            <a:r>
              <a:rPr lang="zh-CN" altLang="en-US" sz="2000" b="1" kern="100" dirty="0" smtClean="0">
                <a:solidFill>
                  <a:srgbClr val="990033"/>
                </a:solidFill>
                <a:latin typeface="Times New Roman"/>
                <a:cs typeface="Times New Roman"/>
              </a:rPr>
              <a:t>从小受外祖母影响，以历史上的民族英雄为榜样；</a:t>
            </a:r>
            <a:r>
              <a:rPr lang="zh-CN" altLang="en-US" sz="2000" b="1" kern="100" dirty="0" smtClean="0">
                <a:solidFill>
                  <a:srgbClr val="990033"/>
                </a:solidFill>
                <a:latin typeface="宋体"/>
                <a:cs typeface="Times New Roman"/>
              </a:rPr>
              <a:t>②</a:t>
            </a:r>
            <a:r>
              <a:rPr lang="zh-CN" altLang="en-US" sz="2000" b="1" kern="100" dirty="0" smtClean="0">
                <a:solidFill>
                  <a:srgbClr val="990033"/>
                </a:solidFill>
                <a:latin typeface="Times New Roman"/>
                <a:cs typeface="Times New Roman"/>
              </a:rPr>
              <a:t>不忘自己是中国人，愿为中华民族富强奋斗终生。</a:t>
            </a:r>
            <a:endParaRPr lang="zh-CN" sz="2000" b="1" kern="100" dirty="0">
              <a:solidFill>
                <a:srgbClr val="990033"/>
              </a:solidFill>
              <a:latin typeface="宋体"/>
              <a:cs typeface="Courier New"/>
            </a:endParaRPr>
          </a:p>
        </p:txBody>
      </p:sp>
      <p:sp>
        <p:nvSpPr>
          <p:cNvPr id="11" name="TextBox 10"/>
          <p:cNvSpPr txBox="1"/>
          <p:nvPr/>
        </p:nvSpPr>
        <p:spPr>
          <a:xfrm>
            <a:off x="2786050" y="2571744"/>
            <a:ext cx="5857916" cy="1134349"/>
          </a:xfrm>
          <a:prstGeom prst="rect">
            <a:avLst/>
          </a:prstGeom>
          <a:noFill/>
        </p:spPr>
        <p:txBody>
          <a:bodyPr wrap="square" rtlCol="0">
            <a:spAutoFit/>
          </a:bodyPr>
          <a:lstStyle/>
          <a:p>
            <a:pPr indent="266700" algn="just">
              <a:lnSpc>
                <a:spcPct val="118000"/>
              </a:lnSpc>
              <a:spcAft>
                <a:spcPts val="0"/>
              </a:spcAft>
            </a:pPr>
            <a:r>
              <a:rPr lang="zh-CN" altLang="en-US" sz="2000" b="1" kern="100" dirty="0" smtClean="0">
                <a:solidFill>
                  <a:srgbClr val="990033"/>
                </a:solidFill>
                <a:latin typeface="Times New Roman"/>
                <a:cs typeface="Times New Roman"/>
              </a:rPr>
              <a:t>答案要点基本正确，但丢了其中的一个要点；另外也没有按照题目要求分为现实因素和思想基础两个方面。所以丢了一分。</a:t>
            </a:r>
            <a:endParaRPr lang="zh-CN" sz="2000" b="1" kern="100" dirty="0">
              <a:solidFill>
                <a:srgbClr val="990033"/>
              </a:solidFill>
              <a:latin typeface="宋体"/>
              <a:cs typeface="Courier New"/>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ox(in)">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908050"/>
            <a:ext cx="7920037" cy="5399088"/>
          </a:xfrm>
        </p:spPr>
        <p:txBody>
          <a:bodyPr>
            <a:noAutofit/>
          </a:bodyPr>
          <a:lstStyle/>
          <a:p>
            <a:pPr marL="0" indent="542925" algn="ctr" eaLnBrk="1" hangingPunct="1">
              <a:lnSpc>
                <a:spcPts val="3500"/>
              </a:lnSpc>
              <a:spcBef>
                <a:spcPct val="0"/>
              </a:spcBef>
              <a:buFont typeface="Arial" charset="0"/>
              <a:buNone/>
            </a:pPr>
            <a:r>
              <a:rPr lang="en-US" altLang="zh-CN" sz="2400" b="1" dirty="0">
                <a:solidFill>
                  <a:srgbClr val="0033CC"/>
                </a:solidFill>
                <a:effectLst>
                  <a:outerShdw blurRad="38100" dist="38100" dir="2700000" algn="tl">
                    <a:srgbClr val="C0C0C0"/>
                  </a:outerShdw>
                </a:effectLst>
              </a:rPr>
              <a:t>—— </a:t>
            </a:r>
            <a:r>
              <a:rPr lang="zh-CN" altLang="en-US" sz="2400" b="1" dirty="0">
                <a:solidFill>
                  <a:srgbClr val="0033CC"/>
                </a:solidFill>
                <a:effectLst>
                  <a:outerShdw blurRad="38100" dist="38100" dir="2700000" algn="tl">
                    <a:srgbClr val="C0C0C0"/>
                  </a:outerShdw>
                </a:effectLst>
              </a:rPr>
              <a:t>考点精讲 </a:t>
            </a:r>
            <a:r>
              <a:rPr lang="en-US" altLang="zh-CN" sz="2400" b="1" dirty="0">
                <a:solidFill>
                  <a:srgbClr val="0033CC"/>
                </a:solidFill>
                <a:effectLst>
                  <a:outerShdw blurRad="38100" dist="38100" dir="2700000" algn="tl">
                    <a:srgbClr val="C0C0C0"/>
                  </a:outerShdw>
                </a:effectLst>
              </a:rPr>
              <a:t>——</a:t>
            </a:r>
          </a:p>
          <a:p>
            <a:pPr marL="0" indent="542925" algn="ctr" eaLnBrk="1" hangingPunct="1">
              <a:lnSpc>
                <a:spcPct val="122000"/>
              </a:lnSpc>
              <a:spcBef>
                <a:spcPct val="0"/>
              </a:spcBef>
              <a:buFont typeface="Arial" charset="0"/>
              <a:buNone/>
            </a:pPr>
            <a:r>
              <a:rPr lang="zh-CN" altLang="en-US" sz="2400" b="1" dirty="0">
                <a:latin typeface="黑体" pitchFamily="2" charset="-122"/>
                <a:ea typeface="黑体" pitchFamily="2" charset="-122"/>
              </a:rPr>
              <a:t>知识储备</a:t>
            </a:r>
          </a:p>
          <a:p>
            <a:pPr marL="0" indent="628650" eaLnBrk="1" hangingPunct="1">
              <a:lnSpc>
                <a:spcPct val="122000"/>
              </a:lnSpc>
              <a:spcBef>
                <a:spcPct val="0"/>
              </a:spcBef>
              <a:buNone/>
            </a:pPr>
            <a:r>
              <a:rPr lang="zh-CN" altLang="en-US" sz="2400" b="1" dirty="0" smtClean="0">
                <a:latin typeface="宋体" pitchFamily="2" charset="-122"/>
              </a:rPr>
              <a:t>所谓“信息”，就高考实用类文本阅读而言，并不是一般意义上的信息，而是文章中最重要的信息。实用类文本中的这个“信息”往往表现为文中现成的词语、句子，或者是藏在语句里面的深层含意，或者是字里行间隐含的意义。</a:t>
            </a:r>
          </a:p>
          <a:p>
            <a:pPr marL="0" indent="628650" eaLnBrk="1" hangingPunct="1">
              <a:lnSpc>
                <a:spcPct val="122000"/>
              </a:lnSpc>
              <a:spcBef>
                <a:spcPct val="0"/>
              </a:spcBef>
              <a:buNone/>
            </a:pPr>
            <a:r>
              <a:rPr lang="zh-CN" altLang="en-US" sz="2400" b="1" dirty="0" smtClean="0">
                <a:latin typeface="宋体" pitchFamily="2" charset="-122"/>
              </a:rPr>
              <a:t>所谓“筛选”，即确定对象，就是针对题干的要求及其提供的信息，对照语言材料进行搜索阅读，查找题干信息与语言材料信息对应的信息源。</a:t>
            </a:r>
          </a:p>
          <a:p>
            <a:pPr marL="0" indent="542925" eaLnBrk="1" hangingPunct="1">
              <a:lnSpc>
                <a:spcPct val="122000"/>
              </a:lnSpc>
              <a:spcBef>
                <a:spcPct val="0"/>
              </a:spcBef>
              <a:buFont typeface="Arial" charset="0"/>
              <a:buNone/>
            </a:pPr>
            <a:endParaRPr lang="zh-CN" altLang="en-US" sz="2400" b="1" dirty="0">
              <a:latin typeface="宋体" pitchFamily="2" charset="-122"/>
            </a:endParaRPr>
          </a:p>
          <a:p>
            <a:pPr marL="0" indent="542925" eaLnBrk="1" hangingPunct="1">
              <a:lnSpc>
                <a:spcPct val="122000"/>
              </a:lnSpc>
              <a:spcBef>
                <a:spcPct val="0"/>
              </a:spcBef>
              <a:buFont typeface="Arial" charset="0"/>
              <a:buNone/>
            </a:pPr>
            <a:endParaRPr lang="zh-CN" altLang="en-US" sz="2400" b="1" dirty="0">
              <a:latin typeface="宋体" pitchFamily="2" charset="-122"/>
            </a:endParaRPr>
          </a:p>
          <a:p>
            <a:pPr marL="0" indent="542925" eaLnBrk="1" hangingPunct="1">
              <a:lnSpc>
                <a:spcPct val="122000"/>
              </a:lnSpc>
              <a:spcBef>
                <a:spcPct val="0"/>
              </a:spcBef>
              <a:buFont typeface="Arial" charset="0"/>
              <a:buNone/>
            </a:pPr>
            <a:endParaRPr lang="zh-CN" altLang="en-US" sz="2400" b="1" dirty="0">
              <a:latin typeface="宋体" pitchFamily="2" charset="-122"/>
            </a:endParaRPr>
          </a:p>
        </p:txBody>
      </p:sp>
      <p:sp>
        <p:nvSpPr>
          <p:cNvPr id="88781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grpSp>
        <p:nvGrpSpPr>
          <p:cNvPr id="2" name="Group 7"/>
          <p:cNvGrpSpPr>
            <a:grpSpLocks/>
          </p:cNvGrpSpPr>
          <p:nvPr/>
        </p:nvGrpSpPr>
        <p:grpSpPr bwMode="auto">
          <a:xfrm>
            <a:off x="1588" y="2674938"/>
            <a:ext cx="609600" cy="1978025"/>
            <a:chOff x="0" y="0"/>
            <a:chExt cx="384" cy="1246"/>
          </a:xfrm>
        </p:grpSpPr>
        <p:pic>
          <p:nvPicPr>
            <p:cNvPr id="88781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8781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8781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linds(horizontal)">
                                      <p:cBhvr>
                                        <p:cTn id="19" dur="500"/>
                                        <p:tgtEl>
                                          <p:spTgt spid="3">
                                            <p:txEl>
                                              <p:pRg st="1" end="1"/>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blinds(horizontal)">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642"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在心理学中，“反刍思维”被认为是一种古老的精神智慧，但也是人们患上抑郁症的根源。反刍思维一词源于我们日常会观察到的一种现象，即一些动物会把吞咽下去的食物返回到嘴里慢慢咀嚼，然后再缓缓咽下。这种反复咀嚼、不断消化和吸收的现象被称为反刍。反刍思维则是指个体经历考试失败、工作压力大等负性生活事件时或者事情发生后所产生的自发性的重复思考的倾向。进行反刍思维的人会在自己的头脑中反复地想某一件事情，试图找到正确的解决办法；不断地思考问题的来由、解决问题的方法以及权衡这些方法直接的利弊。当这种情况越来越失控，思考者就会像陷入泥潭一样不可自拔，直至发展成临床上的抑郁症。</a:t>
            </a:r>
          </a:p>
        </p:txBody>
      </p:sp>
      <p:sp>
        <p:nvSpPr>
          <p:cNvPr id="126464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46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46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928670"/>
            <a:ext cx="7920038" cy="5399088"/>
          </a:xfrm>
        </p:spPr>
        <p:txBody>
          <a:bodyPr>
            <a:noAutofit/>
          </a:bodyPr>
          <a:lstStyle/>
          <a:p>
            <a:pPr marL="0" indent="628650" eaLnBrk="1" hangingPunct="1">
              <a:lnSpc>
                <a:spcPct val="122000"/>
              </a:lnSpc>
              <a:spcBef>
                <a:spcPct val="0"/>
              </a:spcBef>
              <a:buNone/>
            </a:pPr>
            <a:r>
              <a:rPr lang="zh-CN" altLang="en-US" sz="2400" b="1" dirty="0" smtClean="0">
                <a:latin typeface="宋体" pitchFamily="2" charset="-122"/>
              </a:rPr>
              <a:t>所谓“整合”，即调整组合所选信息，就是把筛选出的有用材料按要求分类，用准确的语言把加工过的信息进行描述或总结概述。</a:t>
            </a:r>
          </a:p>
          <a:p>
            <a:pPr marL="0" indent="628650" eaLnBrk="1" hangingPunct="1">
              <a:lnSpc>
                <a:spcPct val="122000"/>
              </a:lnSpc>
              <a:spcBef>
                <a:spcPct val="0"/>
              </a:spcBef>
              <a:buNone/>
            </a:pPr>
            <a:r>
              <a:rPr lang="zh-CN" altLang="en-US" sz="2400" b="1" dirty="0" smtClean="0">
                <a:latin typeface="宋体" pitchFamily="2" charset="-122"/>
              </a:rPr>
              <a:t>文本类型不同，其所蕴含的信息也必然呈现出不同的特征。高考命题所关注的信息重点也就有所区别。</a:t>
            </a:r>
          </a:p>
          <a:p>
            <a:pPr marL="0" indent="628650" eaLnBrk="1" hangingPunct="1">
              <a:lnSpc>
                <a:spcPct val="122000"/>
              </a:lnSpc>
              <a:spcBef>
                <a:spcPct val="0"/>
              </a:spcBef>
              <a:buNone/>
            </a:pPr>
            <a:r>
              <a:rPr lang="zh-CN" altLang="en-US" sz="2400" b="1" dirty="0" smtClean="0">
                <a:latin typeface="宋体" pitchFamily="2" charset="-122"/>
              </a:rPr>
              <a:t>新闻，主要关注最具价值的动态；访谈，主要关注被访谈者所提及的知识、观点和人生理念；报告，主要关注调查所获得的事实和结论；传记，主要关注传主的性格特征、事迹、贡献、情感态度和价值观念等；科普文章，主要关注科学新动态、新发现。</a:t>
            </a:r>
          </a:p>
        </p:txBody>
      </p:sp>
      <p:sp>
        <p:nvSpPr>
          <p:cNvPr id="888836"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grpSp>
        <p:nvGrpSpPr>
          <p:cNvPr id="2" name="Group 7"/>
          <p:cNvGrpSpPr>
            <a:grpSpLocks/>
          </p:cNvGrpSpPr>
          <p:nvPr/>
        </p:nvGrpSpPr>
        <p:grpSpPr bwMode="auto">
          <a:xfrm>
            <a:off x="1588" y="2674938"/>
            <a:ext cx="609600" cy="1978025"/>
            <a:chOff x="0" y="0"/>
            <a:chExt cx="384" cy="1246"/>
          </a:xfrm>
        </p:grpSpPr>
        <p:pic>
          <p:nvPicPr>
            <p:cNvPr id="88883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8883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8884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628650" eaLnBrk="1" hangingPunct="1">
              <a:lnSpc>
                <a:spcPct val="122000"/>
              </a:lnSpc>
              <a:spcBef>
                <a:spcPct val="0"/>
              </a:spcBef>
              <a:buNone/>
            </a:pPr>
            <a:r>
              <a:rPr lang="zh-CN" altLang="en-US" sz="2400" b="1" dirty="0" smtClean="0">
                <a:latin typeface="宋体" pitchFamily="2" charset="-122"/>
              </a:rPr>
              <a:t>筛选整合信息时，要充分尊重文本事实，必须完全排除自身主观因素的干扰，不以自己个人平素所获的知识取代文本事实，更不以自己个人的是非为是非，筛选整合出来的信息相对于文本本身来说，必须是“原生态”的。尊重文本，应该是我们筛选整合信息时必须信守的原则。“筛选并整合文中的信息”是深入阅读的基础，不管是欣赏还是探究，都必须以此为前提。</a:t>
            </a:r>
          </a:p>
        </p:txBody>
      </p:sp>
      <p:sp>
        <p:nvSpPr>
          <p:cNvPr id="889860"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grpSp>
        <p:nvGrpSpPr>
          <p:cNvPr id="2" name="Group 7"/>
          <p:cNvGrpSpPr>
            <a:grpSpLocks/>
          </p:cNvGrpSpPr>
          <p:nvPr/>
        </p:nvGrpSpPr>
        <p:grpSpPr bwMode="auto">
          <a:xfrm>
            <a:off x="1588" y="2674938"/>
            <a:ext cx="609600" cy="1978025"/>
            <a:chOff x="0" y="0"/>
            <a:chExt cx="384" cy="1246"/>
          </a:xfrm>
        </p:grpSpPr>
        <p:pic>
          <p:nvPicPr>
            <p:cNvPr id="88986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8986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8986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algn="ctr" eaLnBrk="1" hangingPunct="1">
              <a:lnSpc>
                <a:spcPct val="122000"/>
              </a:lnSpc>
              <a:spcBef>
                <a:spcPct val="0"/>
              </a:spcBef>
              <a:buFont typeface="Arial" charset="0"/>
              <a:buNone/>
            </a:pPr>
            <a:r>
              <a:rPr lang="zh-CN" altLang="en-US" sz="2400" b="1" dirty="0">
                <a:latin typeface="黑体" pitchFamily="2" charset="-122"/>
                <a:ea typeface="黑体" pitchFamily="2" charset="-122"/>
              </a:rPr>
              <a:t>类题指</a:t>
            </a:r>
            <a:r>
              <a:rPr lang="zh-CN" altLang="en-US" sz="2400" b="1" dirty="0" smtClean="0">
                <a:latin typeface="黑体" pitchFamily="2" charset="-122"/>
                <a:ea typeface="黑体" pitchFamily="2" charset="-122"/>
              </a:rPr>
              <a:t>津</a:t>
            </a:r>
            <a:endParaRPr lang="en-US" altLang="zh-CN" sz="2400" b="1" dirty="0" smtClean="0">
              <a:latin typeface="黑体" pitchFamily="2" charset="-122"/>
              <a:ea typeface="黑体" pitchFamily="2" charset="-122"/>
            </a:endParaRPr>
          </a:p>
          <a:p>
            <a:pPr marL="0" indent="0" eaLnBrk="1" hangingPunct="1">
              <a:lnSpc>
                <a:spcPct val="122000"/>
              </a:lnSpc>
              <a:spcBef>
                <a:spcPct val="0"/>
              </a:spcBef>
              <a:buFont typeface="Arial" charset="0"/>
              <a:buNone/>
            </a:pPr>
            <a:r>
              <a:rPr lang="en-US" altLang="zh-CN" sz="2400" b="1" dirty="0" smtClean="0">
                <a:latin typeface="宋体" pitchFamily="2" charset="-122"/>
              </a:rPr>
              <a:t>【</a:t>
            </a:r>
            <a:r>
              <a:rPr lang="zh-CN" altLang="en-US" sz="2400" b="1" dirty="0">
                <a:latin typeface="宋体" pitchFamily="2" charset="-122"/>
              </a:rPr>
              <a:t>设问方式</a:t>
            </a:r>
            <a:r>
              <a:rPr lang="en-US" altLang="zh-CN" sz="2400" b="1" dirty="0">
                <a:latin typeface="宋体" pitchFamily="2" charset="-122"/>
              </a:rPr>
              <a:t>】</a:t>
            </a:r>
          </a:p>
          <a:p>
            <a:pPr marL="0" indent="628650" eaLnBrk="1" hangingPunct="1">
              <a:lnSpc>
                <a:spcPct val="122000"/>
              </a:lnSpc>
              <a:spcBef>
                <a:spcPct val="0"/>
              </a:spcBef>
              <a:buFont typeface="Arial" charset="0"/>
              <a:buNone/>
            </a:pPr>
            <a:r>
              <a:rPr lang="en-US" altLang="zh-CN" sz="2400" b="1" dirty="0" smtClean="0">
                <a:latin typeface="宋体" pitchFamily="2" charset="-122"/>
              </a:rPr>
              <a:t>1.</a:t>
            </a:r>
            <a:r>
              <a:rPr lang="zh-CN" altLang="en-US" sz="2400" b="1" dirty="0" smtClean="0">
                <a:latin typeface="宋体" pitchFamily="2" charset="-122"/>
              </a:rPr>
              <a:t>［</a:t>
            </a:r>
            <a:r>
              <a:rPr lang="en-US" altLang="zh-CN" sz="2400" b="1" dirty="0" smtClean="0">
                <a:latin typeface="宋体" pitchFamily="2" charset="-122"/>
              </a:rPr>
              <a:t>2015·</a:t>
            </a:r>
            <a:r>
              <a:rPr lang="zh-CN" altLang="en-US" sz="2400" b="1" dirty="0" smtClean="0">
                <a:latin typeface="宋体" pitchFamily="2" charset="-122"/>
              </a:rPr>
              <a:t>全国卷</a:t>
            </a:r>
            <a:r>
              <a:rPr lang="en-US" altLang="zh-CN" sz="2400" b="1" dirty="0" smtClean="0">
                <a:latin typeface="宋体" pitchFamily="2" charset="-122"/>
              </a:rPr>
              <a:t>Ⅱ</a:t>
            </a:r>
            <a:r>
              <a:rPr lang="zh-CN" altLang="en-US" sz="2400" b="1" dirty="0" smtClean="0">
                <a:latin typeface="宋体" pitchFamily="2" charset="-122"/>
              </a:rPr>
              <a:t>］有人说</a:t>
            </a:r>
            <a:r>
              <a:rPr lang="en-US" altLang="zh-CN" sz="2400" b="1" dirty="0" smtClean="0">
                <a:latin typeface="宋体" pitchFamily="2" charset="-122"/>
              </a:rPr>
              <a:t>《</a:t>
            </a:r>
            <a:r>
              <a:rPr lang="zh-CN" altLang="en-US" sz="2400" b="1" dirty="0" smtClean="0">
                <a:latin typeface="宋体" pitchFamily="2" charset="-122"/>
              </a:rPr>
              <a:t>自由报</a:t>
            </a:r>
            <a:r>
              <a:rPr lang="en-US" altLang="zh-CN" sz="2400" b="1" dirty="0" smtClean="0">
                <a:latin typeface="宋体" pitchFamily="2" charset="-122"/>
              </a:rPr>
              <a:t>》</a:t>
            </a:r>
            <a:r>
              <a:rPr lang="zh-CN" altLang="en-US" sz="2400" b="1" dirty="0" smtClean="0">
                <a:latin typeface="宋体" pitchFamily="2" charset="-122"/>
              </a:rPr>
              <a:t>记者宗祺仁是共产党，提醒戴安澜多加提防，他却回答“何防之有”，这是为什么？请结合材料，分析戴安澜这样回答的理由。</a:t>
            </a:r>
          </a:p>
          <a:p>
            <a:pPr marL="0" indent="533400" eaLnBrk="1" hangingPunct="1">
              <a:lnSpc>
                <a:spcPct val="122000"/>
              </a:lnSpc>
              <a:spcBef>
                <a:spcPct val="0"/>
              </a:spcBef>
              <a:buNone/>
            </a:pPr>
            <a:r>
              <a:rPr lang="en-US" altLang="zh-CN" sz="2400" b="1" dirty="0" smtClean="0">
                <a:latin typeface="宋体" pitchFamily="2" charset="-122"/>
              </a:rPr>
              <a:t>2.</a:t>
            </a:r>
            <a:r>
              <a:rPr lang="zh-CN" altLang="en-US" sz="2400" b="1" dirty="0" smtClean="0">
                <a:latin typeface="宋体" pitchFamily="2" charset="-122"/>
              </a:rPr>
              <a:t>［</a:t>
            </a:r>
            <a:r>
              <a:rPr lang="en-US" altLang="zh-CN" sz="2400" b="1" dirty="0" smtClean="0">
                <a:latin typeface="宋体" pitchFamily="2" charset="-122"/>
              </a:rPr>
              <a:t>2015·</a:t>
            </a:r>
            <a:r>
              <a:rPr lang="zh-CN" altLang="en-US" sz="2400" b="1" dirty="0" smtClean="0">
                <a:latin typeface="宋体" pitchFamily="2" charset="-122"/>
              </a:rPr>
              <a:t>全国卷</a:t>
            </a:r>
            <a:r>
              <a:rPr lang="en-US" altLang="zh-CN" sz="2400" b="1" dirty="0" smtClean="0">
                <a:latin typeface="宋体" pitchFamily="2" charset="-122"/>
              </a:rPr>
              <a:t>Ⅰ</a:t>
            </a:r>
            <a:r>
              <a:rPr lang="zh-CN" altLang="en-US" sz="2400" b="1" dirty="0" smtClean="0">
                <a:latin typeface="宋体" pitchFamily="2" charset="-122"/>
              </a:rPr>
              <a:t>］朱东润的传记文学观是如何形成的？请结合材料简要分析。</a:t>
            </a:r>
          </a:p>
          <a:p>
            <a:pPr marL="0" indent="628650" eaLnBrk="1" hangingPunct="1">
              <a:lnSpc>
                <a:spcPct val="122000"/>
              </a:lnSpc>
              <a:spcBef>
                <a:spcPct val="0"/>
              </a:spcBef>
              <a:buNone/>
            </a:pPr>
            <a:r>
              <a:rPr lang="en-US" altLang="zh-CN" sz="2400" b="1" dirty="0" smtClean="0">
                <a:latin typeface="宋体" pitchFamily="2" charset="-122"/>
              </a:rPr>
              <a:t>3. </a:t>
            </a:r>
            <a:r>
              <a:rPr lang="zh-CN" altLang="en-US" sz="2400" b="1" dirty="0" smtClean="0">
                <a:latin typeface="宋体" pitchFamily="2" charset="-122"/>
              </a:rPr>
              <a:t>［</a:t>
            </a:r>
            <a:r>
              <a:rPr lang="en-US" altLang="zh-CN" sz="2400" b="1" dirty="0" smtClean="0">
                <a:latin typeface="宋体" pitchFamily="2" charset="-122"/>
              </a:rPr>
              <a:t>2014·</a:t>
            </a:r>
            <a:r>
              <a:rPr lang="zh-CN" altLang="en-US" sz="2400" b="1" dirty="0" smtClean="0">
                <a:latin typeface="宋体" pitchFamily="2" charset="-122"/>
              </a:rPr>
              <a:t>新课标全国卷</a:t>
            </a:r>
            <a:r>
              <a:rPr lang="en-US" altLang="zh-CN" sz="2400" b="1" dirty="0" smtClean="0">
                <a:latin typeface="宋体" pitchFamily="2" charset="-122"/>
              </a:rPr>
              <a:t>Ⅰ</a:t>
            </a:r>
            <a:r>
              <a:rPr lang="zh-CN" altLang="en-US" sz="2400" b="1" dirty="0" smtClean="0">
                <a:latin typeface="宋体" pitchFamily="2" charset="-122"/>
              </a:rPr>
              <a:t>］为什么爱因斯坦和玻尔的论战被称为物理学史上的“巅峰对决”？请结合材料简述原因。</a:t>
            </a:r>
          </a:p>
        </p:txBody>
      </p:sp>
      <p:sp>
        <p:nvSpPr>
          <p:cNvPr id="890884"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grpSp>
        <p:nvGrpSpPr>
          <p:cNvPr id="2" name="Group 7"/>
          <p:cNvGrpSpPr>
            <a:grpSpLocks/>
          </p:cNvGrpSpPr>
          <p:nvPr/>
        </p:nvGrpSpPr>
        <p:grpSpPr bwMode="auto">
          <a:xfrm>
            <a:off x="1588" y="2674938"/>
            <a:ext cx="609600" cy="1978025"/>
            <a:chOff x="0" y="0"/>
            <a:chExt cx="384" cy="1246"/>
          </a:xfrm>
        </p:grpSpPr>
        <p:pic>
          <p:nvPicPr>
            <p:cNvPr id="89088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9088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9088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452438" eaLnBrk="1" hangingPunct="1">
              <a:lnSpc>
                <a:spcPts val="3500"/>
              </a:lnSpc>
              <a:spcBef>
                <a:spcPct val="0"/>
              </a:spcBef>
              <a:buNone/>
            </a:pPr>
            <a:r>
              <a:rPr lang="en-US" altLang="zh-CN" sz="2400" b="1" dirty="0" smtClean="0">
                <a:latin typeface="宋体" pitchFamily="2" charset="-122"/>
              </a:rPr>
              <a:t>4. </a:t>
            </a:r>
            <a:r>
              <a:rPr lang="zh-CN" altLang="en-US" sz="2400" b="1" dirty="0" smtClean="0">
                <a:latin typeface="宋体" pitchFamily="2" charset="-122"/>
              </a:rPr>
              <a:t>［</a:t>
            </a:r>
            <a:r>
              <a:rPr lang="en-US" altLang="zh-CN" sz="2400" b="1" dirty="0" smtClean="0">
                <a:latin typeface="宋体" pitchFamily="2" charset="-122"/>
              </a:rPr>
              <a:t>2013·</a:t>
            </a:r>
            <a:r>
              <a:rPr lang="zh-CN" altLang="en-US" sz="2400" b="1" dirty="0" smtClean="0">
                <a:latin typeface="宋体" pitchFamily="2" charset="-122"/>
              </a:rPr>
              <a:t>新课标全国卷</a:t>
            </a:r>
            <a:r>
              <a:rPr lang="en-US" altLang="zh-CN" sz="2400" b="1" dirty="0" smtClean="0">
                <a:latin typeface="宋体" pitchFamily="2" charset="-122"/>
              </a:rPr>
              <a:t>Ⅱ</a:t>
            </a:r>
            <a:r>
              <a:rPr lang="zh-CN" altLang="en-US" sz="2400" b="1" dirty="0" smtClean="0">
                <a:latin typeface="宋体" pitchFamily="2" charset="-122"/>
              </a:rPr>
              <a:t>］胸怀强国愿望的卢作孚，是如何一步步成为“中国船王”的？请结合材料简要分析。</a:t>
            </a:r>
            <a:endParaRPr lang="en-US" altLang="zh-CN" sz="2400" b="1" dirty="0" smtClean="0">
              <a:latin typeface="宋体" pitchFamily="2" charset="-122"/>
            </a:endParaRPr>
          </a:p>
          <a:p>
            <a:pPr marL="0" indent="0" eaLnBrk="1" hangingPunct="1">
              <a:lnSpc>
                <a:spcPts val="3500"/>
              </a:lnSpc>
              <a:spcBef>
                <a:spcPct val="0"/>
              </a:spcBef>
              <a:buFont typeface="Arial" charset="0"/>
              <a:buNone/>
            </a:pPr>
            <a:r>
              <a:rPr lang="en-US" altLang="zh-CN" sz="2400" b="1" dirty="0" smtClean="0">
                <a:latin typeface="宋体" pitchFamily="2" charset="-122"/>
              </a:rPr>
              <a:t>【</a:t>
            </a:r>
            <a:r>
              <a:rPr lang="zh-CN" altLang="en-US" sz="2400" b="1" dirty="0">
                <a:latin typeface="宋体" pitchFamily="2" charset="-122"/>
              </a:rPr>
              <a:t>答题思路</a:t>
            </a:r>
            <a:r>
              <a:rPr lang="en-US" altLang="zh-CN" sz="2400" b="1" dirty="0">
                <a:latin typeface="宋体" pitchFamily="2" charset="-122"/>
              </a:rPr>
              <a:t>】</a:t>
            </a:r>
          </a:p>
          <a:p>
            <a:pPr marL="0" indent="628650" eaLnBrk="1" hangingPunct="1">
              <a:lnSpc>
                <a:spcPts val="3500"/>
              </a:lnSpc>
              <a:spcBef>
                <a:spcPct val="0"/>
              </a:spcBef>
              <a:buNone/>
            </a:pPr>
            <a:r>
              <a:rPr lang="en-US" altLang="zh-CN" sz="2400" b="1" dirty="0" smtClean="0">
                <a:latin typeface="宋体" pitchFamily="2" charset="-122"/>
              </a:rPr>
              <a:t>1. </a:t>
            </a:r>
            <a:r>
              <a:rPr lang="zh-CN" altLang="en-US" sz="2400" b="1" dirty="0" smtClean="0">
                <a:latin typeface="宋体" pitchFamily="2" charset="-122"/>
              </a:rPr>
              <a:t>读懂题干，明确题干问题。命题者要求考生归纳、整理、概括文中的信息和内容，必然会给出一定的信息提示，这样的信息提示就是考生要把握的“内容”，是考生完成本道题的基础。所以要审读题干，明确方向。</a:t>
            </a:r>
          </a:p>
          <a:p>
            <a:pPr marL="0" indent="533400"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细察语境，确定答题区间。把命题所涉及的内容放回原文中，找准相关的信息区间，还要认真探索相关信息区间的前后文，看清是否有与其并列、承接或递进等关系的语句、段落。</a:t>
            </a:r>
          </a:p>
          <a:p>
            <a:pPr marL="0" indent="452438" eaLnBrk="1" hangingPunct="1">
              <a:lnSpc>
                <a:spcPts val="3500"/>
              </a:lnSpc>
              <a:spcBef>
                <a:spcPct val="0"/>
              </a:spcBef>
              <a:buFont typeface="Arial" charset="0"/>
              <a:buNone/>
            </a:pPr>
            <a:endParaRPr lang="zh-CN" altLang="en-US" sz="2400" b="1" dirty="0">
              <a:latin typeface="宋体" pitchFamily="2" charset="-122"/>
            </a:endParaRPr>
          </a:p>
        </p:txBody>
      </p:sp>
      <p:sp>
        <p:nvSpPr>
          <p:cNvPr id="891908"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grpSp>
        <p:nvGrpSpPr>
          <p:cNvPr id="2" name="Group 7"/>
          <p:cNvGrpSpPr>
            <a:grpSpLocks/>
          </p:cNvGrpSpPr>
          <p:nvPr/>
        </p:nvGrpSpPr>
        <p:grpSpPr bwMode="auto">
          <a:xfrm>
            <a:off x="1588" y="2674938"/>
            <a:ext cx="609600" cy="1978025"/>
            <a:chOff x="0" y="0"/>
            <a:chExt cx="384" cy="1246"/>
          </a:xfrm>
        </p:grpSpPr>
        <p:pic>
          <p:nvPicPr>
            <p:cNvPr id="89191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9191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9191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452438" eaLnBrk="1" hangingPunct="1">
              <a:lnSpc>
                <a:spcPts val="3500"/>
              </a:lnSpc>
              <a:spcBef>
                <a:spcPct val="0"/>
              </a:spcBef>
              <a:buNone/>
            </a:pPr>
            <a:r>
              <a:rPr lang="en-US" altLang="zh-CN" sz="2400" b="1" dirty="0">
                <a:latin typeface="宋体" pitchFamily="2" charset="-122"/>
              </a:rPr>
              <a:t> </a:t>
            </a:r>
            <a:r>
              <a:rPr lang="en-US" altLang="zh-CN" sz="2400" b="1" dirty="0" smtClean="0">
                <a:latin typeface="宋体" pitchFamily="2" charset="-122"/>
              </a:rPr>
              <a:t>3. </a:t>
            </a:r>
            <a:r>
              <a:rPr lang="zh-CN" altLang="en-US" sz="2400" b="1" dirty="0" smtClean="0">
                <a:latin typeface="宋体" pitchFamily="2" charset="-122"/>
              </a:rPr>
              <a:t>依分分点，善用文中词句。高考阅卷按照“采点给分”的方式，所以一般情况下，</a:t>
            </a:r>
            <a:r>
              <a:rPr lang="en-US" altLang="zh-CN" sz="2400" b="1" dirty="0" smtClean="0">
                <a:latin typeface="宋体" pitchFamily="2" charset="-122"/>
              </a:rPr>
              <a:t>4</a:t>
            </a:r>
            <a:r>
              <a:rPr lang="zh-CN" altLang="en-US" sz="2400" b="1" dirty="0" smtClean="0">
                <a:latin typeface="宋体" pitchFamily="2" charset="-122"/>
              </a:rPr>
              <a:t>分题的答案至少有两点，</a:t>
            </a:r>
            <a:r>
              <a:rPr lang="en-US" altLang="zh-CN" sz="2400" b="1" dirty="0" smtClean="0">
                <a:latin typeface="宋体" pitchFamily="2" charset="-122"/>
              </a:rPr>
              <a:t>6</a:t>
            </a:r>
            <a:r>
              <a:rPr lang="zh-CN" altLang="en-US" sz="2400" b="1" dirty="0" smtClean="0">
                <a:latin typeface="宋体" pitchFamily="2" charset="-122"/>
              </a:rPr>
              <a:t>分题的答案至少有三点。另外，组织答案时还要善用文中的关键词句。很多考生只是机械地摘录原文中的句子，虽然摘录的句子中含有答案所需要的内容，但不是从命题人所“问”的角度回答的，致使答案不恰当，甚至答非所问。因此，一般不宜一字不差地摘录原文，而应该紧扣题干要求，将题干要求与文中的已知信息重新进行组合，使之成为全面、凝练、流畅而且切合题干要求的答案。一般来说，答案中涉及的一些关键词语、句子就在原文中，考生应抓住这些重要的词句，进行有效的提取、重组，</a:t>
            </a:r>
            <a:endParaRPr lang="en-US" altLang="zh-CN" sz="2400" b="1" dirty="0">
              <a:latin typeface="宋体" pitchFamily="2" charset="-122"/>
            </a:endParaRPr>
          </a:p>
        </p:txBody>
      </p:sp>
      <p:sp>
        <p:nvSpPr>
          <p:cNvPr id="89293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grpSp>
        <p:nvGrpSpPr>
          <p:cNvPr id="2" name="Group 7"/>
          <p:cNvGrpSpPr>
            <a:grpSpLocks/>
          </p:cNvGrpSpPr>
          <p:nvPr/>
        </p:nvGrpSpPr>
        <p:grpSpPr bwMode="auto">
          <a:xfrm>
            <a:off x="1588" y="2674938"/>
            <a:ext cx="609600" cy="1978025"/>
            <a:chOff x="0" y="0"/>
            <a:chExt cx="384" cy="1246"/>
          </a:xfrm>
        </p:grpSpPr>
        <p:pic>
          <p:nvPicPr>
            <p:cNvPr id="89293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9293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9293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这样组织起来的答案，一般都和标准答案比较接近。如果抛弃文中的重要词句不用，完全用自己的话去回答，绝对是不明智的做法。当然，也要特别注意防止过度答题，即考生因怕漏掉答题要点而信奉“多答比少答好”的原则，以致出现写出的答案需要让阅卷老师“二次筛选”的情况。</a:t>
            </a:r>
            <a:endParaRPr lang="en-US" altLang="zh-CN" sz="2400" b="1" dirty="0" smtClean="0">
              <a:latin typeface="宋体" pitchFamily="2" charset="-122"/>
            </a:endParaRPr>
          </a:p>
          <a:p>
            <a:pPr marL="0" indent="628650" eaLnBrk="1" hangingPunct="1">
              <a:lnSpc>
                <a:spcPts val="3500"/>
              </a:lnSpc>
              <a:spcBef>
                <a:spcPct val="0"/>
              </a:spcBef>
              <a:buNone/>
            </a:pPr>
            <a:r>
              <a:rPr lang="en-US" altLang="zh-CN" sz="2400" b="1" dirty="0" smtClean="0">
                <a:latin typeface="宋体" pitchFamily="2" charset="-122"/>
              </a:rPr>
              <a:t>4. </a:t>
            </a:r>
            <a:r>
              <a:rPr lang="zh-CN" altLang="en-US" sz="2400" b="1" dirty="0" smtClean="0">
                <a:latin typeface="宋体" pitchFamily="2" charset="-122"/>
              </a:rPr>
              <a:t>掌握筛选并整合信息的常见方法。</a:t>
            </a:r>
            <a:r>
              <a:rPr lang="en-US" altLang="zh-CN" sz="2400" b="1" dirty="0" smtClean="0">
                <a:latin typeface="宋体" pitchFamily="2" charset="-122"/>
              </a:rPr>
              <a:t>(</a:t>
            </a:r>
            <a:r>
              <a:rPr lang="zh-CN" altLang="en-US" sz="2400" b="1" dirty="0" smtClean="0">
                <a:latin typeface="宋体" pitchFamily="2" charset="-122"/>
              </a:rPr>
              <a:t>具体内容见本讲“技法点拨”内容</a:t>
            </a:r>
            <a:r>
              <a:rPr lang="en-US" altLang="zh-CN" sz="2400" b="1" dirty="0" smtClean="0">
                <a:latin typeface="宋体" pitchFamily="2" charset="-122"/>
              </a:rPr>
              <a:t>)</a:t>
            </a:r>
          </a:p>
          <a:p>
            <a:pPr marL="0" indent="533400" eaLnBrk="1" hangingPunct="1">
              <a:lnSpc>
                <a:spcPts val="3500"/>
              </a:lnSpc>
              <a:spcBef>
                <a:spcPct val="0"/>
              </a:spcBef>
              <a:buNone/>
            </a:pPr>
            <a:r>
              <a:rPr lang="zh-CN" altLang="en-US" sz="2400" b="1" dirty="0" smtClean="0">
                <a:latin typeface="宋体" pitchFamily="2" charset="-122"/>
              </a:rPr>
              <a:t>提醒：解答此类题目，考生容易犯的错误是直接用文中语言回答问题，而不对其进行整合概括。要避免这样的错误，考生在阅读时就要有耐心，同时还要善于抓住文章的行文特点，尤其是体现结构转换的关键词。此外，还要注意概括，既不能照搬原文也不可脱离文本。</a:t>
            </a:r>
          </a:p>
        </p:txBody>
      </p:sp>
      <p:sp>
        <p:nvSpPr>
          <p:cNvPr id="893956"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grpSp>
        <p:nvGrpSpPr>
          <p:cNvPr id="2" name="Group 7"/>
          <p:cNvGrpSpPr>
            <a:grpSpLocks/>
          </p:cNvGrpSpPr>
          <p:nvPr/>
        </p:nvGrpSpPr>
        <p:grpSpPr bwMode="auto">
          <a:xfrm>
            <a:off x="1588" y="2674938"/>
            <a:ext cx="609600" cy="1978025"/>
            <a:chOff x="0" y="0"/>
            <a:chExt cx="384" cy="1246"/>
          </a:xfrm>
        </p:grpSpPr>
        <p:pic>
          <p:nvPicPr>
            <p:cNvPr id="89395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9395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9396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ts val="3500"/>
              </a:lnSpc>
              <a:spcBef>
                <a:spcPct val="0"/>
              </a:spcBef>
              <a:buFont typeface="Arial" charset="0"/>
              <a:buNone/>
            </a:pPr>
            <a:r>
              <a:rPr lang="en-US" altLang="zh-CN" sz="2400" b="1" dirty="0">
                <a:latin typeface="宋体" pitchFamily="2" charset="-122"/>
              </a:rPr>
              <a:t>【</a:t>
            </a:r>
            <a:r>
              <a:rPr lang="zh-CN" altLang="en-US" sz="2400" b="1" dirty="0">
                <a:latin typeface="宋体" pitchFamily="2" charset="-122"/>
              </a:rPr>
              <a:t>对点训练</a:t>
            </a:r>
            <a:r>
              <a:rPr lang="en-US" altLang="zh-CN" sz="2400" b="1" dirty="0">
                <a:latin typeface="宋体" pitchFamily="2" charset="-122"/>
              </a:rPr>
              <a:t>】</a:t>
            </a:r>
            <a:r>
              <a:rPr lang="zh-CN" altLang="en-US" sz="2400" b="1" dirty="0">
                <a:latin typeface="宋体" pitchFamily="2" charset="-122"/>
              </a:rPr>
              <a:t>　</a:t>
            </a:r>
          </a:p>
          <a:p>
            <a:pPr marL="0" indent="0" eaLnBrk="1" hangingPunct="1">
              <a:lnSpc>
                <a:spcPts val="3500"/>
              </a:lnSpc>
              <a:spcBef>
                <a:spcPct val="0"/>
              </a:spcBef>
              <a:buFont typeface="Arial" charset="0"/>
              <a:buNone/>
            </a:pPr>
            <a:r>
              <a:rPr lang="zh-CN" altLang="en-US" sz="2400" b="1" dirty="0" smtClean="0">
                <a:latin typeface="宋体" pitchFamily="2" charset="-122"/>
              </a:rPr>
              <a:t>［</a:t>
            </a:r>
            <a:r>
              <a:rPr lang="en-US" altLang="zh-CN" sz="2400" b="1" dirty="0">
                <a:latin typeface="宋体" pitchFamily="2" charset="-122"/>
              </a:rPr>
              <a:t>2013•</a:t>
            </a:r>
            <a:r>
              <a:rPr lang="zh-CN" altLang="en-US" sz="2400" b="1" dirty="0">
                <a:latin typeface="宋体" pitchFamily="2" charset="-122"/>
              </a:rPr>
              <a:t>新课标全国卷</a:t>
            </a:r>
            <a:r>
              <a:rPr lang="en-US" altLang="zh-CN" sz="2400" b="1" dirty="0">
                <a:latin typeface="宋体" pitchFamily="2" charset="-122"/>
              </a:rPr>
              <a:t>Ⅱ</a:t>
            </a:r>
            <a:r>
              <a:rPr lang="zh-CN" altLang="en-US" sz="2400" b="1" dirty="0">
                <a:latin typeface="宋体" pitchFamily="2" charset="-122"/>
              </a:rPr>
              <a:t>］阅读下面的文字，完成后面的题目。</a:t>
            </a:r>
          </a:p>
          <a:p>
            <a:pPr marL="0" indent="0" algn="ctr" eaLnBrk="1" hangingPunct="1">
              <a:lnSpc>
                <a:spcPts val="3500"/>
              </a:lnSpc>
              <a:spcBef>
                <a:spcPct val="0"/>
              </a:spcBef>
              <a:buFont typeface="Arial" charset="0"/>
              <a:buNone/>
            </a:pPr>
            <a:r>
              <a:rPr lang="zh-CN" altLang="en-US" sz="2400" b="1" dirty="0">
                <a:latin typeface="宋体" pitchFamily="2" charset="-122"/>
              </a:rPr>
              <a:t>一个不能忘记的人</a:t>
            </a:r>
          </a:p>
          <a:p>
            <a:pPr marL="0" indent="0" algn="ctr" eaLnBrk="1" hangingPunct="1">
              <a:lnSpc>
                <a:spcPts val="3500"/>
              </a:lnSpc>
              <a:spcBef>
                <a:spcPct val="0"/>
              </a:spcBef>
              <a:buFont typeface="Arial" charset="0"/>
              <a:buNone/>
            </a:pPr>
            <a:r>
              <a:rPr lang="zh-CN" altLang="en-US" sz="2400" b="1" dirty="0">
                <a:latin typeface="宋体" pitchFamily="2" charset="-122"/>
              </a:rPr>
              <a:t>刘重来</a:t>
            </a:r>
          </a:p>
          <a:p>
            <a:pPr marL="0" indent="628650" eaLnBrk="1" hangingPunct="1">
              <a:lnSpc>
                <a:spcPts val="3500"/>
              </a:lnSpc>
              <a:spcBef>
                <a:spcPct val="0"/>
              </a:spcBef>
              <a:buNone/>
            </a:pPr>
            <a:r>
              <a:rPr lang="zh-CN" altLang="en-US" sz="2400" b="1" dirty="0" smtClean="0">
                <a:latin typeface="宋体" pitchFamily="2" charset="-122"/>
              </a:rPr>
              <a:t>第二次鸦片战争以后，按照“外国商船可在长江各口岸往来”的条款，外国轮船在长江上触目可见，令国人深感屈辱。</a:t>
            </a:r>
            <a:r>
              <a:rPr lang="en-US" altLang="zh-CN" sz="2400" b="1" dirty="0" smtClean="0">
                <a:latin typeface="宋体" pitchFamily="2" charset="-122"/>
              </a:rPr>
              <a:t>1925</a:t>
            </a:r>
            <a:r>
              <a:rPr lang="zh-CN" altLang="en-US" sz="2400" b="1" dirty="0" smtClean="0">
                <a:latin typeface="宋体" pitchFamily="2" charset="-122"/>
              </a:rPr>
              <a:t>年</a:t>
            </a:r>
            <a:r>
              <a:rPr lang="en-US" altLang="zh-CN" sz="2400" b="1" dirty="0" smtClean="0">
                <a:latin typeface="宋体" pitchFamily="2" charset="-122"/>
              </a:rPr>
              <a:t>10</a:t>
            </a:r>
            <a:r>
              <a:rPr lang="zh-CN" altLang="en-US" sz="2400" b="1" dirty="0" smtClean="0">
                <a:latin typeface="宋体" pitchFamily="2" charset="-122"/>
              </a:rPr>
              <a:t>月，卢作孚邀约友人，集资创办民生实业公司，积极投入以经济实力夺回内河航运权的爱国斗争。公司成立之初，整个家当只有一艘载重量</a:t>
            </a:r>
            <a:r>
              <a:rPr lang="en-US" altLang="zh-CN" sz="2400" b="1" dirty="0" smtClean="0">
                <a:latin typeface="宋体" pitchFamily="2" charset="-122"/>
              </a:rPr>
              <a:t>70</a:t>
            </a:r>
            <a:r>
              <a:rPr lang="zh-CN" altLang="en-US" sz="2400" b="1" dirty="0" smtClean="0">
                <a:latin typeface="宋体" pitchFamily="2" charset="-122"/>
              </a:rPr>
              <a:t>吨的小轮船，卢作孚就定下了“服务社会，便利人群，开发产业，富强国家”的公司宗旨，展现了他的强国宏愿。当时，长江</a:t>
            </a:r>
            <a:endParaRPr lang="zh-CN" altLang="en-US" sz="2400" b="1" dirty="0">
              <a:latin typeface="宋体" pitchFamily="2" charset="-122"/>
            </a:endParaRPr>
          </a:p>
        </p:txBody>
      </p:sp>
      <p:grpSp>
        <p:nvGrpSpPr>
          <p:cNvPr id="4" name="Group 7"/>
          <p:cNvGrpSpPr>
            <a:grpSpLocks/>
          </p:cNvGrpSpPr>
          <p:nvPr/>
        </p:nvGrpSpPr>
        <p:grpSpPr bwMode="auto">
          <a:xfrm>
            <a:off x="1588" y="2674938"/>
            <a:ext cx="609600" cy="1978025"/>
            <a:chOff x="0" y="0"/>
            <a:chExt cx="384" cy="1246"/>
          </a:xfrm>
        </p:grpSpPr>
        <p:pic>
          <p:nvPicPr>
            <p:cNvPr id="89498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9498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9498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ts val="3500"/>
              </a:lnSpc>
              <a:spcBef>
                <a:spcPct val="0"/>
              </a:spcBef>
              <a:buNone/>
            </a:pPr>
            <a:r>
              <a:rPr lang="zh-CN" altLang="en-US" sz="2400" b="1" dirty="0" smtClean="0">
                <a:latin typeface="宋体" pitchFamily="2" charset="-122"/>
              </a:rPr>
              <a:t>上游航运正被外国轮船公司控制着，不多的几家中国轮船</a:t>
            </a:r>
            <a:endParaRPr lang="en-US" altLang="zh-CN" sz="2400" b="1" dirty="0" smtClean="0">
              <a:latin typeface="宋体" pitchFamily="2" charset="-122"/>
            </a:endParaRPr>
          </a:p>
          <a:p>
            <a:pPr marL="0" indent="0" eaLnBrk="1" hangingPunct="1">
              <a:lnSpc>
                <a:spcPts val="3500"/>
              </a:lnSpc>
              <a:spcBef>
                <a:spcPct val="0"/>
              </a:spcBef>
              <a:buNone/>
            </a:pPr>
            <a:r>
              <a:rPr lang="zh-CN" altLang="en-US" sz="2400" b="1" dirty="0" smtClean="0">
                <a:latin typeface="宋体" pitchFamily="2" charset="-122"/>
              </a:rPr>
              <a:t>公司濒临破产，卢作孚采取“人弃我取，避实就虚”的方针，在从未行驶过轮船的嘉陵江上开辟新航线，并在管理上大胆改革，使公司站稳了脚跟，将航线从嘉陵江发展到了长江。从</a:t>
            </a:r>
            <a:r>
              <a:rPr lang="en-US" altLang="zh-CN" sz="2400" b="1" dirty="0" smtClean="0">
                <a:latin typeface="宋体" pitchFamily="2" charset="-122"/>
              </a:rPr>
              <a:t>1930</a:t>
            </a:r>
            <a:r>
              <a:rPr lang="zh-CN" altLang="en-US" sz="2400" b="1" dirty="0" smtClean="0">
                <a:latin typeface="宋体" pitchFamily="2" charset="-122"/>
              </a:rPr>
              <a:t>年开始，民生公司“化零为整”，逐步壮大实力，先后收购了大批中外轮船，并控制了长江上游航运，将曾经不可一世的外国轮船公司挤出了长江上游。经过多年拼搏，到</a:t>
            </a:r>
            <a:r>
              <a:rPr lang="en-US" altLang="zh-CN" sz="2400" b="1" dirty="0" smtClean="0">
                <a:latin typeface="宋体" pitchFamily="2" charset="-122"/>
              </a:rPr>
              <a:t>1945</a:t>
            </a:r>
            <a:r>
              <a:rPr lang="zh-CN" altLang="en-US" sz="2400" b="1" dirty="0" smtClean="0">
                <a:latin typeface="宋体" pitchFamily="2" charset="-122"/>
              </a:rPr>
              <a:t>年，民生公司“崛起于长江，争雄于列强”，不仅在长江沿线、中国沿海港口，而且在东南亚、美国、加拿大等地都有分支机构，成为当时中国最大的民营航运企业，卢作孚也被海内外誉为“中国船王”。</a:t>
            </a:r>
          </a:p>
          <a:p>
            <a:pPr marL="0" indent="0" eaLnBrk="1" hangingPunct="1">
              <a:lnSpc>
                <a:spcPts val="3500"/>
              </a:lnSpc>
              <a:spcBef>
                <a:spcPct val="0"/>
              </a:spcBef>
              <a:buNone/>
            </a:pPr>
            <a:endParaRPr lang="zh-CN" altLang="en-US" sz="2400" b="1" dirty="0">
              <a:latin typeface="宋体" pitchFamily="2" charset="-122"/>
            </a:endParaRPr>
          </a:p>
        </p:txBody>
      </p:sp>
      <p:grpSp>
        <p:nvGrpSpPr>
          <p:cNvPr id="4" name="Group 7"/>
          <p:cNvGrpSpPr>
            <a:grpSpLocks/>
          </p:cNvGrpSpPr>
          <p:nvPr/>
        </p:nvGrpSpPr>
        <p:grpSpPr bwMode="auto">
          <a:xfrm>
            <a:off x="1588" y="2674938"/>
            <a:ext cx="609600" cy="1978025"/>
            <a:chOff x="0" y="0"/>
            <a:chExt cx="384" cy="1246"/>
          </a:xfrm>
        </p:grpSpPr>
        <p:pic>
          <p:nvPicPr>
            <p:cNvPr id="89600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9600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9600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sp>
        <p:nvSpPr>
          <p:cNvPr id="3" name="内容占位符 2"/>
          <p:cNvSpPr>
            <a:spLocks noGrp="1"/>
          </p:cNvSpPr>
          <p:nvPr>
            <p:ph idx="4294967295"/>
          </p:nvPr>
        </p:nvSpPr>
        <p:spPr>
          <a:xfrm>
            <a:off x="792163" y="936625"/>
            <a:ext cx="7920037" cy="5399088"/>
          </a:xfrm>
        </p:spPr>
        <p:txBody>
          <a:bodyPr>
            <a:noAutofit/>
          </a:bodyPr>
          <a:lstStyle/>
          <a:p>
            <a:pPr marL="0" indent="628650" eaLnBrk="1" hangingPunct="1">
              <a:lnSpc>
                <a:spcPts val="3500"/>
              </a:lnSpc>
              <a:spcBef>
                <a:spcPct val="0"/>
              </a:spcBef>
              <a:buNone/>
            </a:pPr>
            <a:r>
              <a:rPr lang="zh-CN" altLang="en-US" sz="2400" b="1" dirty="0" smtClean="0">
                <a:latin typeface="宋体" pitchFamily="2" charset="-122"/>
              </a:rPr>
              <a:t>在抗战爆发、国难当头的时刻，他号召：“国家的抗战开始了，民生公司应该首先行动起来参加战争。”在他的指挥下，全体员工英勇投入到紧张、艰险的抗战运输中去。</a:t>
            </a:r>
            <a:r>
              <a:rPr lang="en-US" altLang="zh-CN" sz="2400" b="1" dirty="0" smtClean="0">
                <a:latin typeface="宋体" pitchFamily="2" charset="-122"/>
              </a:rPr>
              <a:t>1938</a:t>
            </a:r>
            <a:r>
              <a:rPr lang="zh-CN" altLang="en-US" sz="2400" b="1" dirty="0" smtClean="0">
                <a:latin typeface="宋体" pitchFamily="2" charset="-122"/>
              </a:rPr>
              <a:t>年</a:t>
            </a:r>
            <a:r>
              <a:rPr lang="en-US" altLang="zh-CN" sz="2400" b="1" dirty="0" smtClean="0">
                <a:latin typeface="宋体" pitchFamily="2" charset="-122"/>
              </a:rPr>
              <a:t>10</a:t>
            </a:r>
            <a:r>
              <a:rPr lang="zh-CN" altLang="en-US" sz="2400" b="1" dirty="0" smtClean="0">
                <a:latin typeface="宋体" pitchFamily="2" charset="-122"/>
              </a:rPr>
              <a:t>月，武汉失守，作为长江咽喉、入川门户的宜昌，聚集了大批难民和从沦陷区运来的大批航空器材、兵器及轻重工业机器设备，急待撤往大后方。但是，按照当时的实际运力，至少需要一年才能运完。还有</a:t>
            </a:r>
            <a:r>
              <a:rPr lang="en-US" altLang="zh-CN" sz="2400" b="1" dirty="0" smtClean="0">
                <a:latin typeface="宋体" pitchFamily="2" charset="-122"/>
              </a:rPr>
              <a:t>40</a:t>
            </a:r>
            <a:r>
              <a:rPr lang="zh-CN" altLang="en-US" sz="2400" b="1" dirty="0" smtClean="0">
                <a:latin typeface="宋体" pitchFamily="2" charset="-122"/>
              </a:rPr>
              <a:t>天就是长江枯水期，日本飞机不断轰炸，日军节节逼近，形势十分危急。在此关键时刻，卢作孚下令采用“三段航行法”，除了最重要的军用物资及不宜装卸的大型机器设备直运重庆外，其他物资一律分段运输，使航程缩短了一半或大半。硬是在长江枯水期到来之前，将全部难民和机器设备安全</a:t>
            </a:r>
          </a:p>
          <a:p>
            <a:pPr marL="0" indent="628650" eaLnBrk="1" hangingPunct="1">
              <a:lnSpc>
                <a:spcPts val="3500"/>
              </a:lnSpc>
              <a:spcBef>
                <a:spcPct val="0"/>
              </a:spcBef>
              <a:buNone/>
            </a:pPr>
            <a:endParaRPr lang="zh-CN" altLang="en-US" sz="2400" b="1" dirty="0">
              <a:latin typeface="宋体" pitchFamily="2" charset="-122"/>
            </a:endParaRPr>
          </a:p>
        </p:txBody>
      </p:sp>
      <p:grpSp>
        <p:nvGrpSpPr>
          <p:cNvPr id="4" name="Group 7"/>
          <p:cNvGrpSpPr>
            <a:grpSpLocks/>
          </p:cNvGrpSpPr>
          <p:nvPr/>
        </p:nvGrpSpPr>
        <p:grpSpPr bwMode="auto">
          <a:xfrm>
            <a:off x="1588" y="2674938"/>
            <a:ext cx="609600" cy="1978025"/>
            <a:chOff x="0" y="0"/>
            <a:chExt cx="384" cy="1246"/>
          </a:xfrm>
        </p:grpSpPr>
        <p:pic>
          <p:nvPicPr>
            <p:cNvPr id="89703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9703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9703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ts val="3500"/>
              </a:lnSpc>
              <a:spcBef>
                <a:spcPct val="0"/>
              </a:spcBef>
              <a:buNone/>
            </a:pPr>
            <a:r>
              <a:rPr lang="zh-CN" altLang="en-US" sz="2400" b="1" dirty="0" smtClean="0">
                <a:latin typeface="宋体" pitchFamily="2" charset="-122"/>
              </a:rPr>
              <a:t>撤离宜昌。</a:t>
            </a:r>
            <a:endParaRPr lang="en-US" altLang="zh-CN" sz="2400" b="1" dirty="0" smtClean="0">
              <a:latin typeface="宋体" pitchFamily="2" charset="-122"/>
            </a:endParaRPr>
          </a:p>
          <a:p>
            <a:pPr marL="0" indent="533400" eaLnBrk="1" hangingPunct="1">
              <a:lnSpc>
                <a:spcPts val="3500"/>
              </a:lnSpc>
              <a:spcBef>
                <a:spcPct val="0"/>
              </a:spcBef>
              <a:buNone/>
            </a:pPr>
            <a:r>
              <a:rPr lang="zh-CN" altLang="en-US" sz="2400" b="1" dirty="0" smtClean="0">
                <a:latin typeface="宋体" pitchFamily="2" charset="-122"/>
              </a:rPr>
              <a:t>卢作孚的另一项重要贡献是北碚乡村建设实验。</a:t>
            </a:r>
            <a:r>
              <a:rPr lang="en-US" altLang="en-US" sz="2400" b="1" dirty="0" smtClean="0">
                <a:latin typeface="宋体" pitchFamily="2" charset="-122"/>
              </a:rPr>
              <a:t>1927</a:t>
            </a:r>
            <a:r>
              <a:rPr lang="zh-CN" altLang="en-US" sz="2400" b="1" dirty="0" smtClean="0">
                <a:latin typeface="宋体" pitchFamily="2" charset="-122"/>
              </a:rPr>
              <a:t>年，卢作孚被任命为北碚峡防局局长。峡防局本来是一个主要针对盗匪的治安联防机构，但他却借此平台，提出“打破苟安的现局，创造理想的社会”的口号。与民国时期其他乡村建设实验不同，他明确提出“要将这一个国家现代化起来”，就要“赶快将这一个乡村现代化起来”。为此，他精心设计了北碚的“乡村现代化”蓝图，“以嘉陵江三峡为范围，以北碚为中心，要将嘉陵江三峡布置成一个生产的区域、文化的区域、游览的区域”，以供中国“小至乡村，大至国家的经营参考”。经过努力，这个昔日贫穷落后、偏僻闭塞、盗匪横行的小乡镇，终于建设</a:t>
            </a:r>
            <a:endParaRPr lang="zh-CN" altLang="en-US" sz="2400" b="1" dirty="0">
              <a:latin typeface="宋体" pitchFamily="2" charset="-122"/>
            </a:endParaRPr>
          </a:p>
        </p:txBody>
      </p:sp>
      <p:grpSp>
        <p:nvGrpSpPr>
          <p:cNvPr id="4" name="Group 7"/>
          <p:cNvGrpSpPr>
            <a:grpSpLocks/>
          </p:cNvGrpSpPr>
          <p:nvPr/>
        </p:nvGrpSpPr>
        <p:grpSpPr bwMode="auto">
          <a:xfrm>
            <a:off x="1588" y="2746375"/>
            <a:ext cx="609600" cy="1978025"/>
            <a:chOff x="0" y="0"/>
            <a:chExt cx="384" cy="1246"/>
          </a:xfrm>
        </p:grpSpPr>
        <p:pic>
          <p:nvPicPr>
            <p:cNvPr id="89805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9805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9805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642"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通常情况下，反刍思维会加重或延长负性情绪或抑郁症状，特别是当人们将注意力聚焦在自己的负面感受上，使自己孤立起来，不断沉溺于对所烦恼的问题的思索时。但近年来的科学研究也发现了反刍思维的另外一面：尽管这种看待和处理问题的方式发展到极端会给个体带来极大的困扰，但是在适度范围内却能够给我们的认知功能带来益处。也许，反刍思维可以帮助患者去洞察这种思维方式在生存中的意义，并且借助这种思维方式的正面力量走出困境。</a:t>
            </a:r>
          </a:p>
        </p:txBody>
      </p:sp>
      <p:sp>
        <p:nvSpPr>
          <p:cNvPr id="126464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46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46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ts val="3500"/>
              </a:lnSpc>
              <a:spcBef>
                <a:spcPct val="0"/>
              </a:spcBef>
              <a:buNone/>
            </a:pPr>
            <a:r>
              <a:rPr lang="zh-CN" altLang="en-US" sz="2400" b="1" dirty="0" smtClean="0">
                <a:latin typeface="宋体" pitchFamily="2" charset="-122"/>
              </a:rPr>
              <a:t>成为“生产发展、文教事业发达、环境优美的重庆市郊重要城镇”。陶行知参观后说，北碚的建设“可谓将来如何建设新中国的缩影”。卢作孚也与晏阳初、梁漱溟一起，被称为“民国乡建三杰”。</a:t>
            </a:r>
          </a:p>
          <a:p>
            <a:pPr marL="0" indent="0" algn="r" eaLnBrk="1" hangingPunct="1">
              <a:lnSpc>
                <a:spcPts val="3500"/>
              </a:lnSpc>
              <a:spcBef>
                <a:spcPct val="0"/>
              </a:spcBef>
              <a:buNone/>
            </a:pPr>
            <a:r>
              <a:rPr lang="en-US" altLang="en-US" sz="2400" b="1" dirty="0" smtClean="0">
                <a:latin typeface="宋体" pitchFamily="2" charset="-122"/>
              </a:rPr>
              <a:t>(</a:t>
            </a:r>
            <a:r>
              <a:rPr lang="zh-CN" altLang="en-US" sz="2400" b="1" dirty="0" smtClean="0">
                <a:latin typeface="宋体" pitchFamily="2" charset="-122"/>
              </a:rPr>
              <a:t>有删改</a:t>
            </a:r>
            <a:r>
              <a:rPr lang="en-US" altLang="en-US"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相关链接</a:t>
            </a:r>
            <a:r>
              <a:rPr lang="en-US" altLang="zh-CN" sz="2400" b="1" dirty="0" smtClean="0">
                <a:latin typeface="宋体" pitchFamily="2" charset="-122"/>
              </a:rPr>
              <a:t>]</a:t>
            </a:r>
          </a:p>
          <a:p>
            <a:pPr marL="0" indent="628650" eaLnBrk="1" hangingPunct="1">
              <a:lnSpc>
                <a:spcPts val="3500"/>
              </a:lnSpc>
              <a:spcBef>
                <a:spcPct val="0"/>
              </a:spcBef>
              <a:buNone/>
            </a:pPr>
            <a:r>
              <a:rPr lang="en-US" altLang="zh-CN" sz="2400" b="1" dirty="0" smtClean="0">
                <a:latin typeface="宋体" pitchFamily="2" charset="-122"/>
              </a:rPr>
              <a:t>①</a:t>
            </a:r>
            <a:r>
              <a:rPr lang="zh-CN" altLang="en-US" sz="2400" b="1" dirty="0" smtClean="0">
                <a:latin typeface="宋体" pitchFamily="2" charset="-122"/>
              </a:rPr>
              <a:t>最好的报酬是求仁得仁</a:t>
            </a:r>
            <a:r>
              <a:rPr lang="en-US" altLang="zh-CN" sz="2400" b="1" dirty="0" smtClean="0">
                <a:latin typeface="宋体" pitchFamily="2" charset="-122"/>
              </a:rPr>
              <a:t>——</a:t>
            </a:r>
            <a:r>
              <a:rPr lang="zh-CN" altLang="en-US" sz="2400" b="1" dirty="0" smtClean="0">
                <a:latin typeface="宋体" pitchFamily="2" charset="-122"/>
              </a:rPr>
              <a:t>建筑一个公园，便酬报你一个美好的公园；建设一个国家，便酬报你一个完整的国家。这是何等伟大而且可靠的报酬！它可以安慰你的灵魂，可以沉溺你的终身，可以感动无数人心，可以变更一个社会，乃至于社会的风气。</a:t>
            </a:r>
          </a:p>
          <a:p>
            <a:pPr marL="0" indent="0"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卢作孚</a:t>
            </a:r>
            <a:r>
              <a:rPr lang="en-US" altLang="zh-CN" sz="2400" b="1" dirty="0" smtClean="0">
                <a:latin typeface="宋体" pitchFamily="2" charset="-122"/>
              </a:rPr>
              <a:t>《</a:t>
            </a:r>
            <a:r>
              <a:rPr lang="zh-CN" altLang="en-US" sz="2400" b="1" dirty="0" smtClean="0">
                <a:latin typeface="宋体" pitchFamily="2" charset="-122"/>
              </a:rPr>
              <a:t>工作的报酬</a:t>
            </a:r>
            <a:r>
              <a:rPr lang="en-US" altLang="zh-CN" sz="2400" b="1" dirty="0" smtClean="0">
                <a:latin typeface="宋体" pitchFamily="2" charset="-122"/>
              </a:rPr>
              <a:t>》)</a:t>
            </a:r>
          </a:p>
          <a:p>
            <a:pPr marL="0" indent="0" eaLnBrk="1" hangingPunct="1">
              <a:lnSpc>
                <a:spcPts val="3500"/>
              </a:lnSpc>
              <a:spcBef>
                <a:spcPct val="0"/>
              </a:spcBef>
              <a:buNone/>
            </a:pPr>
            <a:endParaRPr lang="zh-CN" altLang="en-US" sz="2400" b="1" dirty="0" smtClean="0">
              <a:latin typeface="宋体" pitchFamily="2" charset="-122"/>
            </a:endParaRPr>
          </a:p>
          <a:p>
            <a:pPr marL="0" indent="0" eaLnBrk="1" hangingPunct="1">
              <a:lnSpc>
                <a:spcPts val="3500"/>
              </a:lnSpc>
              <a:spcBef>
                <a:spcPct val="0"/>
              </a:spcBef>
              <a:buNone/>
            </a:pPr>
            <a:endParaRPr lang="zh-CN" altLang="en-US" sz="2400" b="1" dirty="0">
              <a:latin typeface="宋体" pitchFamily="2" charset="-122"/>
            </a:endParaRPr>
          </a:p>
        </p:txBody>
      </p:sp>
      <p:grpSp>
        <p:nvGrpSpPr>
          <p:cNvPr id="4" name="Group 7"/>
          <p:cNvGrpSpPr>
            <a:grpSpLocks/>
          </p:cNvGrpSpPr>
          <p:nvPr/>
        </p:nvGrpSpPr>
        <p:grpSpPr bwMode="auto">
          <a:xfrm>
            <a:off x="1588" y="2674938"/>
            <a:ext cx="609600" cy="1978025"/>
            <a:chOff x="0" y="0"/>
            <a:chExt cx="384" cy="1246"/>
          </a:xfrm>
        </p:grpSpPr>
        <p:pic>
          <p:nvPicPr>
            <p:cNvPr id="89907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89907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9908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sp>
        <p:nvSpPr>
          <p:cNvPr id="3" name="内容占位符 2"/>
          <p:cNvSpPr>
            <a:spLocks noGrp="1"/>
          </p:cNvSpPr>
          <p:nvPr>
            <p:ph idx="4294967295"/>
          </p:nvPr>
        </p:nvSpPr>
        <p:spPr>
          <a:xfrm>
            <a:off x="792163" y="936625"/>
            <a:ext cx="7920037" cy="5399088"/>
          </a:xfrm>
        </p:spPr>
        <p:txBody>
          <a:bodyPr>
            <a:noAutofit/>
          </a:bodyPr>
          <a:lstStyle/>
          <a:p>
            <a:pPr marL="0" indent="628650" eaLnBrk="1" hangingPunct="1">
              <a:lnSpc>
                <a:spcPts val="3500"/>
              </a:lnSpc>
              <a:spcBef>
                <a:spcPct val="0"/>
              </a:spcBef>
              <a:buNone/>
            </a:pPr>
            <a:r>
              <a:rPr lang="zh-CN" altLang="en-US" sz="2400" b="1" dirty="0" smtClean="0">
                <a:latin typeface="宋体" pitchFamily="2" charset="-122"/>
              </a:rPr>
              <a:t>②乡村建设在消极方面是要减轻人民的苦痛，在积极方面是要增进人民的幸福。造公众福，急公众难。</a:t>
            </a:r>
            <a:r>
              <a:rPr lang="en-US" altLang="zh-CN" sz="2400" b="1" dirty="0" smtClean="0">
                <a:latin typeface="宋体" pitchFamily="2" charset="-122"/>
              </a:rPr>
              <a:t>……</a:t>
            </a:r>
            <a:r>
              <a:rPr lang="zh-CN" altLang="en-US" sz="2400" b="1" dirty="0" smtClean="0">
                <a:latin typeface="宋体" pitchFamily="2" charset="-122"/>
              </a:rPr>
              <a:t>我们要做这样的事业，便要准备人、准备钱、准备东西、准备办法，尤其要许多人分工合作，继续不断地去办。</a:t>
            </a:r>
            <a:r>
              <a:rPr lang="en-US" altLang="zh-CN" sz="2400" b="1" dirty="0" smtClean="0">
                <a:latin typeface="宋体" pitchFamily="2" charset="-122"/>
              </a:rPr>
              <a:t>(</a:t>
            </a:r>
            <a:r>
              <a:rPr lang="zh-CN" altLang="en-US" sz="2400" b="1" dirty="0" smtClean="0">
                <a:latin typeface="宋体" pitchFamily="2" charset="-122"/>
              </a:rPr>
              <a:t>卢作孚</a:t>
            </a:r>
            <a:r>
              <a:rPr lang="en-US" altLang="zh-CN" sz="2400" b="1" dirty="0" smtClean="0">
                <a:latin typeface="宋体" pitchFamily="2" charset="-122"/>
              </a:rPr>
              <a:t>《</a:t>
            </a:r>
            <a:r>
              <a:rPr lang="zh-CN" altLang="en-US" sz="2400" b="1" dirty="0" smtClean="0">
                <a:latin typeface="宋体" pitchFamily="2" charset="-122"/>
              </a:rPr>
              <a:t>乡村建设的意义</a:t>
            </a:r>
            <a:r>
              <a:rPr lang="en-US" altLang="zh-CN" sz="2400" b="1" dirty="0" smtClean="0">
                <a:latin typeface="宋体" pitchFamily="2" charset="-122"/>
              </a:rPr>
              <a:t>》)</a:t>
            </a:r>
          </a:p>
          <a:p>
            <a:pPr marL="0" indent="628650" eaLnBrk="1" hangingPunct="1">
              <a:lnSpc>
                <a:spcPts val="3500"/>
              </a:lnSpc>
              <a:spcBef>
                <a:spcPct val="0"/>
              </a:spcBef>
              <a:buNone/>
            </a:pPr>
            <a:r>
              <a:rPr lang="en-US" altLang="zh-CN" sz="2400" b="1" dirty="0" smtClean="0">
                <a:latin typeface="宋体" pitchFamily="2" charset="-122"/>
              </a:rPr>
              <a:t>③</a:t>
            </a:r>
            <a:r>
              <a:rPr lang="zh-CN" altLang="en-US" sz="2400" b="1" dirty="0" smtClean="0">
                <a:latin typeface="宋体" pitchFamily="2" charset="-122"/>
              </a:rPr>
              <a:t>确立公众的良好秩序，完成一切物质基础的建设，提高人民的生活水准和文化水准，使国家成为一个本身健全的现代国家，尤为吾人必须全力趋赴的积极目的。</a:t>
            </a:r>
            <a:r>
              <a:rPr lang="en-US" altLang="zh-CN" sz="2400" b="1" dirty="0" smtClean="0">
                <a:latin typeface="宋体" pitchFamily="2" charset="-122"/>
              </a:rPr>
              <a:t>(</a:t>
            </a:r>
            <a:r>
              <a:rPr lang="zh-CN" altLang="en-US" sz="2400" b="1" dirty="0" smtClean="0">
                <a:latin typeface="宋体" pitchFamily="2" charset="-122"/>
              </a:rPr>
              <a:t>卢作孚</a:t>
            </a:r>
            <a:r>
              <a:rPr lang="en-US" altLang="zh-CN" sz="2400" b="1" dirty="0" smtClean="0">
                <a:latin typeface="宋体" pitchFamily="2" charset="-122"/>
              </a:rPr>
              <a:t>《</a:t>
            </a:r>
            <a:r>
              <a:rPr lang="zh-CN" altLang="en-US" sz="2400" b="1" dirty="0" smtClean="0">
                <a:latin typeface="宋体" pitchFamily="2" charset="-122"/>
              </a:rPr>
              <a:t>论中国战后建设</a:t>
            </a:r>
            <a:r>
              <a:rPr lang="en-US" altLang="zh-CN" sz="2400" b="1" dirty="0" smtClean="0">
                <a:latin typeface="宋体" pitchFamily="2" charset="-122"/>
              </a:rPr>
              <a:t>》)</a:t>
            </a:r>
          </a:p>
        </p:txBody>
      </p:sp>
      <p:grpSp>
        <p:nvGrpSpPr>
          <p:cNvPr id="4" name="Group 7"/>
          <p:cNvGrpSpPr>
            <a:grpSpLocks/>
          </p:cNvGrpSpPr>
          <p:nvPr/>
        </p:nvGrpSpPr>
        <p:grpSpPr bwMode="auto">
          <a:xfrm>
            <a:off x="1588" y="2674938"/>
            <a:ext cx="609600" cy="1978025"/>
            <a:chOff x="0" y="0"/>
            <a:chExt cx="384" cy="1246"/>
          </a:xfrm>
        </p:grpSpPr>
        <p:pic>
          <p:nvPicPr>
            <p:cNvPr id="90010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0010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0010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cs typeface="Times New Roman" pitchFamily="18" charset="0"/>
              </a:rPr>
              <a:t> </a:t>
            </a:r>
            <a:r>
              <a:rPr lang="zh-CN" altLang="en-US" sz="2400" b="1" dirty="0" smtClean="0">
                <a:latin typeface="宋体" pitchFamily="2" charset="-122"/>
                <a:cs typeface="Times New Roman" pitchFamily="18" charset="0"/>
              </a:rPr>
              <a:t>④卢作孚先生作为旧中国一位著名的爱国实业家，与张之洞、张謇、范旭东一起，曾被毛泽东同志誉为旧中国实业界四个“不能忘记”的人物。</a:t>
            </a: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胡德平</a:t>
            </a: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发扬和借鉴老一辈民族实业家的精神和经验</a:t>
            </a:r>
            <a:r>
              <a:rPr lang="en-US" altLang="zh-CN" sz="2400" b="1" dirty="0" smtClean="0">
                <a:latin typeface="宋体" pitchFamily="2" charset="-122"/>
                <a:cs typeface="Times New Roman" pitchFamily="18" charset="0"/>
              </a:rPr>
              <a:t>》)</a:t>
            </a:r>
          </a:p>
          <a:p>
            <a:pPr>
              <a:lnSpc>
                <a:spcPts val="3500"/>
              </a:lnSpc>
            </a:pPr>
            <a:r>
              <a:rPr lang="en-US" altLang="zh-CN" sz="2400" b="1" dirty="0" smtClean="0">
                <a:latin typeface="宋体" pitchFamily="2" charset="-122"/>
                <a:cs typeface="Times New Roman" pitchFamily="18" charset="0"/>
              </a:rPr>
              <a:t>1.</a:t>
            </a:r>
            <a:r>
              <a:rPr lang="zh-CN" altLang="en-US" sz="2400" b="1" dirty="0" smtClean="0">
                <a:latin typeface="宋体" pitchFamily="2" charset="-122"/>
                <a:cs typeface="Times New Roman" pitchFamily="18" charset="0"/>
              </a:rPr>
              <a:t>下列对材料有关内容的分析和概括，最恰当的两项是</a:t>
            </a:r>
            <a:r>
              <a:rPr lang="en-US" altLang="zh-CN" sz="2400" b="1" dirty="0" smtClean="0">
                <a:latin typeface="宋体" pitchFamily="2" charset="-122"/>
                <a:cs typeface="Times New Roman" pitchFamily="18" charset="0"/>
              </a:rPr>
              <a:t>(5</a:t>
            </a:r>
            <a:r>
              <a:rPr lang="zh-CN" altLang="en-US" sz="2400" b="1" dirty="0" smtClean="0">
                <a:latin typeface="宋体" pitchFamily="2" charset="-122"/>
                <a:cs typeface="Times New Roman" pitchFamily="18" charset="0"/>
              </a:rPr>
              <a:t>分</a:t>
            </a: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　　</a:t>
            </a:r>
            <a:r>
              <a:rPr lang="en-US" altLang="zh-CN" sz="2400" b="1" dirty="0" smtClean="0">
                <a:latin typeface="宋体" pitchFamily="2" charset="-122"/>
                <a:cs typeface="Times New Roman" pitchFamily="18" charset="0"/>
              </a:rPr>
              <a:t>)</a:t>
            </a:r>
          </a:p>
          <a:p>
            <a:pPr>
              <a:lnSpc>
                <a:spcPts val="3500"/>
              </a:lnSpc>
            </a:pPr>
            <a:r>
              <a:rPr lang="en-US" altLang="zh-CN" sz="2400" b="1" dirty="0" smtClean="0">
                <a:latin typeface="宋体" pitchFamily="2" charset="-122"/>
                <a:cs typeface="Times New Roman" pitchFamily="18" charset="0"/>
              </a:rPr>
              <a:t>A</a:t>
            </a:r>
            <a:r>
              <a:rPr lang="zh-CN" altLang="en-US" sz="2400" b="1" dirty="0" smtClean="0">
                <a:latin typeface="宋体" pitchFamily="2" charset="-122"/>
                <a:cs typeface="Times New Roman" pitchFamily="18" charset="0"/>
              </a:rPr>
              <a:t>．外国轮船公司垄断长江航运，外国商船在长江上横冲直撞，气焰嚣张，这直接促使卢作孚决心创办中国人自己的航运公司。</a:t>
            </a:r>
          </a:p>
          <a:p>
            <a:pPr>
              <a:lnSpc>
                <a:spcPts val="3500"/>
              </a:lnSpc>
            </a:pPr>
            <a:r>
              <a:rPr lang="en-US" altLang="zh-CN" sz="2400" b="1" dirty="0" smtClean="0">
                <a:latin typeface="宋体" pitchFamily="2" charset="-122"/>
                <a:cs typeface="Times New Roman" pitchFamily="18" charset="0"/>
              </a:rPr>
              <a:t>B</a:t>
            </a:r>
            <a:r>
              <a:rPr lang="zh-CN" altLang="en-US" sz="2400" b="1" dirty="0" smtClean="0">
                <a:latin typeface="宋体" pitchFamily="2" charset="-122"/>
                <a:cs typeface="Times New Roman" pitchFamily="18" charset="0"/>
              </a:rPr>
              <a:t>．为了赶在长江枯水期到来之前将全部难民和机器设备安全撤离宜昌，卢作孚下令一律采用“三段航行法”，实行分段运输，大大缩短了航程。</a:t>
            </a:r>
          </a:p>
          <a:p>
            <a:pPr>
              <a:lnSpc>
                <a:spcPts val="3500"/>
              </a:lnSpc>
            </a:pPr>
            <a:endParaRPr lang="en-US" altLang="zh-CN" sz="2400" b="1" dirty="0" smtClean="0">
              <a:latin typeface="宋体" pitchFamily="2" charset="-122"/>
              <a:cs typeface="Times New Roman" pitchFamily="18" charset="0"/>
            </a:endParaRPr>
          </a:p>
          <a:p>
            <a:pPr>
              <a:lnSpc>
                <a:spcPts val="3500"/>
              </a:lnSpc>
            </a:pPr>
            <a:endParaRPr lang="en-US" altLang="zh-CN" sz="2400" b="1" dirty="0">
              <a:latin typeface="宋体" pitchFamily="2" charset="-122"/>
              <a:cs typeface="Times New Roman" pitchFamily="18" charset="0"/>
            </a:endParaRPr>
          </a:p>
        </p:txBody>
      </p:sp>
      <p:sp>
        <p:nvSpPr>
          <p:cNvPr id="901124"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grpSp>
        <p:nvGrpSpPr>
          <p:cNvPr id="2" name="Group 7"/>
          <p:cNvGrpSpPr>
            <a:grpSpLocks/>
          </p:cNvGrpSpPr>
          <p:nvPr/>
        </p:nvGrpSpPr>
        <p:grpSpPr bwMode="auto">
          <a:xfrm>
            <a:off x="1588" y="2674938"/>
            <a:ext cx="609600" cy="1978025"/>
            <a:chOff x="0" y="0"/>
            <a:chExt cx="384" cy="1246"/>
          </a:xfrm>
        </p:grpSpPr>
        <p:pic>
          <p:nvPicPr>
            <p:cNvPr id="90112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0112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0112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C</a:t>
            </a:r>
            <a:r>
              <a:rPr lang="zh-CN" altLang="en-US" sz="2400" b="1" dirty="0" smtClean="0">
                <a:latin typeface="宋体" pitchFamily="2" charset="-122"/>
              </a:rPr>
              <a:t>．由于创办民生实业公司的辉煌成绩和完成抗战时期运输任务的卓越贡献，卢作孚不仅受到时人的称赞，也一直为后人所推重。</a:t>
            </a:r>
          </a:p>
          <a:p>
            <a:pPr>
              <a:lnSpc>
                <a:spcPts val="3500"/>
              </a:lnSpc>
            </a:pPr>
            <a:r>
              <a:rPr lang="en-US" altLang="zh-CN" sz="2400" b="1" dirty="0" smtClean="0">
                <a:latin typeface="宋体" pitchFamily="2" charset="-122"/>
              </a:rPr>
              <a:t>D</a:t>
            </a:r>
            <a:r>
              <a:rPr lang="zh-CN" altLang="en-US" sz="2400" b="1" dirty="0" smtClean="0">
                <a:latin typeface="宋体" pitchFamily="2" charset="-122"/>
              </a:rPr>
              <a:t>．从北碚的建设实验中，卢作孚认识到，乡村建设固然需要人、财、物，需要实施办法，更需要动员各方面力量，分工合作，不断努力。</a:t>
            </a:r>
          </a:p>
          <a:p>
            <a:pPr>
              <a:lnSpc>
                <a:spcPts val="3500"/>
              </a:lnSpc>
            </a:pPr>
            <a:r>
              <a:rPr lang="en-US" altLang="zh-CN" sz="2400" b="1" dirty="0" smtClean="0">
                <a:latin typeface="宋体" pitchFamily="2" charset="-122"/>
              </a:rPr>
              <a:t>E</a:t>
            </a:r>
            <a:r>
              <a:rPr lang="zh-CN" altLang="en-US" sz="2400" b="1" dirty="0" smtClean="0">
                <a:latin typeface="宋体" pitchFamily="2" charset="-122"/>
              </a:rPr>
              <a:t>．在卢作孚看来，中国战后建设的首要目标就是减轻人民的痛苦，增进人民的幸福，造公众福，急公众难，并为此身体力行，全力趋赴。</a:t>
            </a:r>
          </a:p>
          <a:p>
            <a:pPr>
              <a:lnSpc>
                <a:spcPts val="3500"/>
              </a:lnSpc>
            </a:pPr>
            <a:r>
              <a:rPr lang="en-US" altLang="zh-CN" sz="2400" b="1" dirty="0" smtClean="0">
                <a:latin typeface="宋体" pitchFamily="2" charset="-122"/>
              </a:rPr>
              <a:t>    </a:t>
            </a:r>
            <a:endParaRPr lang="zh-CN" altLang="en-US" sz="2400" b="1" dirty="0">
              <a:latin typeface="宋体" pitchFamily="2" charset="-122"/>
            </a:endParaRPr>
          </a:p>
        </p:txBody>
      </p:sp>
      <p:sp>
        <p:nvSpPr>
          <p:cNvPr id="902148"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grpSp>
        <p:nvGrpSpPr>
          <p:cNvPr id="2" name="Group 7"/>
          <p:cNvGrpSpPr>
            <a:grpSpLocks/>
          </p:cNvGrpSpPr>
          <p:nvPr/>
        </p:nvGrpSpPr>
        <p:grpSpPr bwMode="auto">
          <a:xfrm>
            <a:off x="1588" y="2674938"/>
            <a:ext cx="609600" cy="1978025"/>
            <a:chOff x="0" y="0"/>
            <a:chExt cx="384" cy="1246"/>
          </a:xfrm>
        </p:grpSpPr>
        <p:pic>
          <p:nvPicPr>
            <p:cNvPr id="90215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0215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0215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827088" y="908050"/>
            <a:ext cx="7920037" cy="5473700"/>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答</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不给分。</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回答三项或三项以上，本题不给分</a:t>
            </a:r>
            <a:r>
              <a:rPr lang="en-US" altLang="zh-CN" sz="2400" b="1" dirty="0" smtClean="0">
                <a:solidFill>
                  <a:srgbClr val="990033"/>
                </a:solidFill>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本题考查的是筛选文中相关信息和分析概括文章内容的能力。</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项“外国商船在长江上横冲直撞，气焰嚣张”错，原文只是说“外国轮船在长江上触目可见”。</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项“卢作孚下令一律采用‘三段航行法’”错，原文为“在此关键时刻，卢作孚下令采用‘三段航行法’，除了最重要的军用物资及不宜装卸的大型机器设备直运重庆外，其他物资一律分段运输”。</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项“中国战后建设的首要目标就是减轻人民的痛苦，增进人民的幸福”错，原文为“乡村建设在消极方面是要减轻人民的苦痛，在积极方面是要增进人民的幸福”。</a:t>
            </a:r>
          </a:p>
        </p:txBody>
      </p:sp>
      <p:sp>
        <p:nvSpPr>
          <p:cNvPr id="904196"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grpSp>
        <p:nvGrpSpPr>
          <p:cNvPr id="2" name="Group 7"/>
          <p:cNvGrpSpPr>
            <a:grpSpLocks/>
          </p:cNvGrpSpPr>
          <p:nvPr/>
        </p:nvGrpSpPr>
        <p:grpSpPr bwMode="auto">
          <a:xfrm>
            <a:off x="1588" y="2674938"/>
            <a:ext cx="609600" cy="1978025"/>
            <a:chOff x="0" y="0"/>
            <a:chExt cx="384" cy="1246"/>
          </a:xfrm>
        </p:grpSpPr>
        <p:pic>
          <p:nvPicPr>
            <p:cNvPr id="90419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0419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0420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2.</a:t>
            </a:r>
            <a:r>
              <a:rPr lang="zh-CN" altLang="en-US" sz="2400" b="1" dirty="0" smtClean="0">
                <a:latin typeface="宋体" pitchFamily="2" charset="-122"/>
              </a:rPr>
              <a:t>胸怀强国愿望的卢作孚，是如何一步步成为“中国船王”的？请结合材料简要分析。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endParaRPr lang="en-US" altLang="zh-CN" sz="2400" b="1" dirty="0">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采取“人弃我取，避实就虚”的方针，使民生公司的航运业务从嘉陵江扩展到长江；②化零为整，逐步控制长江上游航运；③在长江沿线、中国沿海港口及海外都建立分支机构，使民生公司成为中国当时最大的民营航运企业。</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每答出一点给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分，意思答对即可</a:t>
            </a:r>
            <a:r>
              <a:rPr lang="en-US" altLang="zh-CN" sz="2400" b="1" dirty="0" smtClean="0">
                <a:solidFill>
                  <a:srgbClr val="990033"/>
                </a:solidFill>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本题考查的是筛选并整合文中信息的能力。首先明确答题区间是第一自然段。由于有时间顺序“当时</a:t>
            </a:r>
            <a:r>
              <a:rPr lang="en-US" altLang="zh-CN" sz="2400" b="1" dirty="0" smtClean="0">
                <a:solidFill>
                  <a:srgbClr val="990033"/>
                </a:solidFill>
                <a:latin typeface="宋体" pitchFamily="2" charset="-122"/>
              </a:rPr>
              <a:t>(1925</a:t>
            </a:r>
            <a:r>
              <a:rPr lang="zh-CN" altLang="en-US" sz="2400" b="1" dirty="0" smtClean="0">
                <a:solidFill>
                  <a:srgbClr val="990033"/>
                </a:solidFill>
                <a:latin typeface="宋体" pitchFamily="2" charset="-122"/>
              </a:rPr>
              <a:t>年</a:t>
            </a:r>
            <a:r>
              <a:rPr lang="en-US" altLang="zh-CN" sz="2400" b="1" dirty="0" smtClean="0">
                <a:solidFill>
                  <a:srgbClr val="990033"/>
                </a:solidFill>
                <a:latin typeface="宋体" pitchFamily="2" charset="-122"/>
              </a:rPr>
              <a:t>)”“1930</a:t>
            </a:r>
            <a:r>
              <a:rPr lang="zh-CN" altLang="en-US" sz="2400" b="1" dirty="0" smtClean="0">
                <a:solidFill>
                  <a:srgbClr val="990033"/>
                </a:solidFill>
                <a:latin typeface="宋体" pitchFamily="2" charset="-122"/>
              </a:rPr>
              <a:t>年”“</a:t>
            </a:r>
            <a:r>
              <a:rPr lang="en-US" altLang="zh-CN" sz="2400" b="1" dirty="0" smtClean="0">
                <a:solidFill>
                  <a:srgbClr val="990033"/>
                </a:solidFill>
                <a:latin typeface="宋体" pitchFamily="2" charset="-122"/>
              </a:rPr>
              <a:t>1945</a:t>
            </a:r>
            <a:r>
              <a:rPr lang="zh-CN" altLang="en-US" sz="2400" b="1" dirty="0" smtClean="0">
                <a:solidFill>
                  <a:srgbClr val="990033"/>
                </a:solidFill>
                <a:latin typeface="宋体" pitchFamily="2" charset="-122"/>
              </a:rPr>
              <a:t>年”，所以把这三个时间做的与内河航运和船有关的事概括出来就可以了。</a:t>
            </a:r>
          </a:p>
          <a:p>
            <a:pPr>
              <a:lnSpc>
                <a:spcPts val="3500"/>
              </a:lnSpc>
            </a:pPr>
            <a:endParaRPr lang="en-US" altLang="zh-CN" sz="2400" b="1" dirty="0">
              <a:solidFill>
                <a:srgbClr val="990033"/>
              </a:solidFill>
              <a:latin typeface="宋体" pitchFamily="2" charset="-122"/>
            </a:endParaRPr>
          </a:p>
        </p:txBody>
      </p:sp>
      <p:sp>
        <p:nvSpPr>
          <p:cNvPr id="905220"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grpSp>
        <p:nvGrpSpPr>
          <p:cNvPr id="2" name="Group 7"/>
          <p:cNvGrpSpPr>
            <a:grpSpLocks/>
          </p:cNvGrpSpPr>
          <p:nvPr/>
        </p:nvGrpSpPr>
        <p:grpSpPr bwMode="auto">
          <a:xfrm>
            <a:off x="1588" y="2674938"/>
            <a:ext cx="609600" cy="1978025"/>
            <a:chOff x="0" y="0"/>
            <a:chExt cx="384" cy="1246"/>
          </a:xfrm>
        </p:grpSpPr>
        <p:pic>
          <p:nvPicPr>
            <p:cNvPr id="90522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0522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0522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ox(in)">
                                      <p:cBhvr>
                                        <p:cTn id="7" dur="500"/>
                                        <p:tgtEl>
                                          <p:spTgt spid="5">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box(in)">
                                      <p:cBhvr>
                                        <p:cTn id="1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3.</a:t>
            </a:r>
            <a:r>
              <a:rPr lang="zh-CN" altLang="en-US" sz="2400" b="1" dirty="0" smtClean="0">
                <a:latin typeface="宋体" pitchFamily="2" charset="-122"/>
              </a:rPr>
              <a:t>卢作孚被认为是“民国乡建三杰”之一的原因是什么？请结合材料简要分析。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endParaRPr lang="zh-CN" altLang="en-US" sz="2400" b="1" dirty="0">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精心设计北碚的乡村现代化蓝图；②把北碚建成生产发展、文教事业发达、环境优美的重庆市郊重要城镇；③以北碚的实验作为“小至乡村，大至国家的经营参考”。</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每答出一点给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分，意思答对即可</a:t>
            </a:r>
            <a:r>
              <a:rPr lang="en-US" altLang="zh-CN" sz="2400" b="1" dirty="0" smtClean="0">
                <a:solidFill>
                  <a:srgbClr val="990033"/>
                </a:solidFill>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的是筛选并整合文中信息的能力。答题区间为第三自然段。围绕“乡建”卢作孚干了三件事：精心设计了北碚的“乡村现代化”蓝图；规划将嘉陵江三峡布置成一个现代化区域；以北碚的实验作为“小至乡村，大至国家的经营参考”。</a:t>
            </a:r>
          </a:p>
        </p:txBody>
      </p:sp>
      <p:sp>
        <p:nvSpPr>
          <p:cNvPr id="906244"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grpSp>
        <p:nvGrpSpPr>
          <p:cNvPr id="2" name="Group 7"/>
          <p:cNvGrpSpPr>
            <a:grpSpLocks/>
          </p:cNvGrpSpPr>
          <p:nvPr/>
        </p:nvGrpSpPr>
        <p:grpSpPr bwMode="auto">
          <a:xfrm>
            <a:off x="1588" y="2674938"/>
            <a:ext cx="609600" cy="1978025"/>
            <a:chOff x="0" y="0"/>
            <a:chExt cx="384" cy="1246"/>
          </a:xfrm>
        </p:grpSpPr>
        <p:pic>
          <p:nvPicPr>
            <p:cNvPr id="90624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062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0624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 calcmode="lin" valueType="num">
                                      <p:cBhvr additive="base">
                                        <p:cTn id="1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622300" algn="ctr" eaLnBrk="1" hangingPunct="1">
              <a:lnSpc>
                <a:spcPts val="3500"/>
              </a:lnSpc>
              <a:spcBef>
                <a:spcPct val="0"/>
              </a:spcBef>
              <a:buFont typeface="Arial" charset="0"/>
              <a:buNone/>
            </a:pPr>
            <a:r>
              <a:rPr lang="en-US" altLang="zh-CN" sz="2400" b="1" dirty="0">
                <a:solidFill>
                  <a:srgbClr val="0033CC"/>
                </a:solidFill>
                <a:effectLst>
                  <a:outerShdw blurRad="38100" dist="38100" dir="2700000" algn="tl">
                    <a:srgbClr val="C0C0C0"/>
                  </a:outerShdw>
                </a:effectLst>
              </a:rPr>
              <a:t>—— </a:t>
            </a:r>
            <a:r>
              <a:rPr lang="zh-CN" altLang="en-US" sz="2400" b="1" dirty="0">
                <a:solidFill>
                  <a:srgbClr val="0033CC"/>
                </a:solidFill>
                <a:effectLst>
                  <a:outerShdw blurRad="38100" dist="38100" dir="2700000" algn="tl">
                    <a:srgbClr val="C0C0C0"/>
                  </a:outerShdw>
                </a:effectLst>
              </a:rPr>
              <a:t>技法点拨 </a:t>
            </a:r>
            <a:r>
              <a:rPr lang="en-US" altLang="zh-CN" sz="2400" b="1" dirty="0">
                <a:solidFill>
                  <a:srgbClr val="0033CC"/>
                </a:solidFill>
                <a:effectLst>
                  <a:outerShdw blurRad="38100" dist="38100" dir="2700000" algn="tl">
                    <a:srgbClr val="C0C0C0"/>
                  </a:outerShdw>
                </a:effectLst>
              </a:rPr>
              <a:t>——</a:t>
            </a:r>
          </a:p>
          <a:p>
            <a:pPr marL="0" indent="622300" eaLnBrk="1" hangingPunct="1">
              <a:lnSpc>
                <a:spcPct val="122000"/>
              </a:lnSpc>
              <a:spcBef>
                <a:spcPct val="0"/>
              </a:spcBef>
              <a:buFont typeface="Arial" charset="0"/>
              <a:buNone/>
            </a:pPr>
            <a:r>
              <a:rPr lang="zh-CN" altLang="en-US" sz="2400" b="1" dirty="0">
                <a:latin typeface="黑体" pitchFamily="2" charset="-122"/>
                <a:ea typeface="黑体" pitchFamily="2" charset="-122"/>
              </a:rPr>
              <a:t>技法</a:t>
            </a:r>
            <a:r>
              <a:rPr lang="en-US" altLang="zh-CN" sz="2400" b="1" dirty="0">
                <a:latin typeface="黑体" pitchFamily="2" charset="-122"/>
                <a:ea typeface="黑体" pitchFamily="2" charset="-122"/>
              </a:rPr>
              <a:t>29</a:t>
            </a:r>
            <a:r>
              <a:rPr lang="zh-CN" altLang="en-US" sz="2400" b="1" dirty="0">
                <a:latin typeface="黑体" pitchFamily="2" charset="-122"/>
                <a:ea typeface="黑体" pitchFamily="2" charset="-122"/>
              </a:rPr>
              <a:t>　筛选文中信息常用五法</a:t>
            </a:r>
          </a:p>
          <a:p>
            <a:pPr marL="0" indent="628650"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分层法</a:t>
            </a:r>
          </a:p>
          <a:p>
            <a:pPr marL="0" indent="622300" eaLnBrk="1" hangingPunct="1">
              <a:lnSpc>
                <a:spcPct val="122000"/>
              </a:lnSpc>
              <a:spcBef>
                <a:spcPct val="0"/>
              </a:spcBef>
              <a:buNone/>
            </a:pPr>
            <a:r>
              <a:rPr lang="zh-CN" altLang="en-US" sz="2400" b="1" dirty="0" smtClean="0">
                <a:latin typeface="宋体" pitchFamily="2" charset="-122"/>
              </a:rPr>
              <a:t>“分层法”是筛选整合信息题中广泛应用的一种方法。使用这种方法解题的步骤是：首先给段落划分层次，概括层意；然后分层合并，连缀语句。</a:t>
            </a:r>
          </a:p>
          <a:p>
            <a:pPr marL="0" indent="628650" eaLnBrk="1" hangingPunct="1">
              <a:lnSpc>
                <a:spcPct val="122000"/>
              </a:lnSpc>
              <a:spcBef>
                <a:spcPct val="0"/>
              </a:spcBef>
              <a:buNone/>
            </a:pPr>
            <a:r>
              <a:rPr lang="en-US" altLang="zh-CN" sz="2400" b="1" dirty="0" smtClean="0">
                <a:latin typeface="宋体" pitchFamily="2" charset="-122"/>
              </a:rPr>
              <a:t>2. </a:t>
            </a:r>
            <a:r>
              <a:rPr lang="zh-CN" altLang="en-US" sz="2400" b="1" dirty="0" smtClean="0">
                <a:latin typeface="宋体" pitchFamily="2" charset="-122"/>
              </a:rPr>
              <a:t>摘取法</a:t>
            </a:r>
          </a:p>
          <a:p>
            <a:pPr marL="0" indent="622300" eaLnBrk="1" hangingPunct="1">
              <a:lnSpc>
                <a:spcPct val="122000"/>
              </a:lnSpc>
              <a:spcBef>
                <a:spcPct val="0"/>
              </a:spcBef>
              <a:buNone/>
            </a:pPr>
            <a:r>
              <a:rPr lang="zh-CN" altLang="en-US" sz="2400" b="1" dirty="0" smtClean="0">
                <a:latin typeface="宋体" pitchFamily="2" charset="-122"/>
              </a:rPr>
              <a:t>需要归纳的内容往往是段落中的主要词语或句子。这些重要的词语往往嵌在主要语句中，重要的句子又常常出现在文章的首尾或中间。归纳时把这些词语或句子摘录出来，任务也就基本完成了。</a:t>
            </a:r>
          </a:p>
          <a:p>
            <a:pPr marL="0" indent="622300" eaLnBrk="1" hangingPunct="1">
              <a:lnSpc>
                <a:spcPct val="122000"/>
              </a:lnSpc>
              <a:spcBef>
                <a:spcPct val="0"/>
              </a:spcBef>
              <a:buFont typeface="Arial" charset="0"/>
              <a:buNone/>
            </a:pPr>
            <a:endParaRPr lang="zh-CN" altLang="en-US" sz="2400" b="1" dirty="0">
              <a:latin typeface="宋体" pitchFamily="2" charset="-122"/>
            </a:endParaRPr>
          </a:p>
        </p:txBody>
      </p:sp>
      <p:sp>
        <p:nvSpPr>
          <p:cNvPr id="907268"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grpSp>
        <p:nvGrpSpPr>
          <p:cNvPr id="2" name="Group 7"/>
          <p:cNvGrpSpPr>
            <a:grpSpLocks/>
          </p:cNvGrpSpPr>
          <p:nvPr/>
        </p:nvGrpSpPr>
        <p:grpSpPr bwMode="auto">
          <a:xfrm>
            <a:off x="1588" y="2674938"/>
            <a:ext cx="609600" cy="1978025"/>
            <a:chOff x="0" y="0"/>
            <a:chExt cx="384" cy="1246"/>
          </a:xfrm>
        </p:grpSpPr>
        <p:pic>
          <p:nvPicPr>
            <p:cNvPr id="90727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0727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0727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additive="base">
                                        <p:cTn id="2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additive="base">
                                        <p:cTn id="2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628650" eaLnBrk="1" hangingPunct="1">
              <a:lnSpc>
                <a:spcPct val="122000"/>
              </a:lnSpc>
              <a:spcBef>
                <a:spcPct val="0"/>
              </a:spcBef>
              <a:buNone/>
            </a:pPr>
            <a:r>
              <a:rPr lang="en-US" altLang="zh-CN" sz="2400" b="1" dirty="0" smtClean="0">
                <a:latin typeface="宋体" pitchFamily="2" charset="-122"/>
              </a:rPr>
              <a:t>3. </a:t>
            </a:r>
            <a:r>
              <a:rPr lang="zh-CN" altLang="en-US" sz="2400" b="1" dirty="0" smtClean="0">
                <a:latin typeface="宋体" pitchFamily="2" charset="-122"/>
              </a:rPr>
              <a:t>合取法</a:t>
            </a:r>
          </a:p>
          <a:p>
            <a:pPr marL="0" indent="622300" eaLnBrk="1" hangingPunct="1">
              <a:lnSpc>
                <a:spcPct val="122000"/>
              </a:lnSpc>
              <a:spcBef>
                <a:spcPct val="0"/>
              </a:spcBef>
              <a:buNone/>
            </a:pPr>
            <a:r>
              <a:rPr lang="zh-CN" altLang="en-US" sz="2400" b="1" dirty="0" smtClean="0">
                <a:latin typeface="宋体" pitchFamily="2" charset="-122"/>
              </a:rPr>
              <a:t>需要归纳的内容往往不只一个方面，事实上语段也常常包含不止一个意思，依据要求，所表达的意思不能遗漏。这时最好的方法，就是将包含有关的两个或两个以上的意思的语段分别摘取出来并组合在一起。</a:t>
            </a:r>
          </a:p>
          <a:p>
            <a:pPr marL="0" indent="628650" eaLnBrk="1" hangingPunct="1">
              <a:lnSpc>
                <a:spcPct val="122000"/>
              </a:lnSpc>
              <a:spcBef>
                <a:spcPct val="0"/>
              </a:spcBef>
              <a:buNone/>
            </a:pPr>
            <a:r>
              <a:rPr lang="en-US" altLang="zh-CN" sz="2400" b="1" dirty="0" smtClean="0">
                <a:latin typeface="宋体" pitchFamily="2" charset="-122"/>
              </a:rPr>
              <a:t>4. </a:t>
            </a:r>
            <a:r>
              <a:rPr lang="zh-CN" altLang="en-US" sz="2400" b="1" dirty="0" smtClean="0">
                <a:latin typeface="宋体" pitchFamily="2" charset="-122"/>
              </a:rPr>
              <a:t>舍取法</a:t>
            </a:r>
          </a:p>
          <a:p>
            <a:pPr marL="0" indent="622300" eaLnBrk="1" hangingPunct="1">
              <a:lnSpc>
                <a:spcPct val="122000"/>
              </a:lnSpc>
              <a:spcBef>
                <a:spcPct val="0"/>
              </a:spcBef>
              <a:buNone/>
            </a:pPr>
            <a:r>
              <a:rPr lang="zh-CN" altLang="en-US" sz="2400" b="1" dirty="0" smtClean="0">
                <a:latin typeface="宋体" pitchFamily="2" charset="-122"/>
              </a:rPr>
              <a:t>一是需要归纳的内容本身有主次之分，而命题人只要求概括回答其要点，如果主次不分，全盘托出，便不符合命题要求；二是文段中所说的内容复杂，而命题人只要求考生回答某一方面，如果不加辨别，把文段内容都概括进去，就是不合要求的。无论是何种情况，都要根据题干要求，做出舍或取的决定。</a:t>
            </a:r>
          </a:p>
        </p:txBody>
      </p:sp>
      <p:sp>
        <p:nvSpPr>
          <p:cNvPr id="90829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grpSp>
        <p:nvGrpSpPr>
          <p:cNvPr id="2" name="Group 7"/>
          <p:cNvGrpSpPr>
            <a:grpSpLocks/>
          </p:cNvGrpSpPr>
          <p:nvPr/>
        </p:nvGrpSpPr>
        <p:grpSpPr bwMode="auto">
          <a:xfrm>
            <a:off x="1588" y="2674938"/>
            <a:ext cx="609600" cy="1978025"/>
            <a:chOff x="0" y="0"/>
            <a:chExt cx="384" cy="1246"/>
          </a:xfrm>
        </p:grpSpPr>
        <p:pic>
          <p:nvPicPr>
            <p:cNvPr id="90829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082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0829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622300" eaLnBrk="1" hangingPunct="1">
              <a:lnSpc>
                <a:spcPct val="122000"/>
              </a:lnSpc>
              <a:spcBef>
                <a:spcPct val="0"/>
              </a:spcBef>
              <a:buFont typeface="Arial" charset="0"/>
              <a:buNone/>
            </a:pPr>
            <a:endParaRPr lang="en-US" altLang="zh-CN" sz="2400" b="1" dirty="0">
              <a:latin typeface="宋体" pitchFamily="2" charset="-122"/>
            </a:endParaRPr>
          </a:p>
          <a:p>
            <a:pPr marL="0" indent="628650" eaLnBrk="1" hangingPunct="1">
              <a:lnSpc>
                <a:spcPct val="122000"/>
              </a:lnSpc>
              <a:spcBef>
                <a:spcPct val="0"/>
              </a:spcBef>
              <a:buNone/>
            </a:pPr>
            <a:r>
              <a:rPr lang="en-US" altLang="zh-CN" sz="2400" b="1" dirty="0" smtClean="0">
                <a:latin typeface="宋体" pitchFamily="2" charset="-122"/>
              </a:rPr>
              <a:t>5. </a:t>
            </a:r>
            <a:r>
              <a:rPr lang="zh-CN" altLang="en-US" sz="2400" b="1" dirty="0" smtClean="0">
                <a:latin typeface="宋体" pitchFamily="2" charset="-122"/>
              </a:rPr>
              <a:t>复取法</a:t>
            </a:r>
          </a:p>
          <a:p>
            <a:pPr marL="0" indent="622300" eaLnBrk="1" hangingPunct="1">
              <a:lnSpc>
                <a:spcPct val="122000"/>
              </a:lnSpc>
              <a:spcBef>
                <a:spcPct val="0"/>
              </a:spcBef>
              <a:buNone/>
            </a:pPr>
            <a:r>
              <a:rPr lang="zh-CN" altLang="en-US" sz="2400" b="1" dirty="0" smtClean="0">
                <a:latin typeface="宋体" pitchFamily="2" charset="-122"/>
              </a:rPr>
              <a:t>这是相对于前面几种方法而言的。所谓复取法，是指在归纳过程中要综合运用多种方法，借助辨别、筛选、参照、分析等多种思维方式，一层一层、一级一级反复提取，不断提炼，从而达到要求。</a:t>
            </a:r>
            <a:endParaRPr lang="en-US" altLang="zh-CN" sz="2400" b="1" dirty="0">
              <a:latin typeface="宋体" pitchFamily="2" charset="-122"/>
            </a:endParaRPr>
          </a:p>
        </p:txBody>
      </p:sp>
      <p:sp>
        <p:nvSpPr>
          <p:cNvPr id="909316"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grpSp>
        <p:nvGrpSpPr>
          <p:cNvPr id="2" name="Group 7"/>
          <p:cNvGrpSpPr>
            <a:grpSpLocks/>
          </p:cNvGrpSpPr>
          <p:nvPr/>
        </p:nvGrpSpPr>
        <p:grpSpPr bwMode="auto">
          <a:xfrm>
            <a:off x="1588" y="2674938"/>
            <a:ext cx="609600" cy="1978025"/>
            <a:chOff x="0" y="0"/>
            <a:chExt cx="384" cy="1246"/>
          </a:xfrm>
        </p:grpSpPr>
        <p:pic>
          <p:nvPicPr>
            <p:cNvPr id="90931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0931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0932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642"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今年发表在</a:t>
            </a:r>
            <a:r>
              <a:rPr lang="en-US" altLang="zh-CN" sz="2400" b="1" dirty="0" smtClean="0">
                <a:latin typeface="宋体" pitchFamily="2" charset="-122"/>
              </a:rPr>
              <a:t>《</a:t>
            </a:r>
            <a:r>
              <a:rPr lang="zh-CN" altLang="en-US" sz="2400" b="1" dirty="0" smtClean="0">
                <a:latin typeface="宋体" pitchFamily="2" charset="-122"/>
              </a:rPr>
              <a:t>老化、神经心理学和认知</a:t>
            </a:r>
            <a:r>
              <a:rPr lang="en-US" altLang="zh-CN" sz="2400" b="1" dirty="0" smtClean="0">
                <a:latin typeface="宋体" pitchFamily="2" charset="-122"/>
              </a:rPr>
              <a:t>》</a:t>
            </a:r>
            <a:r>
              <a:rPr lang="zh-CN" altLang="en-US" sz="2400" b="1" dirty="0" smtClean="0">
                <a:latin typeface="宋体" pitchFamily="2" charset="-122"/>
              </a:rPr>
              <a:t>杂志上的一篇研究就表明，在完成指向未来的时间记忆任务时，如告知实验参与者在第</a:t>
            </a:r>
            <a:r>
              <a:rPr lang="en-US" altLang="zh-CN" sz="2400" b="1" dirty="0" smtClean="0">
                <a:latin typeface="宋体" pitchFamily="2" charset="-122"/>
              </a:rPr>
              <a:t>4</a:t>
            </a:r>
            <a:r>
              <a:rPr lang="zh-CN" altLang="en-US" sz="2400" b="1" dirty="0" smtClean="0">
                <a:latin typeface="宋体" pitchFamily="2" charset="-122"/>
              </a:rPr>
              <a:t>分钟的时候停下手头的任务，来做另外一件事情，反而是抑郁程度比较高的被试者成绩较好。他们在</a:t>
            </a:r>
            <a:r>
              <a:rPr lang="en-US" altLang="zh-CN" sz="2400" b="1" dirty="0" smtClean="0">
                <a:latin typeface="宋体" pitchFamily="2" charset="-122"/>
              </a:rPr>
              <a:t>3</a:t>
            </a:r>
            <a:r>
              <a:rPr lang="zh-CN" altLang="en-US" sz="2400" b="1" dirty="0" smtClean="0">
                <a:latin typeface="宋体" pitchFamily="2" charset="-122"/>
              </a:rPr>
              <a:t>分钟到</a:t>
            </a:r>
            <a:r>
              <a:rPr lang="en-US" altLang="zh-CN" sz="2400" b="1" dirty="0" smtClean="0">
                <a:latin typeface="宋体" pitchFamily="2" charset="-122"/>
              </a:rPr>
              <a:t>4</a:t>
            </a:r>
            <a:r>
              <a:rPr lang="zh-CN" altLang="en-US" sz="2400" b="1" dirty="0" smtClean="0">
                <a:latin typeface="宋体" pitchFamily="2" charset="-122"/>
              </a:rPr>
              <a:t>分钟的这段时间内检查秒表的次数更多，即他们记得在第</a:t>
            </a:r>
            <a:r>
              <a:rPr lang="en-US" altLang="zh-CN" sz="2400" b="1" dirty="0" smtClean="0">
                <a:latin typeface="宋体" pitchFamily="2" charset="-122"/>
              </a:rPr>
              <a:t>4</a:t>
            </a:r>
            <a:r>
              <a:rPr lang="zh-CN" altLang="en-US" sz="2400" b="1" dirty="0" smtClean="0">
                <a:latin typeface="宋体" pitchFamily="2" charset="-122"/>
              </a:rPr>
              <a:t>分钟的时候要去完成另外一个任务。反刍思维在这个过程中扮演了一个类似活动提醒的角色，使大脑处于高度激活的状态；因为他们在接近事前约定的时间点时会更频繁地重复记忆，检查结果。</a:t>
            </a:r>
          </a:p>
        </p:txBody>
      </p:sp>
      <p:sp>
        <p:nvSpPr>
          <p:cNvPr id="126464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46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46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9"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indent="542925">
              <a:lnSpc>
                <a:spcPts val="3500"/>
              </a:lnSpc>
            </a:pPr>
            <a:r>
              <a:rPr lang="zh-CN" altLang="en-US" sz="2400" b="1" dirty="0" smtClean="0">
                <a:latin typeface="宋体" pitchFamily="2" charset="-122"/>
              </a:rPr>
              <a:t>阅读下面的文字，完成题目。</a:t>
            </a:r>
          </a:p>
          <a:p>
            <a:pPr indent="542925" algn="ctr">
              <a:lnSpc>
                <a:spcPts val="3500"/>
              </a:lnSpc>
            </a:pPr>
            <a:r>
              <a:rPr lang="zh-CN" altLang="en-US" sz="2400" b="1" dirty="0" smtClean="0">
                <a:latin typeface="宋体" pitchFamily="2" charset="-122"/>
              </a:rPr>
              <a:t>神圣的米开朗琪罗</a:t>
            </a:r>
          </a:p>
          <a:p>
            <a:pPr indent="542925">
              <a:lnSpc>
                <a:spcPts val="3500"/>
              </a:lnSpc>
            </a:pPr>
            <a:r>
              <a:rPr lang="zh-CN" altLang="en-US" sz="2400" b="1" dirty="0" smtClean="0">
                <a:latin typeface="宋体" pitchFamily="2" charset="-122"/>
              </a:rPr>
              <a:t>作为文艺复兴时期的巨匠，米开朗琪罗以他超越时空的宏伟大作，在生前和后世都产生了无与伦比的巨大影响。他多才多艺，兼雕塑家、画家、建筑家、诗人于一身，饱经人生坎坷和世态炎凉，作品气势磅礴，赞美了人的伟大力量。</a:t>
            </a:r>
          </a:p>
          <a:p>
            <a:pPr indent="542925">
              <a:lnSpc>
                <a:spcPts val="3500"/>
              </a:lnSpc>
            </a:pPr>
            <a:r>
              <a:rPr lang="zh-CN" altLang="en-US" sz="2400" b="1" dirty="0" smtClean="0">
                <a:latin typeface="宋体" pitchFamily="2" charset="-122"/>
              </a:rPr>
              <a:t>米开朗琪罗</a:t>
            </a:r>
            <a:r>
              <a:rPr lang="en-US" altLang="zh-CN" sz="2400" b="1" dirty="0" smtClean="0">
                <a:latin typeface="宋体" pitchFamily="2" charset="-122"/>
              </a:rPr>
              <a:t>6</a:t>
            </a:r>
            <a:r>
              <a:rPr lang="zh-CN" altLang="en-US" sz="2400" b="1" dirty="0" smtClean="0">
                <a:latin typeface="宋体" pitchFamily="2" charset="-122"/>
              </a:rPr>
              <a:t>岁丧母，被寄养在一个石匠的妻子家里，</a:t>
            </a:r>
            <a:r>
              <a:rPr lang="en-US" altLang="zh-CN" sz="2400" b="1" dirty="0" smtClean="0">
                <a:latin typeface="宋体" pitchFamily="2" charset="-122"/>
              </a:rPr>
              <a:t>13</a:t>
            </a:r>
            <a:r>
              <a:rPr lang="zh-CN" altLang="en-US" sz="2400" b="1" dirty="0" smtClean="0">
                <a:latin typeface="宋体" pitchFamily="2" charset="-122"/>
              </a:rPr>
              <a:t>岁跟着佛罗伦萨著名画家多梅尼科</a:t>
            </a:r>
            <a:r>
              <a:rPr lang="en-US" altLang="zh-CN" sz="2400" b="1" dirty="0" smtClean="0">
                <a:latin typeface="宋体" pitchFamily="2" charset="-122"/>
              </a:rPr>
              <a:t>·</a:t>
            </a:r>
            <a:r>
              <a:rPr lang="zh-CN" altLang="en-US" sz="2400" b="1" dirty="0" smtClean="0">
                <a:latin typeface="宋体" pitchFamily="2" charset="-122"/>
              </a:rPr>
              <a:t>吉兰达伊奥学习，以神奇的速度掌握了绘画技巧，后又学习雕塑，少年时创作的雕塑</a:t>
            </a:r>
            <a:r>
              <a:rPr lang="en-US" altLang="zh-CN" sz="2400" b="1" dirty="0" smtClean="0">
                <a:latin typeface="宋体" pitchFamily="2" charset="-122"/>
              </a:rPr>
              <a:t>《</a:t>
            </a:r>
            <a:r>
              <a:rPr lang="zh-CN" altLang="en-US" sz="2400" b="1" dirty="0" smtClean="0">
                <a:latin typeface="宋体" pitchFamily="2" charset="-122"/>
              </a:rPr>
              <a:t>阶梯旁的圣母</a:t>
            </a:r>
            <a:r>
              <a:rPr lang="en-US" altLang="zh-CN" sz="2400" b="1" dirty="0" smtClean="0">
                <a:latin typeface="宋体" pitchFamily="2" charset="-122"/>
              </a:rPr>
              <a:t>》</a:t>
            </a:r>
            <a:r>
              <a:rPr lang="zh-CN" altLang="en-US" sz="2400" b="1" dirty="0" smtClean="0">
                <a:latin typeface="宋体" pitchFamily="2" charset="-122"/>
              </a:rPr>
              <a:t>以圣母怀抱婴孩耶稣侧身坐在梯旁的姿势展现了其非凡的创作技巧。当他的实力被政界</a:t>
            </a:r>
            <a:endParaRPr lang="zh-CN" altLang="en-US" sz="2400" b="1" dirty="0">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910342"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1034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91034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ox(in)">
                                      <p:cBhvr>
                                        <p:cTn id="13" dur="500"/>
                                        <p:tgtEl>
                                          <p:spTgt spid="3">
                                            <p:txEl>
                                              <p:pRg st="0" end="0"/>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ox(in)">
                                      <p:cBhvr>
                                        <p:cTn id="16" dur="500"/>
                                        <p:tgtEl>
                                          <p:spTgt spid="3">
                                            <p:txEl>
                                              <p:pRg st="1" end="1"/>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ox(in)">
                                      <p:cBhvr>
                                        <p:cTn id="19" dur="500"/>
                                        <p:tgtEl>
                                          <p:spTgt spid="3">
                                            <p:txEl>
                                              <p:pRg st="2" end="2"/>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3"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人物发现后，他开始被教皇控制。教皇差遣他为教堂雕刻，画天顶画。历任教皇总是强迫他带着痛苦去做一些他不愿做的工作。</a:t>
            </a:r>
          </a:p>
          <a:p>
            <a:pPr indent="628650">
              <a:lnSpc>
                <a:spcPts val="3500"/>
              </a:lnSpc>
            </a:pPr>
            <a:r>
              <a:rPr lang="zh-CN" altLang="en-US" sz="2400" b="1" dirty="0" smtClean="0">
                <a:latin typeface="宋体" pitchFamily="2" charset="-122"/>
              </a:rPr>
              <a:t>米开朗琪罗富有创造性，坚持自己的艺术思路。为罗马圣彼得大教堂创作的大理石群雕像</a:t>
            </a:r>
            <a:r>
              <a:rPr lang="en-US" altLang="zh-CN" sz="2400" b="1" dirty="0" smtClean="0">
                <a:latin typeface="宋体" pitchFamily="2" charset="-122"/>
              </a:rPr>
              <a:t>《</a:t>
            </a:r>
            <a:r>
              <a:rPr lang="zh-CN" altLang="en-US" sz="2400" b="1" dirty="0" smtClean="0">
                <a:latin typeface="宋体" pitchFamily="2" charset="-122"/>
              </a:rPr>
              <a:t>哀悼基督</a:t>
            </a:r>
            <a:r>
              <a:rPr lang="en-US" altLang="zh-CN" sz="2400" b="1" dirty="0" smtClean="0">
                <a:latin typeface="宋体" pitchFamily="2" charset="-122"/>
              </a:rPr>
              <a:t>》</a:t>
            </a:r>
            <a:r>
              <a:rPr lang="zh-CN" altLang="en-US" sz="2400" b="1" dirty="0" smtClean="0">
                <a:latin typeface="宋体" pitchFamily="2" charset="-122"/>
              </a:rPr>
              <a:t>，是他的早期代表作，耶稣基督被钉死在十字架上后，圣母玛丽亚抱着死去的儿子无比悲痛。圣母静穆的面容、复杂的表情，超出了基督教所包含的内容，将生与死、痛苦与慈爱化为一体，赞美了人的崇高理想和优秀品质。作品一问世，立即引起轰动。米开朗琪罗的另一举世闻名的杰作</a:t>
            </a:r>
            <a:r>
              <a:rPr lang="en-US" altLang="zh-CN" sz="2400" b="1" dirty="0" smtClean="0">
                <a:latin typeface="宋体" pitchFamily="2" charset="-122"/>
              </a:rPr>
              <a:t>——《</a:t>
            </a:r>
            <a:r>
              <a:rPr lang="zh-CN" altLang="en-US" sz="2400" b="1" dirty="0" smtClean="0">
                <a:latin typeface="宋体" pitchFamily="2" charset="-122"/>
              </a:rPr>
              <a:t>大卫</a:t>
            </a:r>
            <a:r>
              <a:rPr lang="en-US" altLang="zh-CN" sz="2400" b="1" dirty="0" smtClean="0">
                <a:latin typeface="宋体" pitchFamily="2" charset="-122"/>
              </a:rPr>
              <a:t>》</a:t>
            </a:r>
            <a:r>
              <a:rPr lang="zh-CN" altLang="en-US" sz="2400" b="1" dirty="0" smtClean="0">
                <a:latin typeface="宋体" pitchFamily="2" charset="-122"/>
              </a:rPr>
              <a:t>没有沿用前人表现大卫战胜敌人后将敌人的头颅踩在脚下的场景，而是选择了大卫迎接战斗时的状态，</a:t>
            </a:r>
            <a:endParaRPr lang="zh-CN" altLang="en-US" sz="2400" b="1" dirty="0">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911366"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1136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91136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7"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sp>
        <p:nvSpPr>
          <p:cNvPr id="3" name="内容占位符 2"/>
          <p:cNvSpPr>
            <a:spLocks/>
          </p:cNvSpPr>
          <p:nvPr/>
        </p:nvSpPr>
        <p:spPr bwMode="auto">
          <a:xfrm>
            <a:off x="755650" y="836613"/>
            <a:ext cx="7920038" cy="5472112"/>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塑造了一个体格雄健的英雄形象，充分体现了人在改造世界中的巨大力量。雕像作品</a:t>
            </a:r>
            <a:r>
              <a:rPr lang="en-US" altLang="zh-CN" sz="2400" b="1" dirty="0" smtClean="0">
                <a:latin typeface="宋体" pitchFamily="2" charset="-122"/>
              </a:rPr>
              <a:t>《</a:t>
            </a:r>
            <a:r>
              <a:rPr lang="zh-CN" altLang="en-US" sz="2400" b="1" dirty="0" smtClean="0">
                <a:latin typeface="宋体" pitchFamily="2" charset="-122"/>
              </a:rPr>
              <a:t>垂死的奴隶</a:t>
            </a:r>
            <a:r>
              <a:rPr lang="en-US" altLang="zh-CN" sz="2400" b="1" dirty="0" smtClean="0">
                <a:latin typeface="宋体" pitchFamily="2" charset="-122"/>
              </a:rPr>
              <a:t>》</a:t>
            </a:r>
            <a:r>
              <a:rPr lang="zh-CN" altLang="en-US" sz="2400" b="1" dirty="0" smtClean="0">
                <a:latin typeface="宋体" pitchFamily="2" charset="-122"/>
              </a:rPr>
              <a:t>，奴隶年轻健美，试图挣脱捆在胸前的绑带，虽双目紧闭呈垂死状，但面部表情安详，表现出对压迫的反抗和对解脱的渴望。米开朗琪罗的人物雕像雄伟健壮，气魄宏大，充满无穷的力量。他在作品中倾注了自己满腔悲剧性的激情，这种悲剧性是以宏伟壮丽的形式表现出来的，他所塑造的英雄既是理想的象征又是现实的反映，成为时代的典型象征。他的艺术创作受到人文主义思想很深的影响，以现实的手法和浪漫的幻想，表现了当时市民阶层的爱国主义和为自由而斗争的精神。米开朗琪罗代表了欧洲文艺复兴时期雕塑艺术的最高峰，成为西方美术史上一座难以逾越的高峰。</a:t>
            </a:r>
            <a:endParaRPr lang="zh-CN" altLang="en-US" sz="2400" b="1" dirty="0">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912390"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1239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91239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11"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indent="628650">
              <a:lnSpc>
                <a:spcPts val="3500"/>
              </a:lnSpc>
            </a:pPr>
            <a:r>
              <a:rPr lang="zh-CN" altLang="en-US" sz="2400" b="1" dirty="0" smtClean="0">
                <a:latin typeface="宋体" pitchFamily="2" charset="-122"/>
              </a:rPr>
              <a:t>米开朗琪罗的雕塑成就使教皇的艺术总监勃拉曼特极为嫉妒，他唆使教皇强迫米开朗琪罗去画西斯廷教堂天顶壁画，米开朗琪罗以超凡的毅力和智慧用四年多的时间完成了世界上最大的壁画</a:t>
            </a:r>
            <a:r>
              <a:rPr lang="en-US" altLang="zh-CN" sz="2400" b="1" dirty="0" smtClean="0">
                <a:latin typeface="宋体" pitchFamily="2" charset="-122"/>
              </a:rPr>
              <a:t>——</a:t>
            </a:r>
            <a:r>
              <a:rPr lang="zh-CN" altLang="en-US" sz="2400" b="1" dirty="0" smtClean="0">
                <a:latin typeface="宋体" pitchFamily="2" charset="-122"/>
              </a:rPr>
              <a:t>西斯廷教堂天顶画</a:t>
            </a:r>
            <a:r>
              <a:rPr lang="en-US" altLang="zh-CN" sz="2400" b="1" dirty="0" smtClean="0">
                <a:latin typeface="宋体" pitchFamily="2" charset="-122"/>
              </a:rPr>
              <a:t>《</a:t>
            </a:r>
            <a:r>
              <a:rPr lang="zh-CN" altLang="en-US" sz="2400" b="1" dirty="0" smtClean="0">
                <a:latin typeface="宋体" pitchFamily="2" charset="-122"/>
              </a:rPr>
              <a:t>创世纪</a:t>
            </a:r>
            <a:r>
              <a:rPr lang="en-US" altLang="zh-CN" sz="2400" b="1" dirty="0" smtClean="0">
                <a:latin typeface="宋体" pitchFamily="2" charset="-122"/>
              </a:rPr>
              <a:t>》</a:t>
            </a:r>
            <a:r>
              <a:rPr lang="zh-CN" altLang="en-US" sz="2400" b="1" dirty="0" smtClean="0">
                <a:latin typeface="宋体" pitchFamily="2" charset="-122"/>
              </a:rPr>
              <a:t>。</a:t>
            </a:r>
            <a:r>
              <a:rPr lang="en-US" altLang="zh-CN" sz="2400" b="1" dirty="0" smtClean="0">
                <a:latin typeface="宋体" pitchFamily="2" charset="-122"/>
              </a:rPr>
              <a:t>《</a:t>
            </a:r>
            <a:r>
              <a:rPr lang="zh-CN" altLang="en-US" sz="2400" b="1" dirty="0" smtClean="0">
                <a:latin typeface="宋体" pitchFamily="2" charset="-122"/>
              </a:rPr>
              <a:t>创世纪</a:t>
            </a:r>
            <a:r>
              <a:rPr lang="en-US" altLang="zh-CN" sz="2400" b="1" dirty="0" smtClean="0">
                <a:latin typeface="宋体" pitchFamily="2" charset="-122"/>
              </a:rPr>
              <a:t>》</a:t>
            </a:r>
            <a:r>
              <a:rPr lang="zh-CN" altLang="en-US" sz="2400" b="1" dirty="0" smtClean="0">
                <a:latin typeface="宋体" pitchFamily="2" charset="-122"/>
              </a:rPr>
              <a:t>以九幅主题画为主，以</a:t>
            </a:r>
            <a:r>
              <a:rPr lang="en-US" altLang="zh-CN" sz="2400" b="1" dirty="0" smtClean="0">
                <a:latin typeface="宋体" pitchFamily="2" charset="-122"/>
              </a:rPr>
              <a:t>《</a:t>
            </a:r>
            <a:r>
              <a:rPr lang="zh-CN" altLang="en-US" sz="2400" b="1" dirty="0" smtClean="0">
                <a:latin typeface="宋体" pitchFamily="2" charset="-122"/>
              </a:rPr>
              <a:t>圣经</a:t>
            </a:r>
            <a:r>
              <a:rPr lang="en-US" altLang="zh-CN" sz="2400" b="1" dirty="0" smtClean="0">
                <a:latin typeface="宋体" pitchFamily="2" charset="-122"/>
              </a:rPr>
              <a:t>·</a:t>
            </a:r>
            <a:r>
              <a:rPr lang="zh-CN" altLang="en-US" sz="2400" b="1" dirty="0" smtClean="0">
                <a:latin typeface="宋体" pitchFamily="2" charset="-122"/>
              </a:rPr>
              <a:t>创世记</a:t>
            </a:r>
            <a:r>
              <a:rPr lang="en-US" altLang="zh-CN" sz="2400" b="1" dirty="0" smtClean="0">
                <a:latin typeface="宋体" pitchFamily="2" charset="-122"/>
              </a:rPr>
              <a:t>》</a:t>
            </a:r>
            <a:r>
              <a:rPr lang="zh-CN" altLang="en-US" sz="2400" b="1" dirty="0" smtClean="0">
                <a:latin typeface="宋体" pitchFamily="2" charset="-122"/>
              </a:rPr>
              <a:t>中的故事为题材，画中人物健美，栩栩如生，将造物主所创造的万物之灵完美地呈现了出来。当拉斐尔看到西斯廷天顶画后说：“有幸适逢米开朗琪罗时代。”</a:t>
            </a:r>
          </a:p>
        </p:txBody>
      </p:sp>
      <p:grpSp>
        <p:nvGrpSpPr>
          <p:cNvPr id="2" name="Group 10"/>
          <p:cNvGrpSpPr>
            <a:grpSpLocks/>
          </p:cNvGrpSpPr>
          <p:nvPr/>
        </p:nvGrpSpPr>
        <p:grpSpPr bwMode="auto">
          <a:xfrm>
            <a:off x="1588" y="4581525"/>
            <a:ext cx="609600" cy="2028825"/>
            <a:chOff x="0" y="0"/>
            <a:chExt cx="384" cy="1278"/>
          </a:xfrm>
        </p:grpSpPr>
        <p:pic>
          <p:nvPicPr>
            <p:cNvPr id="913414"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1341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91341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5"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indent="628650">
              <a:lnSpc>
                <a:spcPts val="3500"/>
              </a:lnSpc>
            </a:pPr>
            <a:r>
              <a:rPr lang="zh-CN" altLang="en-US" sz="2400" b="1" dirty="0" smtClean="0">
                <a:latin typeface="宋体" pitchFamily="2" charset="-122"/>
              </a:rPr>
              <a:t>米开朗琪罗不仅属于文艺复兴那样一个伟大的时代，而且属于整个人类文明史。他是人类的天才、智慧和勇气的结晶，活到</a:t>
            </a:r>
            <a:r>
              <a:rPr lang="en-US" altLang="zh-CN" sz="2400" b="1" dirty="0" smtClean="0">
                <a:latin typeface="宋体" pitchFamily="2" charset="-122"/>
              </a:rPr>
              <a:t>89</a:t>
            </a:r>
            <a:r>
              <a:rPr lang="zh-CN" altLang="en-US" sz="2400" b="1" dirty="0" smtClean="0">
                <a:latin typeface="宋体" pitchFamily="2" charset="-122"/>
              </a:rPr>
              <a:t>岁，度过了</a:t>
            </a:r>
            <a:r>
              <a:rPr lang="en-US" altLang="zh-CN" sz="2400" b="1" dirty="0" smtClean="0">
                <a:latin typeface="宋体" pitchFamily="2" charset="-122"/>
              </a:rPr>
              <a:t>70</a:t>
            </a:r>
            <a:r>
              <a:rPr lang="zh-CN" altLang="en-US" sz="2400" b="1" dirty="0" smtClean="0">
                <a:latin typeface="宋体" pitchFamily="2" charset="-122"/>
              </a:rPr>
              <a:t>余年的艺术生涯，用全部的生命和天赋呕心沥血地留下了不朽的杰作，甚至不惜折磨自己的精神和肉体。在饱受教皇折磨而身心交瘁的时候，他并没有因为自己的痛苦而中断追求艺术的最高点的道路。这是因为他始终追求理想和真理，对未来的生活和艺术充满信心，这种信念是他不懈创作的动力。在生活中，米开朗琪罗对自己吝啬乃至残酷，但对穷人极为慷慨，他经常将钱财送给那些真正需要却又难以启齿的穷人，并且不告诉他们自己的真实身份。他对社会底层的人非常关心，他为朋友家女仆的死感到悲痛，经常关心一些穷苦的女性，</a:t>
            </a:r>
            <a:endParaRPr lang="zh-CN" altLang="en-US" sz="2400" b="1" dirty="0">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914438"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1443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91444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9"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indent="90488">
              <a:lnSpc>
                <a:spcPts val="3500"/>
              </a:lnSpc>
            </a:pPr>
            <a:r>
              <a:rPr lang="zh-CN" altLang="en-US" sz="2400" b="1" dirty="0" smtClean="0">
                <a:latin typeface="宋体" pitchFamily="2" charset="-122"/>
              </a:rPr>
              <a:t>让她们成家或者进修道院。米开朗琪罗即使是在濒死的时候还是决定把自己的存款施舍给穷人。他被世人尊为“神圣的米开朗琪罗”。</a:t>
            </a:r>
          </a:p>
          <a:p>
            <a:pPr indent="90488" algn="r">
              <a:lnSpc>
                <a:spcPts val="3500"/>
              </a:lnSpc>
            </a:pPr>
            <a:r>
              <a:rPr lang="en-US" altLang="zh-CN" sz="2400" b="1" dirty="0" smtClean="0">
                <a:latin typeface="宋体" pitchFamily="2" charset="-122"/>
              </a:rPr>
              <a:t>(</a:t>
            </a:r>
            <a:r>
              <a:rPr lang="zh-CN" altLang="en-US" sz="2400" b="1" dirty="0" smtClean="0">
                <a:latin typeface="宋体" pitchFamily="2" charset="-122"/>
              </a:rPr>
              <a:t>摘编自</a:t>
            </a:r>
            <a:r>
              <a:rPr lang="en-US" altLang="zh-CN" sz="2400" b="1" dirty="0" smtClean="0">
                <a:latin typeface="宋体" pitchFamily="2" charset="-122"/>
              </a:rPr>
              <a:t>《</a:t>
            </a:r>
            <a:r>
              <a:rPr lang="zh-CN" altLang="en-US" sz="2400" b="1" dirty="0" smtClean="0">
                <a:latin typeface="宋体" pitchFamily="2" charset="-122"/>
              </a:rPr>
              <a:t>环球人物</a:t>
            </a:r>
            <a:r>
              <a:rPr lang="en-US" altLang="zh-CN" sz="2400" b="1" dirty="0" smtClean="0">
                <a:latin typeface="宋体" pitchFamily="2" charset="-122"/>
              </a:rPr>
              <a:t>》)</a:t>
            </a:r>
          </a:p>
          <a:p>
            <a:pPr indent="90488">
              <a:lnSpc>
                <a:spcPts val="3500"/>
              </a:lnSpc>
            </a:pPr>
            <a:r>
              <a:rPr lang="en-US" altLang="zh-CN" sz="2400" b="1" dirty="0" smtClean="0">
                <a:latin typeface="宋体" pitchFamily="2" charset="-122"/>
              </a:rPr>
              <a:t>[</a:t>
            </a:r>
            <a:r>
              <a:rPr lang="zh-CN" altLang="en-US" sz="2400" b="1" dirty="0" smtClean="0">
                <a:latin typeface="宋体" pitchFamily="2" charset="-122"/>
              </a:rPr>
              <a:t>相关链接</a:t>
            </a:r>
            <a:r>
              <a:rPr lang="en-US" altLang="zh-CN" sz="2400" b="1" dirty="0" smtClean="0">
                <a:latin typeface="宋体" pitchFamily="2" charset="-122"/>
              </a:rPr>
              <a:t>]</a:t>
            </a:r>
          </a:p>
          <a:p>
            <a:pPr indent="628650">
              <a:lnSpc>
                <a:spcPts val="3500"/>
              </a:lnSpc>
            </a:pPr>
            <a:r>
              <a:rPr lang="en-US" altLang="zh-CN" sz="2400" b="1" dirty="0" smtClean="0">
                <a:latin typeface="宋体" pitchFamily="2" charset="-122"/>
              </a:rPr>
              <a:t>①</a:t>
            </a:r>
            <a:r>
              <a:rPr lang="zh-CN" altLang="en-US" sz="2400" b="1" dirty="0" smtClean="0">
                <a:latin typeface="宋体" pitchFamily="2" charset="-122"/>
              </a:rPr>
              <a:t>米开朗琪罗</a:t>
            </a:r>
            <a:r>
              <a:rPr lang="en-US" altLang="zh-CN" sz="2400" b="1" dirty="0" smtClean="0">
                <a:latin typeface="宋体" pitchFamily="2" charset="-122"/>
              </a:rPr>
              <a:t>(1475—1564)</a:t>
            </a:r>
            <a:r>
              <a:rPr lang="zh-CN" altLang="en-US" sz="2400" b="1" dirty="0" smtClean="0">
                <a:latin typeface="宋体" pitchFamily="2" charset="-122"/>
              </a:rPr>
              <a:t>：意大利文艺复兴时期伟大的画家、雕塑家、建筑师，文艺复兴时期雕塑艺术最高峰的代表。他一生追求艺术的完美，他的风格影响了几乎三个世纪的艺术家。与达</a:t>
            </a:r>
            <a:r>
              <a:rPr lang="en-US" altLang="zh-CN" sz="2400" b="1" dirty="0" smtClean="0">
                <a:latin typeface="宋体" pitchFamily="2" charset="-122"/>
              </a:rPr>
              <a:t>·</a:t>
            </a:r>
            <a:r>
              <a:rPr lang="zh-CN" altLang="en-US" sz="2400" b="1" dirty="0" smtClean="0">
                <a:latin typeface="宋体" pitchFamily="2" charset="-122"/>
              </a:rPr>
              <a:t>芬奇、拉斐尔并称为“文艺复兴后三杰”。</a:t>
            </a:r>
          </a:p>
          <a:p>
            <a:pPr indent="90488">
              <a:lnSpc>
                <a:spcPts val="3500"/>
              </a:lnSpc>
            </a:pPr>
            <a:endParaRPr lang="en-US" altLang="zh-CN" sz="2400" b="1" dirty="0" smtClean="0">
              <a:latin typeface="宋体" pitchFamily="2" charset="-122"/>
            </a:endParaRPr>
          </a:p>
          <a:p>
            <a:pPr indent="90488">
              <a:lnSpc>
                <a:spcPts val="3500"/>
              </a:lnSpc>
            </a:pPr>
            <a:endParaRPr lang="zh-CN" altLang="en-US" sz="2400" b="1" dirty="0">
              <a:latin typeface="宋体" pitchFamily="2" charset="-122"/>
            </a:endParaRPr>
          </a:p>
        </p:txBody>
      </p:sp>
      <p:grpSp>
        <p:nvGrpSpPr>
          <p:cNvPr id="2" name="Group 10"/>
          <p:cNvGrpSpPr>
            <a:grpSpLocks/>
          </p:cNvGrpSpPr>
          <p:nvPr/>
        </p:nvGrpSpPr>
        <p:grpSpPr bwMode="auto">
          <a:xfrm>
            <a:off x="0" y="4581525"/>
            <a:ext cx="609600" cy="2028825"/>
            <a:chOff x="0" y="0"/>
            <a:chExt cx="384" cy="1278"/>
          </a:xfrm>
        </p:grpSpPr>
        <p:pic>
          <p:nvPicPr>
            <p:cNvPr id="915462"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1546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91546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3"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indent="628650">
              <a:lnSpc>
                <a:spcPts val="3500"/>
              </a:lnSpc>
            </a:pPr>
            <a:r>
              <a:rPr lang="zh-CN" altLang="en-US" sz="2400" b="1" dirty="0" smtClean="0">
                <a:latin typeface="宋体" pitchFamily="2" charset="-122"/>
              </a:rPr>
              <a:t>②他从来不肯对自己更人道一些，他仅靠一点点面包和葡萄酒维持生命，每天睡眠时间很少，和衣而眠，连靴子都不脱。有一次，他的腿肿了起来，不得不把靴子割破，脱靴子时，连皮带肉地扯了下来。</a:t>
            </a:r>
          </a:p>
          <a:p>
            <a:pPr indent="90488" algn="r">
              <a:lnSpc>
                <a:spcPts val="3500"/>
              </a:lnSpc>
            </a:pPr>
            <a:r>
              <a:rPr lang="en-US" altLang="zh-CN" sz="2400" b="1" dirty="0" smtClean="0">
                <a:latin typeface="宋体" pitchFamily="2" charset="-122"/>
              </a:rPr>
              <a:t>(</a:t>
            </a:r>
            <a:r>
              <a:rPr lang="zh-CN" altLang="en-US" sz="2400" b="1" dirty="0" smtClean="0">
                <a:latin typeface="宋体" pitchFamily="2" charset="-122"/>
              </a:rPr>
              <a:t>摘自罗曼</a:t>
            </a:r>
            <a:r>
              <a:rPr lang="en-US" altLang="zh-CN" sz="2400" b="1" dirty="0" smtClean="0">
                <a:latin typeface="宋体" pitchFamily="2" charset="-122"/>
              </a:rPr>
              <a:t>·</a:t>
            </a:r>
            <a:r>
              <a:rPr lang="zh-CN" altLang="en-US" sz="2400" b="1" dirty="0" smtClean="0">
                <a:latin typeface="宋体" pitchFamily="2" charset="-122"/>
              </a:rPr>
              <a:t>罗兰</a:t>
            </a:r>
            <a:r>
              <a:rPr lang="en-US" altLang="zh-CN" sz="2400" b="1" dirty="0" smtClean="0">
                <a:latin typeface="宋体" pitchFamily="2" charset="-122"/>
              </a:rPr>
              <a:t>《</a:t>
            </a:r>
            <a:r>
              <a:rPr lang="zh-CN" altLang="en-US" sz="2400" b="1" dirty="0" smtClean="0">
                <a:latin typeface="宋体" pitchFamily="2" charset="-122"/>
              </a:rPr>
              <a:t>米开朗琪罗传</a:t>
            </a:r>
            <a:r>
              <a:rPr lang="en-US" altLang="zh-CN" sz="2400" b="1" dirty="0" smtClean="0">
                <a:latin typeface="宋体" pitchFamily="2" charset="-122"/>
              </a:rPr>
              <a:t>》)</a:t>
            </a:r>
          </a:p>
        </p:txBody>
      </p:sp>
      <p:grpSp>
        <p:nvGrpSpPr>
          <p:cNvPr id="2" name="Group 10"/>
          <p:cNvGrpSpPr>
            <a:grpSpLocks/>
          </p:cNvGrpSpPr>
          <p:nvPr/>
        </p:nvGrpSpPr>
        <p:grpSpPr bwMode="auto">
          <a:xfrm>
            <a:off x="1588" y="4581525"/>
            <a:ext cx="609600" cy="2028825"/>
            <a:chOff x="0" y="0"/>
            <a:chExt cx="384" cy="1278"/>
          </a:xfrm>
        </p:grpSpPr>
        <p:pic>
          <p:nvPicPr>
            <p:cNvPr id="916486"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1648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91648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7"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a:t>
            </a:r>
            <a:r>
              <a:rPr lang="en-US" altLang="zh-CN" sz="2400" b="1" dirty="0" smtClean="0">
                <a:latin typeface="宋体" pitchFamily="2" charset="-122"/>
              </a:rPr>
              <a:t>1.</a:t>
            </a:r>
            <a:r>
              <a:rPr lang="zh-CN" altLang="en-US" sz="2400" b="1" dirty="0" smtClean="0">
                <a:latin typeface="宋体" pitchFamily="2" charset="-122"/>
              </a:rPr>
              <a:t>下列对材料有关内容的分析和概括，最恰当的两项是</a:t>
            </a:r>
            <a:r>
              <a:rPr lang="en-US" altLang="zh-CN" sz="2400" b="1" dirty="0" smtClean="0">
                <a:latin typeface="宋体" pitchFamily="2" charset="-122"/>
              </a:rPr>
              <a:t>(5</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a:lnSpc>
                <a:spcPts val="3500"/>
              </a:lnSpc>
            </a:pPr>
            <a:r>
              <a:rPr lang="en-US" altLang="zh-CN" sz="2400" b="1" dirty="0" smtClean="0">
                <a:latin typeface="宋体" pitchFamily="2" charset="-122"/>
              </a:rPr>
              <a:t>A</a:t>
            </a:r>
            <a:r>
              <a:rPr lang="zh-CN" altLang="en-US" sz="2400" b="1" dirty="0" smtClean="0">
                <a:latin typeface="宋体" pitchFamily="2" charset="-122"/>
              </a:rPr>
              <a:t>．本文以凝练深沉的笔触全方位展示了米开朗琪罗在雕刻、绘画、建筑等方面的杰出成就，凸显了他的艺术造诣和艺术影响力。</a:t>
            </a:r>
          </a:p>
          <a:p>
            <a:pPr>
              <a:lnSpc>
                <a:spcPts val="3500"/>
              </a:lnSpc>
            </a:pPr>
            <a:r>
              <a:rPr lang="en-US" altLang="zh-CN" sz="2400" b="1" dirty="0" smtClean="0">
                <a:latin typeface="宋体" pitchFamily="2" charset="-122"/>
              </a:rPr>
              <a:t>B</a:t>
            </a:r>
            <a:r>
              <a:rPr lang="zh-CN" altLang="en-US" sz="2400" b="1" dirty="0" smtClean="0">
                <a:latin typeface="宋体" pitchFamily="2" charset="-122"/>
              </a:rPr>
              <a:t>．米开朗琪罗早期代表作</a:t>
            </a:r>
            <a:r>
              <a:rPr lang="en-US" altLang="zh-CN" sz="2400" b="1" dirty="0" smtClean="0">
                <a:latin typeface="宋体" pitchFamily="2" charset="-122"/>
              </a:rPr>
              <a:t>《</a:t>
            </a:r>
            <a:r>
              <a:rPr lang="zh-CN" altLang="en-US" sz="2400" b="1" dirty="0" smtClean="0">
                <a:latin typeface="宋体" pitchFamily="2" charset="-122"/>
              </a:rPr>
              <a:t>哀悼基督</a:t>
            </a:r>
            <a:r>
              <a:rPr lang="en-US" altLang="zh-CN" sz="2400" b="1" dirty="0" smtClean="0">
                <a:latin typeface="宋体" pitchFamily="2" charset="-122"/>
              </a:rPr>
              <a:t>》</a:t>
            </a:r>
            <a:r>
              <a:rPr lang="zh-CN" altLang="en-US" sz="2400" b="1" dirty="0" smtClean="0">
                <a:latin typeface="宋体" pitchFamily="2" charset="-122"/>
              </a:rPr>
              <a:t>融生与死、痛苦与慈爱为一体，赞美了人的崇高品质，超出了基督教的范围，折射出人性与神性的冲突。</a:t>
            </a:r>
          </a:p>
          <a:p>
            <a:pPr>
              <a:lnSpc>
                <a:spcPts val="3500"/>
              </a:lnSpc>
            </a:pPr>
            <a:r>
              <a:rPr lang="en-US" altLang="zh-CN" sz="2400" b="1" dirty="0" smtClean="0">
                <a:latin typeface="宋体" pitchFamily="2" charset="-122"/>
              </a:rPr>
              <a:t>C</a:t>
            </a:r>
            <a:r>
              <a:rPr lang="zh-CN" altLang="en-US" sz="2400" b="1" dirty="0" smtClean="0">
                <a:latin typeface="宋体" pitchFamily="2" charset="-122"/>
              </a:rPr>
              <a:t>．作为文艺复兴时期的巨匠，米开朗琪罗在体格雄健、坚强勇猛的大卫形象中倾注了自己的激情和理想，表达了对艺术的执着追求。</a:t>
            </a:r>
          </a:p>
        </p:txBody>
      </p:sp>
      <p:grpSp>
        <p:nvGrpSpPr>
          <p:cNvPr id="2" name="Group 10"/>
          <p:cNvGrpSpPr>
            <a:grpSpLocks/>
          </p:cNvGrpSpPr>
          <p:nvPr/>
        </p:nvGrpSpPr>
        <p:grpSpPr bwMode="auto">
          <a:xfrm>
            <a:off x="1588" y="4581525"/>
            <a:ext cx="609600" cy="2028825"/>
            <a:chOff x="0" y="0"/>
            <a:chExt cx="384" cy="1278"/>
          </a:xfrm>
        </p:grpSpPr>
        <p:pic>
          <p:nvPicPr>
            <p:cNvPr id="917510"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1751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91751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1"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D</a:t>
            </a:r>
            <a:r>
              <a:rPr lang="zh-CN" altLang="en-US" sz="2400" b="1" dirty="0" smtClean="0">
                <a:latin typeface="宋体" pitchFamily="2" charset="-122"/>
              </a:rPr>
              <a:t>．文艺复兴三杰之一的拉斐尔说“有幸适逢米开朗琪罗时代”，这句话既高度赞扬了米开朗琪罗，又盛赞了文艺复兴时期人才荟萃、艺术创作繁荣的景象。</a:t>
            </a:r>
          </a:p>
          <a:p>
            <a:pPr>
              <a:lnSpc>
                <a:spcPts val="3500"/>
              </a:lnSpc>
            </a:pPr>
            <a:r>
              <a:rPr lang="en-US" altLang="zh-CN" sz="2400" b="1" dirty="0" smtClean="0">
                <a:latin typeface="宋体" pitchFamily="2" charset="-122"/>
              </a:rPr>
              <a:t>E</a:t>
            </a:r>
            <a:r>
              <a:rPr lang="zh-CN" altLang="en-US" sz="2400" b="1" dirty="0" smtClean="0">
                <a:latin typeface="宋体" pitchFamily="2" charset="-122"/>
              </a:rPr>
              <a:t>．米开朗琪罗的成功绝非偶然，他把超人的天赋和炽烈的情感投入艰辛忘我的艺术创作中，超越精神和肉体的痛苦，取得了非凡成就，令人瞩目。</a:t>
            </a:r>
          </a:p>
        </p:txBody>
      </p:sp>
      <p:grpSp>
        <p:nvGrpSpPr>
          <p:cNvPr id="2" name="Group 10"/>
          <p:cNvGrpSpPr>
            <a:grpSpLocks/>
          </p:cNvGrpSpPr>
          <p:nvPr/>
        </p:nvGrpSpPr>
        <p:grpSpPr bwMode="auto">
          <a:xfrm>
            <a:off x="1588" y="4581525"/>
            <a:ext cx="609600" cy="2028825"/>
            <a:chOff x="0" y="0"/>
            <a:chExt cx="384" cy="1278"/>
          </a:xfrm>
        </p:grpSpPr>
        <p:pic>
          <p:nvPicPr>
            <p:cNvPr id="918534"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1853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91853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5"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indent="542925">
              <a:lnSpc>
                <a:spcPts val="3500"/>
              </a:lnSpc>
            </a:pPr>
            <a:endParaRPr lang="zh-CN" altLang="en-US" sz="2400" b="1" dirty="0">
              <a:solidFill>
                <a:srgbClr val="990033"/>
              </a:solidFill>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答</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不给分。</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本题考查理解文章内容的能力。</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项，“全方位展示了米开朗琪罗在雕刻、绘画、建筑等方面的杰出成就”表述不当，原文并没有展示其在“建筑”方面的成就；</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项，“赞美了人的崇高品质，超出了基督教的范围，折射出人性与神性的冲突”错，原文只是说“超出了基督教所包含的内容”“赞美了人的崇高理想和优秀品质”，文中并无“折射出人性与神性的冲突”的信息；</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项，“又盛赞了文艺复兴时期人才荟萃、艺术创作繁荣的景象”属无中生有。</a:t>
            </a:r>
          </a:p>
        </p:txBody>
      </p:sp>
      <p:grpSp>
        <p:nvGrpSpPr>
          <p:cNvPr id="2" name="Group 10"/>
          <p:cNvGrpSpPr>
            <a:grpSpLocks/>
          </p:cNvGrpSpPr>
          <p:nvPr/>
        </p:nvGrpSpPr>
        <p:grpSpPr bwMode="auto">
          <a:xfrm>
            <a:off x="1588" y="4581525"/>
            <a:ext cx="609600" cy="2028825"/>
            <a:chOff x="0" y="0"/>
            <a:chExt cx="384" cy="1278"/>
          </a:xfrm>
        </p:grpSpPr>
        <p:pic>
          <p:nvPicPr>
            <p:cNvPr id="919558"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1955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91956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内容占位符 2"/>
          <p:cNvSpPr>
            <a:spLocks noGrp="1"/>
          </p:cNvSpPr>
          <p:nvPr>
            <p:ph idx="4294967295"/>
          </p:nvPr>
        </p:nvSpPr>
        <p:spPr>
          <a:xfrm>
            <a:off x="714348" y="887432"/>
            <a:ext cx="8072494" cy="5399088"/>
          </a:xfrm>
        </p:spPr>
        <p:txBody>
          <a:bodyPr/>
          <a:lstStyle/>
          <a:p>
            <a:pPr marL="0" indent="0" eaLnBrk="1" hangingPunct="1">
              <a:lnSpc>
                <a:spcPts val="3500"/>
              </a:lnSpc>
              <a:spcBef>
                <a:spcPct val="0"/>
              </a:spcBef>
              <a:buNone/>
            </a:pPr>
            <a:r>
              <a:rPr lang="en-US" altLang="zh-CN" sz="2400" b="1" dirty="0" smtClean="0">
                <a:latin typeface="宋体" pitchFamily="2" charset="-122"/>
              </a:rPr>
              <a:t>8.</a:t>
            </a:r>
            <a:r>
              <a:rPr lang="zh-CN" altLang="en-US" sz="2400" b="1" dirty="0" smtClean="0">
                <a:latin typeface="宋体" pitchFamily="2" charset="-122"/>
              </a:rPr>
              <a:t>下列关于“反刍思维”的表述，不正确的一项是</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A. </a:t>
            </a:r>
            <a:r>
              <a:rPr lang="zh-CN" altLang="en-US" sz="2400" b="1" dirty="0" smtClean="0">
                <a:latin typeface="宋体" pitchFamily="2" charset="-122"/>
              </a:rPr>
              <a:t>反刍思维是一个心理学概念。它是指个体的人在现实生活中遇到负性生活事件而产生的自发性的重复思考的倾向。</a:t>
            </a:r>
          </a:p>
          <a:p>
            <a:pPr marL="0" indent="0" eaLnBrk="1" hangingPunct="1">
              <a:lnSpc>
                <a:spcPts val="3500"/>
              </a:lnSpc>
              <a:spcBef>
                <a:spcPct val="0"/>
              </a:spcBef>
              <a:buNone/>
            </a:pPr>
            <a:r>
              <a:rPr lang="en-US" altLang="zh-CN" sz="2400" b="1" dirty="0" smtClean="0">
                <a:latin typeface="宋体" pitchFamily="2" charset="-122"/>
              </a:rPr>
              <a:t>B. </a:t>
            </a:r>
            <a:r>
              <a:rPr lang="zh-CN" altLang="en-US" sz="2400" b="1" dirty="0" smtClean="0">
                <a:latin typeface="宋体" pitchFamily="2" charset="-122"/>
              </a:rPr>
              <a:t>反刍思维的目的是试图找到问题的正确解决办法。可以说，在自己的头脑中反复地想某一件事情会提高人的认知。</a:t>
            </a:r>
          </a:p>
          <a:p>
            <a:pPr marL="0" indent="0" eaLnBrk="1" hangingPunct="1">
              <a:lnSpc>
                <a:spcPts val="3500"/>
              </a:lnSpc>
              <a:spcBef>
                <a:spcPct val="0"/>
              </a:spcBef>
              <a:buNone/>
            </a:pPr>
            <a:r>
              <a:rPr lang="en-US" altLang="zh-CN" sz="2400" b="1" dirty="0" smtClean="0">
                <a:latin typeface="宋体" pitchFamily="2" charset="-122"/>
              </a:rPr>
              <a:t>C. </a:t>
            </a:r>
            <a:r>
              <a:rPr lang="zh-CN" altLang="en-US" sz="2400" b="1" dirty="0" smtClean="0">
                <a:latin typeface="宋体" pitchFamily="2" charset="-122"/>
              </a:rPr>
              <a:t>反刍思维是人们患上抑郁症的根源。自发性的重复思考一旦失控，就会使思考者陷入泥潭，不可自拔，最终形成病态。</a:t>
            </a:r>
          </a:p>
          <a:p>
            <a:pPr marL="0" indent="0" eaLnBrk="1" hangingPunct="1">
              <a:lnSpc>
                <a:spcPts val="3500"/>
              </a:lnSpc>
              <a:spcBef>
                <a:spcPct val="0"/>
              </a:spcBef>
              <a:buNone/>
            </a:pPr>
            <a:r>
              <a:rPr lang="en-US" altLang="zh-CN" sz="2400" b="1" dirty="0" smtClean="0">
                <a:latin typeface="宋体" pitchFamily="2" charset="-122"/>
              </a:rPr>
              <a:t>D. </a:t>
            </a:r>
            <a:r>
              <a:rPr lang="zh-CN" altLang="en-US" sz="2400" b="1" dirty="0" smtClean="0">
                <a:latin typeface="宋体" pitchFamily="2" charset="-122"/>
              </a:rPr>
              <a:t>反刍思维被认为是心理学中一种古老的精神智慧。研究表明，这种反刍思维有时有助于抑郁症患者做出更好的决断。</a:t>
            </a:r>
          </a:p>
          <a:p>
            <a:pPr marL="0" indent="0" eaLnBrk="1" hangingPunct="1">
              <a:lnSpc>
                <a:spcPts val="3500"/>
              </a:lnSpc>
              <a:spcBef>
                <a:spcPct val="0"/>
              </a:spcBef>
              <a:buNone/>
            </a:pPr>
            <a:endParaRPr lang="zh-CN" altLang="en-US" sz="2400" b="1" dirty="0" smtClean="0">
              <a:latin typeface="宋体" pitchFamily="2" charset="-122"/>
            </a:endParaRPr>
          </a:p>
          <a:p>
            <a:pPr marL="0" indent="0" eaLnBrk="1" hangingPunct="1">
              <a:lnSpc>
                <a:spcPts val="3500"/>
              </a:lnSpc>
              <a:spcBef>
                <a:spcPct val="0"/>
              </a:spcBef>
              <a:buNone/>
            </a:pPr>
            <a:endParaRPr lang="en-US" sz="2400" b="1" dirty="0">
              <a:latin typeface="宋体" pitchFamily="2" charset="-122"/>
            </a:endParaRPr>
          </a:p>
        </p:txBody>
      </p:sp>
      <p:sp>
        <p:nvSpPr>
          <p:cNvPr id="126669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669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66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9"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a:t>
            </a:r>
            <a:r>
              <a:rPr lang="en-US" altLang="zh-CN" sz="2400" b="1" dirty="0" smtClean="0">
                <a:latin typeface="宋体" pitchFamily="2" charset="-122"/>
              </a:rPr>
              <a:t>2.</a:t>
            </a:r>
            <a:r>
              <a:rPr lang="zh-CN" altLang="en-US" sz="2400" b="1" dirty="0" smtClean="0">
                <a:latin typeface="宋体" pitchFamily="2" charset="-122"/>
              </a:rPr>
              <a:t>为什么说米开朗琪罗代表了欧洲文艺复兴时期雕塑艺术的最高峰？请简要分析。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人物雕像雄伟健壮，气魄宏大，充满无穷的力量；②将理想和现实融为一体，鲜明地表现时代特征；③受人文主义思想影响，以现实手法和浪漫幻想表现当时市民阶层的爱国主义和为自由而斗争的精神。</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分，意思对即可</a:t>
            </a:r>
            <a:r>
              <a:rPr lang="en-US" altLang="zh-CN" sz="2400" b="1" dirty="0" smtClean="0">
                <a:solidFill>
                  <a:srgbClr val="990033"/>
                </a:solidFill>
                <a:latin typeface="宋体" pitchFamily="2" charset="-122"/>
              </a:rPr>
              <a:t>)</a:t>
            </a:r>
          </a:p>
        </p:txBody>
      </p:sp>
      <p:grpSp>
        <p:nvGrpSpPr>
          <p:cNvPr id="2" name="Group 10"/>
          <p:cNvGrpSpPr>
            <a:grpSpLocks/>
          </p:cNvGrpSpPr>
          <p:nvPr/>
        </p:nvGrpSpPr>
        <p:grpSpPr bwMode="auto">
          <a:xfrm>
            <a:off x="1588" y="4581525"/>
            <a:ext cx="609600" cy="2028825"/>
            <a:chOff x="0" y="0"/>
            <a:chExt cx="384" cy="1278"/>
          </a:xfrm>
        </p:grpSpPr>
        <p:pic>
          <p:nvPicPr>
            <p:cNvPr id="920582"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2058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92058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amond(i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9"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筛选并整合文中信息的能力。根据题干可知，本题的答题区间集中在第三段的后半部分。关键句有“米开朗琪罗的人物雕像雄伟健壮，气魄宏大，充满无穷的力量”“他所塑造的英雄既是理想的象征又是现实的反映”“他的艺术创作</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为自由而斗争的精神”，由此可以概括出三个要点。</a:t>
            </a:r>
          </a:p>
        </p:txBody>
      </p:sp>
      <p:grpSp>
        <p:nvGrpSpPr>
          <p:cNvPr id="2" name="Group 10"/>
          <p:cNvGrpSpPr>
            <a:grpSpLocks/>
          </p:cNvGrpSpPr>
          <p:nvPr/>
        </p:nvGrpSpPr>
        <p:grpSpPr bwMode="auto">
          <a:xfrm>
            <a:off x="1588" y="4581525"/>
            <a:ext cx="609600" cy="2028825"/>
            <a:chOff x="0" y="0"/>
            <a:chExt cx="384" cy="1278"/>
          </a:xfrm>
        </p:grpSpPr>
        <p:pic>
          <p:nvPicPr>
            <p:cNvPr id="920582"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2058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92058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3"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a:t>
            </a:r>
            <a:r>
              <a:rPr lang="en-US" altLang="zh-CN" sz="2400" b="1" dirty="0" smtClean="0">
                <a:latin typeface="宋体" pitchFamily="2" charset="-122"/>
              </a:rPr>
              <a:t>3.</a:t>
            </a:r>
            <a:r>
              <a:rPr lang="zh-CN" altLang="en-US" sz="2400" b="1" dirty="0" smtClean="0">
                <a:latin typeface="宋体" pitchFamily="2" charset="-122"/>
              </a:rPr>
              <a:t>为什么说米开朗琪罗属于整个人类文明史？请简要分析。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endParaRPr lang="zh-CN" altLang="en-US" sz="2400" b="1" dirty="0">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米开朗琪罗是人类的天才、智慧和勇气的结晶；②作品气势磅礴，赞美了人的伟大力量；③艺术影响巨大，超越时代。</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分，意思对即可</a:t>
            </a:r>
            <a:r>
              <a:rPr lang="en-US" altLang="zh-CN" sz="2400" b="1" dirty="0" smtClean="0">
                <a:solidFill>
                  <a:srgbClr val="990033"/>
                </a:solidFill>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筛选并整合文中信息的能力。本题的答题区间主要集中在第一段和最后一段。第一段的关键句有“在生前和后世都产生了无与伦比的巨大影响”“作品气势磅礴，赞美了人的伟大力量”，最后一段的关键句有“他是人类的天才、智慧和勇气的结晶”。对此进行概括即可。</a:t>
            </a:r>
          </a:p>
          <a:p>
            <a:pPr>
              <a:lnSpc>
                <a:spcPts val="3500"/>
              </a:lnSpc>
            </a:pPr>
            <a:endParaRPr lang="zh-CN" altLang="zh-CN" sz="2400" b="1" dirty="0">
              <a:solidFill>
                <a:srgbClr val="990033"/>
              </a:solidFill>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921606"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2160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92160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checkerboard(across)">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51"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筛选并整合文中的信息</a:t>
            </a:r>
          </a:p>
        </p:txBody>
      </p:sp>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a:t>
            </a:r>
            <a:r>
              <a:rPr lang="en-US" altLang="zh-CN" sz="2400" b="1" dirty="0" smtClean="0">
                <a:latin typeface="宋体" pitchFamily="2" charset="-122"/>
              </a:rPr>
              <a:t>4.</a:t>
            </a:r>
            <a:r>
              <a:rPr lang="zh-CN" altLang="en-US" sz="2400" b="1" dirty="0" smtClean="0">
                <a:latin typeface="宋体" pitchFamily="2" charset="-122"/>
              </a:rPr>
              <a:t>米开朗琪罗的“神圣”体现在哪些地方？请结合材料，谈谈你的看法。</a:t>
            </a:r>
            <a:r>
              <a:rPr lang="en-US" altLang="zh-CN" sz="2400" b="1" dirty="0" smtClean="0">
                <a:latin typeface="宋体" pitchFamily="2" charset="-122"/>
              </a:rPr>
              <a:t>(8</a:t>
            </a:r>
            <a:r>
              <a:rPr lang="zh-CN" altLang="en-US" sz="2400" b="1" dirty="0" smtClean="0">
                <a:latin typeface="宋体" pitchFamily="2" charset="-122"/>
              </a:rPr>
              <a:t>分</a:t>
            </a:r>
            <a:r>
              <a:rPr lang="en-US" altLang="zh-CN" sz="2400" b="1" dirty="0" smtClean="0">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饱经人生坎坷，始终充满激情，追求理想；②富有创造性，坚持自己的艺术思路，风格独特；③终其一生全身心投入艺术创作，成就非凡；④对自己吝啬，对穷人慷慨，具有悲悯情怀。</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分，意思对即可</a:t>
            </a:r>
            <a:r>
              <a:rPr lang="en-US" altLang="zh-CN" sz="2400" b="1" dirty="0" smtClean="0">
                <a:solidFill>
                  <a:srgbClr val="990033"/>
                </a:solidFill>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探究的能力。从文中对米开朗琪罗的介绍和评价性语句来看，这里的“神圣”是指其对艺术的执着、对理想的追求及其所取得的成就和其具有的悲悯情怀等。如最后一段中，米开朗琪罗在临死之时，决定把自己的存款施舍给穷人，可见其具有悲悯情怀，体现了其“神圣”。</a:t>
            </a:r>
          </a:p>
        </p:txBody>
      </p:sp>
      <p:grpSp>
        <p:nvGrpSpPr>
          <p:cNvPr id="2" name="Group 10"/>
          <p:cNvGrpSpPr>
            <a:grpSpLocks/>
          </p:cNvGrpSpPr>
          <p:nvPr/>
        </p:nvGrpSpPr>
        <p:grpSpPr bwMode="auto">
          <a:xfrm>
            <a:off x="1588" y="4581525"/>
            <a:ext cx="609600" cy="2028825"/>
            <a:chOff x="0" y="0"/>
            <a:chExt cx="384" cy="1278"/>
          </a:xfrm>
        </p:grpSpPr>
        <p:pic>
          <p:nvPicPr>
            <p:cNvPr id="923654"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2365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92365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checkerboard(across)">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468313" y="2708275"/>
            <a:ext cx="8567737" cy="2123658"/>
          </a:xfrm>
          <a:prstGeom prst="rect">
            <a:avLst/>
          </a:prstGeom>
          <a:noFill/>
          <a:ln w="9525">
            <a:noFill/>
            <a:miter lim="800000"/>
            <a:headEnd/>
            <a:tailEnd/>
          </a:ln>
        </p:spPr>
        <p:txBody>
          <a:bodyPr>
            <a:spAutoFit/>
          </a:bodyPr>
          <a:lstStyle/>
          <a:p>
            <a:pPr algn="ctr">
              <a:buFontTx/>
              <a:buNone/>
            </a:pPr>
            <a:r>
              <a:rPr lang="zh-CN" altLang="en-US" sz="4400" dirty="0">
                <a:solidFill>
                  <a:srgbClr val="FF6600"/>
                </a:solidFill>
                <a:latin typeface="黑体" pitchFamily="2" charset="-122"/>
                <a:ea typeface="黑体" pitchFamily="2" charset="-122"/>
              </a:rPr>
              <a:t>第</a:t>
            </a:r>
            <a:r>
              <a:rPr lang="en-US" altLang="zh-CN" sz="4400" dirty="0">
                <a:solidFill>
                  <a:srgbClr val="FF6600"/>
                </a:solidFill>
                <a:latin typeface="黑体" pitchFamily="2" charset="-122"/>
                <a:ea typeface="黑体" pitchFamily="2" charset="-122"/>
              </a:rPr>
              <a:t>2</a:t>
            </a:r>
            <a:r>
              <a:rPr lang="zh-CN" altLang="en-US" sz="4400" dirty="0">
                <a:solidFill>
                  <a:srgbClr val="FF6600"/>
                </a:solidFill>
                <a:latin typeface="黑体" pitchFamily="2" charset="-122"/>
                <a:ea typeface="黑体" pitchFamily="2" charset="-122"/>
              </a:rPr>
              <a:t>讲　</a:t>
            </a:r>
            <a:r>
              <a:rPr lang="zh-CN" altLang="en-US" sz="4400" dirty="0" smtClean="0">
                <a:solidFill>
                  <a:srgbClr val="FF6600"/>
                </a:solidFill>
                <a:latin typeface="黑体" pitchFamily="2" charset="-122"/>
                <a:ea typeface="黑体" pitchFamily="2" charset="-122"/>
              </a:rPr>
              <a:t>分析语言特色，把握文章结构，概括中心思想</a:t>
            </a:r>
          </a:p>
          <a:p>
            <a:pPr algn="ctr">
              <a:buFontTx/>
              <a:buNone/>
            </a:pPr>
            <a:endParaRPr lang="zh-CN" altLang="en-US" sz="4400" dirty="0">
              <a:solidFill>
                <a:srgbClr val="FF6600"/>
              </a:solidFill>
              <a:latin typeface="黑体" pitchFamily="2" charset="-122"/>
              <a:ea typeface="黑体" pitchFamily="2" charset="-122"/>
            </a:endParaRPr>
          </a:p>
        </p:txBody>
      </p:sp>
      <p:grpSp>
        <p:nvGrpSpPr>
          <p:cNvPr id="2" name="Group 4"/>
          <p:cNvGrpSpPr>
            <a:grpSpLocks/>
          </p:cNvGrpSpPr>
          <p:nvPr/>
        </p:nvGrpSpPr>
        <p:grpSpPr bwMode="auto">
          <a:xfrm>
            <a:off x="1588" y="777875"/>
            <a:ext cx="609600" cy="2003425"/>
            <a:chOff x="0" y="0"/>
            <a:chExt cx="384" cy="1262"/>
          </a:xfrm>
        </p:grpSpPr>
        <p:pic>
          <p:nvPicPr>
            <p:cNvPr id="925701"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25702" name="内容占位符 2">
              <a:hlinkClick r:id="rId3" action="ppaction://hlinksldjump"/>
            </p:cNvPr>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真题</a:t>
              </a:r>
              <a:r>
                <a:rPr lang="en-US" b="1" dirty="0">
                  <a:solidFill>
                    <a:schemeClr val="bg1"/>
                  </a:solidFill>
                </a:rPr>
                <a:t>.</a:t>
              </a:r>
            </a:p>
            <a:p>
              <a:pPr>
                <a:lnSpc>
                  <a:spcPts val="2300"/>
                </a:lnSpc>
              </a:pPr>
              <a:r>
                <a:rPr lang="zh-CN" altLang="en-US" sz="2000" b="1" dirty="0">
                  <a:solidFill>
                    <a:schemeClr val="bg1"/>
                  </a:solidFill>
                  <a:ea typeface="幼圆" pitchFamily="49" charset="-122"/>
                </a:rPr>
                <a:t>指导</a:t>
              </a:r>
            </a:p>
          </p:txBody>
        </p:sp>
      </p:grpSp>
      <p:grpSp>
        <p:nvGrpSpPr>
          <p:cNvPr id="3" name="Group 7"/>
          <p:cNvGrpSpPr>
            <a:grpSpLocks/>
          </p:cNvGrpSpPr>
          <p:nvPr/>
        </p:nvGrpSpPr>
        <p:grpSpPr bwMode="auto">
          <a:xfrm>
            <a:off x="1588" y="2674938"/>
            <a:ext cx="609600" cy="1978025"/>
            <a:chOff x="0" y="0"/>
            <a:chExt cx="384" cy="1246"/>
          </a:xfrm>
        </p:grpSpPr>
        <p:pic>
          <p:nvPicPr>
            <p:cNvPr id="925704" name="Picture 8"/>
            <p:cNvPicPr>
              <a:picLocks noChangeAspect="1" noChangeArrowheads="1"/>
            </p:cNvPicPr>
            <p:nvPr/>
          </p:nvPicPr>
          <p:blipFill>
            <a:blip r:embed="rId4"/>
            <a:srcRect/>
            <a:stretch>
              <a:fillRect/>
            </a:stretch>
          </p:blipFill>
          <p:spPr bwMode="auto">
            <a:xfrm>
              <a:off x="0" y="0"/>
              <a:ext cx="384" cy="1171"/>
            </a:xfrm>
            <a:prstGeom prst="rect">
              <a:avLst/>
            </a:prstGeom>
            <a:noFill/>
            <a:ln w="9525">
              <a:noFill/>
              <a:miter lim="800000"/>
              <a:headEnd/>
              <a:tailEnd/>
            </a:ln>
          </p:spPr>
        </p:pic>
        <p:sp>
          <p:nvSpPr>
            <p:cNvPr id="925705" name="内容占位符 2">
              <a:hlinkClick r:id="rId5" action="ppaction://hlinksldjump"/>
            </p:cNvPr>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考点</a:t>
              </a:r>
              <a:r>
                <a:rPr lang="en-US" b="1" dirty="0">
                  <a:solidFill>
                    <a:schemeClr val="bg1"/>
                  </a:solidFill>
                </a:rPr>
                <a:t>.</a:t>
              </a:r>
            </a:p>
            <a:p>
              <a:pPr>
                <a:lnSpc>
                  <a:spcPts val="2300"/>
                </a:lnSpc>
              </a:pPr>
              <a:r>
                <a:rPr lang="zh-CN" altLang="en-US" sz="2000" b="1" dirty="0">
                  <a:solidFill>
                    <a:schemeClr val="bg1"/>
                  </a:solidFill>
                  <a:ea typeface="幼圆" pitchFamily="49" charset="-122"/>
                </a:rPr>
                <a:t>技法</a:t>
              </a:r>
            </a:p>
          </p:txBody>
        </p:sp>
      </p:grpSp>
      <p:grpSp>
        <p:nvGrpSpPr>
          <p:cNvPr id="4" name="Group 10"/>
          <p:cNvGrpSpPr>
            <a:grpSpLocks/>
          </p:cNvGrpSpPr>
          <p:nvPr/>
        </p:nvGrpSpPr>
        <p:grpSpPr bwMode="auto">
          <a:xfrm>
            <a:off x="1588" y="4581525"/>
            <a:ext cx="609600" cy="2028825"/>
            <a:chOff x="0" y="0"/>
            <a:chExt cx="384" cy="1278"/>
          </a:xfrm>
        </p:grpSpPr>
        <p:pic>
          <p:nvPicPr>
            <p:cNvPr id="925707" name="Picture 11"/>
            <p:cNvPicPr>
              <a:picLocks noChangeAspect="1" noChangeArrowheads="1"/>
            </p:cNvPicPr>
            <p:nvPr/>
          </p:nvPicPr>
          <p:blipFill>
            <a:blip r:embed="rId6"/>
            <a:srcRect/>
            <a:stretch>
              <a:fillRect/>
            </a:stretch>
          </p:blipFill>
          <p:spPr bwMode="auto">
            <a:xfrm>
              <a:off x="0" y="0"/>
              <a:ext cx="384" cy="1171"/>
            </a:xfrm>
            <a:prstGeom prst="rect">
              <a:avLst/>
            </a:prstGeom>
            <a:noFill/>
            <a:ln w="9525">
              <a:noFill/>
              <a:miter lim="800000"/>
              <a:headEnd/>
              <a:tailEnd/>
            </a:ln>
          </p:spPr>
        </p:pic>
        <p:sp>
          <p:nvSpPr>
            <p:cNvPr id="925708" name="内容占位符 2">
              <a:hlinkClick r:id="rId7" action="ppaction://hlinksldjump"/>
            </p:cNvPr>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训练</a:t>
              </a:r>
              <a:r>
                <a:rPr lang="en-US" b="1" dirty="0">
                  <a:solidFill>
                    <a:schemeClr val="bg1"/>
                  </a:solidFill>
                </a:rPr>
                <a:t>.</a:t>
              </a:r>
            </a:p>
            <a:p>
              <a:pPr>
                <a:lnSpc>
                  <a:spcPts val="2300"/>
                </a:lnSpc>
              </a:pPr>
              <a:r>
                <a:rPr lang="zh-CN" altLang="en-US" sz="2000" b="1" dirty="0">
                  <a:solidFill>
                    <a:schemeClr val="bg1"/>
                  </a:solidFill>
                  <a:ea typeface="幼圆" pitchFamily="49" charset="-122"/>
                </a:rPr>
                <a:t>检测</a:t>
              </a:r>
            </a:p>
          </p:txBody>
        </p:sp>
      </p:grpSp>
      <p:sp>
        <p:nvSpPr>
          <p:cNvPr id="925709" name="动作按钮: 自定义 7">
            <a:hlinkClick r:id="rId8"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3"/>
                                        </p:tgtEl>
                                      </p:cBhvr>
                                    </p:animEffect>
                                    <p:animScale>
                                      <p:cBhvr>
                                        <p:cTn id="17" dur="250" autoRev="1" fill="hold"/>
                                        <p:tgtEl>
                                          <p:spTgt spid="3"/>
                                        </p:tgtEl>
                                      </p:cBhvr>
                                      <p:by x="105000" y="105000"/>
                                    </p:animScale>
                                  </p:childTnLst>
                                </p:cTn>
                              </p:par>
                            </p:childTnLst>
                          </p:cTn>
                        </p:par>
                        <p:par>
                          <p:cTn id="18" fill="hold">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4"/>
                                        </p:tgtEl>
                                      </p:cBhvr>
                                    </p:animEffect>
                                    <p:animScale>
                                      <p:cBhvr>
                                        <p:cTn id="21"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0" y="719138"/>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baseline="-250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baseline="-25000"/>
            </a:p>
          </p:txBody>
        </p:sp>
      </p:grpSp>
      <p:sp>
        <p:nvSpPr>
          <p:cNvPr id="848904" name="矩形 23"/>
          <p:cNvSpPr>
            <a:spLocks noChangeArrowheads="1"/>
          </p:cNvSpPr>
          <p:nvPr/>
        </p:nvSpPr>
        <p:spPr bwMode="auto">
          <a:xfrm>
            <a:off x="684213" y="1125538"/>
            <a:ext cx="7848600" cy="4824412"/>
          </a:xfrm>
          <a:prstGeom prst="rect">
            <a:avLst/>
          </a:prstGeom>
          <a:noFill/>
          <a:ln w="9525">
            <a:noFill/>
            <a:miter lim="800000"/>
            <a:headEnd/>
            <a:tailEnd/>
          </a:ln>
        </p:spPr>
        <p:txBody>
          <a:bodyPr/>
          <a:lstStyle/>
          <a:p>
            <a:pPr indent="628650">
              <a:lnSpc>
                <a:spcPts val="3500"/>
              </a:lnSpc>
              <a:buFontTx/>
              <a:buNone/>
            </a:pPr>
            <a:r>
              <a:rPr lang="zh-CN" altLang="en-US" sz="2400" b="1" dirty="0" smtClean="0">
                <a:latin typeface="宋体" pitchFamily="2" charset="-122"/>
              </a:rPr>
              <a:t>新课标全国卷</a:t>
            </a:r>
            <a:r>
              <a:rPr lang="en-US" altLang="zh-CN" sz="2400" b="1" dirty="0" smtClean="0">
                <a:latin typeface="宋体" pitchFamily="2" charset="-122"/>
              </a:rPr>
              <a:t>《</a:t>
            </a:r>
            <a:r>
              <a:rPr lang="zh-CN" altLang="en-US" sz="2400" b="1" dirty="0" smtClean="0">
                <a:latin typeface="宋体" pitchFamily="2" charset="-122"/>
              </a:rPr>
              <a:t>考试说明</a:t>
            </a:r>
            <a:r>
              <a:rPr lang="en-US" altLang="zh-CN" sz="2400" b="1" dirty="0" smtClean="0">
                <a:latin typeface="宋体" pitchFamily="2" charset="-122"/>
              </a:rPr>
              <a:t>》</a:t>
            </a:r>
            <a:r>
              <a:rPr lang="zh-CN" altLang="en-US" sz="2400" b="1" dirty="0" smtClean="0">
                <a:latin typeface="宋体" pitchFamily="2" charset="-122"/>
              </a:rPr>
              <a:t>对“分析语言特色，把握文章结构，概括中心思想”这一考点的要求是：能够分析传记、新闻、调查报告和科普文章的语言特色；理清文章的思路，把握文章的结构及特点；概括文段的大意和文章的中心思想。能力层级为</a:t>
            </a:r>
            <a:r>
              <a:rPr lang="en-US" altLang="zh-CN" sz="2400" b="1" dirty="0" smtClean="0">
                <a:latin typeface="宋体" pitchFamily="2" charset="-122"/>
              </a:rPr>
              <a:t>C</a:t>
            </a:r>
            <a:r>
              <a:rPr lang="zh-CN" altLang="en-US" sz="2400" b="1" dirty="0" smtClean="0">
                <a:latin typeface="宋体" pitchFamily="2" charset="-122"/>
              </a:rPr>
              <a:t>级。</a:t>
            </a:r>
            <a:endParaRPr lang="zh-CN" altLang="en-US" sz="2400" b="1" dirty="0">
              <a:latin typeface="宋体" pitchFamily="2" charset="-122"/>
            </a:endParaRP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buFontTx/>
              <a:buNone/>
              <a:defRPr/>
            </a:pPr>
            <a:r>
              <a:rPr lang="zh-CN" altLang="en-US" sz="2600" b="1">
                <a:solidFill>
                  <a:schemeClr val="bg1"/>
                </a:solidFill>
                <a:latin typeface="幼圆" pitchFamily="49" charset="-122"/>
                <a:ea typeface="幼圆" pitchFamily="49" charset="-122"/>
              </a:rPr>
              <a:t>考纲在线</a:t>
            </a:r>
          </a:p>
        </p:txBody>
      </p:sp>
      <p:sp>
        <p:nvSpPr>
          <p:cNvPr id="92673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48904"/>
                                        </p:tgtEl>
                                        <p:attrNameLst>
                                          <p:attrName>style.visibility</p:attrName>
                                        </p:attrNameLst>
                                      </p:cBhvr>
                                      <p:to>
                                        <p:strVal val="visible"/>
                                      </p:to>
                                    </p:set>
                                    <p:animEffect transition="in" filter="blinds(horizontal)">
                                      <p:cBhvr>
                                        <p:cTn id="12" dur="500"/>
                                        <p:tgtEl>
                                          <p:spTgt spid="848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8904" grpId="0"/>
      <p:bldP spid="12" grpId="0" animBg="1"/>
    </p:bld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baseline="-250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baseline="-25000"/>
            </a:p>
          </p:txBody>
        </p:sp>
      </p:grpSp>
      <p:sp>
        <p:nvSpPr>
          <p:cNvPr id="849928"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a:lnSpc>
                <a:spcPts val="3500"/>
              </a:lnSpc>
              <a:buFontTx/>
              <a:buNone/>
            </a:pPr>
            <a:r>
              <a:rPr lang="zh-CN" altLang="en-US" sz="2400" b="1" dirty="0">
                <a:latin typeface="宋体" pitchFamily="2" charset="-122"/>
              </a:rPr>
              <a:t>　　</a:t>
            </a:r>
            <a:r>
              <a:rPr lang="zh-CN" altLang="en-US" sz="2400" b="1" dirty="0" smtClean="0">
                <a:latin typeface="宋体" pitchFamily="2" charset="-122"/>
              </a:rPr>
              <a:t>本考点是高考的常考考点，如</a:t>
            </a:r>
            <a:r>
              <a:rPr lang="en-US" altLang="zh-CN" sz="2400" b="1" dirty="0" smtClean="0">
                <a:latin typeface="宋体" pitchFamily="2" charset="-122"/>
              </a:rPr>
              <a:t>2015</a:t>
            </a:r>
            <a:r>
              <a:rPr lang="zh-CN" altLang="en-US" sz="2400" b="1" dirty="0" smtClean="0">
                <a:latin typeface="宋体" pitchFamily="2" charset="-122"/>
              </a:rPr>
              <a:t>年全国课标卷</a:t>
            </a:r>
            <a:r>
              <a:rPr lang="en-US" altLang="zh-CN" sz="2400" b="1" dirty="0" smtClean="0">
                <a:latin typeface="宋体" pitchFamily="2" charset="-122"/>
              </a:rPr>
              <a:t>Ⅱ</a:t>
            </a:r>
            <a:r>
              <a:rPr lang="zh-CN" altLang="en-US" sz="2400" b="1" dirty="0" smtClean="0">
                <a:latin typeface="宋体" pitchFamily="2" charset="-122"/>
              </a:rPr>
              <a:t>， </a:t>
            </a:r>
            <a:r>
              <a:rPr lang="en-US" altLang="zh-CN" sz="2400" b="1" dirty="0" smtClean="0">
                <a:latin typeface="宋体" pitchFamily="2" charset="-122"/>
              </a:rPr>
              <a:t>2014</a:t>
            </a:r>
            <a:r>
              <a:rPr lang="zh-CN" altLang="en-US" sz="2400" b="1" dirty="0" smtClean="0">
                <a:latin typeface="宋体" pitchFamily="2" charset="-122"/>
              </a:rPr>
              <a:t>年、</a:t>
            </a:r>
            <a:r>
              <a:rPr lang="en-US" altLang="zh-CN" sz="2400" b="1" dirty="0" smtClean="0">
                <a:latin typeface="宋体" pitchFamily="2" charset="-122"/>
              </a:rPr>
              <a:t>2013</a:t>
            </a:r>
            <a:r>
              <a:rPr lang="zh-CN" altLang="en-US" sz="2400" b="1" dirty="0" smtClean="0">
                <a:latin typeface="宋体" pitchFamily="2" charset="-122"/>
              </a:rPr>
              <a:t>年辽宁卷均有考查。本考点一般以主观题的形式呈现，重点考查“文中某段话或整个文本的语言特色或语言风格”“某句话或某段在文中的作用”“分析人物的精神品质或主要事迹”等。</a:t>
            </a:r>
            <a:endParaRPr lang="zh-CN" altLang="en-US" sz="2400" b="1" dirty="0">
              <a:latin typeface="宋体" pitchFamily="2" charset="-122"/>
            </a:endParaRP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buFontTx/>
              <a:buNone/>
              <a:defRPr/>
            </a:pPr>
            <a:r>
              <a:rPr lang="zh-CN" altLang="en-US" sz="2600" b="1">
                <a:solidFill>
                  <a:schemeClr val="bg1"/>
                </a:solidFill>
                <a:latin typeface="幼圆" pitchFamily="49" charset="-122"/>
                <a:ea typeface="幼圆" pitchFamily="49" charset="-122"/>
              </a:rPr>
              <a:t>考情透析</a:t>
            </a:r>
          </a:p>
        </p:txBody>
      </p:sp>
      <p:sp>
        <p:nvSpPr>
          <p:cNvPr id="927754"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849928"/>
                                        </p:tgtEl>
                                        <p:attrNameLst>
                                          <p:attrName>style.visibility</p:attrName>
                                        </p:attrNameLst>
                                      </p:cBhvr>
                                      <p:to>
                                        <p:strVal val="visible"/>
                                      </p:to>
                                    </p:set>
                                    <p:animEffect transition="in" filter="diamond(in)">
                                      <p:cBhvr>
                                        <p:cTn id="12" dur="500"/>
                                        <p:tgtEl>
                                          <p:spTgt spid="849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28" grpId="0"/>
      <p:bldP spid="12" grpId="0" animBg="1"/>
    </p:bld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sp>
        <p:nvSpPr>
          <p:cNvPr id="3" name="内容占位符 2"/>
          <p:cNvSpPr>
            <a:spLocks noGrp="1"/>
          </p:cNvSpPr>
          <p:nvPr>
            <p:ph idx="4294967295"/>
          </p:nvPr>
        </p:nvSpPr>
        <p:spPr>
          <a:xfrm>
            <a:off x="792163" y="936625"/>
            <a:ext cx="7920037" cy="5399088"/>
          </a:xfrm>
        </p:spPr>
        <p:txBody>
          <a:bodyPr>
            <a:noAutofit/>
          </a:bodyPr>
          <a:lstStyle/>
          <a:p>
            <a:pPr marL="0" indent="542925" algn="ctr" eaLnBrk="1" hangingPunct="1">
              <a:lnSpc>
                <a:spcPts val="3500"/>
              </a:lnSpc>
              <a:spcBef>
                <a:spcPct val="0"/>
              </a:spcBef>
              <a:buFont typeface="Arial" charset="0"/>
              <a:buNone/>
            </a:pPr>
            <a:r>
              <a:rPr lang="en-US" altLang="zh-CN" sz="2400" b="1" dirty="0">
                <a:solidFill>
                  <a:srgbClr val="0033CC"/>
                </a:solidFill>
                <a:effectLst>
                  <a:outerShdw blurRad="38100" dist="38100" dir="2700000" algn="tl">
                    <a:srgbClr val="C0C0C0"/>
                  </a:outerShdw>
                </a:effectLst>
                <a:latin typeface="宋体" pitchFamily="2" charset="-122"/>
              </a:rPr>
              <a:t>—— </a:t>
            </a:r>
            <a:r>
              <a:rPr lang="zh-CN" altLang="en-US" sz="2400" b="1" dirty="0">
                <a:solidFill>
                  <a:srgbClr val="0033CC"/>
                </a:solidFill>
                <a:effectLst>
                  <a:outerShdw blurRad="38100" dist="38100" dir="2700000" algn="tl">
                    <a:srgbClr val="C0C0C0"/>
                  </a:outerShdw>
                </a:effectLst>
                <a:latin typeface="宋体" pitchFamily="2" charset="-122"/>
              </a:rPr>
              <a:t>真题体验 </a:t>
            </a:r>
            <a:r>
              <a:rPr lang="en-US" altLang="zh-CN" sz="2400" b="1" dirty="0">
                <a:solidFill>
                  <a:srgbClr val="0033CC"/>
                </a:solidFill>
                <a:effectLst>
                  <a:outerShdw blurRad="38100" dist="38100" dir="2700000" algn="tl">
                    <a:srgbClr val="C0C0C0"/>
                  </a:outerShdw>
                </a:effectLst>
                <a:latin typeface="宋体" pitchFamily="2" charset="-122"/>
              </a:rPr>
              <a:t>——</a:t>
            </a:r>
            <a:r>
              <a:rPr lang="zh-CN" altLang="en-US" sz="2400" b="1" dirty="0">
                <a:latin typeface="宋体" pitchFamily="2" charset="-122"/>
              </a:rPr>
              <a:t>　</a:t>
            </a:r>
            <a:endParaRPr lang="en-US" altLang="zh-CN" sz="2400" b="1" dirty="0" smtClean="0">
              <a:latin typeface="宋体" pitchFamily="2" charset="-122"/>
            </a:endParaRPr>
          </a:p>
          <a:p>
            <a:pPr marL="0" indent="0" eaLnBrk="1" hangingPunct="1">
              <a:lnSpc>
                <a:spcPts val="3500"/>
              </a:lnSpc>
              <a:spcBef>
                <a:spcPct val="0"/>
              </a:spcBef>
              <a:buFont typeface="Arial" charset="0"/>
              <a:buNone/>
            </a:pPr>
            <a:r>
              <a:rPr lang="en-US" altLang="zh-CN" sz="2400" b="1" dirty="0" smtClean="0">
                <a:latin typeface="宋体" pitchFamily="2" charset="-122"/>
              </a:rPr>
              <a:t>[2015·</a:t>
            </a:r>
            <a:r>
              <a:rPr lang="zh-CN" altLang="en-US" sz="2400" b="1" dirty="0" smtClean="0">
                <a:latin typeface="宋体" pitchFamily="2" charset="-122"/>
              </a:rPr>
              <a:t>全国卷</a:t>
            </a:r>
            <a:r>
              <a:rPr lang="en-US" altLang="zh-CN" sz="2400" b="1" dirty="0" smtClean="0">
                <a:latin typeface="宋体" pitchFamily="2" charset="-122"/>
              </a:rPr>
              <a:t>Ⅱ]</a:t>
            </a:r>
            <a:r>
              <a:rPr lang="zh-CN" altLang="en-US" sz="2400" b="1" dirty="0" smtClean="0">
                <a:latin typeface="宋体" pitchFamily="2" charset="-122"/>
              </a:rPr>
              <a:t>阅读下面的文字，完成题目。</a:t>
            </a:r>
            <a:r>
              <a:rPr lang="en-US" altLang="zh-CN" sz="2400" b="1" dirty="0" smtClean="0">
                <a:latin typeface="宋体" pitchFamily="2" charset="-122"/>
              </a:rPr>
              <a:t>(25</a:t>
            </a:r>
            <a:r>
              <a:rPr lang="zh-CN" altLang="en-US" sz="2400" b="1" dirty="0" smtClean="0">
                <a:latin typeface="宋体" pitchFamily="2" charset="-122"/>
              </a:rPr>
              <a:t>分</a:t>
            </a:r>
            <a:r>
              <a:rPr lang="en-US" altLang="zh-CN" sz="2400" b="1" dirty="0" smtClean="0">
                <a:latin typeface="宋体" pitchFamily="2" charset="-122"/>
              </a:rPr>
              <a:t>)</a:t>
            </a:r>
          </a:p>
          <a:p>
            <a:pPr marL="0" indent="542925" algn="ctr" eaLnBrk="1" hangingPunct="1">
              <a:lnSpc>
                <a:spcPts val="3500"/>
              </a:lnSpc>
              <a:spcBef>
                <a:spcPct val="0"/>
              </a:spcBef>
              <a:buNone/>
            </a:pPr>
            <a:r>
              <a:rPr lang="zh-CN" altLang="en-US" sz="2400" b="1" dirty="0" smtClean="0">
                <a:latin typeface="宋体" pitchFamily="2" charset="-122"/>
              </a:rPr>
              <a:t>将军赋采薇</a:t>
            </a:r>
          </a:p>
          <a:p>
            <a:pPr marL="0" indent="628650" eaLnBrk="1" hangingPunct="1">
              <a:lnSpc>
                <a:spcPts val="3500"/>
              </a:lnSpc>
              <a:spcBef>
                <a:spcPct val="0"/>
              </a:spcBef>
              <a:buNone/>
            </a:pPr>
            <a:r>
              <a:rPr lang="zh-CN" altLang="en-US" sz="2400" b="1" dirty="0" smtClean="0">
                <a:latin typeface="宋体" pitchFamily="2" charset="-122"/>
              </a:rPr>
              <a:t>戴安澜任第</a:t>
            </a:r>
            <a:r>
              <a:rPr lang="en-US" altLang="zh-CN" sz="2400" b="1" dirty="0" smtClean="0">
                <a:latin typeface="宋体" pitchFamily="2" charset="-122"/>
              </a:rPr>
              <a:t>73</a:t>
            </a:r>
            <a:r>
              <a:rPr lang="zh-CN" altLang="en-US" sz="2400" b="1" dirty="0" smtClean="0">
                <a:latin typeface="宋体" pitchFamily="2" charset="-122"/>
              </a:rPr>
              <a:t>旅旅长后，回顾多年对日作战的经验教训，认定要取得胜利必须依靠部属努力，而部属的旺盛士气来自他们的爱国热情。他特意抄录岳飞的</a:t>
            </a:r>
            <a:r>
              <a:rPr lang="en-US" altLang="zh-CN" sz="2400" b="1" dirty="0" smtClean="0">
                <a:latin typeface="宋体" pitchFamily="2" charset="-122"/>
              </a:rPr>
              <a:t>《</a:t>
            </a:r>
            <a:r>
              <a:rPr lang="zh-CN" altLang="en-US" sz="2400" b="1" dirty="0" smtClean="0">
                <a:latin typeface="宋体" pitchFamily="2" charset="-122"/>
              </a:rPr>
              <a:t>满江红</a:t>
            </a:r>
            <a:r>
              <a:rPr lang="en-US" altLang="zh-CN" sz="2400" b="1" dirty="0" smtClean="0">
                <a:latin typeface="宋体" pitchFamily="2" charset="-122"/>
              </a:rPr>
              <a:t>》</a:t>
            </a:r>
            <a:r>
              <a:rPr lang="zh-CN" altLang="en-US" sz="2400" b="1" dirty="0" smtClean="0">
                <a:latin typeface="宋体" pitchFamily="2" charset="-122"/>
              </a:rPr>
              <a:t>和文天祥的</a:t>
            </a:r>
            <a:r>
              <a:rPr lang="en-US" altLang="zh-CN" sz="2400" b="1" dirty="0" smtClean="0">
                <a:latin typeface="宋体" pitchFamily="2" charset="-122"/>
              </a:rPr>
              <a:t>《</a:t>
            </a:r>
            <a:r>
              <a:rPr lang="zh-CN" altLang="en-US" sz="2400" b="1" dirty="0" smtClean="0">
                <a:latin typeface="宋体" pitchFamily="2" charset="-122"/>
              </a:rPr>
              <a:t>过零丁洋</a:t>
            </a:r>
            <a:r>
              <a:rPr lang="en-US" altLang="zh-CN" sz="2400" b="1" dirty="0" smtClean="0">
                <a:latin typeface="宋体" pitchFamily="2" charset="-122"/>
              </a:rPr>
              <a:t>》</a:t>
            </a:r>
            <a:r>
              <a:rPr lang="zh-CN" altLang="en-US" sz="2400" b="1" dirty="0" smtClean="0">
                <a:latin typeface="宋体" pitchFamily="2" charset="-122"/>
              </a:rPr>
              <a:t>，印发给各级官兵背诵吟唱，激发大家精忠报国的爱国热忱。</a:t>
            </a:r>
            <a:endParaRPr lang="en-US" altLang="zh-CN" sz="2400" b="1" dirty="0" smtClean="0">
              <a:latin typeface="宋体" pitchFamily="2" charset="-122"/>
            </a:endParaRPr>
          </a:p>
          <a:p>
            <a:pPr marL="0" indent="628650" eaLnBrk="1" hangingPunct="1">
              <a:lnSpc>
                <a:spcPts val="3500"/>
              </a:lnSpc>
              <a:spcBef>
                <a:spcPct val="0"/>
              </a:spcBef>
              <a:buNone/>
            </a:pPr>
            <a:r>
              <a:rPr lang="zh-CN" altLang="en-US" sz="2400" b="1" dirty="0" smtClean="0">
                <a:latin typeface="宋体" pitchFamily="2" charset="-122"/>
              </a:rPr>
              <a:t>为了抗战大业，戴安澜摒弃党派成见，团结爱国人士。</a:t>
            </a:r>
            <a:r>
              <a:rPr lang="en-US" altLang="zh-CN" sz="2400" b="1" dirty="0" smtClean="0">
                <a:latin typeface="宋体" pitchFamily="2" charset="-122"/>
              </a:rPr>
              <a:t>《</a:t>
            </a:r>
            <a:r>
              <a:rPr lang="zh-CN" altLang="en-US" sz="2400" b="1" dirty="0" smtClean="0">
                <a:latin typeface="宋体" pitchFamily="2" charset="-122"/>
              </a:rPr>
              <a:t>自由报</a:t>
            </a:r>
            <a:r>
              <a:rPr lang="en-US" altLang="zh-CN" sz="2400" b="1" dirty="0" smtClean="0">
                <a:latin typeface="宋体" pitchFamily="2" charset="-122"/>
              </a:rPr>
              <a:t>》</a:t>
            </a:r>
            <a:r>
              <a:rPr lang="zh-CN" altLang="en-US" sz="2400" b="1" dirty="0" smtClean="0">
                <a:latin typeface="宋体" pitchFamily="2" charset="-122"/>
              </a:rPr>
              <a:t>记者宗祺仁前来采访，与他彻夜讨论时局，探讨国共合作抗日的未来，两人很快成为莫逆之交。这时</a:t>
            </a:r>
            <a:endParaRPr lang="zh-CN" altLang="en-US" sz="2400" b="1" dirty="0">
              <a:latin typeface="宋体" pitchFamily="2" charset="-122"/>
            </a:endParaRPr>
          </a:p>
        </p:txBody>
      </p:sp>
      <p:grpSp>
        <p:nvGrpSpPr>
          <p:cNvPr id="4" name="Group 4"/>
          <p:cNvGrpSpPr>
            <a:grpSpLocks/>
          </p:cNvGrpSpPr>
          <p:nvPr/>
        </p:nvGrpSpPr>
        <p:grpSpPr bwMode="auto">
          <a:xfrm>
            <a:off x="1588" y="777875"/>
            <a:ext cx="609600" cy="2003425"/>
            <a:chOff x="0" y="0"/>
            <a:chExt cx="384" cy="1262"/>
          </a:xfrm>
        </p:grpSpPr>
        <p:pic>
          <p:nvPicPr>
            <p:cNvPr id="928774"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2877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92877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box(in)">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box(in)">
                                      <p:cBhvr>
                                        <p:cTn id="23" dur="500"/>
                                        <p:tgtEl>
                                          <p:spTgt spid="3">
                                            <p:txEl>
                                              <p:pRg st="1" end="1"/>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blinds(horizontal)">
                                      <p:cBhvr>
                                        <p:cTn id="26" dur="500"/>
                                        <p:tgtEl>
                                          <p:spTgt spid="3">
                                            <p:txEl>
                                              <p:pRg st="3" end="3"/>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blinds(horizontal)">
                                      <p:cBhvr>
                                        <p:cTn id="29" dur="500"/>
                                        <p:tgtEl>
                                          <p:spTgt spid="3">
                                            <p:txEl>
                                              <p:pRg st="4" end="4"/>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blinds(horizontal)">
                                      <p:cBhvr>
                                        <p:cTn id="3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ts val="3500"/>
              </a:lnSpc>
              <a:spcBef>
                <a:spcPct val="0"/>
              </a:spcBef>
              <a:buNone/>
            </a:pPr>
            <a:r>
              <a:rPr lang="zh-CN" altLang="en-US" sz="2400" b="1" dirty="0" smtClean="0">
                <a:latin typeface="宋体" pitchFamily="2" charset="-122"/>
              </a:rPr>
              <a:t>有人提醒戴安澜，说宗是共产党，须多加提防。他坦然答道：“现在是国共合作抗战，何防之有？宗是否共产党我不知道，我只知道他是新闻记者，写过许多真实感人的报道，有卓越的见解。我们正缺少这样的爱国志士。”几天后，他还把自己的军事著作交给宗祺仁修改并题词。</a:t>
            </a:r>
          </a:p>
          <a:p>
            <a:pPr marL="0" indent="628650" eaLnBrk="1" hangingPunct="1">
              <a:lnSpc>
                <a:spcPts val="3500"/>
              </a:lnSpc>
              <a:spcBef>
                <a:spcPct val="0"/>
              </a:spcBef>
              <a:buNone/>
            </a:pPr>
            <a:r>
              <a:rPr lang="zh-CN" altLang="en-US" sz="2400" b="1" dirty="0" smtClean="0">
                <a:latin typeface="宋体" pitchFamily="2" charset="-122"/>
              </a:rPr>
              <a:t>太平洋战争爆发后，中国决定派远征军赴缅甸对日作战。当命令到达时，已升任第 </a:t>
            </a:r>
            <a:r>
              <a:rPr lang="en-US" altLang="zh-CN" sz="2400" b="1" dirty="0" smtClean="0">
                <a:latin typeface="宋体" pitchFamily="2" charset="-122"/>
              </a:rPr>
              <a:t>200</a:t>
            </a:r>
            <a:r>
              <a:rPr lang="zh-CN" altLang="en-US" sz="2400" b="1" dirty="0" smtClean="0">
                <a:latin typeface="宋体" pitchFamily="2" charset="-122"/>
              </a:rPr>
              <a:t>师师长的戴安澜高唱</a:t>
            </a:r>
            <a:r>
              <a:rPr lang="en-US" altLang="zh-CN" sz="2400" b="1" dirty="0" smtClean="0">
                <a:latin typeface="宋体" pitchFamily="2" charset="-122"/>
              </a:rPr>
              <a:t>《</a:t>
            </a:r>
            <a:r>
              <a:rPr lang="zh-CN" altLang="en-US" sz="2400" b="1" dirty="0" smtClean="0">
                <a:latin typeface="宋体" pitchFamily="2" charset="-122"/>
              </a:rPr>
              <a:t>满江红</a:t>
            </a:r>
            <a:r>
              <a:rPr lang="en-US" altLang="zh-CN" sz="2400" b="1" dirty="0" smtClean="0">
                <a:latin typeface="宋体" pitchFamily="2" charset="-122"/>
              </a:rPr>
              <a:t>》</a:t>
            </a:r>
            <a:r>
              <a:rPr lang="zh-CN" altLang="en-US" sz="2400" b="1" dirty="0" smtClean="0">
                <a:latin typeface="宋体" pitchFamily="2" charset="-122"/>
              </a:rPr>
              <a:t>，并向官兵宣讲诸葛亮远征的事迹，以“鞠躬尽瘁，死而后已”的精神激励官兵。赴缅途中，他激情满怀，赋</a:t>
            </a:r>
            <a:r>
              <a:rPr lang="en-US" altLang="zh-CN" sz="2400" b="1" dirty="0" smtClean="0">
                <a:latin typeface="宋体" pitchFamily="2" charset="-122"/>
              </a:rPr>
              <a:t>《</a:t>
            </a:r>
            <a:r>
              <a:rPr lang="zh-CN" altLang="en-US" sz="2400" b="1" dirty="0" smtClean="0">
                <a:latin typeface="宋体" pitchFamily="2" charset="-122"/>
              </a:rPr>
              <a:t>远征</a:t>
            </a:r>
            <a:r>
              <a:rPr lang="en-US" altLang="zh-CN" sz="2400" b="1" dirty="0" smtClean="0">
                <a:latin typeface="宋体" pitchFamily="2" charset="-122"/>
              </a:rPr>
              <a:t>》</a:t>
            </a:r>
            <a:r>
              <a:rPr lang="zh-CN" altLang="en-US" sz="2400" b="1" dirty="0" smtClean="0">
                <a:latin typeface="宋体" pitchFamily="2" charset="-122"/>
              </a:rPr>
              <a:t>二首以明志。其一云： “万里旌旗耀眼开，王师出境岛夷摧。扬鞭遥指花如许，诸葛前身今又来。”其二云：“策马奔车走八荒，远征功业迈秦皇。</a:t>
            </a:r>
          </a:p>
          <a:p>
            <a:pPr marL="0" indent="0" eaLnBrk="1" hangingPunct="1">
              <a:lnSpc>
                <a:spcPts val="3500"/>
              </a:lnSpc>
              <a:spcBef>
                <a:spcPct val="0"/>
              </a:spcBef>
              <a:buNone/>
            </a:pPr>
            <a:endParaRPr lang="zh-CN" altLang="en-US" sz="2400" b="1" dirty="0" smtClean="0">
              <a:latin typeface="宋体" pitchFamily="2" charset="-122"/>
            </a:endParaRPr>
          </a:p>
        </p:txBody>
      </p:sp>
      <p:grpSp>
        <p:nvGrpSpPr>
          <p:cNvPr id="4" name="Group 4"/>
          <p:cNvGrpSpPr>
            <a:grpSpLocks/>
          </p:cNvGrpSpPr>
          <p:nvPr/>
        </p:nvGrpSpPr>
        <p:grpSpPr bwMode="auto">
          <a:xfrm>
            <a:off x="1588" y="777875"/>
            <a:ext cx="609600" cy="2003425"/>
            <a:chOff x="0" y="0"/>
            <a:chExt cx="384" cy="1262"/>
          </a:xfrm>
        </p:grpSpPr>
        <p:pic>
          <p:nvPicPr>
            <p:cNvPr id="929798"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2979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92980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ts val="3500"/>
              </a:lnSpc>
              <a:spcBef>
                <a:spcPct val="0"/>
              </a:spcBef>
              <a:buNone/>
            </a:pPr>
            <a:r>
              <a:rPr lang="zh-CN" altLang="en-US" sz="2400" b="1" dirty="0" smtClean="0">
                <a:latin typeface="宋体" pitchFamily="2" charset="-122"/>
              </a:rPr>
              <a:t>澄清宇宙安黎庶，先挽长弓射夕阳。”</a:t>
            </a:r>
            <a:endParaRPr lang="en-US" altLang="zh-CN" sz="2400" b="1" dirty="0" smtClean="0">
              <a:latin typeface="宋体" pitchFamily="2" charset="-122"/>
            </a:endParaRPr>
          </a:p>
          <a:p>
            <a:pPr marL="0" indent="628650" eaLnBrk="1" hangingPunct="1">
              <a:lnSpc>
                <a:spcPts val="3500"/>
              </a:lnSpc>
              <a:spcBef>
                <a:spcPct val="0"/>
              </a:spcBef>
              <a:buNone/>
            </a:pPr>
            <a:r>
              <a:rPr lang="zh-CN" altLang="en-US" sz="2400" b="1" dirty="0" smtClean="0">
                <a:latin typeface="宋体" pitchFamily="2" charset="-122"/>
              </a:rPr>
              <a:t>入缅不久，日军主力迫近东瓜，军长杜聿明决定集中主力击溃日军。戴安澜立下誓言：“此次远征，系唐明以来扬国威之盛举，虽战至一兵一卒，也必死守东瓜。”这时，英军突然撤走，我方援军未至，形势危急，戴安澜决心以身报国。他宣布：“本师长立遗嘱在先：如果师长战死，以副师长代之；副师长战死，参谋长代之</a:t>
            </a:r>
            <a:r>
              <a:rPr lang="en-US" altLang="zh-CN" sz="2400" b="1" dirty="0" smtClean="0">
                <a:latin typeface="宋体" pitchFamily="2" charset="-122"/>
              </a:rPr>
              <a:t>……</a:t>
            </a:r>
            <a:r>
              <a:rPr lang="zh-CN" altLang="en-US" sz="2400" b="1" dirty="0" smtClean="0">
                <a:latin typeface="宋体" pitchFamily="2" charset="-122"/>
              </a:rPr>
              <a:t>以此类推，各级皆然。”他给夫人王荷馨写了绝命家书：“余此次奉命固守东瓜，因上面大计未定，与后方联络过远，敌人行动又快，现在孤军奋斗，决以全部牺牲报国家养育。为国家战死，事极光荣。所念者，你们母子今后生活，</a:t>
            </a:r>
            <a:endParaRPr lang="en-US" altLang="zh-CN" sz="2400" b="1" dirty="0">
              <a:latin typeface="宋体" pitchFamily="2" charset="-122"/>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4" name="Group 4"/>
          <p:cNvGrpSpPr>
            <a:grpSpLocks/>
          </p:cNvGrpSpPr>
          <p:nvPr/>
        </p:nvGrpSpPr>
        <p:grpSpPr bwMode="auto">
          <a:xfrm>
            <a:off x="1588" y="777875"/>
            <a:ext cx="609600" cy="2003425"/>
            <a:chOff x="0" y="0"/>
            <a:chExt cx="384" cy="1262"/>
          </a:xfrm>
        </p:grpSpPr>
        <p:pic>
          <p:nvPicPr>
            <p:cNvPr id="930822"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93082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771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771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771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内容占位符 2"/>
          <p:cNvSpPr txBox="1">
            <a:spLocks/>
          </p:cNvSpPr>
          <p:nvPr/>
        </p:nvSpPr>
        <p:spPr bwMode="auto">
          <a:xfrm>
            <a:off x="866805" y="1071546"/>
            <a:ext cx="7920037" cy="192087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fontAlgn="base">
              <a:lnSpc>
                <a:spcPts val="3500"/>
              </a:lnSpc>
              <a:spcBef>
                <a:spcPct val="0"/>
              </a:spcBef>
              <a:spcAft>
                <a:spcPct val="0"/>
              </a:spcAft>
            </a:pPr>
            <a:r>
              <a:rPr lang="en-US" altLang="zh-CN" sz="2400" b="1" kern="0" dirty="0" smtClean="0">
                <a:solidFill>
                  <a:srgbClr val="990033"/>
                </a:solidFill>
                <a:latin typeface="宋体" pitchFamily="2" charset="-122"/>
              </a:rPr>
              <a:t>B</a:t>
            </a:r>
            <a:r>
              <a:rPr lang="zh-CN" altLang="en-US" sz="2400" b="1" kern="0" dirty="0" smtClean="0">
                <a:solidFill>
                  <a:srgbClr val="990033"/>
                </a:solidFill>
                <a:latin typeface="宋体" pitchFamily="2" charset="-122"/>
              </a:rPr>
              <a:t>　</a:t>
            </a:r>
            <a:r>
              <a:rPr lang="en-US" altLang="zh-CN" sz="2400" b="1" kern="0" dirty="0" smtClean="0">
                <a:solidFill>
                  <a:srgbClr val="990033"/>
                </a:solidFill>
                <a:latin typeface="宋体" pitchFamily="2" charset="-122"/>
              </a:rPr>
              <a:t>[</a:t>
            </a:r>
            <a:r>
              <a:rPr lang="zh-CN" altLang="en-US" sz="2400" b="1" kern="0" dirty="0" smtClean="0">
                <a:solidFill>
                  <a:srgbClr val="990033"/>
                </a:solidFill>
                <a:latin typeface="黑体" pitchFamily="2" charset="-122"/>
                <a:ea typeface="黑体" pitchFamily="2" charset="-122"/>
              </a:rPr>
              <a:t>解析</a:t>
            </a:r>
            <a:r>
              <a:rPr lang="en-US" altLang="zh-CN" sz="2400" b="1" kern="0" dirty="0" smtClean="0">
                <a:solidFill>
                  <a:srgbClr val="990033"/>
                </a:solidFill>
                <a:latin typeface="宋体" pitchFamily="2" charset="-122"/>
              </a:rPr>
              <a:t>] </a:t>
            </a:r>
            <a:r>
              <a:rPr lang="zh-CN" altLang="en-US" sz="2400" b="1" kern="0" dirty="0" smtClean="0">
                <a:solidFill>
                  <a:srgbClr val="990033"/>
                </a:solidFill>
                <a:latin typeface="宋体" pitchFamily="2" charset="-122"/>
              </a:rPr>
              <a:t>原文第三自然段中的“但是在适度范围内却能够给我们的认知功能带来益处”，有“在适度范围内”这个条件；选项删去了这个条件，犯了以偏概全的错误。</a:t>
            </a:r>
          </a:p>
        </p:txBody>
      </p:sp>
      <p:sp>
        <p:nvSpPr>
          <p:cNvPr id="9"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sp>
        <p:nvSpPr>
          <p:cNvPr id="3" name="内容占位符 2"/>
          <p:cNvSpPr>
            <a:spLocks noGrp="1"/>
          </p:cNvSpPr>
          <p:nvPr>
            <p:ph idx="4294967295"/>
          </p:nvPr>
        </p:nvSpPr>
        <p:spPr>
          <a:xfrm>
            <a:off x="785786" y="857232"/>
            <a:ext cx="7929618" cy="5357850"/>
          </a:xfrm>
        </p:spPr>
        <p:txBody>
          <a:bodyPr>
            <a:noAutofit/>
          </a:bodyPr>
          <a:lstStyle/>
          <a:p>
            <a:pPr marL="0" indent="90488" eaLnBrk="1" hangingPunct="1">
              <a:lnSpc>
                <a:spcPts val="3500"/>
              </a:lnSpc>
              <a:spcBef>
                <a:spcPct val="0"/>
              </a:spcBef>
              <a:buNone/>
            </a:pPr>
            <a:r>
              <a:rPr lang="zh-CN" altLang="en-US" sz="2400" b="1" dirty="0" smtClean="0">
                <a:latin typeface="宋体" pitchFamily="2" charset="-122"/>
              </a:rPr>
              <a:t>当更痛苦。望你珍重，并爱护诸儿，侍奉老母。 老父在皖，可不必呈闻。”面对日军发动步兵、炮兵和空军联合进攻，狂轰滥炸，施放毒气，戴安澜率部同仇敌忾，顽强战斗，抗击四倍于己的日军长达十余日。中印缅战区美军司令兼中国战区统帅部参谋长史迪威表示：“近代立功异域，扬中华声威者，以戴将军为第一人。”日本人战后回忆时也承认：“该部队自始至终战斗意志旺盛</a:t>
            </a:r>
            <a:r>
              <a:rPr lang="en-US" altLang="zh-CN" sz="2400" b="1" dirty="0" smtClean="0">
                <a:latin typeface="宋体" pitchFamily="2" charset="-122"/>
              </a:rPr>
              <a:t>……</a:t>
            </a:r>
            <a:r>
              <a:rPr lang="zh-CN" altLang="en-US" sz="2400" b="1" dirty="0" smtClean="0">
                <a:latin typeface="宋体" pitchFamily="2" charset="-122"/>
              </a:rPr>
              <a:t>虽是敌军，但令人佩服！自司令官饭田中将以下各将官无不赞叹其勇气。”</a:t>
            </a:r>
            <a:endParaRPr lang="en-US" altLang="zh-CN" sz="2400" b="1" dirty="0" smtClean="0">
              <a:latin typeface="宋体" pitchFamily="2" charset="-122"/>
            </a:endParaRPr>
          </a:p>
          <a:p>
            <a:pPr marL="0" indent="628650" eaLnBrk="1" hangingPunct="1">
              <a:lnSpc>
                <a:spcPts val="3500"/>
              </a:lnSpc>
              <a:spcBef>
                <a:spcPct val="0"/>
              </a:spcBef>
              <a:buNone/>
            </a:pPr>
            <a:r>
              <a:rPr lang="zh-CN" altLang="en-US" sz="2400" b="1" dirty="0" smtClean="0">
                <a:latin typeface="宋体" pitchFamily="2" charset="-122"/>
              </a:rPr>
              <a:t>东瓜保卫战虽然给予日军沉重打击，但因盟军失利，缅北战局急转直下，腹背受敌的远征军被迫突围。这时，</a:t>
            </a:r>
          </a:p>
        </p:txBody>
      </p:sp>
      <p:grpSp>
        <p:nvGrpSpPr>
          <p:cNvPr id="4" name="Group 4"/>
          <p:cNvGrpSpPr>
            <a:grpSpLocks/>
          </p:cNvGrpSpPr>
          <p:nvPr/>
        </p:nvGrpSpPr>
        <p:grpSpPr bwMode="auto">
          <a:xfrm>
            <a:off x="1588" y="777875"/>
            <a:ext cx="609600" cy="2003425"/>
            <a:chOff x="0" y="0"/>
            <a:chExt cx="384" cy="1262"/>
          </a:xfrm>
        </p:grpSpPr>
        <p:pic>
          <p:nvPicPr>
            <p:cNvPr id="931846"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3184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93184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sp>
        <p:nvSpPr>
          <p:cNvPr id="3" name="内容占位符 2"/>
          <p:cNvSpPr>
            <a:spLocks noGrp="1"/>
          </p:cNvSpPr>
          <p:nvPr>
            <p:ph idx="4294967295"/>
          </p:nvPr>
        </p:nvSpPr>
        <p:spPr>
          <a:xfrm>
            <a:off x="857224" y="1000108"/>
            <a:ext cx="7920037" cy="5399087"/>
          </a:xfrm>
        </p:spPr>
        <p:txBody>
          <a:bodyPr>
            <a:noAutofit/>
          </a:bodyPr>
          <a:lstStyle/>
          <a:p>
            <a:pPr marL="0" indent="0" eaLnBrk="1" hangingPunct="1">
              <a:lnSpc>
                <a:spcPts val="3500"/>
              </a:lnSpc>
              <a:spcBef>
                <a:spcPct val="0"/>
              </a:spcBef>
              <a:buNone/>
            </a:pPr>
            <a:r>
              <a:rPr lang="zh-CN" altLang="en-US" sz="2400" b="1" dirty="0" smtClean="0">
                <a:latin typeface="宋体" pitchFamily="2" charset="-122"/>
              </a:rPr>
              <a:t>英国要求远征军申请难民身份，以便英国军队收容。戴安澜发誓：“我戴某人宁愿与日寇战死，绝不苟且偷生。”于是率部进入缅北野人山，向祖国方向艰难跋涉。就在部队到达离祖国最近的一条公路时，突遭日军伏击，他立即命令分散突围。激战中，戴安澜胸腹中弹。时值缅甸雨季，大雨滂沱，部队既要突破日军堵击，还需忍饥挨饿，穿越荒山密林。</a:t>
            </a:r>
            <a:r>
              <a:rPr lang="en-US" altLang="zh-CN" sz="2400" b="1" dirty="0" smtClean="0">
                <a:latin typeface="宋体" pitchFamily="2" charset="-122"/>
              </a:rPr>
              <a:t>1942</a:t>
            </a:r>
            <a:r>
              <a:rPr lang="zh-CN" altLang="en-US" sz="2400" b="1" dirty="0" smtClean="0">
                <a:latin typeface="宋体" pitchFamily="2" charset="-122"/>
              </a:rPr>
              <a:t>年</a:t>
            </a:r>
            <a:r>
              <a:rPr lang="en-US" altLang="zh-CN" sz="2400" b="1" dirty="0" smtClean="0">
                <a:latin typeface="宋体" pitchFamily="2" charset="-122"/>
              </a:rPr>
              <a:t>5</a:t>
            </a:r>
            <a:r>
              <a:rPr lang="zh-CN" altLang="en-US" sz="2400" b="1" dirty="0" smtClean="0">
                <a:latin typeface="宋体" pitchFamily="2" charset="-122"/>
              </a:rPr>
              <a:t>月</a:t>
            </a:r>
            <a:r>
              <a:rPr lang="en-US" altLang="zh-CN" sz="2400" b="1" dirty="0" smtClean="0">
                <a:latin typeface="宋体" pitchFamily="2" charset="-122"/>
              </a:rPr>
              <a:t>26</a:t>
            </a:r>
            <a:r>
              <a:rPr lang="zh-CN" altLang="en-US" sz="2400" b="1" dirty="0" smtClean="0">
                <a:latin typeface="宋体" pitchFamily="2" charset="-122"/>
              </a:rPr>
              <a:t>日，他们行至缅北茅邦村，戴安澜伤势恶化，以身殉国，年仅</a:t>
            </a:r>
            <a:r>
              <a:rPr lang="en-US" altLang="zh-CN" sz="2400" b="1" dirty="0" smtClean="0">
                <a:latin typeface="宋体" pitchFamily="2" charset="-122"/>
              </a:rPr>
              <a:t>38</a:t>
            </a:r>
            <a:r>
              <a:rPr lang="zh-CN" altLang="en-US" sz="2400" b="1" dirty="0" smtClean="0">
                <a:latin typeface="宋体" pitchFamily="2" charset="-122"/>
              </a:rPr>
              <a:t>岁。弥留之际，参谋长问他下一步的行动路线，这时他已不能说话，手指地图，示意部队从莫洛过瑞丽江向北回国，又让人扶着他面向祖国注视许久，安然而逝。</a:t>
            </a:r>
          </a:p>
        </p:txBody>
      </p:sp>
      <p:grpSp>
        <p:nvGrpSpPr>
          <p:cNvPr id="4" name="Group 4"/>
          <p:cNvGrpSpPr>
            <a:grpSpLocks/>
          </p:cNvGrpSpPr>
          <p:nvPr/>
        </p:nvGrpSpPr>
        <p:grpSpPr bwMode="auto">
          <a:xfrm>
            <a:off x="1588" y="777875"/>
            <a:ext cx="609600" cy="2003425"/>
            <a:chOff x="0" y="0"/>
            <a:chExt cx="384" cy="1262"/>
          </a:xfrm>
        </p:grpSpPr>
        <p:pic>
          <p:nvPicPr>
            <p:cNvPr id="932870"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3287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93287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sp>
        <p:nvSpPr>
          <p:cNvPr id="3" name="内容占位符 2"/>
          <p:cNvSpPr>
            <a:spLocks noGrp="1"/>
          </p:cNvSpPr>
          <p:nvPr>
            <p:ph idx="4294967295"/>
          </p:nvPr>
        </p:nvSpPr>
        <p:spPr>
          <a:xfrm>
            <a:off x="785786" y="857232"/>
            <a:ext cx="7920037" cy="5399087"/>
          </a:xfrm>
        </p:spPr>
        <p:txBody>
          <a:bodyPr>
            <a:noAutofit/>
          </a:bodyPr>
          <a:lstStyle/>
          <a:p>
            <a:pPr marL="0" indent="622300" eaLnBrk="1" hangingPunct="1">
              <a:lnSpc>
                <a:spcPts val="3500"/>
              </a:lnSpc>
              <a:spcBef>
                <a:spcPct val="0"/>
              </a:spcBef>
              <a:buNone/>
            </a:pPr>
            <a:r>
              <a:rPr lang="zh-CN" altLang="en-US" sz="2400" b="1" dirty="0" smtClean="0">
                <a:latin typeface="宋体" pitchFamily="2" charset="-122"/>
              </a:rPr>
              <a:t>戴安澜牺牲后，遗体由官兵抬回国内。渡过瑞丽江后，乃将遗体火化，骨灰装入小木箱，以马驮载。这一情景感动了沿途民众，一位老华侨痛心地说：“寿材这么小，怎能配得上将军的英名与地位？”随即捐出自备的楠木寿材。腾冲县长率全县父老乡亲</a:t>
            </a:r>
            <a:r>
              <a:rPr lang="en-US" altLang="zh-CN" sz="2400" b="1" dirty="0" smtClean="0">
                <a:latin typeface="宋体" pitchFamily="2" charset="-122"/>
              </a:rPr>
              <a:t>20</a:t>
            </a:r>
            <a:r>
              <a:rPr lang="zh-CN" altLang="en-US" sz="2400" b="1" dirty="0" smtClean="0">
                <a:latin typeface="宋体" pitchFamily="2" charset="-122"/>
              </a:rPr>
              <a:t>万人，沿街跪迎将军灵车。随后，国民政府追赠戴安澜为陆军中将，美国总统罗斯福追授戴安澜懋绩勋章。国民政府在广西全州举行安葬仪式，中共领袖毛泽东派人送来挽诗：“外侮需人御，将军赋采薇。师称机械化，勇夺虎罴威。浴血东瓜守，驱倭棠吉归。沙场竟殒命，壮志也无违。”周恩来、朱德等也敬献挽词、挽联。新中国成立后，中央人民政府追认戴安澜为革命</a:t>
            </a:r>
            <a:endParaRPr lang="en-US" altLang="zh-CN" sz="2400" b="1" dirty="0" smtClean="0">
              <a:latin typeface="宋体" pitchFamily="2" charset="-122"/>
            </a:endParaRPr>
          </a:p>
        </p:txBody>
      </p:sp>
      <p:grpSp>
        <p:nvGrpSpPr>
          <p:cNvPr id="4" name="Group 4"/>
          <p:cNvGrpSpPr>
            <a:grpSpLocks/>
          </p:cNvGrpSpPr>
          <p:nvPr/>
        </p:nvGrpSpPr>
        <p:grpSpPr bwMode="auto">
          <a:xfrm>
            <a:off x="1588" y="777875"/>
            <a:ext cx="609600" cy="2003425"/>
            <a:chOff x="0" y="0"/>
            <a:chExt cx="384" cy="1262"/>
          </a:xfrm>
        </p:grpSpPr>
        <p:pic>
          <p:nvPicPr>
            <p:cNvPr id="933894"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3389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93389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sp>
        <p:nvSpPr>
          <p:cNvPr id="3" name="内容占位符 2"/>
          <p:cNvSpPr>
            <a:spLocks noGrp="1"/>
          </p:cNvSpPr>
          <p:nvPr>
            <p:ph idx="4294967295"/>
          </p:nvPr>
        </p:nvSpPr>
        <p:spPr>
          <a:xfrm>
            <a:off x="714348" y="857232"/>
            <a:ext cx="7920037" cy="5399087"/>
          </a:xfrm>
        </p:spPr>
        <p:txBody>
          <a:bodyPr>
            <a:noAutofit/>
          </a:bodyPr>
          <a:lstStyle/>
          <a:p>
            <a:pPr marL="0" indent="0" eaLnBrk="1" hangingPunct="1">
              <a:lnSpc>
                <a:spcPts val="3500"/>
              </a:lnSpc>
              <a:spcBef>
                <a:spcPct val="0"/>
              </a:spcBef>
              <a:buNone/>
            </a:pPr>
            <a:r>
              <a:rPr lang="zh-CN" altLang="en-US" sz="2400" b="1" dirty="0" smtClean="0">
                <a:latin typeface="宋体" pitchFamily="2" charset="-122"/>
              </a:rPr>
              <a:t>烈士，并以毛泽东主席的名义向遗属颁发“革命牺牲军人家属光荣纪念证”。</a:t>
            </a:r>
          </a:p>
          <a:p>
            <a:pPr marL="0" indent="62230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摘编自茅海建主编</a:t>
            </a:r>
            <a:r>
              <a:rPr lang="en-US" altLang="zh-CN" sz="2400" b="1" dirty="0" smtClean="0">
                <a:latin typeface="宋体" pitchFamily="2" charset="-122"/>
              </a:rPr>
              <a:t>《</a:t>
            </a:r>
            <a:r>
              <a:rPr lang="zh-CN" altLang="en-US" sz="2400" b="1" dirty="0" smtClean="0">
                <a:latin typeface="宋体" pitchFamily="2" charset="-122"/>
              </a:rPr>
              <a:t>国民党抗战殉国将领</a:t>
            </a:r>
            <a:r>
              <a:rPr lang="en-US" altLang="zh-CN" sz="2400" b="1" dirty="0" smtClean="0">
                <a:latin typeface="宋体" pitchFamily="2" charset="-122"/>
              </a:rPr>
              <a:t>》</a:t>
            </a:r>
            <a:r>
              <a:rPr lang="zh-CN" altLang="en-US" sz="2400" b="1" dirty="0" smtClean="0">
                <a:latin typeface="宋体" pitchFamily="2" charset="-122"/>
              </a:rPr>
              <a:t>等</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相关链接</a:t>
            </a:r>
            <a:r>
              <a:rPr lang="en-US" altLang="zh-CN" sz="2400" b="1" dirty="0" smtClean="0">
                <a:latin typeface="宋体" pitchFamily="2" charset="-122"/>
              </a:rPr>
              <a:t>]</a:t>
            </a:r>
          </a:p>
          <a:p>
            <a:pPr marL="0" indent="622300" eaLnBrk="1" hangingPunct="1">
              <a:lnSpc>
                <a:spcPts val="3500"/>
              </a:lnSpc>
              <a:spcBef>
                <a:spcPct val="0"/>
              </a:spcBef>
              <a:buNone/>
            </a:pPr>
            <a:r>
              <a:rPr lang="en-US" altLang="zh-CN" sz="2400" b="1" dirty="0" smtClean="0">
                <a:latin typeface="宋体" pitchFamily="2" charset="-122"/>
              </a:rPr>
              <a:t>①</a:t>
            </a:r>
            <a:r>
              <a:rPr lang="zh-CN" altLang="en-US" sz="2400" b="1" dirty="0" smtClean="0">
                <a:latin typeface="宋体" pitchFamily="2" charset="-122"/>
              </a:rPr>
              <a:t>人我之际要看得平，平则不忮；功名之际要看得淡，淡则不求；生死之际要看得破，破则不惧。人能不忮不求不惧，则无往而非乐境，而生气盎然矣。</a:t>
            </a:r>
          </a:p>
          <a:p>
            <a:pPr marL="0" indent="622300"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戴安澜赠部属各官长题词</a:t>
            </a:r>
            <a:r>
              <a:rPr lang="en-US" altLang="zh-CN" sz="2400" b="1" dirty="0" smtClean="0">
                <a:latin typeface="宋体" pitchFamily="2" charset="-122"/>
              </a:rPr>
              <a:t>)</a:t>
            </a:r>
          </a:p>
          <a:p>
            <a:pPr marL="0" indent="622300" eaLnBrk="1" hangingPunct="1">
              <a:lnSpc>
                <a:spcPts val="3500"/>
              </a:lnSpc>
              <a:spcBef>
                <a:spcPct val="0"/>
              </a:spcBef>
              <a:buNone/>
            </a:pPr>
            <a:endParaRPr lang="en-US" altLang="zh-CN" sz="2400" b="1" dirty="0" smtClean="0">
              <a:latin typeface="宋体" pitchFamily="2" charset="-122"/>
            </a:endParaRPr>
          </a:p>
        </p:txBody>
      </p:sp>
      <p:grpSp>
        <p:nvGrpSpPr>
          <p:cNvPr id="4" name="Group 4"/>
          <p:cNvGrpSpPr>
            <a:grpSpLocks/>
          </p:cNvGrpSpPr>
          <p:nvPr/>
        </p:nvGrpSpPr>
        <p:grpSpPr bwMode="auto">
          <a:xfrm>
            <a:off x="1588" y="777875"/>
            <a:ext cx="609600" cy="2003425"/>
            <a:chOff x="0" y="0"/>
            <a:chExt cx="384" cy="1262"/>
          </a:xfrm>
        </p:grpSpPr>
        <p:pic>
          <p:nvPicPr>
            <p:cNvPr id="934918"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3491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93492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indent="622300">
              <a:lnSpc>
                <a:spcPts val="3500"/>
              </a:lnSpc>
              <a:spcBef>
                <a:spcPct val="0"/>
              </a:spcBef>
            </a:pPr>
            <a:r>
              <a:rPr lang="en-US" altLang="zh-CN" sz="2400" b="1" dirty="0" smtClean="0">
                <a:latin typeface="宋体" pitchFamily="2" charset="-122"/>
              </a:rPr>
              <a:t>②</a:t>
            </a:r>
            <a:r>
              <a:rPr lang="zh-CN" altLang="en-US" sz="2400" b="1" dirty="0" smtClean="0">
                <a:latin typeface="宋体" pitchFamily="2" charset="-122"/>
              </a:rPr>
              <a:t>军人一般以彪悍为荣，但是戴安澜与众不同，他多才多艺，熟读文史，精通琴棋书画。如果不是因为战乱和外敌入侵，他很有可能成为一位儒雅名士，但国家危难却把他的命运引上另外一条路。</a:t>
            </a:r>
          </a:p>
          <a:p>
            <a:pPr indent="622300" algn="r">
              <a:lnSpc>
                <a:spcPts val="3500"/>
              </a:lnSpc>
              <a:spcBef>
                <a:spcPct val="0"/>
              </a:spcBef>
            </a:pPr>
            <a:r>
              <a:rPr lang="en-US" altLang="zh-CN" sz="2400" b="1" dirty="0" smtClean="0">
                <a:latin typeface="宋体" pitchFamily="2" charset="-122"/>
              </a:rPr>
              <a:t>(</a:t>
            </a:r>
            <a:r>
              <a:rPr lang="zh-CN" altLang="en-US" sz="2400" b="1" dirty="0" smtClean="0">
                <a:latin typeface="宋体" pitchFamily="2" charset="-122"/>
              </a:rPr>
              <a:t>戴复东等</a:t>
            </a:r>
            <a:r>
              <a:rPr lang="en-US" altLang="zh-CN" sz="2400" b="1" dirty="0" smtClean="0">
                <a:latin typeface="宋体" pitchFamily="2" charset="-122"/>
              </a:rPr>
              <a:t>《</a:t>
            </a:r>
            <a:r>
              <a:rPr lang="zh-CN" altLang="en-US" sz="2400" b="1" dirty="0" smtClean="0">
                <a:latin typeface="宋体" pitchFamily="2" charset="-122"/>
              </a:rPr>
              <a:t>我们的父亲戴安澜</a:t>
            </a:r>
            <a:r>
              <a:rPr lang="en-US" altLang="zh-CN" sz="2400" b="1" dirty="0" smtClean="0">
                <a:latin typeface="宋体" pitchFamily="2" charset="-122"/>
              </a:rPr>
              <a:t>》)</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3" name="Group 4"/>
          <p:cNvGrpSpPr>
            <a:grpSpLocks/>
          </p:cNvGrpSpPr>
          <p:nvPr/>
        </p:nvGrpSpPr>
        <p:grpSpPr bwMode="auto">
          <a:xfrm>
            <a:off x="1588" y="777875"/>
            <a:ext cx="609600" cy="2003425"/>
            <a:chOff x="0" y="0"/>
            <a:chExt cx="384" cy="1262"/>
          </a:xfrm>
        </p:grpSpPr>
        <p:pic>
          <p:nvPicPr>
            <p:cNvPr id="935942"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3594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93594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a:t>
            </a:r>
            <a:r>
              <a:rPr lang="en-US" altLang="zh-CN" sz="2400" b="1" dirty="0" smtClean="0">
                <a:latin typeface="宋体" pitchFamily="2" charset="-122"/>
              </a:rPr>
              <a:t>1.</a:t>
            </a:r>
            <a:r>
              <a:rPr lang="zh-CN" altLang="en-US" sz="2400" b="1" dirty="0" smtClean="0">
                <a:latin typeface="宋体" pitchFamily="2" charset="-122"/>
              </a:rPr>
              <a:t>下列对材料有关内容的分析和概括，最恰当的两项是</a:t>
            </a:r>
            <a:r>
              <a:rPr lang="en-US" altLang="zh-CN" sz="2400" b="1" dirty="0" smtClean="0">
                <a:latin typeface="宋体" pitchFamily="2" charset="-122"/>
              </a:rPr>
              <a:t>(5</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a:lnSpc>
                <a:spcPts val="3500"/>
              </a:lnSpc>
            </a:pPr>
            <a:r>
              <a:rPr lang="en-US" altLang="zh-CN" sz="2400" b="1" dirty="0" smtClean="0">
                <a:latin typeface="宋体" pitchFamily="2" charset="-122"/>
              </a:rPr>
              <a:t>A</a:t>
            </a:r>
            <a:r>
              <a:rPr lang="zh-CN" altLang="en-US" sz="2400" b="1" dirty="0" smtClean="0">
                <a:latin typeface="宋体" pitchFamily="2" charset="-122"/>
              </a:rPr>
              <a:t>．戴安澜自幼对岳飞的</a:t>
            </a:r>
            <a:r>
              <a:rPr lang="en-US" altLang="zh-CN" sz="2400" b="1" dirty="0" smtClean="0">
                <a:latin typeface="宋体" pitchFamily="2" charset="-122"/>
              </a:rPr>
              <a:t>《</a:t>
            </a:r>
            <a:r>
              <a:rPr lang="zh-CN" altLang="en-US" sz="2400" b="1" dirty="0" smtClean="0">
                <a:latin typeface="宋体" pitchFamily="2" charset="-122"/>
              </a:rPr>
              <a:t>满江红</a:t>
            </a:r>
            <a:r>
              <a:rPr lang="en-US" altLang="zh-CN" sz="2400" b="1" dirty="0" smtClean="0">
                <a:latin typeface="宋体" pitchFamily="2" charset="-122"/>
              </a:rPr>
              <a:t>》</a:t>
            </a:r>
            <a:r>
              <a:rPr lang="zh-CN" altLang="en-US" sz="2400" b="1" dirty="0" smtClean="0">
                <a:latin typeface="宋体" pitchFamily="2" charset="-122"/>
              </a:rPr>
              <a:t>、文天祥的</a:t>
            </a:r>
            <a:r>
              <a:rPr lang="en-US" altLang="zh-CN" sz="2400" b="1" dirty="0" smtClean="0">
                <a:latin typeface="宋体" pitchFamily="2" charset="-122"/>
              </a:rPr>
              <a:t>《</a:t>
            </a:r>
            <a:r>
              <a:rPr lang="zh-CN" altLang="en-US" sz="2400" b="1" dirty="0" smtClean="0">
                <a:latin typeface="宋体" pitchFamily="2" charset="-122"/>
              </a:rPr>
              <a:t>过零丁洋</a:t>
            </a:r>
            <a:r>
              <a:rPr lang="en-US" altLang="zh-CN" sz="2400" b="1" dirty="0" smtClean="0">
                <a:latin typeface="宋体" pitchFamily="2" charset="-122"/>
              </a:rPr>
              <a:t>》</a:t>
            </a:r>
            <a:r>
              <a:rPr lang="zh-CN" altLang="en-US" sz="2400" b="1" dirty="0" smtClean="0">
                <a:latin typeface="宋体" pitchFamily="2" charset="-122"/>
              </a:rPr>
              <a:t>等诗篇熟读成诵，常常手自笔录并吟唱，以此激发自己和官兵的爱国热忱。</a:t>
            </a:r>
          </a:p>
          <a:p>
            <a:pPr>
              <a:lnSpc>
                <a:spcPts val="3500"/>
              </a:lnSpc>
            </a:pPr>
            <a:r>
              <a:rPr lang="en-US" altLang="zh-CN" sz="2400" b="1" dirty="0" smtClean="0">
                <a:latin typeface="宋体" pitchFamily="2" charset="-122"/>
              </a:rPr>
              <a:t>B</a:t>
            </a:r>
            <a:r>
              <a:rPr lang="zh-CN" altLang="en-US" sz="2400" b="1" dirty="0" smtClean="0">
                <a:latin typeface="宋体" pitchFamily="2" charset="-122"/>
              </a:rPr>
              <a:t>．在给夫人王荷馨的家书中，戴安澜表明了为国战死的决心，认为这是军人的极大光荣，唯一放心不下的，就是妻子儿女日后的生活。</a:t>
            </a:r>
          </a:p>
          <a:p>
            <a:pPr>
              <a:lnSpc>
                <a:spcPts val="3500"/>
              </a:lnSpc>
            </a:pPr>
            <a:r>
              <a:rPr lang="en-US" altLang="zh-CN" sz="2400" b="1" dirty="0" smtClean="0">
                <a:latin typeface="宋体" pitchFamily="2" charset="-122"/>
              </a:rPr>
              <a:t>C</a:t>
            </a:r>
            <a:r>
              <a:rPr lang="zh-CN" altLang="en-US" sz="2400" b="1" dirty="0" smtClean="0">
                <a:latin typeface="宋体" pitchFamily="2" charset="-122"/>
              </a:rPr>
              <a:t>．面对形势急转直下、腹背受敌的困境，戴安澜坚决不同意要他申请难民身份以便英国军队收容的提议，奋而率部突围，与日寇死战。</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3" name="Group 4"/>
          <p:cNvGrpSpPr>
            <a:grpSpLocks/>
          </p:cNvGrpSpPr>
          <p:nvPr/>
        </p:nvGrpSpPr>
        <p:grpSpPr bwMode="auto">
          <a:xfrm>
            <a:off x="1588" y="777875"/>
            <a:ext cx="609600" cy="2003425"/>
            <a:chOff x="0" y="0"/>
            <a:chExt cx="384" cy="1262"/>
          </a:xfrm>
        </p:grpSpPr>
        <p:pic>
          <p:nvPicPr>
            <p:cNvPr id="936966"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3696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93696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D</a:t>
            </a:r>
            <a:r>
              <a:rPr lang="zh-CN" altLang="en-US" sz="2400" b="1" dirty="0" smtClean="0">
                <a:latin typeface="宋体" pitchFamily="2" charset="-122"/>
              </a:rPr>
              <a:t>．戴安澜从缅甸“马革裹尸还”的情景，感动了沿途无数民众，有人献出楠木寿材抚慰英灵，也曾出现万人空巷跪迎灵车的盛况。</a:t>
            </a:r>
          </a:p>
          <a:p>
            <a:pPr>
              <a:lnSpc>
                <a:spcPts val="3500"/>
              </a:lnSpc>
            </a:pPr>
            <a:r>
              <a:rPr lang="en-US" altLang="zh-CN" sz="2400" b="1" dirty="0" smtClean="0">
                <a:latin typeface="宋体" pitchFamily="2" charset="-122"/>
              </a:rPr>
              <a:t>E</a:t>
            </a:r>
            <a:r>
              <a:rPr lang="zh-CN" altLang="en-US" sz="2400" b="1" dirty="0" smtClean="0">
                <a:latin typeface="宋体" pitchFamily="2" charset="-122"/>
              </a:rPr>
              <a:t>．戴安澜临危受命，率第</a:t>
            </a:r>
            <a:r>
              <a:rPr lang="en-US" altLang="zh-CN" sz="2400" b="1" dirty="0" smtClean="0">
                <a:latin typeface="宋体" pitchFamily="2" charset="-122"/>
              </a:rPr>
              <a:t>200</a:t>
            </a:r>
            <a:r>
              <a:rPr lang="zh-CN" altLang="en-US" sz="2400" b="1" dirty="0" smtClean="0">
                <a:latin typeface="宋体" pitchFamily="2" charset="-122"/>
              </a:rPr>
              <a:t>师官兵驰援缅甸，固守东瓜，收复棠吉，以浴血沙场、为国捐躯的壮举，谱写了抗日救国的新</a:t>
            </a:r>
            <a:r>
              <a:rPr lang="en-US" altLang="zh-CN" sz="2400" b="1" dirty="0" smtClean="0">
                <a:latin typeface="宋体" pitchFamily="2" charset="-122"/>
              </a:rPr>
              <a:t>《</a:t>
            </a:r>
            <a:r>
              <a:rPr lang="zh-CN" altLang="en-US" sz="2400" b="1" dirty="0" smtClean="0">
                <a:latin typeface="宋体" pitchFamily="2" charset="-122"/>
              </a:rPr>
              <a:t>采薇</a:t>
            </a:r>
            <a:r>
              <a:rPr lang="en-US" altLang="zh-CN" sz="2400" b="1" dirty="0" smtClean="0">
                <a:latin typeface="宋体" pitchFamily="2" charset="-122"/>
              </a:rPr>
              <a:t>》</a:t>
            </a:r>
            <a:r>
              <a:rPr lang="zh-CN" altLang="en-US" sz="2400" b="1" dirty="0" smtClean="0">
                <a:latin typeface="宋体" pitchFamily="2" charset="-122"/>
              </a:rPr>
              <a:t>。</a:t>
            </a:r>
            <a:endParaRPr lang="en-US" altLang="zh-CN" sz="2400" b="1" dirty="0" smtClean="0">
              <a:latin typeface="宋体" pitchFamily="2" charset="-122"/>
            </a:endParaRPr>
          </a:p>
          <a:p>
            <a:pPr>
              <a:lnSpc>
                <a:spcPts val="3500"/>
              </a:lnSpc>
            </a:pPr>
            <a:endParaRPr lang="en-US" altLang="zh-CN" sz="2400" b="1" dirty="0" smtClean="0">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答</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不给分。</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回答三项或三项以上，不给分</a:t>
            </a:r>
            <a:r>
              <a:rPr lang="en-US" altLang="zh-CN" sz="2400" b="1" dirty="0" smtClean="0">
                <a:solidFill>
                  <a:srgbClr val="990033"/>
                </a:solidFill>
                <a:latin typeface="宋体" pitchFamily="2" charset="-122"/>
              </a:rPr>
              <a:t>)</a:t>
            </a:r>
          </a:p>
          <a:p>
            <a:pPr>
              <a:lnSpc>
                <a:spcPts val="3500"/>
              </a:lnSpc>
            </a:pPr>
            <a:endParaRPr lang="zh-CN" altLang="en-US"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3" name="Group 4"/>
          <p:cNvGrpSpPr>
            <a:grpSpLocks/>
          </p:cNvGrpSpPr>
          <p:nvPr/>
        </p:nvGrpSpPr>
        <p:grpSpPr bwMode="auto">
          <a:xfrm>
            <a:off x="1588" y="777875"/>
            <a:ext cx="609600" cy="2003425"/>
            <a:chOff x="0" y="0"/>
            <a:chExt cx="384" cy="1262"/>
          </a:xfrm>
        </p:grpSpPr>
        <p:pic>
          <p:nvPicPr>
            <p:cNvPr id="936966"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3696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93696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本题考查分析和概括文中信息的能力。</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项，“戴安澜自幼对岳飞的</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满江红</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、文天祥的 </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过零丁洋</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等诗篇熟读成诵，常常手自笔录并吟唱”属无中生有，原文是“他特意抄录岳飞的</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满江红</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和文天祥的</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过零丁洋</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，印发给各级官兵背诵吟唱”。</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项，“唯一放心不下的，就是妻子儿女日后的生活”的概括不全面，原文是“望你珍重，并爱护诸儿，侍奉老母。老父在皖，可不必呈闻”，可见他还惦念父母。</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项，“戴安澜坚决不同意要他申请难民身份以便英国军队收容的提议”的说法错误，原文是“英国要求远征军申请难民身份，以便英国军队收容”，戴安澜拒绝了这一要求。</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3" name="Group 4"/>
          <p:cNvGrpSpPr>
            <a:grpSpLocks/>
          </p:cNvGrpSpPr>
          <p:nvPr/>
        </p:nvGrpSpPr>
        <p:grpSpPr bwMode="auto">
          <a:xfrm>
            <a:off x="1588" y="777875"/>
            <a:ext cx="609600" cy="2003425"/>
            <a:chOff x="0" y="0"/>
            <a:chExt cx="384" cy="1262"/>
          </a:xfrm>
        </p:grpSpPr>
        <p:pic>
          <p:nvPicPr>
            <p:cNvPr id="937990"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3799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93799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 </a:t>
            </a:r>
            <a:r>
              <a:rPr lang="en-US" altLang="zh-CN" sz="2400" b="1" dirty="0" smtClean="0">
                <a:latin typeface="宋体" pitchFamily="2" charset="-122"/>
              </a:rPr>
              <a:t>2.</a:t>
            </a:r>
            <a:r>
              <a:rPr lang="zh-CN" altLang="en-US" sz="2400" b="1" dirty="0" smtClean="0">
                <a:latin typeface="宋体" pitchFamily="2" charset="-122"/>
              </a:rPr>
              <a:t>有人说</a:t>
            </a:r>
            <a:r>
              <a:rPr lang="en-US" altLang="zh-CN" sz="2400" b="1" dirty="0" smtClean="0">
                <a:latin typeface="宋体" pitchFamily="2" charset="-122"/>
              </a:rPr>
              <a:t>《</a:t>
            </a:r>
            <a:r>
              <a:rPr lang="zh-CN" altLang="en-US" sz="2400" b="1" dirty="0" smtClean="0">
                <a:latin typeface="宋体" pitchFamily="2" charset="-122"/>
              </a:rPr>
              <a:t>自由报</a:t>
            </a:r>
            <a:r>
              <a:rPr lang="en-US" altLang="zh-CN" sz="2400" b="1" dirty="0" smtClean="0">
                <a:latin typeface="宋体" pitchFamily="2" charset="-122"/>
              </a:rPr>
              <a:t>》</a:t>
            </a:r>
            <a:r>
              <a:rPr lang="zh-CN" altLang="en-US" sz="2400" b="1" dirty="0" smtClean="0">
                <a:latin typeface="宋体" pitchFamily="2" charset="-122"/>
              </a:rPr>
              <a:t>记者宗祺仁是共产党，提醒戴安澜多加提防，他却回答“何防之有”，这是为什么？请结合材料，分析戴安澜这样回答的理由。</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a:lnSpc>
                <a:spcPts val="3500"/>
              </a:lnSpc>
            </a:pPr>
            <a:endParaRPr lang="en-US" altLang="zh-CN" sz="2400" b="1" dirty="0">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国难当头，应以民族大义为重，勠力同心，共赴国难；②宗的见解卓越，报道真实感人，是少有的爱国志士；③作为莫逆之交，只应相互敬重，不能彼此防备。</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每答出一点给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分。意思答对即可。</a:t>
            </a:r>
            <a:r>
              <a:rPr lang="en-US" altLang="zh-CN" sz="2400" b="1" dirty="0" smtClean="0">
                <a:solidFill>
                  <a:srgbClr val="990033"/>
                </a:solidFill>
                <a:latin typeface="宋体" pitchFamily="2" charset="-122"/>
              </a:rPr>
              <a:t>)</a:t>
            </a:r>
          </a:p>
          <a:p>
            <a:pPr>
              <a:lnSpc>
                <a:spcPts val="3500"/>
              </a:lnSpc>
            </a:pPr>
            <a:endParaRPr lang="zh-CN" altLang="zh-CN" sz="2400" b="1" dirty="0">
              <a:solidFill>
                <a:srgbClr val="990033"/>
              </a:solidFill>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3" name="Group 4"/>
          <p:cNvGrpSpPr>
            <a:grpSpLocks/>
          </p:cNvGrpSpPr>
          <p:nvPr/>
        </p:nvGrpSpPr>
        <p:grpSpPr bwMode="auto">
          <a:xfrm>
            <a:off x="1588" y="777875"/>
            <a:ext cx="609600" cy="2003425"/>
            <a:chOff x="0" y="0"/>
            <a:chExt cx="384" cy="1262"/>
          </a:xfrm>
        </p:grpSpPr>
        <p:pic>
          <p:nvPicPr>
            <p:cNvPr id="939014"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3901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93901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ox(in)">
                                      <p:cBhvr>
                                        <p:cTn id="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筛选并整合文中信息的能力。解答此题，先要审清题干，题干转换一下问法即“记者宗祺仁是共产党，戴安澜为什么不提防他？”。其次要找到原文对应的区间。然后分析概括，分条表述。答题区间在第二段，组织答案时首先要想到：第一点，应该“为了抗战大业</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摒弃党派成见，团结爱国人士”；第二点，就是宗祺仁的为人。把“我只知道他是新闻记者，写过许多真实感人的报道， 有卓越的见解。我们正缺少这样的爱国志士”这几句转化一下，即可得出答案。另外一点就是“两人很快成为莫逆之交”，从中可知，朋友间应相互信任，相互敬重。</a:t>
            </a:r>
          </a:p>
          <a:p>
            <a:pPr>
              <a:lnSpc>
                <a:spcPts val="3500"/>
              </a:lnSpc>
            </a:pPr>
            <a:endParaRPr lang="zh-CN" altLang="zh-CN" sz="2400" b="1" dirty="0">
              <a:solidFill>
                <a:srgbClr val="990033"/>
              </a:solidFill>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3" name="Group 4"/>
          <p:cNvGrpSpPr>
            <a:grpSpLocks/>
          </p:cNvGrpSpPr>
          <p:nvPr/>
        </p:nvGrpSpPr>
        <p:grpSpPr bwMode="auto">
          <a:xfrm>
            <a:off x="1588" y="777875"/>
            <a:ext cx="609600" cy="2003425"/>
            <a:chOff x="0" y="0"/>
            <a:chExt cx="384" cy="1262"/>
          </a:xfrm>
        </p:grpSpPr>
        <p:pic>
          <p:nvPicPr>
            <p:cNvPr id="939014"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3901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93901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642"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6. </a:t>
            </a:r>
            <a:r>
              <a:rPr lang="zh-CN" altLang="en-US" sz="2400" b="1" dirty="0" smtClean="0">
                <a:latin typeface="宋体" pitchFamily="2" charset="-122"/>
              </a:rPr>
              <a:t>强加因果。将事物的因果关系故意颠倒，把因说成果，把果说成因；或者将毫无因果关系的两个事物拉到一起，强加因果关系。</a:t>
            </a:r>
            <a:r>
              <a:rPr lang="en-US" altLang="zh-CN" sz="2400" b="1" dirty="0" smtClean="0">
                <a:latin typeface="宋体" pitchFamily="2" charset="-122"/>
              </a:rPr>
              <a:t>(</a:t>
            </a:r>
            <a:r>
              <a:rPr lang="zh-CN" altLang="en-US" sz="2400" b="1" dirty="0" smtClean="0">
                <a:latin typeface="宋体" pitchFamily="2" charset="-122"/>
              </a:rPr>
              <a:t>注意：一般选项中含有诸如“因此”“因为”“所以”之类表因果关系的词时，都要特别注意是否强加因果</a:t>
            </a:r>
            <a:r>
              <a:rPr lang="en-US" altLang="zh-CN" sz="2400" b="1" dirty="0" smtClean="0">
                <a:latin typeface="宋体" pitchFamily="2" charset="-122"/>
              </a:rPr>
              <a:t>)</a:t>
            </a:r>
          </a:p>
        </p:txBody>
      </p:sp>
      <p:sp>
        <p:nvSpPr>
          <p:cNvPr id="126464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46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46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a:t>
            </a:r>
            <a:r>
              <a:rPr lang="en-US" altLang="zh-CN" sz="2400" b="1" dirty="0" smtClean="0">
                <a:latin typeface="宋体" pitchFamily="2" charset="-122"/>
              </a:rPr>
              <a:t>3.</a:t>
            </a:r>
            <a:r>
              <a:rPr lang="zh-CN" altLang="en-US" sz="2400" b="1" dirty="0" smtClean="0">
                <a:latin typeface="宋体" pitchFamily="2" charset="-122"/>
              </a:rPr>
              <a:t>戴安澜率第</a:t>
            </a:r>
            <a:r>
              <a:rPr lang="en-US" altLang="zh-CN" sz="2400" b="1" dirty="0" smtClean="0">
                <a:latin typeface="宋体" pitchFamily="2" charset="-122"/>
              </a:rPr>
              <a:t>200</a:t>
            </a:r>
            <a:r>
              <a:rPr lang="zh-CN" altLang="en-US" sz="2400" b="1" dirty="0" smtClean="0">
                <a:latin typeface="宋体" pitchFamily="2" charset="-122"/>
              </a:rPr>
              <a:t>师赴缅途中，曾赋</a:t>
            </a:r>
            <a:r>
              <a:rPr lang="en-US" altLang="zh-CN" sz="2400" b="1" dirty="0" smtClean="0">
                <a:latin typeface="宋体" pitchFamily="2" charset="-122"/>
              </a:rPr>
              <a:t>《</a:t>
            </a:r>
            <a:r>
              <a:rPr lang="zh-CN" altLang="en-US" sz="2400" b="1" dirty="0" smtClean="0">
                <a:latin typeface="宋体" pitchFamily="2" charset="-122"/>
              </a:rPr>
              <a:t>远征</a:t>
            </a:r>
            <a:r>
              <a:rPr lang="en-US" altLang="zh-CN" sz="2400" b="1" dirty="0" smtClean="0">
                <a:latin typeface="宋体" pitchFamily="2" charset="-122"/>
              </a:rPr>
              <a:t>》</a:t>
            </a:r>
            <a:r>
              <a:rPr lang="zh-CN" altLang="en-US" sz="2400" b="1" dirty="0" smtClean="0">
                <a:latin typeface="宋体" pitchFamily="2" charset="-122"/>
              </a:rPr>
              <a:t>二首以明志。诗中涉及哪些历史人物的事迹，又表达了什么志向？请结合材料，谈谈你的理解。</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a:lnSpc>
                <a:spcPts val="3500"/>
              </a:lnSpc>
            </a:pPr>
            <a:r>
              <a:rPr lang="zh-CN" altLang="en-US" sz="2400" b="1" dirty="0" smtClean="0">
                <a:solidFill>
                  <a:srgbClr val="A50021"/>
                </a:solidFill>
                <a:latin typeface="宋体" pitchFamily="2" charset="-122"/>
              </a:rPr>
              <a:t>“答案”及“解析”见本讲“现场指导”。</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3" name="Group 4"/>
          <p:cNvGrpSpPr>
            <a:grpSpLocks/>
          </p:cNvGrpSpPr>
          <p:nvPr/>
        </p:nvGrpSpPr>
        <p:grpSpPr bwMode="auto">
          <a:xfrm>
            <a:off x="1588" y="777875"/>
            <a:ext cx="609600" cy="2003425"/>
            <a:chOff x="0" y="0"/>
            <a:chExt cx="384" cy="1262"/>
          </a:xfrm>
        </p:grpSpPr>
        <p:pic>
          <p:nvPicPr>
            <p:cNvPr id="940038"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4003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94004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a:latin typeface="宋体" pitchFamily="2" charset="-122"/>
              </a:rPr>
              <a:t>4</a:t>
            </a:r>
            <a:r>
              <a:rPr lang="zh-CN" altLang="en-US" sz="2400" b="1" dirty="0" smtClean="0">
                <a:latin typeface="宋体" pitchFamily="2" charset="-122"/>
              </a:rPr>
              <a:t>． 作为著名的抗日爱国将领，戴安澜不仅深受国人爱戴，甚至连敌人也不得不佩服， 其中必有内在原因。请结合材料具体分析。</a:t>
            </a:r>
            <a:r>
              <a:rPr lang="en-US" altLang="zh-CN" sz="2400" b="1" dirty="0" smtClean="0">
                <a:latin typeface="宋体" pitchFamily="2" charset="-122"/>
              </a:rPr>
              <a:t>(8</a:t>
            </a:r>
            <a:r>
              <a:rPr lang="zh-CN" altLang="en-US" sz="2400" b="1" dirty="0" smtClean="0">
                <a:latin typeface="宋体" pitchFamily="2" charset="-122"/>
              </a:rPr>
              <a:t>分</a:t>
            </a:r>
            <a:r>
              <a:rPr lang="en-US" altLang="zh-CN" sz="2400" b="1" dirty="0" smtClean="0">
                <a:latin typeface="宋体" pitchFamily="2" charset="-122"/>
              </a:rPr>
              <a:t>)</a:t>
            </a:r>
            <a:endParaRPr lang="zh-CN" altLang="en-US" sz="2400" b="1" dirty="0">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超越党派利益，献身正义事业，血酬壮志，精忠报国；②为人平和，不求功名，临危不惧，胸怀坦荡；③关爱家人，情真意切，侠骨柔肠，勇于担当；④身为军人，熟读文史，精通琴棋书画，兼具文韬武略；⑤英勇善战，指挥若定，治军有方，视死如归。</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每答出一点给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分，给满</a:t>
            </a:r>
            <a:r>
              <a:rPr lang="en-US" altLang="zh-CN" sz="2400" b="1" dirty="0" smtClean="0">
                <a:solidFill>
                  <a:srgbClr val="990033"/>
                </a:solidFill>
                <a:latin typeface="宋体" pitchFamily="2" charset="-122"/>
              </a:rPr>
              <a:t>8</a:t>
            </a:r>
            <a:r>
              <a:rPr lang="zh-CN" altLang="en-US" sz="2400" b="1" dirty="0" smtClean="0">
                <a:solidFill>
                  <a:srgbClr val="990033"/>
                </a:solidFill>
                <a:latin typeface="宋体" pitchFamily="2" charset="-122"/>
              </a:rPr>
              <a:t>分为止。意思答对即可。如有其他答案，可根据观点明确、理由充分、论述合理的程度，酌情给分</a:t>
            </a:r>
            <a:r>
              <a:rPr lang="en-US" altLang="zh-CN" sz="2400" b="1" dirty="0" smtClean="0">
                <a:solidFill>
                  <a:srgbClr val="990033"/>
                </a:solidFill>
                <a:latin typeface="宋体" pitchFamily="2" charset="-122"/>
              </a:rPr>
              <a:t>)</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3" name="Group 4"/>
          <p:cNvGrpSpPr>
            <a:grpSpLocks/>
          </p:cNvGrpSpPr>
          <p:nvPr/>
        </p:nvGrpSpPr>
        <p:grpSpPr bwMode="auto">
          <a:xfrm>
            <a:off x="1588" y="777875"/>
            <a:ext cx="609600" cy="2003425"/>
            <a:chOff x="0" y="0"/>
            <a:chExt cx="384" cy="1262"/>
          </a:xfrm>
        </p:grpSpPr>
        <p:pic>
          <p:nvPicPr>
            <p:cNvPr id="941062"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4106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94106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从不同的角度和层面发掘文本所反映的人生价值和时代精神的能力。本题的答题思路是审清题目，明确答题内容。由题干可知问的是“戴安澜不仅深受国人爱戴，甚至连敌人也不得不佩服”的原因。答案应该有两个方面：国人佩服的原因和敌人佩服的原因。很明显，敌人佩服的原因是在第四段的最后，关键词是“勇气”； 国人佩服的原因可根据全文来概括，从对国家、家人、名利</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相关链接</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、个人才能</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相关链接</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等方面来概括。</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3" name="Group 4"/>
          <p:cNvGrpSpPr>
            <a:grpSpLocks/>
          </p:cNvGrpSpPr>
          <p:nvPr/>
        </p:nvGrpSpPr>
        <p:grpSpPr bwMode="auto">
          <a:xfrm>
            <a:off x="1588" y="777875"/>
            <a:ext cx="609600" cy="2003425"/>
            <a:chOff x="0" y="0"/>
            <a:chExt cx="384" cy="1262"/>
          </a:xfrm>
        </p:grpSpPr>
        <p:pic>
          <p:nvPicPr>
            <p:cNvPr id="942086"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4208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94208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90575" y="936625"/>
            <a:ext cx="7920038" cy="5399088"/>
          </a:xfrm>
          <a:prstGeom prst="rect">
            <a:avLst/>
          </a:prstGeom>
          <a:noFill/>
          <a:ln>
            <a:noFill/>
          </a:ln>
          <a:extLst>
            <a:ext uri="{909E8E84-426E-40DD-AFC4-6F175D3DCCD1}"/>
            <a:ext uri="{91240B29-F687-4F45-9708-019B960494DF}"/>
          </a:extLst>
        </p:spPr>
        <p:txBody>
          <a:bodyPr/>
          <a:lstStyle/>
          <a:p>
            <a:pPr algn="ctr">
              <a:lnSpc>
                <a:spcPts val="3500"/>
              </a:lnSpc>
            </a:pPr>
            <a:r>
              <a:rPr lang="en-US" altLang="zh-CN" sz="2400" b="1" dirty="0">
                <a:solidFill>
                  <a:srgbClr val="0033CC"/>
                </a:solidFill>
                <a:effectLst>
                  <a:outerShdw blurRad="38100" dist="38100" dir="2700000" algn="tl">
                    <a:srgbClr val="C0C0C0"/>
                  </a:outerShdw>
                </a:effectLst>
                <a:latin typeface="宋体" pitchFamily="2" charset="-122"/>
                <a:ea typeface="黑体" pitchFamily="2" charset="-122"/>
              </a:rPr>
              <a:t>——</a:t>
            </a:r>
            <a:r>
              <a:rPr lang="en-US" altLang="zh-CN" sz="2400" b="1" dirty="0">
                <a:solidFill>
                  <a:srgbClr val="0033CC"/>
                </a:solidFill>
                <a:effectLst>
                  <a:outerShdw blurRad="38100" dist="38100" dir="2700000" algn="tl">
                    <a:srgbClr val="C0C0C0"/>
                  </a:outerShdw>
                </a:effectLst>
                <a:latin typeface="黑体" pitchFamily="2" charset="-122"/>
                <a:ea typeface="黑体" pitchFamily="2" charset="-122"/>
              </a:rPr>
              <a:t> </a:t>
            </a:r>
            <a:r>
              <a:rPr lang="zh-CN" altLang="en-US" sz="2400" b="1" dirty="0">
                <a:solidFill>
                  <a:srgbClr val="0033CC"/>
                </a:solidFill>
                <a:effectLst>
                  <a:outerShdw blurRad="38100" dist="38100" dir="2700000" algn="tl">
                    <a:srgbClr val="C0C0C0"/>
                  </a:outerShdw>
                </a:effectLst>
                <a:latin typeface="黑体" pitchFamily="2" charset="-122"/>
                <a:ea typeface="黑体" pitchFamily="2" charset="-122"/>
              </a:rPr>
              <a:t>现场指导 </a:t>
            </a:r>
            <a:r>
              <a:rPr lang="en-US" altLang="zh-CN" sz="2400" b="1" dirty="0">
                <a:solidFill>
                  <a:srgbClr val="0033CC"/>
                </a:solidFill>
                <a:effectLst>
                  <a:outerShdw blurRad="38100" dist="38100" dir="2700000" algn="tl">
                    <a:srgbClr val="C0C0C0"/>
                  </a:outerShdw>
                </a:effectLst>
                <a:latin typeface="宋体" pitchFamily="2" charset="-122"/>
                <a:ea typeface="黑体" pitchFamily="2" charset="-122"/>
              </a:rPr>
              <a:t>——</a:t>
            </a:r>
            <a:endParaRPr lang="en-US" altLang="zh-CN" sz="2400" b="1" dirty="0">
              <a:solidFill>
                <a:srgbClr val="0033CC"/>
              </a:solidFill>
              <a:effectLst>
                <a:outerShdw blurRad="38100" dist="38100" dir="2700000" algn="tl">
                  <a:srgbClr val="C0C0C0"/>
                </a:outerShdw>
              </a:effectLst>
              <a:latin typeface="黑体" pitchFamily="2" charset="-122"/>
              <a:ea typeface="黑体" pitchFamily="2" charset="-122"/>
            </a:endParaRPr>
          </a:p>
          <a:p>
            <a:pPr>
              <a:lnSpc>
                <a:spcPts val="3500"/>
              </a:lnSpc>
              <a:buFontTx/>
              <a:buNone/>
            </a:pPr>
            <a:r>
              <a:rPr lang="en-US" altLang="zh-CN" sz="2400" b="1" dirty="0" smtClean="0">
                <a:latin typeface="宋体" pitchFamily="2" charset="-122"/>
              </a:rPr>
              <a:t>[2015·</a:t>
            </a:r>
            <a:r>
              <a:rPr lang="zh-CN" altLang="en-US" sz="2400" b="1" dirty="0" smtClean="0">
                <a:latin typeface="宋体" pitchFamily="2" charset="-122"/>
              </a:rPr>
              <a:t>全国卷</a:t>
            </a:r>
            <a:r>
              <a:rPr lang="en-US" altLang="zh-CN" sz="2400" b="1" dirty="0" smtClean="0">
                <a:latin typeface="宋体" pitchFamily="2" charset="-122"/>
              </a:rPr>
              <a:t>Ⅱ ]</a:t>
            </a:r>
            <a:r>
              <a:rPr lang="zh-CN" altLang="en-US" sz="2400" b="1" dirty="0" smtClean="0">
                <a:latin typeface="宋体" pitchFamily="2" charset="-122"/>
              </a:rPr>
              <a:t>戴安澜率第</a:t>
            </a:r>
            <a:r>
              <a:rPr lang="en-US" altLang="zh-CN" sz="2400" b="1" dirty="0" smtClean="0">
                <a:latin typeface="宋体" pitchFamily="2" charset="-122"/>
              </a:rPr>
              <a:t>200</a:t>
            </a:r>
            <a:r>
              <a:rPr lang="zh-CN" altLang="en-US" sz="2400" b="1" dirty="0" smtClean="0">
                <a:latin typeface="宋体" pitchFamily="2" charset="-122"/>
              </a:rPr>
              <a:t>师赴缅途中，曾赋</a:t>
            </a:r>
            <a:r>
              <a:rPr lang="en-US" altLang="zh-CN" sz="2400" b="1" dirty="0" smtClean="0">
                <a:latin typeface="宋体" pitchFamily="2" charset="-122"/>
              </a:rPr>
              <a:t>《</a:t>
            </a:r>
            <a:r>
              <a:rPr lang="zh-CN" altLang="en-US" sz="2400" b="1" dirty="0" smtClean="0">
                <a:latin typeface="宋体" pitchFamily="2" charset="-122"/>
              </a:rPr>
              <a:t>远征</a:t>
            </a:r>
            <a:r>
              <a:rPr lang="en-US" altLang="zh-CN" sz="2400" b="1" dirty="0" smtClean="0">
                <a:latin typeface="宋体" pitchFamily="2" charset="-122"/>
              </a:rPr>
              <a:t>》</a:t>
            </a:r>
            <a:r>
              <a:rPr lang="zh-CN" altLang="en-US" sz="2400" b="1" dirty="0" smtClean="0">
                <a:latin typeface="宋体" pitchFamily="2" charset="-122"/>
              </a:rPr>
              <a:t>二首以明志。诗中涉及哪些历史人物的事迹，又表达了什么志向？请结合材料，谈谈你的理解。</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原文见本讲“真题体验”</a:t>
            </a:r>
            <a:r>
              <a:rPr lang="en-US" altLang="zh-CN" sz="2400" b="1" dirty="0" smtClean="0">
                <a:latin typeface="宋体" pitchFamily="2" charset="-122"/>
              </a:rPr>
              <a:t>)</a:t>
            </a:r>
          </a:p>
          <a:p>
            <a:pPr>
              <a:lnSpc>
                <a:spcPts val="3500"/>
              </a:lnSpc>
              <a:buFontTx/>
              <a:buNone/>
            </a:pPr>
            <a:endParaRPr lang="en-US"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3" name="Group 4"/>
          <p:cNvGrpSpPr>
            <a:grpSpLocks/>
          </p:cNvGrpSpPr>
          <p:nvPr/>
        </p:nvGrpSpPr>
        <p:grpSpPr bwMode="auto">
          <a:xfrm>
            <a:off x="1588" y="777875"/>
            <a:ext cx="609600" cy="2003425"/>
            <a:chOff x="0" y="0"/>
            <a:chExt cx="384" cy="1262"/>
          </a:xfrm>
        </p:grpSpPr>
        <p:pic>
          <p:nvPicPr>
            <p:cNvPr id="944147"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44148"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944149"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ox(in)">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sp>
        <p:nvSpPr>
          <p:cNvPr id="945176" name="Text Box 24"/>
          <p:cNvSpPr txBox="1">
            <a:spLocks noChangeArrowheads="1"/>
          </p:cNvSpPr>
          <p:nvPr/>
        </p:nvSpPr>
        <p:spPr bwMode="auto">
          <a:xfrm>
            <a:off x="3779838" y="981075"/>
            <a:ext cx="5688012" cy="366713"/>
          </a:xfrm>
          <a:prstGeom prst="rect">
            <a:avLst/>
          </a:prstGeom>
          <a:noFill/>
          <a:ln w="9525">
            <a:noFill/>
            <a:miter lim="800000"/>
            <a:headEnd/>
            <a:tailEnd/>
          </a:ln>
          <a:effectLst/>
        </p:spPr>
        <p:txBody>
          <a:bodyPr>
            <a:spAutoFit/>
          </a:bodyPr>
          <a:lstStyle/>
          <a:p>
            <a:pPr>
              <a:spcBef>
                <a:spcPct val="50000"/>
              </a:spcBef>
              <a:buFontTx/>
              <a:buNone/>
            </a:pPr>
            <a:endParaRPr lang="zh-CN" altLang="en-US"/>
          </a:p>
        </p:txBody>
      </p:sp>
      <p:grpSp>
        <p:nvGrpSpPr>
          <p:cNvPr id="3" name="Group 4"/>
          <p:cNvGrpSpPr>
            <a:grpSpLocks/>
          </p:cNvGrpSpPr>
          <p:nvPr/>
        </p:nvGrpSpPr>
        <p:grpSpPr bwMode="auto">
          <a:xfrm>
            <a:off x="1588" y="777875"/>
            <a:ext cx="609600" cy="2003425"/>
            <a:chOff x="0" y="0"/>
            <a:chExt cx="384" cy="1262"/>
          </a:xfrm>
        </p:grpSpPr>
        <p:pic>
          <p:nvPicPr>
            <p:cNvPr id="945180"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4518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94518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aphicFrame>
        <p:nvGraphicFramePr>
          <p:cNvPr id="11" name="Group 5"/>
          <p:cNvGraphicFramePr>
            <a:graphicFrameLocks noGrp="1"/>
          </p:cNvGraphicFramePr>
          <p:nvPr/>
        </p:nvGraphicFramePr>
        <p:xfrm>
          <a:off x="785786" y="1000108"/>
          <a:ext cx="7929618" cy="5072098"/>
        </p:xfrm>
        <a:graphic>
          <a:graphicData uri="http://schemas.openxmlformats.org/drawingml/2006/table">
            <a:tbl>
              <a:tblPr/>
              <a:tblGrid>
                <a:gridCol w="495279"/>
                <a:gridCol w="826037"/>
                <a:gridCol w="6608302"/>
              </a:tblGrid>
              <a:tr h="2373115">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审题</a:t>
                      </a: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18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审题要点</a:t>
                      </a: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   由题干的“诗中涉及哪些历史人物的事迹”可知，答题范围是“诗中”</a:t>
                      </a:r>
                      <a:r>
                        <a:rPr kumimoji="0" lang="en-US" altLang="zh-CN"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远征</a:t>
                      </a:r>
                      <a:r>
                        <a:rPr kumimoji="0" lang="en-US" altLang="zh-CN"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二首</a:t>
                      </a:r>
                      <a:r>
                        <a:rPr kumimoji="0" lang="en-US" altLang="zh-CN"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答题要求是“涉及哪些历史人物的事迹”，“哪些”说明不是一个，答题时还要审清要求回答的是“事迹”，而不是历史人物。“又表达了什么志向？”这个答题要求是说戴安澜借历史人物的事迹表达了自己的什么志向。题干中的“请结合材料”说明要结合诗歌的具体内容来回答这个问题</a:t>
                      </a: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98983">
                <a:tc vMerge="1">
                  <a:txBody>
                    <a:bodyPr/>
                    <a:lstStyle/>
                    <a:p>
                      <a:endParaRPr lang="zh-CN" altLang="en-US"/>
                    </a:p>
                  </a:txBody>
                  <a:tcPr/>
                </a:tc>
                <a:tc>
                  <a:txBody>
                    <a:bodyPr/>
                    <a:lstStyle/>
                    <a:p>
                      <a:pPr marL="0" marR="0" lvl="0" indent="0" algn="ctr" defTabSz="914400" rtl="0" eaLnBrk="0" fontAlgn="base" latinLnBrk="0" hangingPunct="0">
                        <a:lnSpc>
                          <a:spcPct val="118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思路分析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　本题考查“筛选并整合文中的信息”“概括中心意思”和“从不同的角度和层面发掘文本所反映的人生价值和时代精神”的能力。这个题目对应的答题区间在原文第三段。第一问问的是“历史人物的事迹”，不只是要求写出历史人物，还需要回答这些历史人物做了什么事。从“王师出境岛夷摧”和“远征功业迈秦皇”这两句中可以概括出“表达了什么志向”。这一问一定要结合诗句具体内容和戴安澜赴缅甸对日作战这两方面的内容来回答</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med">
    <p:fade/>
  </p:transition>
  <p:timing>
    <p:tnLst>
      <p:par>
        <p:cTn id="1" dur="indefinite" restart="never" nodeType="tmRoot"/>
      </p:par>
    </p:tnLst>
  </p:timing>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aphicFrame>
        <p:nvGraphicFramePr>
          <p:cNvPr id="945156" name="Group 4"/>
          <p:cNvGraphicFramePr>
            <a:graphicFrameLocks noGrp="1"/>
          </p:cNvGraphicFramePr>
          <p:nvPr/>
        </p:nvGraphicFramePr>
        <p:xfrm>
          <a:off x="827088" y="1484313"/>
          <a:ext cx="7775575" cy="3952881"/>
        </p:xfrm>
        <a:graphic>
          <a:graphicData uri="http://schemas.openxmlformats.org/drawingml/2006/table">
            <a:tbl>
              <a:tblPr/>
              <a:tblGrid>
                <a:gridCol w="415925"/>
                <a:gridCol w="769937"/>
                <a:gridCol w="614363"/>
                <a:gridCol w="719137"/>
                <a:gridCol w="5256213"/>
              </a:tblGrid>
              <a:tr h="801679">
                <a:tc row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答题</a:t>
                      </a: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18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现场答案</a:t>
                      </a:r>
                      <a:endParaRPr kumimoji="0" lang="zh-CN" altLang="en-US" sz="18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p>
                      <a:pPr marL="0" marR="0" lvl="0" indent="0" algn="l" defTabSz="914400" rtl="0" eaLnBrk="0" fontAlgn="base" latinLnBrk="0" hangingPunct="0">
                        <a:lnSpc>
                          <a:spcPct val="118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  ①诸葛亮、秦始皇　②表达了自己要“鞠躬尽瘁，死而后已”、荡平敌寇的志向</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r>
              <a:tr h="1079500">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rPr>
                        <a:t>我来评分</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rgbClr val="990033"/>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rPr>
                        <a:t>得分理由</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1800" b="1" i="0" u="none" strike="noStrike" cap="none" normalizeH="0" baseline="0" smtClean="0">
                        <a:ln>
                          <a:noFill/>
                        </a:ln>
                        <a:solidFill>
                          <a:srgbClr val="990033"/>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71702">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我来答题</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r>
            </a:tbl>
          </a:graphicData>
        </a:graphic>
      </p:graphicFrame>
      <p:sp>
        <p:nvSpPr>
          <p:cNvPr id="945176" name="Text Box 24"/>
          <p:cNvSpPr txBox="1">
            <a:spLocks noChangeArrowheads="1"/>
          </p:cNvSpPr>
          <p:nvPr/>
        </p:nvSpPr>
        <p:spPr bwMode="auto">
          <a:xfrm>
            <a:off x="3779838" y="981075"/>
            <a:ext cx="5688012" cy="366713"/>
          </a:xfrm>
          <a:prstGeom prst="rect">
            <a:avLst/>
          </a:prstGeom>
          <a:noFill/>
          <a:ln w="9525">
            <a:noFill/>
            <a:miter lim="800000"/>
            <a:headEnd/>
            <a:tailEnd/>
          </a:ln>
          <a:effectLst/>
        </p:spPr>
        <p:txBody>
          <a:bodyPr>
            <a:spAutoFit/>
          </a:bodyPr>
          <a:lstStyle/>
          <a:p>
            <a:pPr>
              <a:spcBef>
                <a:spcPct val="50000"/>
              </a:spcBef>
              <a:buFontTx/>
              <a:buNone/>
            </a:pPr>
            <a:endParaRPr lang="zh-CN" altLang="en-US"/>
          </a:p>
        </p:txBody>
      </p:sp>
      <p:sp>
        <p:nvSpPr>
          <p:cNvPr id="945177" name="Text Box 25"/>
          <p:cNvSpPr txBox="1">
            <a:spLocks noChangeArrowheads="1"/>
          </p:cNvSpPr>
          <p:nvPr/>
        </p:nvSpPr>
        <p:spPr bwMode="auto">
          <a:xfrm>
            <a:off x="3349624" y="2285992"/>
            <a:ext cx="5151466" cy="1597360"/>
          </a:xfrm>
          <a:prstGeom prst="rect">
            <a:avLst/>
          </a:prstGeom>
          <a:noFill/>
          <a:ln w="9525">
            <a:noFill/>
            <a:miter lim="800000"/>
            <a:headEnd/>
            <a:tailEnd/>
          </a:ln>
          <a:effectLst/>
        </p:spPr>
        <p:txBody>
          <a:bodyPr wrap="square">
            <a:spAutoFit/>
          </a:bodyPr>
          <a:lstStyle/>
          <a:p>
            <a:pPr>
              <a:lnSpc>
                <a:spcPct val="118000"/>
              </a:lnSpc>
              <a:spcBef>
                <a:spcPct val="50000"/>
              </a:spcBef>
            </a:pPr>
            <a:r>
              <a:rPr lang="zh-CN" altLang="en-US" sz="2000" b="1" dirty="0" smtClean="0">
                <a:solidFill>
                  <a:srgbClr val="990033"/>
                </a:solidFill>
              </a:rPr>
              <a:t>     第一问只回答了历史人物，没有回答“历史人物的事迹”，第二问没有结合诗句具体内容来回答。</a:t>
            </a:r>
          </a:p>
          <a:p>
            <a:pPr>
              <a:spcBef>
                <a:spcPct val="50000"/>
              </a:spcBef>
            </a:pPr>
            <a:endParaRPr lang="en-US" altLang="zh-CN" dirty="0"/>
          </a:p>
        </p:txBody>
      </p:sp>
      <p:sp>
        <p:nvSpPr>
          <p:cNvPr id="945178" name="Text Box 26"/>
          <p:cNvSpPr txBox="1">
            <a:spLocks noChangeArrowheads="1"/>
          </p:cNvSpPr>
          <p:nvPr/>
        </p:nvSpPr>
        <p:spPr bwMode="auto">
          <a:xfrm>
            <a:off x="2139935" y="2500306"/>
            <a:ext cx="360363" cy="641350"/>
          </a:xfrm>
          <a:prstGeom prst="rect">
            <a:avLst/>
          </a:prstGeom>
          <a:noFill/>
          <a:ln w="9525">
            <a:noFill/>
            <a:miter lim="800000"/>
            <a:headEnd/>
            <a:tailEnd/>
          </a:ln>
          <a:effectLst/>
        </p:spPr>
        <p:txBody>
          <a:bodyPr>
            <a:spAutoFit/>
          </a:bodyPr>
          <a:lstStyle/>
          <a:p>
            <a:pPr>
              <a:spcBef>
                <a:spcPct val="50000"/>
              </a:spcBef>
              <a:buFontTx/>
              <a:buNone/>
            </a:pPr>
            <a:r>
              <a:rPr lang="en-US" altLang="zh-CN" b="1" dirty="0">
                <a:solidFill>
                  <a:srgbClr val="990033"/>
                </a:solidFill>
              </a:rPr>
              <a:t> </a:t>
            </a:r>
            <a:r>
              <a:rPr lang="en-US" altLang="zh-CN" b="1" dirty="0" smtClean="0">
                <a:solidFill>
                  <a:srgbClr val="990033"/>
                </a:solidFill>
              </a:rPr>
              <a:t>2</a:t>
            </a:r>
            <a:r>
              <a:rPr lang="zh-CN" altLang="en-US" b="1" dirty="0" smtClean="0">
                <a:solidFill>
                  <a:srgbClr val="990033"/>
                </a:solidFill>
              </a:rPr>
              <a:t>分</a:t>
            </a:r>
            <a:endParaRPr lang="en-US" altLang="zh-CN" b="1" dirty="0">
              <a:solidFill>
                <a:srgbClr val="990033"/>
              </a:solidFill>
            </a:endParaRPr>
          </a:p>
        </p:txBody>
      </p:sp>
      <p:grpSp>
        <p:nvGrpSpPr>
          <p:cNvPr id="3" name="Group 4"/>
          <p:cNvGrpSpPr>
            <a:grpSpLocks/>
          </p:cNvGrpSpPr>
          <p:nvPr/>
        </p:nvGrpSpPr>
        <p:grpSpPr bwMode="auto">
          <a:xfrm>
            <a:off x="1588" y="777875"/>
            <a:ext cx="609600" cy="2003425"/>
            <a:chOff x="0" y="0"/>
            <a:chExt cx="384" cy="1262"/>
          </a:xfrm>
        </p:grpSpPr>
        <p:pic>
          <p:nvPicPr>
            <p:cNvPr id="945180"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4518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94518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1" name="Text Box 25"/>
          <p:cNvSpPr txBox="1">
            <a:spLocks noChangeArrowheads="1"/>
          </p:cNvSpPr>
          <p:nvPr/>
        </p:nvSpPr>
        <p:spPr bwMode="auto">
          <a:xfrm>
            <a:off x="2071670" y="3500438"/>
            <a:ext cx="6500858" cy="2357454"/>
          </a:xfrm>
          <a:prstGeom prst="rect">
            <a:avLst/>
          </a:prstGeom>
          <a:noFill/>
          <a:ln w="9525">
            <a:noFill/>
            <a:miter lim="800000"/>
            <a:headEnd/>
            <a:tailEnd/>
          </a:ln>
          <a:effectLst/>
        </p:spPr>
        <p:txBody>
          <a:bodyPr wrap="square">
            <a:spAutoFit/>
          </a:bodyPr>
          <a:lstStyle/>
          <a:p>
            <a:pPr>
              <a:lnSpc>
                <a:spcPct val="118000"/>
              </a:lnSpc>
              <a:spcBef>
                <a:spcPct val="50000"/>
              </a:spcBef>
            </a:pPr>
            <a:r>
              <a:rPr lang="zh-CN" altLang="en-US" sz="2000" b="1" dirty="0" smtClean="0">
                <a:solidFill>
                  <a:srgbClr val="990033"/>
                </a:solidFill>
              </a:rPr>
              <a:t>      ①第一首借诸葛亮远征平定蛮夷的事迹，说明自己率领的是正义之师、威武之师，表达了荡平敌寇、解民于倒悬的信念；②第二首借秦始皇开拓疆土的事迹，表达超越秦皇、弘扬国威的壮志，抒发了澄清宇宙、安抚黎庶的气概。</a:t>
            </a:r>
            <a:r>
              <a:rPr lang="en-US" altLang="zh-CN" sz="2000" b="1" dirty="0" smtClean="0">
                <a:solidFill>
                  <a:srgbClr val="990033"/>
                </a:solidFill>
              </a:rPr>
              <a:t>(</a:t>
            </a:r>
            <a:r>
              <a:rPr lang="zh-CN" altLang="en-US" sz="2000" b="1" dirty="0" smtClean="0">
                <a:solidFill>
                  <a:srgbClr val="990033"/>
                </a:solidFill>
              </a:rPr>
              <a:t>每答出一点给</a:t>
            </a:r>
            <a:r>
              <a:rPr lang="en-US" altLang="zh-CN" sz="2000" b="1" dirty="0" smtClean="0">
                <a:solidFill>
                  <a:srgbClr val="990033"/>
                </a:solidFill>
              </a:rPr>
              <a:t>3</a:t>
            </a:r>
            <a:r>
              <a:rPr lang="zh-CN" altLang="en-US" sz="2000" b="1" dirty="0" smtClean="0">
                <a:solidFill>
                  <a:srgbClr val="990033"/>
                </a:solidFill>
              </a:rPr>
              <a:t>分。意思答对即可</a:t>
            </a:r>
            <a:r>
              <a:rPr lang="en-US" altLang="zh-CN" sz="2000" b="1" dirty="0" smtClean="0">
                <a:solidFill>
                  <a:srgbClr val="990033"/>
                </a:solidFill>
              </a:rPr>
              <a:t>)</a:t>
            </a:r>
          </a:p>
          <a:p>
            <a:pPr>
              <a:spcBef>
                <a:spcPct val="50000"/>
              </a:spcBef>
            </a:pPr>
            <a:endParaRPr lang="en-US" altLang="zh-CN"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45178"/>
                                        </p:tgtEl>
                                        <p:attrNameLst>
                                          <p:attrName>style.visibility</p:attrName>
                                        </p:attrNameLst>
                                      </p:cBhvr>
                                      <p:to>
                                        <p:strVal val="visible"/>
                                      </p:to>
                                    </p:set>
                                    <p:animEffect transition="in" filter="box(in)">
                                      <p:cBhvr>
                                        <p:cTn id="7" dur="500"/>
                                        <p:tgtEl>
                                          <p:spTgt spid="9451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45177"/>
                                        </p:tgtEl>
                                        <p:attrNameLst>
                                          <p:attrName>style.visibility</p:attrName>
                                        </p:attrNameLst>
                                      </p:cBhvr>
                                      <p:to>
                                        <p:strVal val="visible"/>
                                      </p:to>
                                    </p:set>
                                    <p:animEffect transition="in" filter="blinds(horizontal)">
                                      <p:cBhvr>
                                        <p:cTn id="12" dur="500"/>
                                        <p:tgtEl>
                                          <p:spTgt spid="94517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5177" grpId="0"/>
      <p:bldP spid="945178" grpId="0"/>
      <p:bldP spid="11" grpId="0"/>
    </p:bldLst>
  </p:timing>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542925" algn="ctr" eaLnBrk="1" hangingPunct="1">
              <a:lnSpc>
                <a:spcPts val="3500"/>
              </a:lnSpc>
              <a:spcBef>
                <a:spcPct val="0"/>
              </a:spcBef>
              <a:buFont typeface="Arial" charset="0"/>
              <a:buNone/>
            </a:pPr>
            <a:r>
              <a:rPr lang="en-US" altLang="zh-CN" sz="2400" b="1" dirty="0">
                <a:solidFill>
                  <a:srgbClr val="0033CC"/>
                </a:solidFill>
                <a:effectLst>
                  <a:outerShdw blurRad="38100" dist="38100" dir="2700000" algn="tl">
                    <a:srgbClr val="C0C0C0"/>
                  </a:outerShdw>
                </a:effectLst>
              </a:rPr>
              <a:t>—— </a:t>
            </a:r>
            <a:r>
              <a:rPr lang="zh-CN" altLang="en-US" sz="2400" b="1" dirty="0">
                <a:solidFill>
                  <a:srgbClr val="0033CC"/>
                </a:solidFill>
                <a:effectLst>
                  <a:outerShdw blurRad="38100" dist="38100" dir="2700000" algn="tl">
                    <a:srgbClr val="C0C0C0"/>
                  </a:outerShdw>
                </a:effectLst>
              </a:rPr>
              <a:t>考点精讲 </a:t>
            </a:r>
            <a:r>
              <a:rPr lang="en-US" altLang="zh-CN" sz="2400" b="1" dirty="0">
                <a:solidFill>
                  <a:srgbClr val="0033CC"/>
                </a:solidFill>
                <a:effectLst>
                  <a:outerShdw blurRad="38100" dist="38100" dir="2700000" algn="tl">
                    <a:srgbClr val="C0C0C0"/>
                  </a:outerShdw>
                </a:effectLst>
              </a:rPr>
              <a:t>——</a:t>
            </a:r>
          </a:p>
          <a:p>
            <a:pPr marL="0" indent="0" eaLnBrk="1" hangingPunct="1">
              <a:lnSpc>
                <a:spcPct val="122000"/>
              </a:lnSpc>
              <a:spcBef>
                <a:spcPct val="0"/>
              </a:spcBef>
              <a:buFont typeface="Arial" charset="0"/>
              <a:buNone/>
            </a:pPr>
            <a:r>
              <a:rPr lang="zh-CN" altLang="zh-CN" sz="2400" b="1" dirty="0">
                <a:latin typeface="黑体" pitchFamily="2" charset="-122"/>
                <a:ea typeface="黑体" pitchFamily="2" charset="-122"/>
              </a:rPr>
              <a:t>►　</a:t>
            </a:r>
            <a:r>
              <a:rPr lang="zh-CN" altLang="en-US" sz="2400" b="1" dirty="0">
                <a:latin typeface="黑体" pitchFamily="2" charset="-122"/>
                <a:ea typeface="黑体" pitchFamily="2" charset="-122"/>
              </a:rPr>
              <a:t>考点一　分析语言特色</a:t>
            </a:r>
          </a:p>
          <a:p>
            <a:pPr marL="0" indent="542925" algn="ctr" eaLnBrk="1" hangingPunct="1">
              <a:lnSpc>
                <a:spcPct val="122000"/>
              </a:lnSpc>
              <a:spcBef>
                <a:spcPct val="0"/>
              </a:spcBef>
              <a:buFont typeface="Arial" charset="0"/>
              <a:buNone/>
            </a:pPr>
            <a:r>
              <a:rPr lang="zh-CN" altLang="en-US" sz="2400" b="1" dirty="0">
                <a:latin typeface="黑体" pitchFamily="2" charset="-122"/>
                <a:ea typeface="黑体" pitchFamily="2" charset="-122"/>
              </a:rPr>
              <a:t>知识储备</a:t>
            </a:r>
          </a:p>
          <a:p>
            <a:pPr marL="0" indent="628650" eaLnBrk="1" hangingPunct="1">
              <a:lnSpc>
                <a:spcPct val="122000"/>
              </a:lnSpc>
              <a:spcBef>
                <a:spcPct val="0"/>
              </a:spcBef>
              <a:buNone/>
            </a:pPr>
            <a:r>
              <a:rPr lang="zh-CN" altLang="en-US" sz="2400" b="1" dirty="0" smtClean="0">
                <a:latin typeface="宋体" pitchFamily="2" charset="-122"/>
              </a:rPr>
              <a:t>所谓“语言特色”，即文本呈现出来的语言个性，是叙述性的还是描述性的，是平实的还是绚丽的，是深奥艰涩的还是平易晓畅的，包括运用了什么修辞手法等，都属于语言特色的范畴。实用类文本的语言运用与文学类文本明显不同，它不是运用具体描绘和形象刻画的语言来传达文章美、彰显艺术审美价值，而是主要运用叙述、议论、抒情性的语言来说明社会事实、名人事迹、国计民生等内容，彰显的是文章的社会实用价值。</a:t>
            </a:r>
          </a:p>
          <a:p>
            <a:pPr marL="0" indent="542925" eaLnBrk="1" hangingPunct="1">
              <a:lnSpc>
                <a:spcPct val="122000"/>
              </a:lnSpc>
              <a:spcBef>
                <a:spcPct val="0"/>
              </a:spcBef>
              <a:buFont typeface="Arial" charset="0"/>
              <a:buNone/>
            </a:pP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4618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4618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4618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left)">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box(in)">
                                      <p:cBhvr>
                                        <p:cTn id="18" dur="500"/>
                                        <p:tgtEl>
                                          <p:spTgt spid="3">
                                            <p:txEl>
                                              <p:pRg st="1" end="1"/>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box(in)">
                                      <p:cBhvr>
                                        <p:cTn id="21" dur="500"/>
                                        <p:tgtEl>
                                          <p:spTgt spid="3">
                                            <p:txEl>
                                              <p:pRg st="2" end="2"/>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box(in)">
                                      <p:cBhvr>
                                        <p:cTn id="2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628650" eaLnBrk="1" hangingPunct="1">
              <a:lnSpc>
                <a:spcPts val="3500"/>
              </a:lnSpc>
              <a:spcBef>
                <a:spcPct val="0"/>
              </a:spcBef>
              <a:buNone/>
            </a:pPr>
            <a:r>
              <a:rPr lang="zh-CN" altLang="en-US" sz="2400" b="1" dirty="0" smtClean="0">
                <a:latin typeface="宋体" pitchFamily="2" charset="-122"/>
              </a:rPr>
              <a:t>通俗是传记类文本的基本特色，自传采用第一人称，语言或自然亲切或幽默调侃，通常以记叙为主，兼有描写、抒情；他传采用第三人称，语言或朴实自然或文采斐然。分析时，要注意其有引有析、述评结合的特点，切忌空洞概括，要结合典型例句进行理性分析、评价；既要感知文本整体的感情基调和语言风格，又要品味局部段落乃至语句的遣词造句的技巧和效果。</a:t>
            </a:r>
          </a:p>
          <a:p>
            <a:pPr marL="0" indent="723900" eaLnBrk="1" hangingPunct="1">
              <a:lnSpc>
                <a:spcPts val="3500"/>
              </a:lnSpc>
              <a:spcBef>
                <a:spcPct val="0"/>
              </a:spcBef>
              <a:buNone/>
            </a:pPr>
            <a:r>
              <a:rPr lang="zh-CN" altLang="en-US" sz="2400" b="1" dirty="0" smtClean="0">
                <a:latin typeface="宋体" pitchFamily="2" charset="-122"/>
              </a:rPr>
              <a:t>新闻的语言简明，客观中不乏生动；调查报告的语言准确、平实；科普文的语言精准、严密。</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4720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4720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4720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542925" algn="ctr" eaLnBrk="1" hangingPunct="1">
              <a:lnSpc>
                <a:spcPts val="3500"/>
              </a:lnSpc>
              <a:spcBef>
                <a:spcPct val="0"/>
              </a:spcBef>
              <a:buFont typeface="Arial" charset="0"/>
              <a:buNone/>
            </a:pPr>
            <a:r>
              <a:rPr lang="zh-CN" altLang="en-US" sz="2400" b="1" dirty="0">
                <a:latin typeface="黑体" pitchFamily="2" charset="-122"/>
                <a:ea typeface="黑体" pitchFamily="2" charset="-122"/>
              </a:rPr>
              <a:t>类题指津</a:t>
            </a:r>
          </a:p>
          <a:p>
            <a:pPr marL="0" indent="0" eaLnBrk="1" hangingPunct="1">
              <a:lnSpc>
                <a:spcPts val="3500"/>
              </a:lnSpc>
              <a:spcBef>
                <a:spcPct val="0"/>
              </a:spcBef>
              <a:buFont typeface="Arial" charset="0"/>
              <a:buNone/>
            </a:pPr>
            <a:r>
              <a:rPr lang="en-US" altLang="zh-CN" sz="2400" b="1" dirty="0">
                <a:latin typeface="宋体" pitchFamily="2" charset="-122"/>
              </a:rPr>
              <a:t>【</a:t>
            </a:r>
            <a:r>
              <a:rPr lang="zh-CN" altLang="en-US" sz="2400" b="1" dirty="0">
                <a:latin typeface="宋体" pitchFamily="2" charset="-122"/>
              </a:rPr>
              <a:t>设问方式</a:t>
            </a:r>
            <a:r>
              <a:rPr lang="en-US" altLang="zh-CN" sz="2400" b="1" dirty="0">
                <a:latin typeface="宋体" pitchFamily="2" charset="-122"/>
              </a:rPr>
              <a:t>】</a:t>
            </a:r>
          </a:p>
          <a:p>
            <a:pPr marL="0" indent="628650" eaLnBrk="1" hangingPunct="1">
              <a:lnSpc>
                <a:spcPts val="3500"/>
              </a:lnSpc>
              <a:spcBef>
                <a:spcPct val="0"/>
              </a:spcBef>
              <a:buNone/>
            </a:pPr>
            <a:r>
              <a:rPr lang="en-US" altLang="zh-CN" sz="2400" b="1" dirty="0" smtClean="0">
                <a:latin typeface="宋体" pitchFamily="2" charset="-122"/>
              </a:rPr>
              <a:t>1.</a:t>
            </a:r>
            <a:r>
              <a:rPr lang="zh-CN" altLang="en-US" sz="2400" b="1" dirty="0" smtClean="0">
                <a:latin typeface="宋体" pitchFamily="2" charset="-122"/>
              </a:rPr>
              <a:t>［</a:t>
            </a:r>
            <a:r>
              <a:rPr lang="en-US" altLang="zh-CN" sz="2400" b="1" dirty="0" smtClean="0">
                <a:latin typeface="宋体" pitchFamily="2" charset="-122"/>
              </a:rPr>
              <a:t>2012·</a:t>
            </a:r>
            <a:r>
              <a:rPr lang="zh-CN" altLang="en-US" sz="2400" b="1" dirty="0" smtClean="0">
                <a:latin typeface="宋体" pitchFamily="2" charset="-122"/>
              </a:rPr>
              <a:t>福建卷］请就这篇文章的语言特色，谈谈你的看法，并举例说明。</a:t>
            </a:r>
          </a:p>
          <a:p>
            <a:pPr marL="0" indent="628650"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a:t>
            </a:r>
            <a:r>
              <a:rPr lang="en-US" altLang="zh-CN" sz="2400" b="1" dirty="0" smtClean="0">
                <a:latin typeface="宋体" pitchFamily="2" charset="-122"/>
              </a:rPr>
              <a:t>2012·</a:t>
            </a:r>
            <a:r>
              <a:rPr lang="zh-CN" altLang="en-US" sz="2400" b="1" dirty="0" smtClean="0">
                <a:latin typeface="宋体" pitchFamily="2" charset="-122"/>
              </a:rPr>
              <a:t>山东卷］第③④段的语言有哪些特点？请做简要分析。</a:t>
            </a:r>
          </a:p>
          <a:p>
            <a:pPr marL="0" indent="628650" eaLnBrk="1" hangingPunct="1">
              <a:lnSpc>
                <a:spcPts val="3500"/>
              </a:lnSpc>
              <a:spcBef>
                <a:spcPct val="0"/>
              </a:spcBef>
              <a:buNone/>
            </a:pPr>
            <a:r>
              <a:rPr lang="en-US" altLang="zh-CN" sz="2400" b="1" dirty="0" smtClean="0">
                <a:latin typeface="宋体" pitchFamily="2" charset="-122"/>
              </a:rPr>
              <a:t>3. </a:t>
            </a:r>
            <a:r>
              <a:rPr lang="zh-CN" altLang="en-US" sz="2400" b="1" dirty="0" smtClean="0">
                <a:latin typeface="宋体" pitchFamily="2" charset="-122"/>
              </a:rPr>
              <a:t>［</a:t>
            </a:r>
            <a:r>
              <a:rPr lang="en-US" altLang="zh-CN" sz="2400" b="1" dirty="0" smtClean="0">
                <a:latin typeface="宋体" pitchFamily="2" charset="-122"/>
              </a:rPr>
              <a:t>2010·</a:t>
            </a:r>
            <a:r>
              <a:rPr lang="zh-CN" altLang="en-US" sz="2400" b="1" dirty="0" smtClean="0">
                <a:latin typeface="宋体" pitchFamily="2" charset="-122"/>
              </a:rPr>
              <a:t>山东卷］新闻语言一般是客观平实的，而这篇报道却有所不同。请对文中画线部分做简要分析。</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4823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4823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4823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答题思路</a:t>
            </a:r>
            <a:r>
              <a:rPr lang="en-US" altLang="zh-CN" sz="2400" b="1" dirty="0" smtClean="0">
                <a:latin typeface="宋体" pitchFamily="2" charset="-122"/>
              </a:rPr>
              <a:t>】</a:t>
            </a:r>
          </a:p>
          <a:p>
            <a:pPr marL="0" indent="622300" eaLnBrk="1" hangingPunct="1">
              <a:lnSpc>
                <a:spcPts val="3500"/>
              </a:lnSpc>
              <a:spcBef>
                <a:spcPct val="0"/>
              </a:spcBef>
              <a:buNone/>
            </a:pPr>
            <a:r>
              <a:rPr lang="zh-CN" altLang="en-US" sz="2400" b="1" dirty="0" smtClean="0">
                <a:latin typeface="宋体" pitchFamily="2" charset="-122"/>
              </a:rPr>
              <a:t>分析实用类文本的语言特色要注意两点：首先，辨明文体，注意文体特点；其次，有引有析，述评结合。要从以下三个方面入手：</a:t>
            </a:r>
          </a:p>
          <a:p>
            <a:pPr marL="0" indent="622300" eaLnBrk="1" hangingPunct="1">
              <a:lnSpc>
                <a:spcPts val="3500"/>
              </a:lnSpc>
              <a:spcBef>
                <a:spcPct val="0"/>
              </a:spcBef>
              <a:buNone/>
            </a:pPr>
            <a:r>
              <a:rPr lang="en-US" altLang="zh-CN" sz="2400" b="1" dirty="0" smtClean="0">
                <a:latin typeface="宋体" pitchFamily="2" charset="-122"/>
              </a:rPr>
              <a:t>1. </a:t>
            </a:r>
            <a:r>
              <a:rPr lang="zh-CN" altLang="en-US" sz="2400" b="1" dirty="0" smtClean="0">
                <a:latin typeface="宋体" pitchFamily="2" charset="-122"/>
              </a:rPr>
              <a:t>赏析关键语句。可结合语境分析语句表达的意义和艺术效果；可从语句运用的修辞手法入手，举出典型例句，分析其意义和艺术效果；可结合文旨体会其表达的思想感情。</a:t>
            </a:r>
          </a:p>
          <a:p>
            <a:pPr marL="0" indent="622300"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辨明修辞手法的种类，选择最能体现文本主要语言特色的语句深入分析，并理解其意义与作用。在分析语言时，选择例句必须典型，分析要有理有据，避免空洞浮泛。</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4925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4925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4925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642"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对点训练</a:t>
            </a:r>
            <a:r>
              <a:rPr lang="en-US" altLang="zh-CN" sz="2400" b="1" dirty="0" smtClean="0">
                <a:latin typeface="宋体" pitchFamily="2" charset="-122"/>
              </a:rPr>
              <a:t>】</a:t>
            </a:r>
          </a:p>
          <a:p>
            <a:pPr marL="0" indent="0" eaLnBrk="1" hangingPunct="1">
              <a:lnSpc>
                <a:spcPts val="3500"/>
              </a:lnSpc>
              <a:spcBef>
                <a:spcPct val="0"/>
              </a:spcBef>
              <a:buNone/>
            </a:pPr>
            <a:r>
              <a:rPr lang="zh-CN" altLang="en-US" sz="2400" b="1" dirty="0" smtClean="0">
                <a:latin typeface="宋体" pitchFamily="2" charset="-122"/>
              </a:rPr>
              <a:t>阅读下面的文字，完成题目。</a:t>
            </a:r>
          </a:p>
          <a:p>
            <a:pPr marL="0" indent="627063" eaLnBrk="1" hangingPunct="1">
              <a:lnSpc>
                <a:spcPts val="3500"/>
              </a:lnSpc>
              <a:spcBef>
                <a:spcPct val="0"/>
              </a:spcBef>
              <a:buNone/>
            </a:pPr>
            <a:r>
              <a:rPr lang="zh-CN" altLang="en-US" sz="2400" b="1" dirty="0" smtClean="0">
                <a:latin typeface="宋体" pitchFamily="2" charset="-122"/>
              </a:rPr>
              <a:t>中国在世界上被誉为“烹饪王国”，这是因为中国烹饪源远流长，技艺精湛。考古发掘出的商周时期的炊器，多属蒸煮之器，可以认为，商周时期的烹饪方法以煮蒸食物为主。郭宝钧在</a:t>
            </a:r>
            <a:r>
              <a:rPr lang="en-US" altLang="zh-CN" sz="2400" b="1" dirty="0" smtClean="0">
                <a:latin typeface="宋体" pitchFamily="2" charset="-122"/>
              </a:rPr>
              <a:t>《</a:t>
            </a:r>
            <a:r>
              <a:rPr lang="zh-CN" altLang="en-US" sz="2400" b="1" dirty="0" smtClean="0">
                <a:latin typeface="宋体" pitchFamily="2" charset="-122"/>
              </a:rPr>
              <a:t>中国青铜器时代</a:t>
            </a:r>
            <a:r>
              <a:rPr lang="en-US" altLang="zh-CN" sz="2400" b="1" dirty="0" smtClean="0">
                <a:latin typeface="宋体" pitchFamily="2" charset="-122"/>
              </a:rPr>
              <a:t>》</a:t>
            </a:r>
            <a:r>
              <a:rPr lang="zh-CN" altLang="en-US" sz="2400" b="1" dirty="0" smtClean="0">
                <a:latin typeface="宋体" pitchFamily="2" charset="-122"/>
              </a:rPr>
              <a:t>一书中，考证了商周时期的烹饪方法，他认为：“殷周熟食之法，主要的不外蒸煮二事。”在煮蒸两种烹饪方法之中，煮法又产生于蒸法以前。</a:t>
            </a:r>
          </a:p>
        </p:txBody>
      </p:sp>
      <p:sp>
        <p:nvSpPr>
          <p:cNvPr id="126464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46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46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622300" eaLnBrk="1" hangingPunct="1">
              <a:lnSpc>
                <a:spcPts val="3500"/>
              </a:lnSpc>
              <a:spcBef>
                <a:spcPct val="0"/>
              </a:spcBef>
              <a:buFont typeface="Arial" charset="0"/>
              <a:buNone/>
            </a:pPr>
            <a:endParaRPr lang="en-US" altLang="zh-CN" sz="2400" b="1" dirty="0">
              <a:latin typeface="宋体" pitchFamily="2" charset="-122"/>
            </a:endParaRPr>
          </a:p>
          <a:p>
            <a:pPr marL="0" indent="622300" eaLnBrk="1" hangingPunct="1">
              <a:lnSpc>
                <a:spcPts val="3500"/>
              </a:lnSpc>
              <a:spcBef>
                <a:spcPct val="0"/>
              </a:spcBef>
              <a:buNone/>
            </a:pPr>
            <a:r>
              <a:rPr lang="en-US" altLang="zh-CN" sz="2400" b="1" dirty="0" smtClean="0">
                <a:latin typeface="宋体" pitchFamily="2" charset="-122"/>
              </a:rPr>
              <a:t>3. </a:t>
            </a:r>
            <a:r>
              <a:rPr lang="zh-CN" altLang="en-US" sz="2400" b="1" dirty="0" smtClean="0">
                <a:latin typeface="宋体" pitchFamily="2" charset="-122"/>
              </a:rPr>
              <a:t>从语言风格上揣摩。相对而言，语言的风格有含蓄与明快、文雅与通俗、生动与平实、富丽与素淡、简洁与繁复等特点，要结合具体的语境进行分析，体会其效果和特色。</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5027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5027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5028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altLang="zh-CN" sz="2400" b="1" dirty="0">
                <a:latin typeface="宋体" pitchFamily="2" charset="-122"/>
              </a:rPr>
              <a:t>【</a:t>
            </a:r>
            <a:r>
              <a:rPr lang="en-US" altLang="zh-CN" sz="2400" b="1" dirty="0" err="1">
                <a:latin typeface="宋体" pitchFamily="2" charset="-122"/>
              </a:rPr>
              <a:t>对点训练</a:t>
            </a:r>
            <a:r>
              <a:rPr lang="en-US" altLang="zh-CN" sz="2400" b="1" dirty="0">
                <a:latin typeface="宋体" pitchFamily="2" charset="-122"/>
              </a:rPr>
              <a:t>】</a:t>
            </a:r>
          </a:p>
          <a:p>
            <a:pPr marL="0" indent="0" eaLnBrk="1" hangingPunct="1">
              <a:lnSpc>
                <a:spcPts val="3500"/>
              </a:lnSpc>
              <a:spcBef>
                <a:spcPct val="0"/>
              </a:spcBef>
              <a:buFont typeface="Arial" charset="0"/>
              <a:buNone/>
            </a:pPr>
            <a:r>
              <a:rPr lang="zh-CN" altLang="en-US" sz="2400" b="1" dirty="0">
                <a:latin typeface="宋体" pitchFamily="2" charset="-122"/>
              </a:rPr>
              <a:t>［</a:t>
            </a:r>
            <a:r>
              <a:rPr lang="en-US" altLang="zh-CN" sz="2400" b="1" dirty="0">
                <a:latin typeface="宋体" pitchFamily="2" charset="-122"/>
              </a:rPr>
              <a:t>2009•课标全国卷</a:t>
            </a:r>
            <a:r>
              <a:rPr lang="zh-CN" altLang="en-US" sz="2400" b="1" dirty="0">
                <a:latin typeface="宋体" pitchFamily="2" charset="-122"/>
              </a:rPr>
              <a:t>］阅读下面的文字，完成题目。</a:t>
            </a:r>
          </a:p>
          <a:p>
            <a:pPr marL="0" indent="542925" algn="ctr" eaLnBrk="1" hangingPunct="1">
              <a:lnSpc>
                <a:spcPts val="3500"/>
              </a:lnSpc>
              <a:spcBef>
                <a:spcPct val="0"/>
              </a:spcBef>
              <a:buNone/>
            </a:pPr>
            <a:r>
              <a:rPr lang="zh-CN" altLang="en-US" sz="2400" b="1" dirty="0" smtClean="0">
                <a:latin typeface="宋体" pitchFamily="2" charset="-122"/>
              </a:rPr>
              <a:t>寻找教育的曙光</a:t>
            </a:r>
          </a:p>
          <a:p>
            <a:pPr marL="0" indent="542925" eaLnBrk="1" hangingPunct="1">
              <a:lnSpc>
                <a:spcPts val="3500"/>
              </a:lnSpc>
              <a:spcBef>
                <a:spcPct val="0"/>
              </a:spcBef>
              <a:buNone/>
            </a:pPr>
            <a:r>
              <a:rPr lang="zh-CN" altLang="en-US" sz="2400" b="1" dirty="0" smtClean="0">
                <a:latin typeface="宋体" pitchFamily="2" charset="-122"/>
              </a:rPr>
              <a:t>在陶行知的身体内，似乎涌动着一种永不满足、永远求索、永远前进的生命力。当陶行知全力推行的城市平民教育在全国二十多个省市形成轰轰烈烈的热潮的时候，他却突然冷静下来，陷入深沉的思索，农民张大哥一家的景象，倏然映现在他记忆的荧光屏上</a:t>
            </a:r>
            <a:r>
              <a:rPr lang="en-US" altLang="zh-CN" sz="2400" b="1" dirty="0" smtClean="0">
                <a:latin typeface="宋体" pitchFamily="2" charset="-122"/>
              </a:rPr>
              <a:t>……</a:t>
            </a:r>
          </a:p>
          <a:p>
            <a:pPr marL="0" indent="542925" eaLnBrk="1" hangingPunct="1">
              <a:lnSpc>
                <a:spcPts val="3500"/>
              </a:lnSpc>
              <a:spcBef>
                <a:spcPct val="0"/>
              </a:spcBef>
              <a:buNone/>
            </a:pPr>
            <a:r>
              <a:rPr lang="zh-CN" altLang="en-US" sz="2400" b="1" dirty="0" smtClean="0">
                <a:latin typeface="宋体" pitchFamily="2" charset="-122"/>
              </a:rPr>
              <a:t>那是前年秋天游览栖霞山的事。在曲折的山径上，陶行知遇到了一位三十多岁的农民。陶行知一向注重社会调查，这时他像遇到一位老朋友，主动上前打招呼。原来这位农民姓张，家里有六个孩子。陶行知三句话不离本行，</a:t>
            </a:r>
            <a:endParaRPr lang="en-US"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5130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5130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5130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就问他家里有几个识字的，张大哥皱着眉连连摇头说：“唉，饭都吃不上，哪有钱来读书识字啊！”陶行知告诉他，可以免费送他</a:t>
            </a:r>
            <a:r>
              <a:rPr lang="en-US" altLang="zh-CN" sz="2400" b="1" dirty="0" smtClean="0">
                <a:latin typeface="宋体" pitchFamily="2" charset="-122"/>
              </a:rPr>
              <a:t>《</a:t>
            </a:r>
            <a:r>
              <a:rPr lang="zh-CN" altLang="en-US" sz="2400" b="1" dirty="0" smtClean="0">
                <a:latin typeface="宋体" pitchFamily="2" charset="-122"/>
              </a:rPr>
              <a:t>平民千字课本</a:t>
            </a:r>
            <a:r>
              <a:rPr lang="en-US" altLang="zh-CN" sz="2400" b="1" dirty="0" smtClean="0">
                <a:latin typeface="宋体" pitchFamily="2" charset="-122"/>
              </a:rPr>
              <a:t>》</a:t>
            </a:r>
            <a:r>
              <a:rPr lang="zh-CN" altLang="en-US" sz="2400" b="1" dirty="0" smtClean="0">
                <a:latin typeface="宋体" pitchFamily="2" charset="-122"/>
              </a:rPr>
              <a:t>，只要学几个月就能写信、记账、读报。张大哥便请他到家里去坐。陶行知怎肯放过这个接触穷苦群众的大好机会呢？便欣然去了。那六个高高低低、衣不蔽体的孩子加深了他的认识：占总人口</a:t>
            </a:r>
            <a:r>
              <a:rPr lang="en-US" altLang="zh-CN" sz="2400" b="1" dirty="0" smtClean="0">
                <a:latin typeface="宋体" pitchFamily="2" charset="-122"/>
              </a:rPr>
              <a:t>85%</a:t>
            </a:r>
            <a:r>
              <a:rPr lang="zh-CN" altLang="en-US" sz="2400" b="1" dirty="0" smtClean="0">
                <a:latin typeface="宋体" pitchFamily="2" charset="-122"/>
              </a:rPr>
              <a:t>的农民如此贫困、如此没有文化，要提高中华民族的文化素质，培养新的国民，必须从提高农民的文化水平入手。于是，一个改造乡村教育的设想，开始在他的心田里播下壮实的种子。</a:t>
            </a:r>
          </a:p>
          <a:p>
            <a:pPr marL="0" indent="0" eaLnBrk="1" hangingPunct="1">
              <a:lnSpc>
                <a:spcPts val="3500"/>
              </a:lnSpc>
              <a:spcBef>
                <a:spcPct val="0"/>
              </a:spcBef>
              <a:buNone/>
            </a:pPr>
            <a:endParaRPr lang="en-US"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5232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5232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5232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628650" eaLnBrk="1" hangingPunct="1">
              <a:lnSpc>
                <a:spcPts val="3500"/>
              </a:lnSpc>
              <a:spcBef>
                <a:spcPct val="0"/>
              </a:spcBef>
              <a:buNone/>
            </a:pPr>
            <a:r>
              <a:rPr lang="zh-CN" altLang="en-US" sz="2400" b="1" dirty="0" smtClean="0">
                <a:latin typeface="宋体" pitchFamily="2" charset="-122"/>
              </a:rPr>
              <a:t>经过陶行知呕心沥血的浇灌，这颗种子终于破土萌芽了。</a:t>
            </a:r>
            <a:r>
              <a:rPr lang="en-US" altLang="zh-CN" sz="2400" b="1" dirty="0" smtClean="0">
                <a:latin typeface="宋体" pitchFamily="2" charset="-122"/>
              </a:rPr>
              <a:t>1926</a:t>
            </a:r>
            <a:r>
              <a:rPr lang="zh-CN" altLang="en-US" sz="2400" b="1" dirty="0" smtClean="0">
                <a:latin typeface="宋体" pitchFamily="2" charset="-122"/>
              </a:rPr>
              <a:t>年</a:t>
            </a:r>
            <a:r>
              <a:rPr lang="en-US" altLang="zh-CN" sz="2400" b="1" dirty="0" smtClean="0">
                <a:latin typeface="宋体" pitchFamily="2" charset="-122"/>
              </a:rPr>
              <a:t>12</a:t>
            </a:r>
            <a:r>
              <a:rPr lang="zh-CN" altLang="en-US" sz="2400" b="1" dirty="0" smtClean="0">
                <a:latin typeface="宋体" pitchFamily="2" charset="-122"/>
              </a:rPr>
              <a:t>月，陶行知连续发表几篇文章。他主张：“乡村学校做改进乡村生活的中心，乡村教师做改造乡村生活的灵魂。”“乡村师范之主旨在于造就有农夫的身手、科学的头脑、改造社会的精神的教师。”他希望每一个从事乡村教育的人都有一颗“农民甘苦化”的心，“把我们的心献给三万万四千万农民”“叫一个个乡村都有充分的新生命，合起来造成中国伟大的新生命”。这是他设计的从改造乡村教育入手来改造中国的一幅理想蓝图。</a:t>
            </a:r>
            <a:endParaRPr lang="en-US" altLang="zh-CN" sz="2400" b="1" dirty="0" smtClean="0">
              <a:latin typeface="宋体" pitchFamily="2" charset="-122"/>
            </a:endParaRPr>
          </a:p>
          <a:p>
            <a:pPr marL="0" indent="628650" eaLnBrk="1" hangingPunct="1">
              <a:lnSpc>
                <a:spcPts val="3500"/>
              </a:lnSpc>
              <a:spcBef>
                <a:spcPct val="0"/>
              </a:spcBef>
              <a:buNone/>
            </a:pPr>
            <a:r>
              <a:rPr lang="zh-CN" altLang="en-US" sz="2400" b="1" dirty="0" smtClean="0">
                <a:latin typeface="宋体" pitchFamily="2" charset="-122"/>
              </a:rPr>
              <a:t>陶行知不仅是一位富于想象的浪漫主义的理想家，而且是一位脚踏实地、一步一个脚印的实干家。为了实现这个理想，他草拟了详细具体的</a:t>
            </a:r>
            <a:r>
              <a:rPr lang="en-US" altLang="zh-CN" sz="2400" b="1" dirty="0" smtClean="0">
                <a:latin typeface="宋体" pitchFamily="2" charset="-122"/>
              </a:rPr>
              <a:t>《</a:t>
            </a:r>
            <a:r>
              <a:rPr lang="zh-CN" altLang="en-US" sz="2400" b="1" dirty="0" smtClean="0">
                <a:latin typeface="宋体" pitchFamily="2" charset="-122"/>
              </a:rPr>
              <a:t>试验乡村师范学校第一院</a:t>
            </a:r>
          </a:p>
          <a:p>
            <a:pPr marL="0" indent="628650" eaLnBrk="1" hangingPunct="1">
              <a:lnSpc>
                <a:spcPts val="3500"/>
              </a:lnSpc>
              <a:spcBef>
                <a:spcPct val="0"/>
              </a:spcBef>
              <a:buNone/>
            </a:pPr>
            <a:endParaRPr lang="zh-CN" altLang="en-US"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5335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5335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5335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简章草案</a:t>
            </a:r>
            <a:r>
              <a:rPr lang="en-US" altLang="zh-CN" sz="2400" b="1" dirty="0" smtClean="0">
                <a:latin typeface="宋体" pitchFamily="2" charset="-122"/>
              </a:rPr>
              <a:t>》</a:t>
            </a:r>
            <a:r>
              <a:rPr lang="zh-CN" altLang="en-US" sz="2400" b="1" dirty="0" smtClean="0">
                <a:latin typeface="宋体" pitchFamily="2" charset="-122"/>
              </a:rPr>
              <a:t>。在他的建议下，成立了乡村教育研究部，聘请了东南大学教授赵叔愚、金陵大学教授邵仲香为研究员，共同为筹备创办试验乡村师范学校而努力。</a:t>
            </a:r>
            <a:endParaRPr lang="en-US" altLang="zh-CN" sz="2400" b="1" dirty="0" smtClean="0">
              <a:latin typeface="宋体" pitchFamily="2" charset="-122"/>
            </a:endParaRPr>
          </a:p>
          <a:p>
            <a:pPr marL="0" indent="628650" eaLnBrk="1" hangingPunct="1">
              <a:lnSpc>
                <a:spcPts val="3500"/>
              </a:lnSpc>
              <a:spcBef>
                <a:spcPct val="0"/>
              </a:spcBef>
              <a:buNone/>
            </a:pPr>
            <a:r>
              <a:rPr lang="zh-CN" altLang="en-US" sz="2400" b="1" dirty="0" smtClean="0">
                <a:latin typeface="宋体" pitchFamily="2" charset="-122"/>
              </a:rPr>
              <a:t>万事俱备，只欠东风。不久，许多报刊上出现了南京试验乡村师范学校的招生广告。清华大学教育系二年级学生操震球，看到广告后写信给陶行知说：“自信以我目前的状况，欲效劳于社会，事之最急最要者，一为提高农民知识，二为增进农民生产。两者须同时并进。此种责任，舍乡村师范学校莫能当。此晚生所以决意从事乡村教育，鞠躬尽瘁，死而后已者也。”陶行知接信后，立即回了一封热情洋溢的信： </a:t>
            </a:r>
          </a:p>
          <a:p>
            <a:pPr marL="0" indent="0" eaLnBrk="1" hangingPunct="1">
              <a:lnSpc>
                <a:spcPts val="3500"/>
              </a:lnSpc>
              <a:spcBef>
                <a:spcPct val="0"/>
              </a:spcBef>
              <a:buNone/>
            </a:pPr>
            <a:endParaRPr lang="en-US"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5437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5437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5437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接读您的来信，得知您愿意离开清华大学投考试验乡村师范，简直让我们五体投地地钦佩。国运盛衰决于一转念间。倘使全国青年都能转到各人应当走的道路上去，地狱都可化成天堂，还怕中国不能兴盛！</a:t>
            </a:r>
            <a:endParaRPr lang="en-US" altLang="zh-CN" sz="2400" b="1" dirty="0" smtClean="0">
              <a:latin typeface="宋体" pitchFamily="2" charset="-122"/>
            </a:endParaRPr>
          </a:p>
          <a:p>
            <a:pPr marL="0" indent="628650" eaLnBrk="1" hangingPunct="1">
              <a:lnSpc>
                <a:spcPts val="3500"/>
              </a:lnSpc>
              <a:spcBef>
                <a:spcPct val="0"/>
              </a:spcBef>
              <a:buNone/>
            </a:pPr>
            <a:r>
              <a:rPr lang="zh-CN" altLang="en-US" sz="2400" b="1" dirty="0" smtClean="0">
                <a:latin typeface="宋体" pitchFamily="2" charset="-122"/>
              </a:rPr>
              <a:t>您既有这种宏愿，我就应当把个中甘苦明明白白地告诉您。田家生活是要蛮干的，您愿意吗？您能打赤脚在烂污泥里奔走吗？您不怕雪白的脸晒黑、手上起硬茧吗？您不怕在风霜雨雪中挑粪吗？您愿意和马牛羊鸡狗猪做朋友吗？在城里人看来，这都是苦处；其实乡下人并不以此为苦。纵然这是苦处，乡下人也有城里人想不到的乐趣。乡间山清水秀，尽您游览。早上可以看旭日东升，引您兴奋。晚上可以待月西下，助您吟咏。丰收时节，您手里割着黄</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5539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5539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5540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908050"/>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金似的稻子，那田家乐的山歌，不断地洋洋乎盈耳。您还能亲眼看见您所栽培的儿童个个桃李似的长大成人，看见全村人人读书明理，安居乐业。也许要到令郎令孙的时代才能看见，您能忍耐吗？倘使经过这番考虑之后，您决意要来投考，我们万分欢迎。</a:t>
            </a:r>
          </a:p>
          <a:p>
            <a:pPr marL="0" indent="628650" eaLnBrk="1" hangingPunct="1">
              <a:lnSpc>
                <a:spcPts val="3500"/>
              </a:lnSpc>
              <a:spcBef>
                <a:spcPct val="0"/>
              </a:spcBef>
              <a:buNone/>
            </a:pPr>
            <a:r>
              <a:rPr lang="zh-CN" altLang="en-US" sz="2400" b="1" dirty="0" smtClean="0">
                <a:latin typeface="宋体" pitchFamily="2" charset="-122"/>
              </a:rPr>
              <a:t>就这样，在陶行知的多方奔走和不懈努力下，一批来自全国各地的热血青年和怀抱教育救国理想的知识分子， 汇集到燕子矶旁的晓庄师范学校，形成了一股前所未有的乡村教育试验热潮，并且很快波及其他许多地方，演绎出中国教育史上的一段佳话。</a:t>
            </a:r>
          </a:p>
          <a:p>
            <a:pPr marL="0" indent="0"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摘编自周毅、向明</a:t>
            </a:r>
            <a:r>
              <a:rPr lang="en-US" altLang="zh-CN" sz="2400" b="1" dirty="0" smtClean="0">
                <a:latin typeface="宋体" pitchFamily="2" charset="-122"/>
              </a:rPr>
              <a:t>《</a:t>
            </a:r>
            <a:r>
              <a:rPr lang="zh-CN" altLang="en-US" sz="2400" b="1" dirty="0" smtClean="0">
                <a:latin typeface="宋体" pitchFamily="2" charset="-122"/>
              </a:rPr>
              <a:t>爱满天下</a:t>
            </a:r>
            <a:r>
              <a:rPr lang="en-US" altLang="zh-CN" sz="2400" b="1" dirty="0" smtClean="0">
                <a:latin typeface="宋体" pitchFamily="2" charset="-122"/>
              </a:rPr>
              <a:t>》)</a:t>
            </a:r>
          </a:p>
          <a:p>
            <a:pPr marL="0" indent="0" eaLnBrk="1" hangingPunct="1">
              <a:lnSpc>
                <a:spcPts val="3500"/>
              </a:lnSpc>
              <a:spcBef>
                <a:spcPct val="0"/>
              </a:spcBef>
              <a:buFont typeface="Arial" charset="0"/>
              <a:buNone/>
            </a:pPr>
            <a:endParaRPr lang="en-US" altLang="zh-CN" sz="2400" b="1" dirty="0">
              <a:latin typeface="宋体" pitchFamily="2" charset="-122"/>
            </a:endParaRPr>
          </a:p>
          <a:p>
            <a:pPr marL="0" indent="0" eaLnBrk="1" hangingPunct="1">
              <a:lnSpc>
                <a:spcPts val="3500"/>
              </a:lnSpc>
              <a:spcBef>
                <a:spcPct val="0"/>
              </a:spcBef>
              <a:buFont typeface="Arial" charset="0"/>
              <a:buNone/>
            </a:pPr>
            <a:endParaRPr lang="en-US"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5642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5642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5642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a:latin typeface="宋体" pitchFamily="2" charset="-122"/>
              </a:rPr>
              <a:t>1</a:t>
            </a:r>
            <a:r>
              <a:rPr lang="en-US" altLang="zh-CN" sz="2400" b="1" dirty="0" smtClean="0">
                <a:latin typeface="宋体" pitchFamily="2" charset="-122"/>
              </a:rPr>
              <a:t>.</a:t>
            </a:r>
            <a:r>
              <a:rPr lang="zh-CN" altLang="en-US" sz="2400" b="1" dirty="0" smtClean="0">
                <a:latin typeface="宋体" pitchFamily="2" charset="-122"/>
              </a:rPr>
              <a:t>下列对传记有关内容的分析和概括，最恰当的两项是</a:t>
            </a:r>
            <a:r>
              <a:rPr lang="en-US" altLang="zh-CN" sz="2400" b="1" dirty="0" smtClean="0">
                <a:latin typeface="宋体" pitchFamily="2" charset="-122"/>
              </a:rPr>
              <a:t>(5</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A. </a:t>
            </a:r>
            <a:r>
              <a:rPr lang="zh-CN" altLang="en-US" sz="2400" b="1" dirty="0" smtClean="0">
                <a:latin typeface="宋体" pitchFamily="2" charset="-122"/>
              </a:rPr>
              <a:t>陶行知全力推行城市平民教育运动，当这一运动在全国二十多个省市形成热潮的时候，他开始转向思考改造乡村教育的问题了。</a:t>
            </a:r>
          </a:p>
          <a:p>
            <a:pPr marL="0" indent="0" eaLnBrk="1" hangingPunct="1">
              <a:lnSpc>
                <a:spcPts val="3500"/>
              </a:lnSpc>
              <a:spcBef>
                <a:spcPct val="0"/>
              </a:spcBef>
              <a:buNone/>
            </a:pPr>
            <a:r>
              <a:rPr lang="en-US" altLang="zh-CN" sz="2400" b="1" dirty="0" smtClean="0">
                <a:latin typeface="宋体" pitchFamily="2" charset="-122"/>
              </a:rPr>
              <a:t>B. </a:t>
            </a:r>
            <a:r>
              <a:rPr lang="zh-CN" altLang="en-US" sz="2400" b="1" dirty="0" smtClean="0">
                <a:latin typeface="宋体" pitchFamily="2" charset="-122"/>
              </a:rPr>
              <a:t>陶行知游栖霞山时遇到张大哥，发现他对</a:t>
            </a:r>
            <a:r>
              <a:rPr lang="en-US" altLang="zh-CN" sz="2400" b="1" dirty="0" smtClean="0">
                <a:latin typeface="宋体" pitchFamily="2" charset="-122"/>
              </a:rPr>
              <a:t>《</a:t>
            </a:r>
            <a:r>
              <a:rPr lang="zh-CN" altLang="en-US" sz="2400" b="1" dirty="0" smtClean="0">
                <a:latin typeface="宋体" pitchFamily="2" charset="-122"/>
              </a:rPr>
              <a:t>平民千字课本</a:t>
            </a:r>
            <a:r>
              <a:rPr lang="en-US" altLang="zh-CN" sz="2400" b="1" dirty="0" smtClean="0">
                <a:latin typeface="宋体" pitchFamily="2" charset="-122"/>
              </a:rPr>
              <a:t>》</a:t>
            </a:r>
            <a:r>
              <a:rPr lang="zh-CN" altLang="en-US" sz="2400" b="1" dirty="0" smtClean="0">
                <a:latin typeface="宋体" pitchFamily="2" charset="-122"/>
              </a:rPr>
              <a:t>感兴趣，学习几个月就能写信、记账、读报，更坚定了陶行知从事乡村教育的决心。</a:t>
            </a:r>
          </a:p>
          <a:p>
            <a:pPr marL="0" indent="0" eaLnBrk="1" hangingPunct="1">
              <a:lnSpc>
                <a:spcPts val="3500"/>
              </a:lnSpc>
              <a:spcBef>
                <a:spcPct val="0"/>
              </a:spcBef>
              <a:buNone/>
            </a:pPr>
            <a:r>
              <a:rPr lang="en-US" altLang="zh-CN" sz="2400" b="1" dirty="0" smtClean="0">
                <a:latin typeface="宋体" pitchFamily="2" charset="-122"/>
              </a:rPr>
              <a:t>C. </a:t>
            </a:r>
            <a:r>
              <a:rPr lang="zh-CN" altLang="en-US" sz="2400" b="1" dirty="0" smtClean="0">
                <a:latin typeface="宋体" pitchFamily="2" charset="-122"/>
              </a:rPr>
              <a:t>陶行知希望从事乡村教育的人都要有一颗“农民甘苦化”的心，把心献给农民，把城里人本来认为是苦的地方变为意想不到的乐趣。</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5744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574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5744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latin typeface="宋体" pitchFamily="2" charset="-122"/>
              </a:rPr>
              <a:t>D. </a:t>
            </a:r>
            <a:r>
              <a:rPr lang="zh-CN" altLang="en-US" sz="2400" b="1" dirty="0" smtClean="0">
                <a:latin typeface="宋体" pitchFamily="2" charset="-122"/>
              </a:rPr>
              <a:t>操震球写信给陶行知，认为最急迫最重要的是提高农民的文化水平，促进农业生产，二者须同时并进，而不是急于创建乡村师范学校。</a:t>
            </a:r>
          </a:p>
          <a:p>
            <a:pPr marL="0" indent="0" eaLnBrk="1" hangingPunct="1">
              <a:lnSpc>
                <a:spcPts val="3500"/>
              </a:lnSpc>
              <a:spcBef>
                <a:spcPct val="0"/>
              </a:spcBef>
              <a:buNone/>
            </a:pPr>
            <a:r>
              <a:rPr lang="en-US" altLang="zh-CN" sz="2400" b="1" dirty="0" smtClean="0">
                <a:latin typeface="宋体" pitchFamily="2" charset="-122"/>
              </a:rPr>
              <a:t>E. </a:t>
            </a:r>
            <a:r>
              <a:rPr lang="zh-CN" altLang="en-US" sz="2400" b="1" dirty="0" smtClean="0">
                <a:latin typeface="宋体" pitchFamily="2" charset="-122"/>
              </a:rPr>
              <a:t>本文运用平实自然的语言，娓娓道来的生动叙述，讲述陶行知从事乡村教育的感人事迹，为我们再现了一个平民教育家的光辉形象。</a:t>
            </a:r>
          </a:p>
          <a:p>
            <a:pPr marL="0" indent="622300" eaLnBrk="1" hangingPunct="1">
              <a:lnSpc>
                <a:spcPts val="3500"/>
              </a:lnSpc>
              <a:spcBef>
                <a:spcPct val="0"/>
              </a:spcBef>
              <a:buFont typeface="Arial" charset="0"/>
              <a:buNone/>
            </a:pPr>
            <a:endParaRPr lang="zh-CN" altLang="en-US" sz="2400" b="1" dirty="0">
              <a:latin typeface="宋体" pitchFamily="2" charset="-122"/>
            </a:endParaRPr>
          </a:p>
          <a:p>
            <a:pPr marL="0" indent="622300" eaLnBrk="1" hangingPunct="1">
              <a:lnSpc>
                <a:spcPts val="3500"/>
              </a:lnSpc>
              <a:spcBef>
                <a:spcPct val="0"/>
              </a:spcBef>
              <a:buFont typeface="Arial" charset="0"/>
              <a:buNone/>
            </a:pPr>
            <a:endParaRPr lang="zh-CN" altLang="en-US" sz="2400" b="1" dirty="0">
              <a:latin typeface="宋体" pitchFamily="2" charset="-122"/>
            </a:endParaRPr>
          </a:p>
          <a:p>
            <a:pPr marL="0" indent="622300" eaLnBrk="1" hangingPunct="1">
              <a:lnSpc>
                <a:spcPts val="3500"/>
              </a:lnSpc>
              <a:spcBef>
                <a:spcPct val="0"/>
              </a:spcBef>
              <a:buFont typeface="Arial" charset="0"/>
              <a:buNone/>
            </a:pPr>
            <a:endParaRPr lang="en-US" altLang="zh-CN" sz="2400" b="1" dirty="0">
              <a:solidFill>
                <a:srgbClr val="990033"/>
              </a:solidFill>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5847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5847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5847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solidFill>
                  <a:srgbClr val="990033"/>
                </a:solidFill>
                <a:latin typeface="宋体" pitchFamily="2" charset="-122"/>
              </a:rPr>
              <a:t>答</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不给分。</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回答三项或三项以上，不给分</a:t>
            </a:r>
            <a:r>
              <a:rPr lang="en-US" altLang="zh-CN" sz="2400" b="1" dirty="0" smtClean="0">
                <a:solidFill>
                  <a:srgbClr val="990033"/>
                </a:solidFill>
                <a:latin typeface="宋体" pitchFamily="2" charset="-122"/>
              </a:rPr>
              <a:t>)</a:t>
            </a:r>
          </a:p>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a:t>
            </a:r>
            <a:r>
              <a:rPr lang="zh-CN" altLang="en-US" sz="2400" b="1" dirty="0" smtClean="0">
                <a:solidFill>
                  <a:srgbClr val="990033"/>
                </a:solidFill>
                <a:latin typeface="宋体" pitchFamily="2" charset="-122"/>
              </a:rPr>
              <a:t>项，分析与概括大体正确，但表述在细微处有瑕疵。最后一句“他开始转向思考改造乡村教育的问题了”与原文略有出入。</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项，概括基本正确，但表述不够严密。张大哥“感兴趣”之说不准确，可能礼节性邀请的成分多些；选项最后一句“更坚定了陶行知从事乡村教育的决心”不如“加深了陶行知对乡村教育的认识”准确。</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项，概括转述错误。选项最后一句“把城里人本来认为是苦的地方变为意想不到的乐趣”是对原文陶行知回信中“纵然这是苦处，乡下人也有城里人想不到的乐趣”一句的曲解。</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项，概括表述错误。本选项对应原文操震球给陶行知信</a:t>
            </a:r>
            <a:endParaRPr lang="zh-CN" altLang="en-US" sz="2400" b="1" dirty="0">
              <a:solidFill>
                <a:srgbClr val="990033"/>
              </a:solidFill>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5949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594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5949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0" y="692150"/>
            <a:ext cx="9144000" cy="6165850"/>
            <a:chOff x="0" y="0"/>
            <a:chExt cx="9144000" cy="6165304"/>
          </a:xfrm>
        </p:grpSpPr>
        <p:sp>
          <p:nvSpPr>
            <p:cNvPr id="1217539" name="矩形 4"/>
            <p:cNvSpPr>
              <a:spLocks noChangeArrowheads="1"/>
            </p:cNvSpPr>
            <p:nvPr/>
          </p:nvSpPr>
          <p:spPr bwMode="auto">
            <a:xfrm>
              <a:off x="0" y="0"/>
              <a:ext cx="9144000" cy="6165304"/>
            </a:xfrm>
            <a:prstGeom prst="rect">
              <a:avLst/>
            </a:prstGeom>
            <a:solidFill>
              <a:schemeClr val="bg1"/>
            </a:solidFill>
            <a:ln w="9525">
              <a:noFill/>
              <a:miter lim="800000"/>
              <a:headEnd/>
              <a:tailEnd/>
            </a:ln>
          </p:spPr>
          <p:txBody>
            <a:bodyPr anchor="ctr"/>
            <a:lstStyle/>
            <a:p>
              <a:pPr algn="ctr"/>
              <a:endParaRPr lang="zh-CN" altLang="en-US" baseline="-25000">
                <a:solidFill>
                  <a:srgbClr val="FFFFFF"/>
                </a:solidFill>
              </a:endParaRPr>
            </a:p>
          </p:txBody>
        </p:sp>
        <p:grpSp>
          <p:nvGrpSpPr>
            <p:cNvPr id="3" name="矩形 5"/>
            <p:cNvGrpSpPr>
              <a:grpSpLocks/>
            </p:cNvGrpSpPr>
            <p:nvPr/>
          </p:nvGrpSpPr>
          <p:grpSpPr bwMode="auto">
            <a:xfrm>
              <a:off x="347472" y="8889"/>
              <a:ext cx="8503920" cy="5924787"/>
              <a:chOff x="0" y="0"/>
              <a:chExt cx="8503920" cy="5925312"/>
            </a:xfrm>
          </p:grpSpPr>
          <p:pic>
            <p:nvPicPr>
              <p:cNvPr id="1217541" name="矩形 5"/>
              <p:cNvPicPr>
                <a:picLocks noChangeArrowheads="1"/>
              </p:cNvPicPr>
              <p:nvPr/>
            </p:nvPicPr>
            <p:blipFill>
              <a:blip r:embed="rId2"/>
              <a:srcRect/>
              <a:stretch>
                <a:fillRect/>
              </a:stretch>
            </p:blipFill>
            <p:spPr bwMode="auto">
              <a:xfrm>
                <a:off x="0" y="0"/>
                <a:ext cx="8503920" cy="5925312"/>
              </a:xfrm>
              <a:prstGeom prst="rect">
                <a:avLst/>
              </a:prstGeom>
              <a:noFill/>
              <a:ln w="9525">
                <a:noFill/>
                <a:miter lim="800000"/>
                <a:headEnd/>
                <a:tailEnd/>
              </a:ln>
            </p:spPr>
          </p:pic>
          <p:sp>
            <p:nvSpPr>
              <p:cNvPr id="1217542" name="Text Box 6"/>
              <p:cNvSpPr txBox="1">
                <a:spLocks noChangeArrowheads="1"/>
              </p:cNvSpPr>
              <p:nvPr/>
            </p:nvSpPr>
            <p:spPr bwMode="auto">
              <a:xfrm>
                <a:off x="120072" y="49883"/>
                <a:ext cx="8266406" cy="5702377"/>
              </a:xfrm>
              <a:prstGeom prst="rect">
                <a:avLst/>
              </a:prstGeom>
              <a:noFill/>
              <a:ln w="9525">
                <a:noFill/>
                <a:miter lim="800000"/>
                <a:headEnd/>
                <a:tailEnd/>
              </a:ln>
            </p:spPr>
            <p:txBody>
              <a:bodyPr anchor="ctr"/>
              <a:lstStyle/>
              <a:p>
                <a:pPr algn="ctr"/>
                <a:endParaRPr lang="zh-CN" altLang="en-US" baseline="-25000">
                  <a:solidFill>
                    <a:srgbClr val="FFFFFF"/>
                  </a:solidFill>
                </a:endParaRPr>
              </a:p>
            </p:txBody>
          </p:sp>
        </p:grpSp>
      </p:grpSp>
      <p:sp>
        <p:nvSpPr>
          <p:cNvPr id="1217543" name="动作按钮: 自定义 8">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217544"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indent="627063">
              <a:lnSpc>
                <a:spcPts val="3500"/>
              </a:lnSpc>
            </a:pPr>
            <a:r>
              <a:rPr lang="zh-CN" altLang="en-US" sz="2400" b="1" dirty="0" smtClean="0">
                <a:latin typeface="宋体" pitchFamily="2" charset="-122"/>
              </a:rPr>
              <a:t>本考点一般是通过选择题的形式进行考查，考查重点以筛选整合信息、归纳内容要点、理解文中重要词句的含义为主要设题方式，同时穿插其他考点。如</a:t>
            </a:r>
            <a:r>
              <a:rPr lang="en-US" altLang="zh-CN" sz="2400" b="1" dirty="0" smtClean="0">
                <a:latin typeface="宋体" pitchFamily="2" charset="-122"/>
              </a:rPr>
              <a:t>2011</a:t>
            </a:r>
            <a:r>
              <a:rPr lang="zh-CN" altLang="en-US" sz="2400" b="1" dirty="0" smtClean="0">
                <a:latin typeface="宋体" pitchFamily="2" charset="-122"/>
              </a:rPr>
              <a:t>年到</a:t>
            </a:r>
            <a:r>
              <a:rPr lang="en-US" altLang="zh-CN" sz="2400" b="1" dirty="0" smtClean="0">
                <a:latin typeface="宋体" pitchFamily="2" charset="-122"/>
              </a:rPr>
              <a:t>2015</a:t>
            </a:r>
            <a:r>
              <a:rPr lang="zh-CN" altLang="en-US" sz="2400" b="1" dirty="0" smtClean="0">
                <a:latin typeface="宋体" pitchFamily="2" charset="-122"/>
              </a:rPr>
              <a:t>年的新课标全国卷，</a:t>
            </a:r>
            <a:r>
              <a:rPr lang="en-US" altLang="zh-CN" sz="2400" b="1" dirty="0" smtClean="0">
                <a:latin typeface="宋体" pitchFamily="2" charset="-122"/>
              </a:rPr>
              <a:t>2017</a:t>
            </a:r>
            <a:r>
              <a:rPr lang="zh-CN" altLang="en-US" sz="2400" b="1" dirty="0" smtClean="0">
                <a:latin typeface="宋体" pitchFamily="2" charset="-122"/>
              </a:rPr>
              <a:t>年高考应该会沿用往年高考题型。</a:t>
            </a:r>
          </a:p>
        </p:txBody>
      </p:sp>
      <p:sp>
        <p:nvSpPr>
          <p:cNvPr id="1217545" name="同侧圆角矩形 11"/>
          <p:cNvSpPr>
            <a:spLocks noChangeArrowheads="1"/>
          </p:cNvSpPr>
          <p:nvPr/>
        </p:nvSpPr>
        <p:spPr bwMode="auto">
          <a:xfrm>
            <a:off x="3314700" y="508000"/>
            <a:ext cx="2484438" cy="473075"/>
          </a:xfrm>
          <a:custGeom>
            <a:avLst/>
            <a:gdLst>
              <a:gd name="T0" fmla="*/ 2484438 w 2484438"/>
              <a:gd name="T1" fmla="*/ 236538 h 473075"/>
              <a:gd name="T2" fmla="*/ 1242219 w 2484438"/>
              <a:gd name="T3" fmla="*/ 473075 h 473075"/>
              <a:gd name="T4" fmla="*/ 0 w 2484438"/>
              <a:gd name="T5" fmla="*/ 236538 h 473075"/>
              <a:gd name="T6" fmla="*/ 1242219 w 2484438"/>
              <a:gd name="T7" fmla="*/ 0 h 473075"/>
              <a:gd name="T8" fmla="*/ 0 60000 65536"/>
              <a:gd name="T9" fmla="*/ 5898240 60000 65536"/>
              <a:gd name="T10" fmla="*/ 11796480 60000 65536"/>
              <a:gd name="T11" fmla="*/ 17694720 60000 65536"/>
              <a:gd name="T12" fmla="*/ 23094 w 2484438"/>
              <a:gd name="T13" fmla="*/ 23094 h 473075"/>
              <a:gd name="T14" fmla="*/ 2461344 w 2484438"/>
              <a:gd name="T15" fmla="*/ 473075 h 473075"/>
            </a:gdLst>
            <a:ahLst/>
            <a:cxnLst>
              <a:cxn ang="T8">
                <a:pos x="T0" y="T1"/>
              </a:cxn>
              <a:cxn ang="T9">
                <a:pos x="T2" y="T3"/>
              </a:cxn>
              <a:cxn ang="T10">
                <a:pos x="T4" y="T5"/>
              </a:cxn>
              <a:cxn ang="T11">
                <a:pos x="T6" y="T7"/>
              </a:cxn>
            </a:cxnLst>
            <a:rect l="T12" t="T13" r="T14" b="T15"/>
            <a:pathLst>
              <a:path w="2484438" h="473075">
                <a:moveTo>
                  <a:pt x="78847" y="0"/>
                </a:moveTo>
                <a:lnTo>
                  <a:pt x="2405591" y="0"/>
                </a:lnTo>
                <a:lnTo>
                  <a:pt x="2405590" y="0"/>
                </a:lnTo>
                <a:cubicBezTo>
                  <a:pt x="2449136" y="0"/>
                  <a:pt x="2484438" y="35301"/>
                  <a:pt x="2484438" y="78847"/>
                </a:cubicBezTo>
                <a:lnTo>
                  <a:pt x="2484438" y="473075"/>
                </a:lnTo>
                <a:lnTo>
                  <a:pt x="0" y="473075"/>
                </a:lnTo>
                <a:lnTo>
                  <a:pt x="0" y="78847"/>
                </a:lnTo>
                <a:cubicBezTo>
                  <a:pt x="0" y="35301"/>
                  <a:pt x="35301" y="0"/>
                  <a:pt x="78846" y="0"/>
                </a:cubicBezTo>
                <a:close/>
              </a:path>
            </a:pathLst>
          </a:custGeom>
          <a:gradFill rotWithShape="0">
            <a:gsLst>
              <a:gs pos="0">
                <a:srgbClr val="00B0DA"/>
              </a:gs>
              <a:gs pos="59000">
                <a:srgbClr val="1EB4FF"/>
              </a:gs>
              <a:gs pos="100000">
                <a:srgbClr val="005782"/>
              </a:gs>
            </a:gsLst>
            <a:lin ang="5400000"/>
          </a:gradFill>
          <a:ln w="9525">
            <a:noFill/>
            <a:miter lim="800000"/>
            <a:headEnd/>
            <a:tailEnd/>
          </a:ln>
        </p:spPr>
        <p:txBody>
          <a:bodyPr anchor="ctr"/>
          <a:lstStyle/>
          <a:p>
            <a:pPr algn="ctr">
              <a:lnSpc>
                <a:spcPts val="2200"/>
              </a:lnSpc>
            </a:pPr>
            <a:r>
              <a:rPr lang="zh-CN" altLang="en-US" sz="2600" b="1">
                <a:solidFill>
                  <a:schemeClr val="bg1"/>
                </a:solidFill>
                <a:latin typeface="幼圆" pitchFamily="49" charset="-122"/>
                <a:ea typeface="幼圆" pitchFamily="49" charset="-122"/>
              </a:rPr>
              <a:t>考情透析</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withEffect">
                                  <p:stCondLst>
                                    <p:cond delay="0"/>
                                  </p:stCondLst>
                                  <p:childTnLst>
                                    <p:set>
                                      <p:cBhvr>
                                        <p:cTn id="6" dur="1" fill="hold">
                                          <p:stCondLst>
                                            <p:cond delay="0"/>
                                          </p:stCondLst>
                                        </p:cTn>
                                        <p:tgtEl>
                                          <p:spTgt spid="1217545"/>
                                        </p:tgtEl>
                                        <p:attrNameLst>
                                          <p:attrName>style.visibility</p:attrName>
                                        </p:attrNameLst>
                                      </p:cBhvr>
                                      <p:to>
                                        <p:strVal val="visible"/>
                                      </p:to>
                                    </p:set>
                                    <p:animEffect transition="in" filter="wheel(4)">
                                      <p:cBhvr>
                                        <p:cTn id="7" dur="500"/>
                                        <p:tgtEl>
                                          <p:spTgt spid="121754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217544"/>
                                        </p:tgtEl>
                                        <p:attrNameLst>
                                          <p:attrName>style.visibility</p:attrName>
                                        </p:attrNameLst>
                                      </p:cBhvr>
                                      <p:to>
                                        <p:strVal val="visible"/>
                                      </p:to>
                                    </p:set>
                                    <p:animEffect transition="in" filter="diamond(in)">
                                      <p:cBhvr>
                                        <p:cTn id="12" dur="500"/>
                                        <p:tgtEl>
                                          <p:spTgt spid="1217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7544" grpId="0" autoUpdateAnimBg="0"/>
      <p:bldP spid="1217545"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642"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有学者认为现在烹饪术中最重要而又常见的方法</a:t>
            </a:r>
            <a:r>
              <a:rPr lang="en-US" altLang="zh-CN" sz="2400" b="1" dirty="0" smtClean="0">
                <a:latin typeface="宋体" pitchFamily="2" charset="-122"/>
              </a:rPr>
              <a:t>——</a:t>
            </a:r>
            <a:r>
              <a:rPr lang="zh-CN" altLang="en-US" sz="2400" b="1" dirty="0" smtClean="0">
                <a:latin typeface="宋体" pitchFamily="2" charset="-122"/>
              </a:rPr>
              <a:t>炒，在先秦时期尚未发明。然而，考古资料证明，炒法至迟在春秋时期就已出现。</a:t>
            </a:r>
            <a:r>
              <a:rPr lang="en-US" altLang="zh-CN" sz="2400" b="1" dirty="0" smtClean="0">
                <a:latin typeface="宋体" pitchFamily="2" charset="-122"/>
              </a:rPr>
              <a:t>1923</a:t>
            </a:r>
            <a:r>
              <a:rPr lang="zh-CN" altLang="en-US" sz="2400" b="1" dirty="0" smtClean="0">
                <a:latin typeface="宋体" pitchFamily="2" charset="-122"/>
              </a:rPr>
              <a:t>年在河南省新郑春秋时期的墓葬中出土的“王子婴次之炒炉”，据考古工作者鉴定，就是一种专作煎炒之用的青铜炊器，其形状类似长方盘，上面刻有“王子婴次之炒炉”。它的质地也比较薄，很适于作煎炒使用。在先秦文献中，也不乏炒菜的记载，如</a:t>
            </a:r>
            <a:r>
              <a:rPr lang="en-US" altLang="zh-CN" sz="2400" b="1" dirty="0" smtClean="0">
                <a:latin typeface="宋体" pitchFamily="2" charset="-122"/>
              </a:rPr>
              <a:t>《</a:t>
            </a:r>
            <a:r>
              <a:rPr lang="zh-CN" altLang="en-US" sz="2400" b="1" dirty="0" smtClean="0">
                <a:latin typeface="宋体" pitchFamily="2" charset="-122"/>
              </a:rPr>
              <a:t>楚辞</a:t>
            </a:r>
            <a:r>
              <a:rPr lang="en-US" altLang="zh-CN" sz="2400" b="1" dirty="0" smtClean="0">
                <a:latin typeface="宋体" pitchFamily="2" charset="-122"/>
              </a:rPr>
              <a:t>·</a:t>
            </a:r>
            <a:r>
              <a:rPr lang="zh-CN" altLang="en-US" sz="2400" b="1" dirty="0" smtClean="0">
                <a:latin typeface="宋体" pitchFamily="2" charset="-122"/>
              </a:rPr>
              <a:t>大招</a:t>
            </a:r>
            <a:r>
              <a:rPr lang="en-US" altLang="zh-CN" sz="2400" b="1" dirty="0" smtClean="0">
                <a:latin typeface="宋体" pitchFamily="2" charset="-122"/>
              </a:rPr>
              <a:t>》</a:t>
            </a:r>
            <a:r>
              <a:rPr lang="zh-CN" altLang="en-US" sz="2400" b="1" dirty="0" smtClean="0">
                <a:latin typeface="宋体" pitchFamily="2" charset="-122"/>
              </a:rPr>
              <a:t>中的“煎鱼责臛雀，遽爽存只”，说的是在锅中放少量的油，等油热后，将食物放入，然后翻炒至熟。与此相映证的是，在先秦的楚国区域内也相继出土了一些可作煎炒之用的器具，如</a:t>
            </a:r>
            <a:r>
              <a:rPr lang="en-US" altLang="zh-CN" sz="2400" b="1" dirty="0" smtClean="0">
                <a:latin typeface="宋体" pitchFamily="2" charset="-122"/>
              </a:rPr>
              <a:t>1978</a:t>
            </a:r>
            <a:r>
              <a:rPr lang="zh-CN" altLang="en-US" sz="2400" b="1" dirty="0" smtClean="0">
                <a:latin typeface="宋体" pitchFamily="2" charset="-122"/>
              </a:rPr>
              <a:t>年湖北随县曾侯乙墓曾出土一个炉盘，制作十分精美讲究，盘的两边还有青铜质</a:t>
            </a:r>
            <a:endParaRPr lang="en-US" altLang="zh-CN" sz="2400" b="1" dirty="0" smtClean="0">
              <a:latin typeface="宋体" pitchFamily="2" charset="-122"/>
            </a:endParaRPr>
          </a:p>
        </p:txBody>
      </p:sp>
      <p:sp>
        <p:nvSpPr>
          <p:cNvPr id="126464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46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46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solidFill>
                  <a:srgbClr val="990033"/>
                </a:solidFill>
                <a:latin typeface="宋体" pitchFamily="2" charset="-122"/>
              </a:rPr>
              <a:t>中的语句“事之最急最要者，一为提高农民知识，二为增进农民生产。两者须同时并进。此种责任，舍乡村师范学校莫能当”，很明显，选项最后一句“而不是急于创建乡村师范学校”与原文意思相反。</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项，从文章语言、技巧、中心等方面概括，准确全面。</a:t>
            </a:r>
          </a:p>
          <a:p>
            <a:pPr marL="0" indent="0" eaLnBrk="1" hangingPunct="1">
              <a:lnSpc>
                <a:spcPts val="3500"/>
              </a:lnSpc>
              <a:spcBef>
                <a:spcPct val="0"/>
              </a:spcBef>
              <a:buNone/>
            </a:pPr>
            <a:endParaRPr lang="zh-CN" altLang="en-US" sz="2400" b="1" dirty="0" smtClean="0">
              <a:solidFill>
                <a:srgbClr val="990033"/>
              </a:solidFill>
              <a:latin typeface="宋体" pitchFamily="2" charset="-122"/>
            </a:endParaRPr>
          </a:p>
          <a:p>
            <a:pPr marL="0" indent="0" eaLnBrk="1" hangingPunct="1">
              <a:lnSpc>
                <a:spcPts val="3500"/>
              </a:lnSpc>
              <a:spcBef>
                <a:spcPct val="0"/>
              </a:spcBef>
              <a:buFont typeface="Arial" charset="0"/>
              <a:buNone/>
            </a:pPr>
            <a:endParaRPr lang="en-US" altLang="zh-CN" sz="2400" b="1" dirty="0">
              <a:solidFill>
                <a:srgbClr val="990033"/>
              </a:solidFill>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6051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6051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6052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55650" y="908050"/>
            <a:ext cx="7959754" cy="5449908"/>
          </a:xfrm>
        </p:spPr>
        <p:txBody>
          <a:bodyPr>
            <a:noAutofit/>
          </a:bodyPr>
          <a:lstStyle/>
          <a:p>
            <a:pPr marL="0" indent="0" eaLnBrk="1" hangingPunct="1">
              <a:lnSpc>
                <a:spcPct val="122000"/>
              </a:lnSpc>
              <a:spcBef>
                <a:spcPct val="0"/>
              </a:spcBef>
              <a:buFont typeface="Arial" charset="0"/>
              <a:buNone/>
            </a:pPr>
            <a:r>
              <a:rPr lang="zh-CN" altLang="zh-CN" sz="2400" b="1" dirty="0">
                <a:latin typeface="黑体" pitchFamily="2" charset="-122"/>
                <a:ea typeface="黑体" pitchFamily="2" charset="-122"/>
              </a:rPr>
              <a:t>►　</a:t>
            </a:r>
            <a:r>
              <a:rPr lang="zh-CN" altLang="en-US" sz="2400" b="1" dirty="0">
                <a:latin typeface="黑体" pitchFamily="2" charset="-122"/>
                <a:ea typeface="黑体" pitchFamily="2" charset="-122"/>
              </a:rPr>
              <a:t>考点二　把握文章结构</a:t>
            </a:r>
          </a:p>
          <a:p>
            <a:pPr marL="0" indent="542925" algn="ctr" eaLnBrk="1" hangingPunct="1">
              <a:lnSpc>
                <a:spcPct val="122000"/>
              </a:lnSpc>
              <a:spcBef>
                <a:spcPct val="0"/>
              </a:spcBef>
              <a:buFont typeface="Arial" charset="0"/>
              <a:buNone/>
            </a:pPr>
            <a:r>
              <a:rPr lang="zh-CN" altLang="en-US" sz="2400" b="1" dirty="0">
                <a:latin typeface="黑体" pitchFamily="2" charset="-122"/>
                <a:ea typeface="黑体" pitchFamily="2" charset="-122"/>
              </a:rPr>
              <a:t>知识</a:t>
            </a:r>
            <a:r>
              <a:rPr lang="zh-CN" altLang="en-US" sz="2400" b="1" dirty="0" smtClean="0">
                <a:latin typeface="黑体" pitchFamily="2" charset="-122"/>
                <a:ea typeface="黑体" pitchFamily="2" charset="-122"/>
              </a:rPr>
              <a:t>储备</a:t>
            </a:r>
            <a:endParaRPr lang="en-US" altLang="zh-CN" sz="2400" b="1" dirty="0" smtClean="0">
              <a:latin typeface="宋体" pitchFamily="2" charset="-122"/>
            </a:endParaRPr>
          </a:p>
          <a:p>
            <a:pPr marL="0" indent="542925" eaLnBrk="1" hangingPunct="1">
              <a:lnSpc>
                <a:spcPct val="122000"/>
              </a:lnSpc>
              <a:spcBef>
                <a:spcPct val="0"/>
              </a:spcBef>
              <a:buNone/>
            </a:pPr>
            <a:r>
              <a:rPr lang="zh-CN" altLang="en-US" sz="2400" b="1" dirty="0" smtClean="0">
                <a:latin typeface="宋体" pitchFamily="2" charset="-122"/>
              </a:rPr>
              <a:t>“文章结构”指的是文章内部的组织和构造，包括线索与脉络、层次与段落、过渡与照应、开头与结尾等。</a:t>
            </a:r>
          </a:p>
          <a:p>
            <a:pPr marL="0" indent="628650" eaLnBrk="1" hangingPunct="1">
              <a:lnSpc>
                <a:spcPct val="122000"/>
              </a:lnSpc>
              <a:spcBef>
                <a:spcPct val="0"/>
              </a:spcBef>
              <a:buNone/>
            </a:pPr>
            <a:r>
              <a:rPr lang="zh-CN" altLang="en-US" sz="2400" b="1" dirty="0" smtClean="0">
                <a:latin typeface="宋体" pitchFamily="2" charset="-122"/>
              </a:rPr>
              <a:t>传记，多用顺叙的手法。一般是按传主的成长经历去安排，但也可以从一个侧面或几个侧面来表现人物的魅力。背景材料通常会灵活穿插、巧妙安排在文中。</a:t>
            </a:r>
          </a:p>
          <a:p>
            <a:pPr marL="0" indent="542925" eaLnBrk="1" hangingPunct="1">
              <a:lnSpc>
                <a:spcPct val="122000"/>
              </a:lnSpc>
              <a:spcBef>
                <a:spcPct val="0"/>
              </a:spcBef>
              <a:buNone/>
            </a:pPr>
            <a:r>
              <a:rPr lang="zh-CN" altLang="en-US" sz="2400" b="1" dirty="0" smtClean="0">
                <a:latin typeface="宋体" pitchFamily="2" charset="-122"/>
              </a:rPr>
              <a:t>新闻，通常有固定的格式，一般包括标题、导语、主体三部分。标题，新颖醒目，既可以使用单行标题，也可以使用多行标题</a:t>
            </a:r>
            <a:r>
              <a:rPr lang="en-US" altLang="zh-CN" sz="2400" b="1" dirty="0" smtClean="0">
                <a:latin typeface="宋体" pitchFamily="2" charset="-122"/>
              </a:rPr>
              <a:t>(</a:t>
            </a:r>
            <a:r>
              <a:rPr lang="zh-CN" altLang="en-US" sz="2400" b="1" dirty="0" smtClean="0">
                <a:latin typeface="宋体" pitchFamily="2" charset="-122"/>
              </a:rPr>
              <a:t>引题，多用以交代形势、烘托气氛、说明背景等；正题，多用于对一则消息内容做高度概括；副题，多用于概括重要事实、结果</a:t>
            </a:r>
            <a:r>
              <a:rPr lang="en-US" altLang="zh-CN" sz="2400" b="1" dirty="0" smtClean="0">
                <a:latin typeface="宋体" pitchFamily="2" charset="-122"/>
              </a:rPr>
              <a:t>)</a:t>
            </a:r>
            <a:r>
              <a:rPr lang="zh-CN" altLang="en-US" sz="2400" b="1" dirty="0" smtClean="0">
                <a:latin typeface="宋体" pitchFamily="2" charset="-122"/>
              </a:rPr>
              <a:t>。导语，凝练简明，</a:t>
            </a: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6154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615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6154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None/>
            </a:pPr>
            <a:r>
              <a:rPr lang="zh-CN" altLang="en-US" sz="2400" b="1" dirty="0" smtClean="0">
                <a:latin typeface="宋体" pitchFamily="2" charset="-122"/>
              </a:rPr>
              <a:t>概述要点，揭示主旨。主体，详述事件经过，根据需要采用顺叙、倒叙、合叙、分叙的手法。不过，值得注意的是，现在也有不少新闻，打破了原有的固定模式，在结构上有所创新。</a:t>
            </a:r>
            <a:endParaRPr lang="en-US" altLang="zh-CN" sz="2400" b="1" dirty="0" smtClean="0">
              <a:latin typeface="宋体" pitchFamily="2" charset="-122"/>
            </a:endParaRPr>
          </a:p>
          <a:p>
            <a:pPr marL="0" indent="628650" eaLnBrk="1" hangingPunct="1">
              <a:lnSpc>
                <a:spcPct val="122000"/>
              </a:lnSpc>
              <a:spcBef>
                <a:spcPct val="0"/>
              </a:spcBef>
              <a:buNone/>
            </a:pPr>
            <a:r>
              <a:rPr lang="zh-CN" altLang="en-US" sz="2400" b="1" dirty="0" smtClean="0">
                <a:latin typeface="宋体" pitchFamily="2" charset="-122"/>
              </a:rPr>
              <a:t>访谈，多用顺叙的手法，一般是一个连贯的过程，包括开头、主体、结尾三个部分。开头，引起对方兴趣，积极进入主题；主体，根据进程，因势利导，充分运用各种提问技巧，保证访谈顺利进行和内容的拓深、拓广；结尾，适当总结，表达对受访者的感谢。</a:t>
            </a:r>
            <a:endParaRPr lang="en-US" altLang="zh-CN"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6256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6256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6256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628650" eaLnBrk="1" hangingPunct="1">
              <a:lnSpc>
                <a:spcPct val="122000"/>
              </a:lnSpc>
              <a:spcBef>
                <a:spcPct val="0"/>
              </a:spcBef>
              <a:buNone/>
            </a:pPr>
            <a:r>
              <a:rPr lang="zh-CN" altLang="en-US" sz="2400" b="1" dirty="0" smtClean="0">
                <a:latin typeface="宋体" pitchFamily="2" charset="-122"/>
              </a:rPr>
              <a:t>报告，通常也有固定的格式。一般由开头、主体和结尾三部分组成。开头，就调查情况做简要的说明，比如调查的目的、对象、经过、时间、方式、方法和结果等。主体，是充分表现主题的重要部分，或选用纵式</a:t>
            </a:r>
            <a:r>
              <a:rPr lang="en-US" altLang="zh-CN" sz="2400" b="1" dirty="0" smtClean="0">
                <a:latin typeface="宋体" pitchFamily="2" charset="-122"/>
              </a:rPr>
              <a:t>(</a:t>
            </a:r>
            <a:r>
              <a:rPr lang="zh-CN" altLang="en-US" sz="2400" b="1" dirty="0" smtClean="0">
                <a:latin typeface="宋体" pitchFamily="2" charset="-122"/>
              </a:rPr>
              <a:t>按调查顺序或事件发展顺序</a:t>
            </a:r>
            <a:r>
              <a:rPr lang="en-US" altLang="zh-CN" sz="2400" b="1" dirty="0" smtClean="0">
                <a:latin typeface="宋体" pitchFamily="2" charset="-122"/>
              </a:rPr>
              <a:t>)</a:t>
            </a:r>
            <a:r>
              <a:rPr lang="zh-CN" altLang="en-US" sz="2400" b="1" dirty="0" smtClean="0">
                <a:latin typeface="宋体" pitchFamily="2" charset="-122"/>
              </a:rPr>
              <a:t>，或选用横式</a:t>
            </a:r>
            <a:r>
              <a:rPr lang="en-US" altLang="zh-CN" sz="2400" b="1" dirty="0" smtClean="0">
                <a:latin typeface="宋体" pitchFamily="2" charset="-122"/>
              </a:rPr>
              <a:t>(</a:t>
            </a:r>
            <a:r>
              <a:rPr lang="zh-CN" altLang="en-US" sz="2400" b="1" dirty="0" smtClean="0">
                <a:latin typeface="宋体" pitchFamily="2" charset="-122"/>
              </a:rPr>
              <a:t>从不同角度或侧面</a:t>
            </a:r>
            <a:r>
              <a:rPr lang="en-US" altLang="zh-CN" sz="2400" b="1" dirty="0" smtClean="0">
                <a:latin typeface="宋体" pitchFamily="2" charset="-122"/>
              </a:rPr>
              <a:t>)</a:t>
            </a:r>
            <a:r>
              <a:rPr lang="zh-CN" altLang="en-US" sz="2400" b="1" dirty="0" smtClean="0">
                <a:latin typeface="宋体" pitchFamily="2" charset="-122"/>
              </a:rPr>
              <a:t>，或选用对比式</a:t>
            </a:r>
            <a:r>
              <a:rPr lang="en-US" altLang="zh-CN" sz="2400" b="1" dirty="0" smtClean="0">
                <a:latin typeface="宋体" pitchFamily="2" charset="-122"/>
              </a:rPr>
              <a:t>(</a:t>
            </a:r>
            <a:r>
              <a:rPr lang="zh-CN" altLang="en-US" sz="2400" b="1" dirty="0" smtClean="0">
                <a:latin typeface="宋体" pitchFamily="2" charset="-122"/>
              </a:rPr>
              <a:t>将不同的调查对象加以对比</a:t>
            </a:r>
            <a:r>
              <a:rPr lang="en-US" altLang="zh-CN" sz="2400" b="1" dirty="0" smtClean="0">
                <a:latin typeface="宋体" pitchFamily="2" charset="-122"/>
              </a:rPr>
              <a:t>)</a:t>
            </a:r>
            <a:r>
              <a:rPr lang="zh-CN" altLang="en-US" sz="2400" b="1" dirty="0" smtClean="0">
                <a:latin typeface="宋体" pitchFamily="2" charset="-122"/>
              </a:rPr>
              <a:t>结构展示调查内容。不过，主体部分无论采用什么样的结构，都应该做到先后有序，主次分明，详略得当，层层深入，以更好地表现主题。结尾或总结全文，深化主题；或展望未来，提出希望；或归纳主题，强调意义。</a:t>
            </a:r>
          </a:p>
          <a:p>
            <a:pPr marL="0" indent="0" eaLnBrk="1" hangingPunct="1">
              <a:lnSpc>
                <a:spcPct val="122000"/>
              </a:lnSpc>
              <a:spcBef>
                <a:spcPct val="0"/>
              </a:spcBef>
              <a:buNone/>
            </a:pPr>
            <a:endParaRPr lang="zh-CN" altLang="en-US"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6359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635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6359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628650" eaLnBrk="1" hangingPunct="1">
              <a:lnSpc>
                <a:spcPct val="122000"/>
              </a:lnSpc>
              <a:spcBef>
                <a:spcPct val="0"/>
              </a:spcBef>
              <a:buNone/>
            </a:pPr>
            <a:r>
              <a:rPr lang="zh-CN" altLang="en-US" sz="2400" b="1" dirty="0" smtClean="0">
                <a:latin typeface="宋体" pitchFamily="2" charset="-122"/>
              </a:rPr>
              <a:t>科普文章，形式比较灵活。除了一些趣味性十足的曲折有致的科学小品，一般的科普文章和常见的说明文没有多大的区别。常见的结构有：①总分式</a:t>
            </a:r>
            <a:r>
              <a:rPr lang="en-US" altLang="zh-CN" sz="2400" b="1" dirty="0" smtClean="0">
                <a:latin typeface="宋体" pitchFamily="2" charset="-122"/>
              </a:rPr>
              <a:t>(</a:t>
            </a:r>
            <a:r>
              <a:rPr lang="zh-CN" altLang="en-US" sz="2400" b="1" dirty="0" smtClean="0">
                <a:latin typeface="宋体" pitchFamily="2" charset="-122"/>
              </a:rPr>
              <a:t>包括总</a:t>
            </a:r>
            <a:r>
              <a:rPr lang="en-US" altLang="zh-CN" sz="2400" b="1" dirty="0" smtClean="0">
                <a:latin typeface="宋体" pitchFamily="2" charset="-122"/>
              </a:rPr>
              <a:t>—</a:t>
            </a:r>
            <a:r>
              <a:rPr lang="zh-CN" altLang="en-US" sz="2400" b="1" dirty="0" smtClean="0">
                <a:latin typeface="宋体" pitchFamily="2" charset="-122"/>
              </a:rPr>
              <a:t>分、分</a:t>
            </a:r>
            <a:r>
              <a:rPr lang="en-US" altLang="zh-CN" sz="2400" b="1" dirty="0" smtClean="0">
                <a:latin typeface="宋体" pitchFamily="2" charset="-122"/>
              </a:rPr>
              <a:t>—</a:t>
            </a:r>
            <a:r>
              <a:rPr lang="zh-CN" altLang="en-US" sz="2400" b="1" dirty="0" smtClean="0">
                <a:latin typeface="宋体" pitchFamily="2" charset="-122"/>
              </a:rPr>
              <a:t>总、总</a:t>
            </a:r>
            <a:r>
              <a:rPr lang="en-US" altLang="zh-CN" sz="2400" b="1" dirty="0" smtClean="0">
                <a:latin typeface="宋体" pitchFamily="2" charset="-122"/>
              </a:rPr>
              <a:t>—</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总等</a:t>
            </a:r>
            <a:r>
              <a:rPr lang="en-US" altLang="zh-CN" sz="2400" b="1" dirty="0" smtClean="0">
                <a:latin typeface="宋体" pitchFamily="2" charset="-122"/>
              </a:rPr>
              <a:t>)</a:t>
            </a:r>
            <a:r>
              <a:rPr lang="zh-CN" altLang="en-US" sz="2400" b="1" dirty="0" smtClean="0">
                <a:latin typeface="宋体" pitchFamily="2" charset="-122"/>
              </a:rPr>
              <a:t>：事物说明文多用总分式，其“分”的部分又常按并列方式安排。②递进式：事理说明文多用递进式结构，一层一层地剖析事理。在说明顺序上，常采用空间、时间或逻辑顺序。</a:t>
            </a:r>
          </a:p>
          <a:p>
            <a:pPr marL="0" indent="0" eaLnBrk="1" hangingPunct="1">
              <a:lnSpc>
                <a:spcPct val="122000"/>
              </a:lnSpc>
              <a:spcBef>
                <a:spcPct val="0"/>
              </a:spcBef>
              <a:buNone/>
            </a:pPr>
            <a:endParaRPr lang="zh-CN" altLang="en-US"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6359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635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6359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90488" algn="ctr" eaLnBrk="1" hangingPunct="1">
              <a:lnSpc>
                <a:spcPct val="122000"/>
              </a:lnSpc>
              <a:spcBef>
                <a:spcPct val="0"/>
              </a:spcBef>
              <a:buFont typeface="Arial" charset="0"/>
              <a:buNone/>
            </a:pPr>
            <a:r>
              <a:rPr lang="zh-CN" altLang="en-US" sz="2400" b="1" dirty="0" smtClean="0">
                <a:latin typeface="黑体" pitchFamily="2" charset="-122"/>
                <a:ea typeface="黑体" pitchFamily="2" charset="-122"/>
              </a:rPr>
              <a:t>类</a:t>
            </a:r>
            <a:r>
              <a:rPr lang="zh-CN" altLang="en-US" sz="2400" b="1" dirty="0">
                <a:latin typeface="黑体" pitchFamily="2" charset="-122"/>
                <a:ea typeface="黑体" pitchFamily="2" charset="-122"/>
              </a:rPr>
              <a:t>题指</a:t>
            </a:r>
            <a:r>
              <a:rPr lang="zh-CN" altLang="en-US" sz="2400" b="1" dirty="0" smtClean="0">
                <a:latin typeface="黑体" pitchFamily="2" charset="-122"/>
                <a:ea typeface="黑体" pitchFamily="2" charset="-122"/>
              </a:rPr>
              <a:t>津</a:t>
            </a:r>
            <a:endParaRPr lang="en-US" altLang="zh-CN" sz="2400" b="1" dirty="0" smtClean="0">
              <a:latin typeface="黑体" pitchFamily="2" charset="-122"/>
              <a:ea typeface="黑体" pitchFamily="2" charset="-122"/>
            </a:endParaRPr>
          </a:p>
          <a:p>
            <a:pPr marL="0" indent="90488" eaLnBrk="1" hangingPunct="1">
              <a:lnSpc>
                <a:spcPct val="122000"/>
              </a:lnSpc>
              <a:spcBef>
                <a:spcPct val="0"/>
              </a:spcBef>
              <a:buFont typeface="Arial" charset="0"/>
              <a:buNone/>
            </a:pPr>
            <a:r>
              <a:rPr lang="en-US" altLang="zh-CN" sz="2400" b="1" dirty="0" smtClean="0">
                <a:latin typeface="宋体" pitchFamily="2" charset="-122"/>
              </a:rPr>
              <a:t>【</a:t>
            </a:r>
            <a:r>
              <a:rPr lang="zh-CN" altLang="en-US" sz="2400" b="1" dirty="0">
                <a:latin typeface="宋体" pitchFamily="2" charset="-122"/>
              </a:rPr>
              <a:t>设问方式</a:t>
            </a:r>
            <a:r>
              <a:rPr lang="en-US" altLang="zh-CN" sz="2400" b="1" dirty="0">
                <a:latin typeface="宋体" pitchFamily="2" charset="-122"/>
              </a:rPr>
              <a:t>】</a:t>
            </a:r>
          </a:p>
          <a:p>
            <a:pPr marL="0" indent="628650" eaLnBrk="1" hangingPunct="1">
              <a:lnSpc>
                <a:spcPct val="122000"/>
              </a:lnSpc>
              <a:spcBef>
                <a:spcPct val="0"/>
              </a:spcBef>
              <a:buNone/>
            </a:pPr>
            <a:r>
              <a:rPr lang="en-US" altLang="zh-CN" sz="2400" b="1" dirty="0" smtClean="0">
                <a:latin typeface="宋体" pitchFamily="2" charset="-122"/>
              </a:rPr>
              <a:t>1.</a:t>
            </a:r>
            <a:r>
              <a:rPr lang="zh-CN" altLang="en-US" sz="2400" b="1" dirty="0" smtClean="0">
                <a:latin typeface="宋体" pitchFamily="2" charset="-122"/>
              </a:rPr>
              <a:t> ［</a:t>
            </a:r>
            <a:r>
              <a:rPr lang="en-US" altLang="zh-CN" sz="2400" b="1" dirty="0" smtClean="0">
                <a:latin typeface="宋体" pitchFamily="2" charset="-122"/>
              </a:rPr>
              <a:t>2014·</a:t>
            </a:r>
            <a:r>
              <a:rPr lang="zh-CN" altLang="en-US" sz="2400" b="1" dirty="0" smtClean="0">
                <a:latin typeface="宋体" pitchFamily="2" charset="-122"/>
              </a:rPr>
              <a:t>辽宁卷］本文第一自然段有何作用？请简要分析。</a:t>
            </a:r>
          </a:p>
          <a:p>
            <a:pPr marL="0" indent="628650" eaLnBrk="1" hangingPunct="1">
              <a:lnSpc>
                <a:spcPct val="122000"/>
              </a:lnSpc>
              <a:spcBef>
                <a:spcPct val="0"/>
              </a:spcBef>
              <a:buNone/>
            </a:pPr>
            <a:r>
              <a:rPr lang="en-US" altLang="zh-CN" sz="2400" b="1" dirty="0" smtClean="0">
                <a:latin typeface="宋体" pitchFamily="2" charset="-122"/>
              </a:rPr>
              <a:t>2.</a:t>
            </a:r>
            <a:r>
              <a:rPr lang="zh-CN" altLang="en-US" sz="2400" b="1" dirty="0" smtClean="0">
                <a:latin typeface="宋体" pitchFamily="2" charset="-122"/>
              </a:rPr>
              <a:t> ［</a:t>
            </a:r>
            <a:r>
              <a:rPr lang="en-US" altLang="zh-CN" sz="2400" b="1" dirty="0" smtClean="0">
                <a:latin typeface="宋体" pitchFamily="2" charset="-122"/>
              </a:rPr>
              <a:t>2013·</a:t>
            </a:r>
            <a:r>
              <a:rPr lang="zh-CN" altLang="en-US" sz="2400" b="1" dirty="0" smtClean="0">
                <a:latin typeface="宋体" pitchFamily="2" charset="-122"/>
              </a:rPr>
              <a:t>广东卷］简析第③段在全文中的作用。</a:t>
            </a:r>
          </a:p>
          <a:p>
            <a:pPr marL="0" indent="628650" eaLnBrk="1" hangingPunct="1">
              <a:lnSpc>
                <a:spcPct val="122000"/>
              </a:lnSpc>
              <a:spcBef>
                <a:spcPct val="0"/>
              </a:spcBef>
              <a:buNone/>
            </a:pPr>
            <a:r>
              <a:rPr lang="en-US" altLang="zh-CN" sz="2400" b="1" dirty="0" smtClean="0">
                <a:latin typeface="宋体" pitchFamily="2" charset="-122"/>
              </a:rPr>
              <a:t>3. </a:t>
            </a:r>
            <a:r>
              <a:rPr lang="zh-CN" altLang="en-US" sz="2400" b="1" dirty="0" smtClean="0">
                <a:latin typeface="宋体" pitchFamily="2" charset="-122"/>
              </a:rPr>
              <a:t>［</a:t>
            </a:r>
            <a:r>
              <a:rPr lang="en-US" altLang="zh-CN" sz="2400" b="1" dirty="0" smtClean="0">
                <a:latin typeface="宋体" pitchFamily="2" charset="-122"/>
              </a:rPr>
              <a:t>2013·</a:t>
            </a:r>
            <a:r>
              <a:rPr lang="zh-CN" altLang="en-US" sz="2400" b="1" dirty="0" smtClean="0">
                <a:latin typeface="宋体" pitchFamily="2" charset="-122"/>
              </a:rPr>
              <a:t>辽宁卷］本文第六自然段有何作用？请简要分析。</a:t>
            </a:r>
          </a:p>
          <a:p>
            <a:pPr marL="0" indent="90488" eaLnBrk="1" hangingPunct="1">
              <a:lnSpc>
                <a:spcPct val="122000"/>
              </a:lnSpc>
              <a:spcBef>
                <a:spcPct val="0"/>
              </a:spcBef>
              <a:buFont typeface="Arial" charset="0"/>
              <a:buNone/>
            </a:pP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6461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6461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6461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altLang="zh-CN" sz="2400" b="1" dirty="0">
                <a:latin typeface="宋体" pitchFamily="2" charset="-122"/>
              </a:rPr>
              <a:t>【</a:t>
            </a:r>
            <a:r>
              <a:rPr lang="zh-CN" altLang="en-US" sz="2400" b="1" dirty="0">
                <a:latin typeface="宋体" pitchFamily="2" charset="-122"/>
              </a:rPr>
              <a:t>答题思路</a:t>
            </a:r>
            <a:r>
              <a:rPr lang="en-US" altLang="zh-CN" sz="2400" b="1" dirty="0">
                <a:latin typeface="宋体" pitchFamily="2" charset="-122"/>
              </a:rPr>
              <a:t>】</a:t>
            </a:r>
          </a:p>
          <a:p>
            <a:pPr marL="0" indent="542925" eaLnBrk="1" hangingPunct="1">
              <a:lnSpc>
                <a:spcPts val="3500"/>
              </a:lnSpc>
              <a:spcBef>
                <a:spcPct val="0"/>
              </a:spcBef>
              <a:buNone/>
            </a:pPr>
            <a:r>
              <a:rPr lang="zh-CN" altLang="en-US" sz="2400" b="1" dirty="0" smtClean="0">
                <a:latin typeface="宋体" pitchFamily="2" charset="-122"/>
              </a:rPr>
              <a:t>分析把握文章结构的基本方法是：</a:t>
            </a:r>
          </a:p>
          <a:p>
            <a:pPr marL="0" indent="542925" eaLnBrk="1" hangingPunct="1">
              <a:lnSpc>
                <a:spcPts val="3500"/>
              </a:lnSpc>
              <a:spcBef>
                <a:spcPct val="0"/>
              </a:spcBef>
              <a:buNone/>
            </a:pPr>
            <a:r>
              <a:rPr lang="en-US" altLang="zh-CN" sz="2400" b="1" dirty="0" smtClean="0">
                <a:latin typeface="宋体" pitchFamily="2" charset="-122"/>
              </a:rPr>
              <a:t>1. </a:t>
            </a:r>
            <a:r>
              <a:rPr lang="zh-CN" altLang="en-US" sz="2400" b="1" dirty="0" smtClean="0">
                <a:latin typeface="宋体" pitchFamily="2" charset="-122"/>
              </a:rPr>
              <a:t>结合文体特点。如新闻文体的结构分为五部分：标题、导语、主体、背景、结语。</a:t>
            </a:r>
            <a:r>
              <a:rPr lang="en-US" altLang="zh-CN" sz="2400" b="1" dirty="0" smtClean="0">
                <a:latin typeface="宋体" pitchFamily="2" charset="-122"/>
              </a:rPr>
              <a:t>(</a:t>
            </a:r>
            <a:r>
              <a:rPr lang="zh-CN" altLang="en-US" sz="2400" b="1" dirty="0" smtClean="0">
                <a:latin typeface="宋体" pitchFamily="2" charset="-122"/>
              </a:rPr>
              <a:t>前三者必不可少</a:t>
            </a:r>
            <a:r>
              <a:rPr lang="en-US" altLang="zh-CN" sz="2400" b="1" dirty="0" smtClean="0">
                <a:latin typeface="宋体" pitchFamily="2" charset="-122"/>
              </a:rPr>
              <a:t>)</a:t>
            </a:r>
          </a:p>
          <a:p>
            <a:pPr marL="0" indent="542925"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抓关键词语。结合行文的线索，抓住文章中的一些关键词语来理清文章的段落层次。如：抓时间变化的词语；抓地点转换的词语；抓人物情感变化的词语等。</a:t>
            </a:r>
          </a:p>
          <a:p>
            <a:pPr marL="0" indent="542925" eaLnBrk="1" hangingPunct="1">
              <a:lnSpc>
                <a:spcPts val="3500"/>
              </a:lnSpc>
              <a:spcBef>
                <a:spcPct val="0"/>
              </a:spcBef>
              <a:buNone/>
            </a:pPr>
            <a:r>
              <a:rPr lang="en-US" altLang="zh-CN" sz="2400" b="1" dirty="0" smtClean="0">
                <a:latin typeface="宋体" pitchFamily="2" charset="-122"/>
              </a:rPr>
              <a:t>3. </a:t>
            </a:r>
            <a:r>
              <a:rPr lang="zh-CN" altLang="en-US" sz="2400" b="1" dirty="0" smtClean="0">
                <a:latin typeface="宋体" pitchFamily="2" charset="-122"/>
              </a:rPr>
              <a:t>抓联系纽带。联系纽带可以是过渡句或过渡段。 </a:t>
            </a:r>
          </a:p>
          <a:p>
            <a:pPr marL="0" indent="542925" eaLnBrk="1" hangingPunct="1">
              <a:lnSpc>
                <a:spcPts val="3500"/>
              </a:lnSpc>
              <a:spcBef>
                <a:spcPct val="0"/>
              </a:spcBef>
              <a:buNone/>
            </a:pPr>
            <a:r>
              <a:rPr lang="en-US" altLang="zh-CN" sz="2400" b="1" dirty="0" smtClean="0">
                <a:latin typeface="宋体" pitchFamily="2" charset="-122"/>
              </a:rPr>
              <a:t>4. </a:t>
            </a:r>
            <a:r>
              <a:rPr lang="zh-CN" altLang="en-US" sz="2400" b="1" dirty="0" smtClean="0">
                <a:latin typeface="宋体" pitchFamily="2" charset="-122"/>
              </a:rPr>
              <a:t>对段意或层意进行概括。可以直接引用文章的中心句，也可以用自己的话将段或层的大意概括出来。</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6563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6563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6564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55650" y="908050"/>
            <a:ext cx="7920038" cy="5399088"/>
          </a:xfrm>
        </p:spPr>
        <p:txBody>
          <a:bodyPr/>
          <a:lstStyle/>
          <a:p>
            <a:pPr marL="0" indent="0" eaLnBrk="1" hangingPunct="1">
              <a:lnSpc>
                <a:spcPts val="3500"/>
              </a:lnSpc>
              <a:spcBef>
                <a:spcPct val="0"/>
              </a:spcBef>
              <a:buNone/>
            </a:pPr>
            <a:r>
              <a:rPr lang="zh-CN" altLang="en-US" sz="2400" b="1" dirty="0" smtClean="0">
                <a:latin typeface="宋体" pitchFamily="2" charset="-122"/>
              </a:rPr>
              <a:t>［</a:t>
            </a:r>
            <a:r>
              <a:rPr lang="en-US" altLang="zh-CN" sz="2400" b="1" dirty="0" smtClean="0">
                <a:latin typeface="宋体" pitchFamily="2" charset="-122"/>
              </a:rPr>
              <a:t>2015·</a:t>
            </a:r>
            <a:r>
              <a:rPr lang="zh-CN" altLang="en-US" sz="2400" b="1" dirty="0" smtClean="0">
                <a:latin typeface="宋体" pitchFamily="2" charset="-122"/>
              </a:rPr>
              <a:t>湖南卷］阅读下面的文字，完成题目。</a:t>
            </a:r>
          </a:p>
          <a:p>
            <a:pPr marL="0" indent="622300" eaLnBrk="1" hangingPunct="1">
              <a:lnSpc>
                <a:spcPts val="3500"/>
              </a:lnSpc>
              <a:spcBef>
                <a:spcPct val="0"/>
              </a:spcBef>
              <a:buNone/>
            </a:pPr>
            <a:r>
              <a:rPr lang="zh-CN" altLang="en-US" sz="2400" b="1" dirty="0" smtClean="0">
                <a:latin typeface="宋体" pitchFamily="2" charset="-122"/>
              </a:rPr>
              <a:t>生物电池可以利用蜗牛体内的葡萄糖发电。我们在蜗牛壳上钻孔，把覆盖着酶的电极植入聚集在蜗牛身体和壳之间的血淋巴，也就是蜗牛的血液中。与其他类型的电池类似，我们的电池也是基于化学反应来让电子流动的：一个电极捕获血淋巴中葡萄糖的电子，之后这些电子会通过外部回路</a:t>
            </a:r>
            <a:r>
              <a:rPr lang="en-US" altLang="zh-CN" sz="2400" b="1" dirty="0" smtClean="0">
                <a:latin typeface="宋体" pitchFamily="2" charset="-122"/>
              </a:rPr>
              <a:t>——</a:t>
            </a:r>
            <a:r>
              <a:rPr lang="zh-CN" altLang="en-US" sz="2400" b="1" dirty="0" smtClean="0">
                <a:latin typeface="宋体" pitchFamily="2" charset="-122"/>
              </a:rPr>
              <a:t>包括我们想要供电的任何设备</a:t>
            </a:r>
            <a:r>
              <a:rPr lang="en-US" altLang="zh-CN" sz="2400" b="1" dirty="0" smtClean="0">
                <a:latin typeface="宋体" pitchFamily="2" charset="-122"/>
              </a:rPr>
              <a:t>——</a:t>
            </a:r>
            <a:r>
              <a:rPr lang="zh-CN" altLang="en-US" sz="2400" b="1" dirty="0" smtClean="0">
                <a:latin typeface="宋体" pitchFamily="2" charset="-122"/>
              </a:rPr>
              <a:t>抵达相对的电极。在那里，电子与血淋巴中的氧反应形成水。输出的电力很微弱，在微瓦的量级上，而且在数分钟后会因葡萄糖耗尽而断电。收获能量之后，蜗牛通过吃喝会恢复体内的葡萄糖水平，就可以再次发电了。而蜗牛看来并没有受到生物电池的伤害。</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66663"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66664"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66665"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622300" eaLnBrk="1" hangingPunct="1">
              <a:lnSpc>
                <a:spcPts val="3500"/>
              </a:lnSpc>
              <a:spcBef>
                <a:spcPct val="0"/>
              </a:spcBef>
              <a:buNone/>
            </a:pPr>
            <a:r>
              <a:rPr lang="zh-CN" altLang="en-US" sz="2400" b="1" dirty="0" smtClean="0">
                <a:latin typeface="宋体" pitchFamily="2" charset="-122"/>
              </a:rPr>
              <a:t>电池的输出功率受两个因素的限制：蜗牛微小身体内的葡萄糖含量，以及葡萄糖向电极扩散所用的时间。如果医生把类似的某种装置植入人体而不是蜗牛体内，我们就能获得更强更持久的电流，因为人类血液中的葡萄糖含量要比蜗牛的高，而且人类的循环系统会持续把新的葡萄糖补充给电极</a:t>
            </a:r>
            <a:r>
              <a:rPr lang="en-US" altLang="zh-CN" sz="2400" b="1" dirty="0" smtClean="0">
                <a:latin typeface="宋体" pitchFamily="2" charset="-122"/>
              </a:rPr>
              <a:t>(</a:t>
            </a:r>
            <a:r>
              <a:rPr lang="zh-CN" altLang="en-US" sz="2400" b="1" dirty="0" smtClean="0">
                <a:latin typeface="宋体" pitchFamily="2" charset="-122"/>
              </a:rPr>
              <a:t>蜗牛没有闭合的循环系统</a:t>
            </a:r>
            <a:r>
              <a:rPr lang="en-US" altLang="zh-CN" sz="2400" b="1" dirty="0" smtClean="0">
                <a:latin typeface="宋体" pitchFamily="2" charset="-122"/>
              </a:rPr>
              <a:t>)</a:t>
            </a:r>
            <a:r>
              <a:rPr lang="zh-CN" altLang="en-US" sz="2400" b="1" dirty="0" smtClean="0">
                <a:latin typeface="宋体" pitchFamily="2" charset="-122"/>
              </a:rPr>
              <a:t>。一个想法是用我们的生物电池基于人体的修改版来为植入医疗设备供电，例如起搏器。蜗牛不能为手机充电，但它能为微型传感器供电，这促成另一个想法</a:t>
            </a:r>
            <a:r>
              <a:rPr lang="en-US" altLang="zh-CN" sz="2400" b="1" dirty="0" smtClean="0">
                <a:latin typeface="宋体" pitchFamily="2" charset="-122"/>
              </a:rPr>
              <a:t>——</a:t>
            </a:r>
            <a:r>
              <a:rPr lang="zh-CN" altLang="en-US" sz="2400" b="1" dirty="0" smtClean="0">
                <a:latin typeface="宋体" pitchFamily="2" charset="-122"/>
              </a:rPr>
              <a:t>让蜗牛、蠕虫和昆虫为环境监测和国土安全服务。</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6768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6768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6768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90488" eaLnBrk="1" hangingPunct="1">
              <a:lnSpc>
                <a:spcPts val="3500"/>
              </a:lnSpc>
              <a:spcBef>
                <a:spcPct val="0"/>
              </a:spcBef>
              <a:buNone/>
            </a:pPr>
            <a:r>
              <a:rPr lang="en-US" altLang="zh-CN" sz="2400" b="1" dirty="0" smtClean="0">
                <a:latin typeface="宋体" pitchFamily="2" charset="-122"/>
              </a:rPr>
              <a:t>2.</a:t>
            </a:r>
            <a:r>
              <a:rPr lang="zh-CN" altLang="en-US" sz="2400" b="1" dirty="0" smtClean="0">
                <a:latin typeface="宋体" pitchFamily="2" charset="-122"/>
              </a:rPr>
              <a:t>第一段主要介绍生物电池的</a:t>
            </a:r>
            <a:r>
              <a:rPr lang="en-US" altLang="zh-CN" sz="2400" b="1" dirty="0" smtClean="0">
                <a:latin typeface="宋体" pitchFamily="2" charset="-122"/>
              </a:rPr>
              <a:t>________</a:t>
            </a:r>
            <a:r>
              <a:rPr lang="zh-CN" altLang="en-US" sz="2400" b="1" dirty="0" smtClean="0">
                <a:latin typeface="宋体" pitchFamily="2" charset="-122"/>
              </a:rPr>
              <a:t>；第二段主要介绍生物电池的</a:t>
            </a:r>
            <a:r>
              <a:rPr lang="en-US" altLang="zh-CN" sz="2400" b="1" dirty="0" smtClean="0">
                <a:latin typeface="宋体" pitchFamily="2" charset="-122"/>
              </a:rPr>
              <a:t>________</a:t>
            </a:r>
            <a:r>
              <a:rPr lang="zh-CN" altLang="en-US" sz="2400" b="1" dirty="0" smtClean="0">
                <a:latin typeface="宋体" pitchFamily="2" charset="-122"/>
              </a:rPr>
              <a:t>。</a:t>
            </a:r>
            <a:r>
              <a:rPr lang="en-US" altLang="zh-CN" sz="2400" b="1" dirty="0" smtClean="0">
                <a:latin typeface="宋体" pitchFamily="2" charset="-122"/>
              </a:rPr>
              <a:t>(4</a:t>
            </a:r>
            <a:r>
              <a:rPr lang="zh-CN" altLang="en-US" sz="2400" b="1" dirty="0" smtClean="0">
                <a:latin typeface="宋体" pitchFamily="2" charset="-122"/>
              </a:rPr>
              <a:t>分</a:t>
            </a:r>
            <a:r>
              <a:rPr lang="en-US" altLang="zh-CN" sz="2400" b="1" dirty="0" smtClean="0">
                <a:latin typeface="宋体" pitchFamily="2" charset="-122"/>
              </a:rPr>
              <a:t>)</a:t>
            </a:r>
          </a:p>
          <a:p>
            <a:pPr marL="0" indent="90488"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原理　前景</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每空</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p>
          <a:p>
            <a:pPr marL="0" indent="90488"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此题考查把握文章思路、概括文章内容的能力。文章全篇只有两段文字，得出正确答案的关键在于整体把握段落内容。</a:t>
            </a:r>
          </a:p>
          <a:p>
            <a:pPr marL="0" indent="90488" eaLnBrk="1" hangingPunct="1">
              <a:lnSpc>
                <a:spcPts val="3500"/>
              </a:lnSpc>
              <a:spcBef>
                <a:spcPct val="0"/>
              </a:spcBef>
              <a:buNone/>
            </a:pPr>
            <a:endParaRPr lang="en-US" altLang="zh-CN"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7178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7178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7178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642"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的环链提梁，如同现代的炒锅。另外，在</a:t>
            </a:r>
            <a:r>
              <a:rPr lang="en-US" altLang="zh-CN" sz="2400" b="1" dirty="0" smtClean="0">
                <a:latin typeface="宋体" pitchFamily="2" charset="-122"/>
              </a:rPr>
              <a:t>1979</a:t>
            </a:r>
            <a:r>
              <a:rPr lang="zh-CN" altLang="en-US" sz="2400" b="1" dirty="0" smtClean="0">
                <a:latin typeface="宋体" pitchFamily="2" charset="-122"/>
              </a:rPr>
              <a:t>年</a:t>
            </a:r>
            <a:r>
              <a:rPr lang="en-US" altLang="zh-CN" sz="2400" b="1" dirty="0" smtClean="0">
                <a:latin typeface="宋体" pitchFamily="2" charset="-122"/>
              </a:rPr>
              <a:t>4</a:t>
            </a:r>
            <a:r>
              <a:rPr lang="zh-CN" altLang="en-US" sz="2400" b="1" dirty="0" smtClean="0">
                <a:latin typeface="宋体" pitchFamily="2" charset="-122"/>
              </a:rPr>
              <a:t>月，江西靖安也出土一件自铭为“炉盘”的铜制器具，形状和曾侯乙炉盘大体相同，其时代比曾侯乙墓要早一百多年。这些都说明在先秦时期已出现了专作煎炒之用的炊具，人们已经开始运用煎炒之法进行烹饪。不过，当时的炒法，不如现代的技艺高，煎和炒之间没有严格的区别，同时炒菜的品种也不够多。即便如此，它对后世中国烹饪技艺的发展和提高，仍有着不可估量的影响。</a:t>
            </a:r>
          </a:p>
          <a:p>
            <a:pPr marL="0" indent="627063"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摘编自姚伟钧</a:t>
            </a:r>
            <a:r>
              <a:rPr lang="en-US" altLang="zh-CN" sz="2400" b="1" dirty="0" smtClean="0">
                <a:latin typeface="宋体" pitchFamily="2" charset="-122"/>
              </a:rPr>
              <a:t>《</a:t>
            </a:r>
            <a:r>
              <a:rPr lang="zh-CN" altLang="en-US" sz="2400" b="1" dirty="0" smtClean="0">
                <a:latin typeface="宋体" pitchFamily="2" charset="-122"/>
              </a:rPr>
              <a:t>中国烹饪探源</a:t>
            </a:r>
            <a:r>
              <a:rPr lang="en-US" altLang="zh-CN" sz="2400" b="1" dirty="0" smtClean="0">
                <a:latin typeface="宋体" pitchFamily="2" charset="-122"/>
              </a:rPr>
              <a:t>》)</a:t>
            </a:r>
          </a:p>
        </p:txBody>
      </p:sp>
      <p:sp>
        <p:nvSpPr>
          <p:cNvPr id="126464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46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46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14348" y="908050"/>
            <a:ext cx="8031192" cy="5235594"/>
          </a:xfrm>
        </p:spPr>
        <p:txBody>
          <a:bodyPr/>
          <a:lstStyle/>
          <a:p>
            <a:pPr marL="0" indent="0" eaLnBrk="1" hangingPunct="1">
              <a:lnSpc>
                <a:spcPts val="3500"/>
              </a:lnSpc>
              <a:spcBef>
                <a:spcPct val="0"/>
              </a:spcBef>
              <a:buNone/>
            </a:pPr>
            <a:r>
              <a:rPr lang="zh-CN" altLang="en-US" sz="2400" b="1" dirty="0" smtClean="0">
                <a:latin typeface="宋体" pitchFamily="2" charset="-122"/>
              </a:rPr>
              <a:t>［</a:t>
            </a:r>
            <a:r>
              <a:rPr lang="en-US" altLang="zh-CN" sz="2400" b="1" dirty="0" smtClean="0">
                <a:latin typeface="宋体" pitchFamily="2" charset="-122"/>
              </a:rPr>
              <a:t>2014·</a:t>
            </a:r>
            <a:r>
              <a:rPr lang="zh-CN" altLang="en-US" sz="2400" b="1" dirty="0" smtClean="0">
                <a:latin typeface="宋体" pitchFamily="2" charset="-122"/>
              </a:rPr>
              <a:t>辽宁卷］阅读下面的文字，完成题目。</a:t>
            </a:r>
          </a:p>
          <a:p>
            <a:pPr marL="0" indent="0" algn="ctr" eaLnBrk="1" hangingPunct="1">
              <a:lnSpc>
                <a:spcPts val="3500"/>
              </a:lnSpc>
              <a:spcBef>
                <a:spcPct val="0"/>
              </a:spcBef>
              <a:buNone/>
            </a:pPr>
            <a:r>
              <a:rPr lang="zh-CN" altLang="en-US" sz="2400" b="1" dirty="0" smtClean="0">
                <a:latin typeface="宋体" pitchFamily="2" charset="-122"/>
              </a:rPr>
              <a:t>侯仁之：城市的知音</a:t>
            </a:r>
          </a:p>
          <a:p>
            <a:pPr marL="0" indent="628650" eaLnBrk="1" hangingPunct="1">
              <a:lnSpc>
                <a:spcPts val="3500"/>
              </a:lnSpc>
              <a:spcBef>
                <a:spcPct val="0"/>
              </a:spcBef>
              <a:buNone/>
            </a:pPr>
            <a:r>
              <a:rPr lang="zh-CN" altLang="en-US" sz="2400" b="1" dirty="0" smtClean="0">
                <a:latin typeface="宋体" pitchFamily="2" charset="-122"/>
              </a:rPr>
              <a:t>①</a:t>
            </a:r>
            <a:r>
              <a:rPr lang="en-US" altLang="zh-CN" sz="2400" b="1" dirty="0" smtClean="0">
                <a:latin typeface="宋体" pitchFamily="2" charset="-122"/>
              </a:rPr>
              <a:t>1932</a:t>
            </a:r>
            <a:r>
              <a:rPr lang="zh-CN" altLang="en-US" sz="2400" b="1" dirty="0" smtClean="0">
                <a:latin typeface="宋体" pitchFamily="2" charset="-122"/>
              </a:rPr>
              <a:t>年，“一</a:t>
            </a:r>
            <a:r>
              <a:rPr lang="en-US" altLang="zh-CN" sz="2400" b="1" dirty="0" smtClean="0">
                <a:latin typeface="宋体" pitchFamily="2" charset="-122"/>
              </a:rPr>
              <a:t>·</a:t>
            </a:r>
            <a:r>
              <a:rPr lang="zh-CN" altLang="en-US" sz="2400" b="1" dirty="0" smtClean="0">
                <a:latin typeface="宋体" pitchFamily="2" charset="-122"/>
              </a:rPr>
              <a:t>二八淞沪抗战”以失败告终，</a:t>
            </a:r>
            <a:r>
              <a:rPr lang="en-US" altLang="zh-CN" sz="2400" b="1" dirty="0" smtClean="0">
                <a:latin typeface="宋体" pitchFamily="2" charset="-122"/>
              </a:rPr>
              <a:t>20</a:t>
            </a:r>
            <a:r>
              <a:rPr lang="zh-CN" altLang="en-US" sz="2400" b="1" dirty="0" smtClean="0">
                <a:latin typeface="宋体" pitchFamily="2" charset="-122"/>
              </a:rPr>
              <a:t>岁的侯仁之在苦闷中彷徨。弟弟侯硕之的一句话，让他下定决心放弃曾想从事的医学，投考历史专业。弟弟的那句话是：“学医，只能给个人看病。学历史，可给社会治病！”这一年，侯仁之考取燕京大学历史专业。</a:t>
            </a:r>
          </a:p>
          <a:p>
            <a:pPr marL="0" indent="628650" eaLnBrk="1" hangingPunct="1">
              <a:lnSpc>
                <a:spcPts val="3500"/>
              </a:lnSpc>
              <a:spcBef>
                <a:spcPct val="0"/>
              </a:spcBef>
              <a:buNone/>
            </a:pPr>
            <a:r>
              <a:rPr lang="zh-CN" altLang="en-US" sz="2400" b="1" dirty="0" smtClean="0">
                <a:latin typeface="宋体" pitchFamily="2" charset="-122"/>
              </a:rPr>
              <a:t>②</a:t>
            </a:r>
            <a:r>
              <a:rPr lang="en-US" altLang="zh-CN" sz="2400" b="1" dirty="0" smtClean="0">
                <a:latin typeface="宋体" pitchFamily="2" charset="-122"/>
              </a:rPr>
              <a:t>1937</a:t>
            </a:r>
            <a:r>
              <a:rPr lang="zh-CN" altLang="en-US" sz="2400" b="1" dirty="0" smtClean="0">
                <a:latin typeface="宋体" pitchFamily="2" charset="-122"/>
              </a:rPr>
              <a:t>年抗战爆发后北平沦陷，燕京大学成为沟通沦陷区、解放区和大后方的秘密通道。当时正在读研究生的侯仁之承担了将爱国学生送往解放区或大后方的工作。抗战胜利一年后，侯仁之前往英国利物浦大学求学。</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66663"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66664"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66665"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622300" eaLnBrk="1" hangingPunct="1">
              <a:lnSpc>
                <a:spcPts val="3500"/>
              </a:lnSpc>
              <a:spcBef>
                <a:spcPct val="0"/>
              </a:spcBef>
              <a:buNone/>
            </a:pPr>
            <a:r>
              <a:rPr lang="zh-CN" altLang="en-US" sz="2400" b="1" dirty="0" smtClean="0">
                <a:latin typeface="宋体" pitchFamily="2" charset="-122"/>
              </a:rPr>
              <a:t>③在英国期间，侯仁之逐渐接受了历史地理学的理念。他意识到，沿革地理存在明显的局限性。</a:t>
            </a:r>
            <a:r>
              <a:rPr lang="en-US" altLang="zh-CN" sz="2400" b="1" dirty="0" smtClean="0">
                <a:latin typeface="宋体" pitchFamily="2" charset="-122"/>
              </a:rPr>
              <a:t>1949</a:t>
            </a:r>
            <a:r>
              <a:rPr lang="zh-CN" altLang="en-US" sz="2400" b="1" dirty="0" smtClean="0">
                <a:latin typeface="宋体" pitchFamily="2" charset="-122"/>
              </a:rPr>
              <a:t>年，侯仁之学成归国，并将历史地理学引入中国。从此，一个新的、科学的历史地理学学科逐步建立起来，侯仁之成为公认的“中国历史地理学第一人”。</a:t>
            </a:r>
          </a:p>
          <a:p>
            <a:pPr marL="0" indent="622300" eaLnBrk="1" hangingPunct="1">
              <a:lnSpc>
                <a:spcPts val="3500"/>
              </a:lnSpc>
              <a:spcBef>
                <a:spcPct val="0"/>
              </a:spcBef>
              <a:buNone/>
            </a:pPr>
            <a:r>
              <a:rPr lang="zh-CN" altLang="en-US" sz="2400" b="1" dirty="0" smtClean="0">
                <a:latin typeface="宋体" pitchFamily="2" charset="-122"/>
              </a:rPr>
              <a:t>④要搞好历史地理学的研究，大量的实地调查必不可少。在张家口考察期间，侯仁之发现一段长城与众不同。深感疑惑的侯仁之回来后立刻查资料，最终确认这是明后期沿着长城开设的“马市”。如今这种贸易已消失在历史中，但却由遗留的建筑记录下来。从此，他的研究兴趣由“历史”转向“地理”，而野外考察和考古研究，也成为贯穿他学术生涯的重要内容。</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6768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6768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6768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55650" y="908050"/>
            <a:ext cx="7920038" cy="5399088"/>
          </a:xfrm>
        </p:spPr>
        <p:txBody>
          <a:bodyPr/>
          <a:lstStyle/>
          <a:p>
            <a:pPr marL="0" indent="628650" eaLnBrk="1" hangingPunct="1">
              <a:lnSpc>
                <a:spcPts val="3500"/>
              </a:lnSpc>
              <a:spcBef>
                <a:spcPct val="0"/>
              </a:spcBef>
              <a:buNone/>
            </a:pPr>
            <a:r>
              <a:rPr lang="zh-CN" altLang="en-US" sz="2400" b="1" dirty="0" smtClean="0">
                <a:latin typeface="宋体" pitchFamily="2" charset="-122"/>
              </a:rPr>
              <a:t>⑤</a:t>
            </a:r>
            <a:r>
              <a:rPr lang="en-US" altLang="zh-CN" sz="2400" b="1" dirty="0" smtClean="0">
                <a:latin typeface="宋体" pitchFamily="2" charset="-122"/>
              </a:rPr>
              <a:t>1958</a:t>
            </a:r>
            <a:r>
              <a:rPr lang="zh-CN" altLang="en-US" sz="2400" b="1" dirty="0" smtClean="0">
                <a:latin typeface="宋体" pitchFamily="2" charset="-122"/>
              </a:rPr>
              <a:t>年，侯仁之开始了沙漠研究。当时有人认为，沙漠地区不仅文献资料少，而且调查访问都很困难，难以开展历史地理研究。侯仁之反驳道：“必须勇敢打破旧传统，坚决走出小书房，跳出旧书堆。”此后数年，侯仁之多次奔赴西北沙漠进行考察。</a:t>
            </a:r>
          </a:p>
          <a:p>
            <a:pPr marL="0" indent="533400" eaLnBrk="1" hangingPunct="1">
              <a:lnSpc>
                <a:spcPts val="3500"/>
              </a:lnSpc>
              <a:spcBef>
                <a:spcPct val="0"/>
              </a:spcBef>
              <a:buNone/>
            </a:pPr>
            <a:r>
              <a:rPr lang="zh-CN" altLang="en-US" sz="2400" b="1" dirty="0" smtClean="0">
                <a:latin typeface="宋体" pitchFamily="2" charset="-122"/>
              </a:rPr>
              <a:t>⑥</a:t>
            </a:r>
            <a:r>
              <a:rPr lang="en-US" altLang="zh-CN" sz="2400" b="1" dirty="0" smtClean="0">
                <a:latin typeface="宋体" pitchFamily="2" charset="-122"/>
              </a:rPr>
              <a:t>1964</a:t>
            </a:r>
            <a:r>
              <a:rPr lang="zh-CN" altLang="en-US" sz="2400" b="1" dirty="0" smtClean="0">
                <a:latin typeface="宋体" pitchFamily="2" charset="-122"/>
              </a:rPr>
              <a:t>年夏天，侯仁之在陕北榆林附近的沙漠中考察统万城。统万城是</a:t>
            </a:r>
            <a:r>
              <a:rPr lang="en-US" altLang="zh-CN" sz="2400" b="1" dirty="0" smtClean="0">
                <a:latin typeface="宋体" pitchFamily="2" charset="-122"/>
              </a:rPr>
              <a:t>5</a:t>
            </a:r>
            <a:r>
              <a:rPr lang="zh-CN" altLang="en-US" sz="2400" b="1" dirty="0" smtClean="0">
                <a:latin typeface="宋体" pitchFamily="2" charset="-122"/>
              </a:rPr>
              <a:t>世纪一个少数民族小王朝的都城，已在沙漠中沉寂了千年。经过细致的调查研究，侯仁之得出结论，统万城的沙化，是人类不合理活动的结果。那时，人们普遍认为西北沙漠中很多古城被废弃是“大漠流沙”造成的。而侯仁之却证明，这是“肤浅的广为流传的错误观点”，人类活动才是造成沙化的主要原因。这直接为</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66663"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66664"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66665"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后来人们治理沙漠打下了认识基础，侯仁之也因此成为“沙漠历史地理研究的先驱”。</a:t>
            </a:r>
            <a:endParaRPr lang="en-US" altLang="zh-CN" sz="2400" b="1" dirty="0" smtClean="0">
              <a:latin typeface="宋体" pitchFamily="2" charset="-122"/>
            </a:endParaRPr>
          </a:p>
          <a:p>
            <a:pPr marL="0" indent="628650" eaLnBrk="1" hangingPunct="1">
              <a:lnSpc>
                <a:spcPts val="3500"/>
              </a:lnSpc>
              <a:spcBef>
                <a:spcPct val="0"/>
              </a:spcBef>
              <a:buNone/>
            </a:pPr>
            <a:r>
              <a:rPr lang="zh-CN" altLang="en-US" sz="2400" b="1" dirty="0" smtClean="0">
                <a:latin typeface="宋体" pitchFamily="2" charset="-122"/>
              </a:rPr>
              <a:t>⑦在这次考察中，侯仁之还纠正了一个普遍的说法：榆林三迁，即榆林因流沙侵袭而被迫三次南迁。侯仁之证实，榆林不仅没有三迁，反而在原址五次扩展。古城榆林终于明晰了自己的“身世”。</a:t>
            </a:r>
          </a:p>
          <a:p>
            <a:pPr marL="0" indent="628650" eaLnBrk="1" hangingPunct="1">
              <a:lnSpc>
                <a:spcPts val="3500"/>
              </a:lnSpc>
              <a:spcBef>
                <a:spcPct val="0"/>
              </a:spcBef>
              <a:buNone/>
            </a:pPr>
            <a:r>
              <a:rPr lang="zh-CN" altLang="en-US" sz="2400" b="1" dirty="0" smtClean="0">
                <a:latin typeface="宋体" pitchFamily="2" charset="-122"/>
              </a:rPr>
              <a:t>⑧在学术生涯中，侯仁之梳理过脉络的城市有很多。承德、临淄、邯郸、芜湖、敦煌</a:t>
            </a:r>
            <a:r>
              <a:rPr lang="en-US" altLang="zh-CN" sz="2400" b="1" dirty="0" smtClean="0">
                <a:latin typeface="宋体" pitchFamily="2" charset="-122"/>
              </a:rPr>
              <a:t>……</a:t>
            </a:r>
            <a:r>
              <a:rPr lang="zh-CN" altLang="en-US" sz="2400" b="1" dirty="0" smtClean="0">
                <a:latin typeface="宋体" pitchFamily="2" charset="-122"/>
              </a:rPr>
              <a:t>在侯仁之的慧眼下，一个个城市的前世今生或者得以浮现，或者更加丰满。他对许多城市做了深入的研究，充满着热爱。对他而言，北京有着更重要的意义。侯仁之曾说：“我对北京，是知之愈深，爱之弥坚。”</a:t>
            </a:r>
          </a:p>
          <a:p>
            <a:pPr marL="0" indent="0" eaLnBrk="1" hangingPunct="1">
              <a:lnSpc>
                <a:spcPts val="3500"/>
              </a:lnSpc>
              <a:spcBef>
                <a:spcPct val="0"/>
              </a:spcBef>
              <a:buNone/>
            </a:pPr>
            <a:endParaRPr lang="zh-CN" altLang="en-US"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6768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6768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6768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55650" y="908050"/>
            <a:ext cx="7920038" cy="5399088"/>
          </a:xfrm>
        </p:spPr>
        <p:txBody>
          <a:bodyPr/>
          <a:lstStyle/>
          <a:p>
            <a:pPr marL="0" indent="628650" eaLnBrk="1" hangingPunct="1">
              <a:lnSpc>
                <a:spcPts val="3500"/>
              </a:lnSpc>
              <a:spcBef>
                <a:spcPct val="0"/>
              </a:spcBef>
              <a:buNone/>
            </a:pPr>
            <a:r>
              <a:rPr lang="zh-CN" altLang="en-US" sz="2400" b="1" dirty="0" smtClean="0">
                <a:latin typeface="宋体" pitchFamily="2" charset="-122"/>
              </a:rPr>
              <a:t>⑨侯仁之在北京定居</a:t>
            </a:r>
            <a:r>
              <a:rPr lang="en-US" altLang="zh-CN" sz="2400" b="1" dirty="0" smtClean="0">
                <a:latin typeface="宋体" pitchFamily="2" charset="-122"/>
              </a:rPr>
              <a:t>60</a:t>
            </a:r>
            <a:r>
              <a:rPr lang="zh-CN" altLang="en-US" sz="2400" b="1" dirty="0" smtClean="0">
                <a:latin typeface="宋体" pitchFamily="2" charset="-122"/>
              </a:rPr>
              <a:t>年，为北京倾注了大量心血。比如有</a:t>
            </a:r>
            <a:r>
              <a:rPr lang="en-US" altLang="zh-CN" sz="2400" b="1" dirty="0" smtClean="0">
                <a:latin typeface="宋体" pitchFamily="2" charset="-122"/>
              </a:rPr>
              <a:t>800</a:t>
            </a:r>
            <a:r>
              <a:rPr lang="zh-CN" altLang="en-US" sz="2400" b="1" dirty="0" smtClean="0">
                <a:latin typeface="宋体" pitchFamily="2" charset="-122"/>
              </a:rPr>
              <a:t>多年历史的卢沟桥在</a:t>
            </a:r>
            <a:r>
              <a:rPr lang="en-US" altLang="zh-CN" sz="2400" b="1" dirty="0" smtClean="0">
                <a:latin typeface="宋体" pitchFamily="2" charset="-122"/>
              </a:rPr>
              <a:t>20</a:t>
            </a:r>
            <a:r>
              <a:rPr lang="zh-CN" altLang="en-US" sz="2400" b="1" dirty="0" smtClean="0">
                <a:latin typeface="宋体" pitchFamily="2" charset="-122"/>
              </a:rPr>
              <a:t>世纪</a:t>
            </a:r>
            <a:r>
              <a:rPr lang="en-US" altLang="zh-CN" sz="2400" b="1" dirty="0" smtClean="0">
                <a:latin typeface="宋体" pitchFamily="2" charset="-122"/>
              </a:rPr>
              <a:t>80</a:t>
            </a:r>
            <a:r>
              <a:rPr lang="zh-CN" altLang="en-US" sz="2400" b="1" dirty="0" smtClean="0">
                <a:latin typeface="宋体" pitchFamily="2" charset="-122"/>
              </a:rPr>
              <a:t>年代还是进京要道。卡车、拖拉机往来穿梭，卢沟桥受损严重。侯仁之对此心急如焚。他写了</a:t>
            </a:r>
            <a:r>
              <a:rPr lang="en-US" altLang="zh-CN" sz="2400" b="1" dirty="0" smtClean="0">
                <a:latin typeface="宋体" pitchFamily="2" charset="-122"/>
              </a:rPr>
              <a:t>《</a:t>
            </a:r>
            <a:r>
              <a:rPr lang="zh-CN" altLang="en-US" sz="2400" b="1" dirty="0" smtClean="0">
                <a:latin typeface="宋体" pitchFamily="2" charset="-122"/>
              </a:rPr>
              <a:t>保护卢沟桥刻不容缓</a:t>
            </a:r>
            <a:r>
              <a:rPr lang="en-US" altLang="zh-CN" sz="2400" b="1" dirty="0" smtClean="0">
                <a:latin typeface="宋体" pitchFamily="2" charset="-122"/>
              </a:rPr>
              <a:t>》</a:t>
            </a:r>
            <a:r>
              <a:rPr lang="zh-CN" altLang="en-US" sz="2400" b="1" dirty="0" smtClean="0">
                <a:latin typeface="宋体" pitchFamily="2" charset="-122"/>
              </a:rPr>
              <a:t>一文，发表在</a:t>
            </a:r>
            <a:r>
              <a:rPr lang="en-US" altLang="zh-CN" sz="2400" b="1" dirty="0" smtClean="0">
                <a:latin typeface="宋体" pitchFamily="2" charset="-122"/>
              </a:rPr>
              <a:t>《</a:t>
            </a:r>
            <a:r>
              <a:rPr lang="zh-CN" altLang="en-US" sz="2400" b="1" dirty="0" smtClean="0">
                <a:latin typeface="宋体" pitchFamily="2" charset="-122"/>
              </a:rPr>
              <a:t>北京日报</a:t>
            </a:r>
            <a:r>
              <a:rPr lang="en-US" altLang="zh-CN" sz="2400" b="1" dirty="0" smtClean="0">
                <a:latin typeface="宋体" pitchFamily="2" charset="-122"/>
              </a:rPr>
              <a:t>》</a:t>
            </a:r>
            <a:r>
              <a:rPr lang="zh-CN" altLang="en-US" sz="2400" b="1" dirty="0" smtClean="0">
                <a:latin typeface="宋体" pitchFamily="2" charset="-122"/>
              </a:rPr>
              <a:t>上。</a:t>
            </a:r>
            <a:r>
              <a:rPr lang="en-US" altLang="zh-CN" sz="2400" b="1" dirty="0" smtClean="0">
                <a:latin typeface="宋体" pitchFamily="2" charset="-122"/>
              </a:rPr>
              <a:t>6</a:t>
            </a:r>
            <a:r>
              <a:rPr lang="zh-CN" altLang="en-US" sz="2400" b="1" dirty="0" smtClean="0">
                <a:latin typeface="宋体" pitchFamily="2" charset="-122"/>
              </a:rPr>
              <a:t>天后，北京市政府决定，卢沟桥禁止机动车与兽力车通行。如今，经过多次整修的卢沟桥已经得到妥善保护。侯仁之最为人所知的壮举是保护莲花池。正是因为他的积极奔走，原本要建在莲花池上的北京西客站主楼东移了</a:t>
            </a:r>
            <a:r>
              <a:rPr lang="en-US" altLang="zh-CN" sz="2400" b="1" dirty="0" smtClean="0">
                <a:latin typeface="宋体" pitchFamily="2" charset="-122"/>
              </a:rPr>
              <a:t>100</a:t>
            </a:r>
            <a:r>
              <a:rPr lang="zh-CN" altLang="en-US" sz="2400" b="1" dirty="0" smtClean="0">
                <a:latin typeface="宋体" pitchFamily="2" charset="-122"/>
              </a:rPr>
              <a:t>米。“先有莲花池，后有北京城”，北京城的血脉得以保留。</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66663"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66664"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66665"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622300" eaLnBrk="1" hangingPunct="1">
              <a:lnSpc>
                <a:spcPts val="3500"/>
              </a:lnSpc>
              <a:spcBef>
                <a:spcPct val="0"/>
              </a:spcBef>
              <a:buNone/>
            </a:pPr>
            <a:r>
              <a:rPr lang="zh-CN" altLang="en-US" sz="2400" b="1" dirty="0" smtClean="0">
                <a:latin typeface="宋体" pitchFamily="2" charset="-122"/>
              </a:rPr>
              <a:t>⑩当然，与他的研究相比，这些事还只能算作“信手为之”。在几十年的学术生涯里，他以历史地理学的眼光，解决了北京城市起源、城址转移、城市发展的特点及其客观规律等关键性问题。可以毫不夸张地说，如果没有侯仁之，人们可能无法充分解读北京的厚重和韵味。</a:t>
            </a:r>
          </a:p>
          <a:p>
            <a:pPr marL="0" indent="622300"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摘编自高毅哲</a:t>
            </a:r>
            <a:r>
              <a:rPr lang="en-US" altLang="zh-CN" sz="2400" b="1" dirty="0" smtClean="0">
                <a:latin typeface="宋体" pitchFamily="2" charset="-122"/>
              </a:rPr>
              <a:t>《</a:t>
            </a:r>
            <a:r>
              <a:rPr lang="zh-CN" altLang="en-US" sz="2400" b="1" dirty="0" smtClean="0">
                <a:latin typeface="宋体" pitchFamily="2" charset="-122"/>
              </a:rPr>
              <a:t>侯仁之：城市的知音</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 3. </a:t>
            </a:r>
            <a:r>
              <a:rPr lang="zh-CN" altLang="en-US" sz="2400" b="1" dirty="0" smtClean="0">
                <a:latin typeface="宋体" pitchFamily="2" charset="-122"/>
              </a:rPr>
              <a:t>本文第一自然段有何作用？请简要分析。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交代侯仁之选择历史专业的原因；②写出了侯仁之对国家民族命运的关注。使传主形象更加丰满；③体现了传记的真实性；④为下文介绍侯仁之的学术研究及成就做铺垫。</a:t>
            </a:r>
          </a:p>
          <a:p>
            <a:pPr marL="0" indent="0" eaLnBrk="1" hangingPunct="1">
              <a:lnSpc>
                <a:spcPts val="3500"/>
              </a:lnSpc>
              <a:spcBef>
                <a:spcPct val="0"/>
              </a:spcBef>
              <a:buNone/>
            </a:pPr>
            <a:endParaRPr lang="en-US" altLang="zh-CN"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6768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6768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6768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把握文章结构的能力。回答某段的作用，一般可从结构和内容两方面来进行分析。从结构上来看，第一段主要有总领全文或引出下文、为下文的内容做铺垫的作用，结合文章的具体内容就是为下文介绍侯仁之的学术研究及成就做铺垫；从内容上来看，第一段主要写了侯仁之选择学习历史专业的原因，体现了他对国家民族命运的关注。分析时，要注意结合传记的文体特征进行分析，即这样写具有真实性，使传主形象更加丰满。</a:t>
            </a:r>
          </a:p>
          <a:p>
            <a:pPr marL="0" indent="0" eaLnBrk="1" hangingPunct="1">
              <a:lnSpc>
                <a:spcPts val="3500"/>
              </a:lnSpc>
              <a:spcBef>
                <a:spcPct val="0"/>
              </a:spcBef>
              <a:buNone/>
            </a:pPr>
            <a:endParaRPr lang="zh-CN" altLang="en-US" sz="2400" b="1" dirty="0" smtClean="0">
              <a:solidFill>
                <a:srgbClr val="990033"/>
              </a:solidFill>
              <a:latin typeface="宋体" pitchFamily="2" charset="-122"/>
            </a:endParaRPr>
          </a:p>
          <a:p>
            <a:pPr marL="0" indent="0" eaLnBrk="1" hangingPunct="1">
              <a:lnSpc>
                <a:spcPts val="3500"/>
              </a:lnSpc>
              <a:spcBef>
                <a:spcPct val="0"/>
              </a:spcBef>
              <a:buNone/>
            </a:pPr>
            <a:endParaRPr lang="en-US" altLang="zh-CN"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6768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6768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6768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55650" y="908050"/>
            <a:ext cx="8064500" cy="5400675"/>
          </a:xfrm>
        </p:spPr>
        <p:txBody>
          <a:bodyPr/>
          <a:lstStyle/>
          <a:p>
            <a:pPr marL="0" indent="0" eaLnBrk="1" hangingPunct="1">
              <a:lnSpc>
                <a:spcPts val="3500"/>
              </a:lnSpc>
              <a:spcBef>
                <a:spcPct val="0"/>
              </a:spcBef>
              <a:buFont typeface="Arial" charset="0"/>
              <a:buNone/>
            </a:pPr>
            <a:r>
              <a:rPr lang="zh-CN" altLang="zh-CN" sz="2400" b="1" dirty="0">
                <a:latin typeface="黑体" pitchFamily="2" charset="-122"/>
                <a:ea typeface="黑体" pitchFamily="2" charset="-122"/>
              </a:rPr>
              <a:t>►　考点</a:t>
            </a:r>
            <a:r>
              <a:rPr lang="zh-CN" altLang="en-US" sz="2400" b="1" dirty="0">
                <a:latin typeface="黑体" pitchFamily="2" charset="-122"/>
                <a:ea typeface="黑体" pitchFamily="2" charset="-122"/>
              </a:rPr>
              <a:t>三　概括中心思想</a:t>
            </a:r>
          </a:p>
          <a:p>
            <a:pPr marL="0" indent="542925" algn="ctr" eaLnBrk="1" hangingPunct="1">
              <a:lnSpc>
                <a:spcPts val="3500"/>
              </a:lnSpc>
              <a:spcBef>
                <a:spcPct val="0"/>
              </a:spcBef>
              <a:buFont typeface="Arial" charset="0"/>
              <a:buNone/>
            </a:pPr>
            <a:r>
              <a:rPr lang="zh-CN" altLang="en-US" sz="2400" b="1" dirty="0">
                <a:latin typeface="黑体" pitchFamily="2" charset="-122"/>
                <a:ea typeface="黑体" pitchFamily="2" charset="-122"/>
              </a:rPr>
              <a:t>知识储备</a:t>
            </a:r>
          </a:p>
          <a:p>
            <a:pPr marL="0" indent="542925" eaLnBrk="1" hangingPunct="1">
              <a:lnSpc>
                <a:spcPts val="3500"/>
              </a:lnSpc>
              <a:spcBef>
                <a:spcPct val="0"/>
              </a:spcBef>
              <a:buNone/>
            </a:pPr>
            <a:r>
              <a:rPr lang="zh-CN" altLang="en-US" sz="2400" b="1" dirty="0" smtClean="0">
                <a:latin typeface="宋体" pitchFamily="2" charset="-122"/>
              </a:rPr>
              <a:t>“中心思想”指的是文本的主要内容、精神实质及作者的主要思想倾向。“概括中心思想”侧重于在理解的基础上对文本进一步分析整理，找到文本的“灵魂”。高考题多要求对某一语段、某几个语段甚至全文进行归纳概括，有时将该考点与分析概括作者的观点态度、鉴赏文章的表达技巧结合在一起考查。在高考中，对不同类型文本的“中心思想”的概括有着不同要求。</a:t>
            </a:r>
            <a:endParaRPr lang="en-US" altLang="zh-CN" sz="2400" b="1" dirty="0" smtClean="0">
              <a:latin typeface="宋体" pitchFamily="2" charset="-122"/>
            </a:endParaRPr>
          </a:p>
          <a:p>
            <a:pPr marL="0" indent="542925" eaLnBrk="1" hangingPunct="1">
              <a:lnSpc>
                <a:spcPts val="3500"/>
              </a:lnSpc>
              <a:spcBef>
                <a:spcPct val="0"/>
              </a:spcBef>
              <a:buNone/>
            </a:pPr>
            <a:r>
              <a:rPr lang="zh-CN" altLang="en-US" sz="2400" b="1" dirty="0" smtClean="0">
                <a:latin typeface="宋体" pitchFamily="2" charset="-122"/>
              </a:rPr>
              <a:t>新闻在于及时报道生活中的新人物、新事件，揭示其社会影响及意义。考查时，多要求把握文本所报道的人物、事件，感知其新闻价值，进而探究其社会影响及意义。</a:t>
            </a:r>
          </a:p>
          <a:p>
            <a:pPr marL="0" indent="542925" eaLnBrk="1" hangingPunct="1">
              <a:lnSpc>
                <a:spcPts val="3500"/>
              </a:lnSpc>
              <a:spcBef>
                <a:spcPct val="0"/>
              </a:spcBef>
              <a:buNone/>
            </a:pPr>
            <a:endParaRPr lang="zh-CN" altLang="en-US"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7485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7485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7485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628650" eaLnBrk="1" hangingPunct="1">
              <a:lnSpc>
                <a:spcPct val="122000"/>
              </a:lnSpc>
              <a:spcBef>
                <a:spcPct val="0"/>
              </a:spcBef>
              <a:buFontTx/>
              <a:buNone/>
            </a:pPr>
            <a:r>
              <a:rPr lang="zh-CN" altLang="en-US" sz="2400" b="1" dirty="0" smtClean="0">
                <a:latin typeface="宋体" pitchFamily="2" charset="-122"/>
              </a:rPr>
              <a:t>传记在于为传主作传，真实记录人物。考查时，多要求弄清传主的生平情况、性格品质及其成就、社会地位和影响等。</a:t>
            </a:r>
          </a:p>
          <a:p>
            <a:pPr marL="0" indent="628650" eaLnBrk="1" hangingPunct="1">
              <a:lnSpc>
                <a:spcPct val="122000"/>
              </a:lnSpc>
              <a:spcBef>
                <a:spcPct val="0"/>
              </a:spcBef>
              <a:buFontTx/>
              <a:buNone/>
            </a:pPr>
            <a:r>
              <a:rPr lang="zh-CN" altLang="en-US" sz="2400" b="1" dirty="0" smtClean="0">
                <a:latin typeface="宋体" pitchFamily="2" charset="-122"/>
              </a:rPr>
              <a:t>访谈在于记录访谈过程，让受众了解受访者对访谈话题所持有的观点态度。考查时，多要求弄清受访者的事迹或贡献，宣传的意义或价值，受访者的思想认识等。</a:t>
            </a:r>
          </a:p>
          <a:p>
            <a:pPr marL="0" indent="628650" eaLnBrk="1" hangingPunct="1">
              <a:lnSpc>
                <a:spcPct val="122000"/>
              </a:lnSpc>
              <a:spcBef>
                <a:spcPct val="0"/>
              </a:spcBef>
              <a:buFontTx/>
              <a:buNone/>
            </a:pPr>
            <a:r>
              <a:rPr lang="zh-CN" altLang="en-US" sz="2400" b="1" dirty="0" smtClean="0">
                <a:latin typeface="宋体" pitchFamily="2" charset="-122"/>
              </a:rPr>
              <a:t>科普文章在于普及科学知识，介绍科学道理和科学规律。考查时，多要求弄清作者介绍的是哪个领域的科学知识，破除了哪些旧认识、旧观念，阐释了哪些新成果、新技术、新工艺、新见解等，文章的中心论点</a:t>
            </a:r>
            <a:r>
              <a:rPr lang="en-US" altLang="zh-CN" sz="2400" b="1" dirty="0" smtClean="0">
                <a:latin typeface="宋体" pitchFamily="2" charset="-122"/>
              </a:rPr>
              <a:t>(</a:t>
            </a:r>
            <a:r>
              <a:rPr lang="zh-CN" altLang="en-US" sz="2400" b="1" dirty="0" smtClean="0">
                <a:latin typeface="宋体" pitchFamily="2" charset="-122"/>
              </a:rPr>
              <a:t>分论点</a:t>
            </a:r>
            <a:r>
              <a:rPr lang="en-US" altLang="zh-CN" sz="2400" b="1" dirty="0" smtClean="0">
                <a:latin typeface="宋体" pitchFamily="2" charset="-122"/>
              </a:rPr>
              <a:t>)</a:t>
            </a:r>
            <a:r>
              <a:rPr lang="zh-CN" altLang="en-US" sz="2400" b="1" dirty="0" smtClean="0">
                <a:latin typeface="宋体" pitchFamily="2" charset="-122"/>
              </a:rPr>
              <a:t>是什么，使用了怎样的支撑材料等。</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7587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7587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7588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542925" algn="ctr" eaLnBrk="1" hangingPunct="1">
              <a:lnSpc>
                <a:spcPct val="122000"/>
              </a:lnSpc>
              <a:spcBef>
                <a:spcPct val="0"/>
              </a:spcBef>
              <a:buFont typeface="Arial" charset="0"/>
              <a:buNone/>
            </a:pPr>
            <a:r>
              <a:rPr lang="zh-CN" altLang="zh-CN" sz="2400" b="1" dirty="0">
                <a:latin typeface="黑体" pitchFamily="2" charset="-122"/>
                <a:ea typeface="黑体" pitchFamily="2" charset="-122"/>
              </a:rPr>
              <a:t>类题指津</a:t>
            </a:r>
          </a:p>
          <a:p>
            <a:pPr marL="0" indent="0" eaLnBrk="1" hangingPunct="1">
              <a:lnSpc>
                <a:spcPct val="122000"/>
              </a:lnSpc>
              <a:spcBef>
                <a:spcPct val="0"/>
              </a:spcBef>
              <a:buFont typeface="Arial" charset="0"/>
              <a:buNone/>
            </a:pPr>
            <a:r>
              <a:rPr lang="zh-CN" altLang="zh-CN" sz="2400" b="1" dirty="0">
                <a:latin typeface="宋体" pitchFamily="2" charset="-122"/>
              </a:rPr>
              <a:t>【设问方式】</a:t>
            </a:r>
          </a:p>
          <a:p>
            <a:pPr marL="0" indent="542925"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a:t>
            </a:r>
            <a:r>
              <a:rPr lang="en-US" altLang="zh-CN" sz="2400" b="1" dirty="0" smtClean="0">
                <a:latin typeface="宋体" pitchFamily="2" charset="-122"/>
              </a:rPr>
              <a:t>2015·</a:t>
            </a:r>
            <a:r>
              <a:rPr lang="zh-CN" altLang="en-US" sz="2400" b="1" dirty="0" smtClean="0">
                <a:latin typeface="宋体" pitchFamily="2" charset="-122"/>
              </a:rPr>
              <a:t>全国卷</a:t>
            </a:r>
            <a:r>
              <a:rPr lang="en-US" altLang="zh-CN" sz="2400" b="1" dirty="0" smtClean="0">
                <a:latin typeface="宋体" pitchFamily="2" charset="-122"/>
              </a:rPr>
              <a:t>Ⅱ</a:t>
            </a:r>
            <a:r>
              <a:rPr lang="zh-CN" altLang="en-US" sz="2400" b="1" dirty="0" smtClean="0">
                <a:latin typeface="宋体" pitchFamily="2" charset="-122"/>
              </a:rPr>
              <a:t>］戴安澜率第</a:t>
            </a:r>
            <a:r>
              <a:rPr lang="en-US" altLang="zh-CN" sz="2400" b="1" dirty="0" smtClean="0">
                <a:latin typeface="宋体" pitchFamily="2" charset="-122"/>
              </a:rPr>
              <a:t>200</a:t>
            </a:r>
            <a:r>
              <a:rPr lang="zh-CN" altLang="en-US" sz="2400" b="1" dirty="0" smtClean="0">
                <a:latin typeface="宋体" pitchFamily="2" charset="-122"/>
              </a:rPr>
              <a:t>师赴缅途中，曾赋</a:t>
            </a:r>
            <a:r>
              <a:rPr lang="en-US" altLang="zh-CN" sz="2400" b="1" dirty="0" smtClean="0">
                <a:latin typeface="宋体" pitchFamily="2" charset="-122"/>
              </a:rPr>
              <a:t>《</a:t>
            </a:r>
            <a:r>
              <a:rPr lang="zh-CN" altLang="en-US" sz="2400" b="1" dirty="0" smtClean="0">
                <a:latin typeface="宋体" pitchFamily="2" charset="-122"/>
              </a:rPr>
              <a:t>远征</a:t>
            </a:r>
            <a:r>
              <a:rPr lang="en-US" altLang="zh-CN" sz="2400" b="1" dirty="0" smtClean="0">
                <a:latin typeface="宋体" pitchFamily="2" charset="-122"/>
              </a:rPr>
              <a:t>》</a:t>
            </a:r>
            <a:r>
              <a:rPr lang="zh-CN" altLang="en-US" sz="2400" b="1" dirty="0" smtClean="0">
                <a:latin typeface="宋体" pitchFamily="2" charset="-122"/>
              </a:rPr>
              <a:t>二首以明志。诗中涉及哪些历史人物的事迹，又表达了什么志向？请结合材料，谈谈你的理解。</a:t>
            </a:r>
          </a:p>
          <a:p>
            <a:pPr marL="0" indent="542925" eaLnBrk="1" hangingPunct="1">
              <a:lnSpc>
                <a:spcPct val="122000"/>
              </a:lnSpc>
              <a:spcBef>
                <a:spcPct val="0"/>
              </a:spcBef>
              <a:buNone/>
            </a:pPr>
            <a:r>
              <a:rPr lang="en-US" altLang="zh-CN" sz="2400" b="1" dirty="0" smtClean="0">
                <a:latin typeface="宋体" pitchFamily="2" charset="-122"/>
              </a:rPr>
              <a:t>2. </a:t>
            </a:r>
            <a:r>
              <a:rPr lang="zh-CN" altLang="en-US" sz="2400" b="1" dirty="0" smtClean="0">
                <a:latin typeface="宋体" pitchFamily="2" charset="-122"/>
              </a:rPr>
              <a:t>［</a:t>
            </a:r>
            <a:r>
              <a:rPr lang="en-US" altLang="zh-CN" sz="2400" b="1" dirty="0" smtClean="0">
                <a:latin typeface="宋体" pitchFamily="2" charset="-122"/>
              </a:rPr>
              <a:t>2013·</a:t>
            </a:r>
            <a:r>
              <a:rPr lang="zh-CN" altLang="en-US" sz="2400" b="1" dirty="0" smtClean="0">
                <a:latin typeface="宋体" pitchFamily="2" charset="-122"/>
              </a:rPr>
              <a:t>湖北卷］罗曼</a:t>
            </a:r>
            <a:r>
              <a:rPr lang="en-US" altLang="zh-CN" sz="2400" b="1" dirty="0" smtClean="0">
                <a:latin typeface="宋体" pitchFamily="2" charset="-122"/>
              </a:rPr>
              <a:t>·</a:t>
            </a:r>
            <a:r>
              <a:rPr lang="zh-CN" altLang="en-US" sz="2400" b="1" dirty="0" smtClean="0">
                <a:latin typeface="宋体" pitchFamily="2" charset="-122"/>
              </a:rPr>
              <a:t>罗兰“这个美丽的音乐的名字”究竟代表些什么？请结合原文做简要概括。</a:t>
            </a:r>
          </a:p>
          <a:p>
            <a:pPr marL="0" indent="542925" eaLnBrk="1" hangingPunct="1">
              <a:lnSpc>
                <a:spcPct val="122000"/>
              </a:lnSpc>
              <a:spcBef>
                <a:spcPct val="0"/>
              </a:spcBef>
              <a:buNone/>
            </a:pPr>
            <a:r>
              <a:rPr lang="en-US" altLang="zh-CN" sz="2400" b="1" dirty="0" smtClean="0">
                <a:latin typeface="宋体" pitchFamily="2" charset="-122"/>
              </a:rPr>
              <a:t>3. </a:t>
            </a:r>
            <a:r>
              <a:rPr lang="zh-CN" altLang="en-US" sz="2400" b="1" dirty="0" smtClean="0">
                <a:latin typeface="宋体" pitchFamily="2" charset="-122"/>
              </a:rPr>
              <a:t>［</a:t>
            </a:r>
            <a:r>
              <a:rPr lang="en-US" altLang="zh-CN" sz="2400" b="1" dirty="0" smtClean="0">
                <a:latin typeface="宋体" pitchFamily="2" charset="-122"/>
              </a:rPr>
              <a:t>2011·</a:t>
            </a:r>
            <a:r>
              <a:rPr lang="zh-CN" altLang="en-US" sz="2400" b="1" dirty="0" smtClean="0">
                <a:latin typeface="宋体" pitchFamily="2" charset="-122"/>
              </a:rPr>
              <a:t>课标全国卷］下列对传记有关内容的分析和概括，最恰当的两项是</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r>
              <a:rPr lang="zh-CN" altLang="en-US" sz="2400" b="1" dirty="0" smtClean="0">
                <a:latin typeface="宋体" pitchFamily="2" charset="-122"/>
              </a:rPr>
              <a:t>。</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7690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7690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7690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内容占位符 2"/>
          <p:cNvSpPr>
            <a:spLocks noGrp="1"/>
          </p:cNvSpPr>
          <p:nvPr>
            <p:ph idx="4294967295"/>
          </p:nvPr>
        </p:nvSpPr>
        <p:spPr>
          <a:xfrm>
            <a:off x="714348" y="887432"/>
            <a:ext cx="8072494" cy="5399088"/>
          </a:xfrm>
        </p:spPr>
        <p:txBody>
          <a:bodyPr/>
          <a:lstStyle/>
          <a:p>
            <a:pPr marL="0" indent="0" eaLnBrk="1" hangingPunct="1">
              <a:lnSpc>
                <a:spcPts val="3500"/>
              </a:lnSpc>
              <a:spcBef>
                <a:spcPct val="0"/>
              </a:spcBef>
              <a:buNone/>
            </a:pPr>
            <a:r>
              <a:rPr lang="en-US" altLang="zh-CN" sz="2400" b="1" dirty="0" smtClean="0">
                <a:latin typeface="宋体" pitchFamily="2" charset="-122"/>
              </a:rPr>
              <a:t>9.</a:t>
            </a:r>
            <a:r>
              <a:rPr lang="zh-CN" altLang="en-US" sz="2400" b="1" dirty="0" smtClean="0">
                <a:latin typeface="宋体" pitchFamily="2" charset="-122"/>
              </a:rPr>
              <a:t>下列理解和分析，不符合原文意思的一项是</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A. </a:t>
            </a:r>
            <a:r>
              <a:rPr lang="zh-CN" altLang="en-US" sz="2400" b="1" dirty="0" smtClean="0">
                <a:latin typeface="宋体" pitchFamily="2" charset="-122"/>
              </a:rPr>
              <a:t>郭宝钧认为商周时期烹饪方法“主要的不外蒸煮二事”，其原因恐怕是考古发掘出的商周时期的炊器多属蒸煮之器。</a:t>
            </a:r>
          </a:p>
          <a:p>
            <a:pPr marL="0" indent="0" eaLnBrk="1" hangingPunct="1">
              <a:lnSpc>
                <a:spcPts val="3500"/>
              </a:lnSpc>
              <a:spcBef>
                <a:spcPct val="0"/>
              </a:spcBef>
              <a:buNone/>
            </a:pPr>
            <a:r>
              <a:rPr lang="en-US" altLang="zh-CN" sz="2400" b="1" dirty="0" smtClean="0">
                <a:latin typeface="宋体" pitchFamily="2" charset="-122"/>
              </a:rPr>
              <a:t>B. 1923</a:t>
            </a:r>
            <a:r>
              <a:rPr lang="zh-CN" altLang="en-US" sz="2400" b="1" dirty="0" smtClean="0">
                <a:latin typeface="宋体" pitchFamily="2" charset="-122"/>
              </a:rPr>
              <a:t>年在河南新郑出土的青铜炊器“王子婴次之炒炉”，是证明“炒法至迟在春秋时期就已出现”这一结论的重要依据。</a:t>
            </a:r>
          </a:p>
          <a:p>
            <a:pPr marL="0" indent="0" eaLnBrk="1" hangingPunct="1">
              <a:lnSpc>
                <a:spcPts val="3500"/>
              </a:lnSpc>
              <a:spcBef>
                <a:spcPct val="0"/>
              </a:spcBef>
              <a:buNone/>
            </a:pPr>
            <a:r>
              <a:rPr lang="en-US" altLang="zh-CN" sz="2400" b="1" dirty="0" smtClean="0">
                <a:latin typeface="宋体" pitchFamily="2" charset="-122"/>
              </a:rPr>
              <a:t>C. </a:t>
            </a:r>
            <a:r>
              <a:rPr lang="zh-CN" altLang="en-US" sz="2400" b="1" dirty="0" smtClean="0">
                <a:latin typeface="宋体" pitchFamily="2" charset="-122"/>
              </a:rPr>
              <a:t>湖北随县曾侯乙墓和江西靖安出土的两件炉盘表明，</a:t>
            </a:r>
            <a:r>
              <a:rPr lang="en-US" altLang="zh-CN" sz="2400" b="1" dirty="0" smtClean="0">
                <a:latin typeface="宋体" pitchFamily="2" charset="-122"/>
              </a:rPr>
              <a:t>《</a:t>
            </a:r>
            <a:r>
              <a:rPr lang="zh-CN" altLang="en-US" sz="2400" b="1" dirty="0" smtClean="0">
                <a:latin typeface="宋体" pitchFamily="2" charset="-122"/>
              </a:rPr>
              <a:t>楚辞</a:t>
            </a:r>
            <a:r>
              <a:rPr lang="en-US" altLang="zh-CN" sz="2400" b="1" dirty="0" smtClean="0">
                <a:latin typeface="宋体" pitchFamily="2" charset="-122"/>
              </a:rPr>
              <a:t>·</a:t>
            </a:r>
            <a:r>
              <a:rPr lang="zh-CN" altLang="en-US" sz="2400" b="1" dirty="0" smtClean="0">
                <a:latin typeface="宋体" pitchFamily="2" charset="-122"/>
              </a:rPr>
              <a:t>大招</a:t>
            </a:r>
            <a:r>
              <a:rPr lang="en-US" altLang="zh-CN" sz="2400" b="1" dirty="0" smtClean="0">
                <a:latin typeface="宋体" pitchFamily="2" charset="-122"/>
              </a:rPr>
              <a:t>》</a:t>
            </a:r>
            <a:r>
              <a:rPr lang="zh-CN" altLang="en-US" sz="2400" b="1" dirty="0" smtClean="0">
                <a:latin typeface="宋体" pitchFamily="2" charset="-122"/>
              </a:rPr>
              <a:t>中“煎鱼责臛雀，遽爽存只”的记载确有其事。</a:t>
            </a:r>
          </a:p>
          <a:p>
            <a:pPr marL="0" indent="0" eaLnBrk="1" hangingPunct="1">
              <a:lnSpc>
                <a:spcPts val="3500"/>
              </a:lnSpc>
              <a:spcBef>
                <a:spcPct val="0"/>
              </a:spcBef>
              <a:buNone/>
            </a:pPr>
            <a:r>
              <a:rPr lang="en-US" altLang="zh-CN" sz="2400" b="1" dirty="0" smtClean="0">
                <a:latin typeface="宋体" pitchFamily="2" charset="-122"/>
              </a:rPr>
              <a:t>D. </a:t>
            </a:r>
            <a:r>
              <a:rPr lang="zh-CN" altLang="en-US" sz="2400" b="1" dirty="0" smtClean="0">
                <a:latin typeface="宋体" pitchFamily="2" charset="-122"/>
              </a:rPr>
              <a:t>炒法虽然在先秦时期就已出现，但技艺不如现代的高，因为当时煎和炒之间没有严格的区别，炒菜的品种也不够多。</a:t>
            </a:r>
          </a:p>
          <a:p>
            <a:pPr marL="0" indent="0" eaLnBrk="1" hangingPunct="1">
              <a:lnSpc>
                <a:spcPts val="3500"/>
              </a:lnSpc>
              <a:spcBef>
                <a:spcPct val="0"/>
              </a:spcBef>
              <a:buNone/>
            </a:pPr>
            <a:endParaRPr lang="zh-CN" altLang="en-US" sz="2400" b="1" dirty="0" smtClean="0">
              <a:latin typeface="宋体" pitchFamily="2" charset="-122"/>
            </a:endParaRPr>
          </a:p>
          <a:p>
            <a:pPr marL="0" indent="0" eaLnBrk="1" hangingPunct="1">
              <a:lnSpc>
                <a:spcPts val="3500"/>
              </a:lnSpc>
              <a:spcBef>
                <a:spcPct val="0"/>
              </a:spcBef>
              <a:buNone/>
            </a:pPr>
            <a:endParaRPr lang="en-US" sz="2400" b="1" dirty="0">
              <a:latin typeface="宋体" pitchFamily="2" charset="-122"/>
            </a:endParaRPr>
          </a:p>
        </p:txBody>
      </p:sp>
      <p:sp>
        <p:nvSpPr>
          <p:cNvPr id="126669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669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66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Font typeface="Arial" charset="0"/>
              <a:buNone/>
            </a:pPr>
            <a:r>
              <a:rPr lang="en-US" altLang="zh-CN" sz="2400" b="1" dirty="0">
                <a:latin typeface="宋体" pitchFamily="2" charset="-122"/>
              </a:rPr>
              <a:t>【</a:t>
            </a:r>
            <a:r>
              <a:rPr lang="zh-CN" altLang="en-US" sz="2400" b="1" dirty="0">
                <a:latin typeface="宋体" pitchFamily="2" charset="-122"/>
              </a:rPr>
              <a:t>答题思路</a:t>
            </a:r>
            <a:r>
              <a:rPr lang="en-US" altLang="zh-CN" sz="2400" b="1" dirty="0">
                <a:latin typeface="宋体" pitchFamily="2" charset="-122"/>
              </a:rPr>
              <a:t>】</a:t>
            </a:r>
          </a:p>
          <a:p>
            <a:pPr marL="0" indent="542925" eaLnBrk="1" hangingPunct="1">
              <a:lnSpc>
                <a:spcPct val="122000"/>
              </a:lnSpc>
              <a:spcBef>
                <a:spcPct val="0"/>
              </a:spcBef>
              <a:buNone/>
            </a:pPr>
            <a:r>
              <a:rPr lang="zh-CN" altLang="en-US" sz="2400" b="1" dirty="0" smtClean="0">
                <a:latin typeface="宋体" pitchFamily="2" charset="-122"/>
              </a:rPr>
              <a:t>归纳文章中心思想的方法有：</a:t>
            </a:r>
          </a:p>
          <a:p>
            <a:pPr marL="0" indent="542925"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提取精要法。即要紧扣材料中的关键文句，重点理解关键词、中心句、重点段，由点带面。</a:t>
            </a:r>
          </a:p>
          <a:p>
            <a:pPr marL="0" indent="542925" eaLnBrk="1" hangingPunct="1">
              <a:lnSpc>
                <a:spcPct val="122000"/>
              </a:lnSpc>
              <a:spcBef>
                <a:spcPct val="0"/>
              </a:spcBef>
              <a:buNone/>
            </a:pPr>
            <a:r>
              <a:rPr lang="en-US" altLang="zh-CN" sz="2400" b="1" dirty="0" smtClean="0">
                <a:latin typeface="宋体" pitchFamily="2" charset="-122"/>
              </a:rPr>
              <a:t>2. </a:t>
            </a:r>
            <a:r>
              <a:rPr lang="zh-CN" altLang="en-US" sz="2400" b="1" dirty="0" smtClean="0">
                <a:latin typeface="宋体" pitchFamily="2" charset="-122"/>
              </a:rPr>
              <a:t>综合句意法。对于那些没有明显中心句、重点句</a:t>
            </a:r>
            <a:r>
              <a:rPr lang="en-US" altLang="zh-CN" sz="2400" b="1" dirty="0" smtClean="0">
                <a:latin typeface="宋体" pitchFamily="2" charset="-122"/>
              </a:rPr>
              <a:t>(</a:t>
            </a:r>
            <a:r>
              <a:rPr lang="zh-CN" altLang="en-US" sz="2400" b="1" dirty="0" smtClean="0">
                <a:latin typeface="宋体" pitchFamily="2" charset="-122"/>
              </a:rPr>
              <a:t>段</a:t>
            </a:r>
            <a:r>
              <a:rPr lang="en-US" altLang="zh-CN" sz="2400" b="1" dirty="0" smtClean="0">
                <a:latin typeface="宋体" pitchFamily="2" charset="-122"/>
              </a:rPr>
              <a:t>)</a:t>
            </a:r>
            <a:r>
              <a:rPr lang="zh-CN" altLang="en-US" sz="2400" b="1" dirty="0" smtClean="0">
                <a:latin typeface="宋体" pitchFamily="2" charset="-122"/>
              </a:rPr>
              <a:t>的文段，必须对每个独立句的句意或对几个相对重要句子的句意进行综合归纳。</a:t>
            </a:r>
          </a:p>
          <a:p>
            <a:pPr marL="0" indent="542925" eaLnBrk="1" hangingPunct="1">
              <a:lnSpc>
                <a:spcPct val="122000"/>
              </a:lnSpc>
              <a:spcBef>
                <a:spcPct val="0"/>
              </a:spcBef>
              <a:buNone/>
            </a:pPr>
            <a:r>
              <a:rPr lang="en-US" altLang="zh-CN" sz="2400" b="1" dirty="0" smtClean="0">
                <a:latin typeface="宋体" pitchFamily="2" charset="-122"/>
              </a:rPr>
              <a:t>3. </a:t>
            </a:r>
            <a:r>
              <a:rPr lang="zh-CN" altLang="en-US" sz="2400" b="1" dirty="0" smtClean="0">
                <a:latin typeface="宋体" pitchFamily="2" charset="-122"/>
              </a:rPr>
              <a:t>整体透视法。对于有些含蓄的句子，若单独分析某一两个句子会割裂甚至曲解文意，其内涵往往通过整体来显示，甚至借助“弦外之音”，用“潜台词”曲折含蓄地表达。</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7792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7792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7792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628650" eaLnBrk="1" hangingPunct="1">
              <a:lnSpc>
                <a:spcPct val="122000"/>
              </a:lnSpc>
              <a:spcBef>
                <a:spcPct val="0"/>
              </a:spcBef>
              <a:buNone/>
            </a:pPr>
            <a:r>
              <a:rPr lang="en-US" altLang="zh-CN" sz="2400" b="1" dirty="0" smtClean="0">
                <a:latin typeface="宋体" pitchFamily="2" charset="-122"/>
              </a:rPr>
              <a:t>4. </a:t>
            </a:r>
            <a:r>
              <a:rPr lang="zh-CN" altLang="en-US" sz="2400" b="1" dirty="0" smtClean="0">
                <a:latin typeface="宋体" pitchFamily="2" charset="-122"/>
              </a:rPr>
              <a:t>材料概括法。从所选的材料中概括。材料是为文章中心服务的，我们可以看文章所选的材料表达了作者什么样的观点、态度、情感，从中找到作者要表达的中心思想。</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7895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7895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7895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Font typeface="Arial" charset="0"/>
              <a:buNone/>
            </a:pPr>
            <a:r>
              <a:rPr lang="en-US" altLang="zh-CN" sz="2400" b="1" dirty="0">
                <a:latin typeface="宋体" pitchFamily="2" charset="-122"/>
              </a:rPr>
              <a:t>【</a:t>
            </a:r>
            <a:r>
              <a:rPr lang="zh-CN" altLang="en-US" sz="2400" b="1" dirty="0">
                <a:latin typeface="宋体" pitchFamily="2" charset="-122"/>
              </a:rPr>
              <a:t>对点训练</a:t>
            </a:r>
            <a:r>
              <a:rPr lang="en-US" altLang="zh-CN" sz="2400" b="1" dirty="0">
                <a:latin typeface="宋体" pitchFamily="2" charset="-122"/>
              </a:rPr>
              <a:t>】</a:t>
            </a:r>
          </a:p>
          <a:p>
            <a:pPr marL="0" indent="0" eaLnBrk="1" hangingPunct="1">
              <a:lnSpc>
                <a:spcPct val="122000"/>
              </a:lnSpc>
              <a:spcBef>
                <a:spcPct val="0"/>
              </a:spcBef>
              <a:buNone/>
            </a:pPr>
            <a:r>
              <a:rPr lang="zh-CN" altLang="en-US" sz="2400" b="1" dirty="0" smtClean="0">
                <a:latin typeface="宋体" pitchFamily="2" charset="-122"/>
              </a:rPr>
              <a:t>［</a:t>
            </a:r>
            <a:r>
              <a:rPr lang="en-US" altLang="zh-CN" sz="2400" b="1" dirty="0" smtClean="0">
                <a:latin typeface="宋体" pitchFamily="2" charset="-122"/>
              </a:rPr>
              <a:t>2011·</a:t>
            </a:r>
            <a:r>
              <a:rPr lang="zh-CN" altLang="en-US" sz="2400" b="1" dirty="0" smtClean="0">
                <a:latin typeface="宋体" pitchFamily="2" charset="-122"/>
              </a:rPr>
              <a:t>课标全国卷］阅读下面的文字，完成题目。</a:t>
            </a:r>
          </a:p>
          <a:p>
            <a:pPr marL="0" indent="542925" algn="ctr" eaLnBrk="1" hangingPunct="1">
              <a:lnSpc>
                <a:spcPct val="122000"/>
              </a:lnSpc>
              <a:spcBef>
                <a:spcPct val="0"/>
              </a:spcBef>
              <a:buNone/>
            </a:pPr>
            <a:r>
              <a:rPr lang="zh-CN" altLang="en-US" sz="2400" b="1" dirty="0" smtClean="0">
                <a:latin typeface="宋体" pitchFamily="2" charset="-122"/>
              </a:rPr>
              <a:t>下笔不觉师造化</a:t>
            </a:r>
          </a:p>
          <a:p>
            <a:pPr marL="0" indent="542925" eaLnBrk="1" hangingPunct="1">
              <a:lnSpc>
                <a:spcPct val="122000"/>
              </a:lnSpc>
              <a:spcBef>
                <a:spcPct val="0"/>
              </a:spcBef>
              <a:buNone/>
            </a:pPr>
            <a:r>
              <a:rPr lang="zh-CN" altLang="en-US" sz="2400" b="1" dirty="0" smtClean="0">
                <a:latin typeface="宋体" pitchFamily="2" charset="-122"/>
              </a:rPr>
              <a:t>黄宾虹一生绘画艺术的大进展，多发生在他隐居的时期。这并不是纯粹的巧合，无须应酬杂务的宁静生活可以让他深思内省，促使画作和自然风景、隐居生活进一步契合。池阳湖画风之变是一次突变，源自他对江湖水光天色的写生，也来自他蓄积已久的思考，还来自苦涩现实对他心灵的影响。其弟子王伯敏多年后还难忘他老师的教诲：“读书的人，要甘于寂寞。寂寞能安定，定则心静，静则心清，清则心明，明则明白一切事理。作画，墨是黑的，只要眼明心清，便能悟出知白守黑的道理，画便猛进。”</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7997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7997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7997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533400" eaLnBrk="1" hangingPunct="1">
              <a:lnSpc>
                <a:spcPct val="122000"/>
              </a:lnSpc>
              <a:spcBef>
                <a:spcPct val="0"/>
              </a:spcBef>
              <a:buNone/>
            </a:pPr>
            <a:r>
              <a:rPr lang="en-US" altLang="zh-CN" sz="2400" b="1" dirty="0" smtClean="0">
                <a:latin typeface="宋体" pitchFamily="2" charset="-122"/>
              </a:rPr>
              <a:t>1929</a:t>
            </a:r>
            <a:r>
              <a:rPr lang="zh-CN" altLang="en-US" sz="2400" b="1" dirty="0" smtClean="0">
                <a:latin typeface="宋体" pitchFamily="2" charset="-122"/>
              </a:rPr>
              <a:t>年的一件盛事是教育部在上海举办的第一届全国美术展览，南北国画家都参加。此时在上海美专任教的黄宾虹参加了展出工作，并发表了评介文章</a:t>
            </a:r>
            <a:r>
              <a:rPr lang="en-US" altLang="zh-CN" sz="2400" b="1" dirty="0" smtClean="0">
                <a:latin typeface="宋体" pitchFamily="2" charset="-122"/>
              </a:rPr>
              <a:t>《</a:t>
            </a:r>
            <a:r>
              <a:rPr lang="zh-CN" altLang="en-US" sz="2400" b="1" dirty="0" smtClean="0">
                <a:latin typeface="宋体" pitchFamily="2" charset="-122"/>
              </a:rPr>
              <a:t>美展国画谈</a:t>
            </a:r>
            <a:r>
              <a:rPr lang="en-US" altLang="zh-CN" sz="2400" b="1" dirty="0" smtClean="0">
                <a:latin typeface="宋体" pitchFamily="2" charset="-122"/>
              </a:rPr>
              <a:t>》</a:t>
            </a:r>
            <a:r>
              <a:rPr lang="zh-CN" altLang="en-US" sz="2400" b="1" dirty="0" smtClean="0">
                <a:latin typeface="宋体" pitchFamily="2" charset="-122"/>
              </a:rPr>
              <a:t>。文章提倡士大夫的逸品画格，以为不必求悦于人，人不知而不愠，才是真画者；还以为当时沪上流行的一种是细谨、工于涂泽的媚人习气，另一种是自矜才气、沦于放诞的欺人画风，以浮滑为潇洒、以轻软为秀润，真画者反不合时宜。他希望画者能坚持避俗趋雅的操守，力求华滋浑厚的画风，不要因一时俗世弃取而改变。</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8099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8099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8100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628650" eaLnBrk="1" hangingPunct="1">
              <a:lnSpc>
                <a:spcPct val="122000"/>
              </a:lnSpc>
              <a:spcBef>
                <a:spcPct val="0"/>
              </a:spcBef>
              <a:buNone/>
            </a:pPr>
            <a:r>
              <a:rPr lang="zh-CN" altLang="en-US" sz="2400" b="1" dirty="0" smtClean="0">
                <a:latin typeface="宋体" pitchFamily="2" charset="-122"/>
              </a:rPr>
              <a:t>黄宾虹一向以为书画同源，所以称作画为“写画”，他以为上古时代书画不分，如伏羲画八卦，仓颉造字的一种主要方式就是象形，中国最早的文字中已有横线、纵线、弧线等线条形式；汉以后虽分书画，但仍是道归于一，三代以上笔法可从甲骨、古玉、铜器中求之。他在</a:t>
            </a:r>
            <a:r>
              <a:rPr lang="en-US" altLang="zh-CN" sz="2400" b="1" dirty="0" smtClean="0">
                <a:latin typeface="宋体" pitchFamily="2" charset="-122"/>
              </a:rPr>
              <a:t>1929</a:t>
            </a:r>
            <a:r>
              <a:rPr lang="zh-CN" altLang="en-US" sz="2400" b="1" dirty="0" smtClean="0">
                <a:latin typeface="宋体" pitchFamily="2" charset="-122"/>
              </a:rPr>
              <a:t>年编辑的</a:t>
            </a:r>
            <a:r>
              <a:rPr lang="en-US" altLang="zh-CN" sz="2400" b="1" dirty="0" smtClean="0">
                <a:latin typeface="宋体" pitchFamily="2" charset="-122"/>
              </a:rPr>
              <a:t>《</a:t>
            </a:r>
            <a:r>
              <a:rPr lang="zh-CN" altLang="en-US" sz="2400" b="1" dirty="0" smtClean="0">
                <a:latin typeface="宋体" pitchFamily="2" charset="-122"/>
              </a:rPr>
              <a:t>宾虹草堂古印谱</a:t>
            </a:r>
            <a:r>
              <a:rPr lang="en-US" altLang="zh-CN" sz="2400" b="1" dirty="0" smtClean="0">
                <a:latin typeface="宋体" pitchFamily="2" charset="-122"/>
              </a:rPr>
              <a:t>》</a:t>
            </a:r>
            <a:r>
              <a:rPr lang="zh-CN" altLang="en-US" sz="2400" b="1" dirty="0" smtClean="0">
                <a:latin typeface="宋体" pitchFamily="2" charset="-122"/>
              </a:rPr>
              <a:t>里曾谈到古印上的籀篆文字：点画的肥瘦方圆奇正各不同，有助于绘画笔法；而结构的疏密、参差离合、抑扬顿挫、回环往复，更可见章法布置之妙。所以，他作画时要置备金石拓本在案头。他由古玺印这种上古金石实物、临近原始的艺术形式中悟出笔法要旨，认识到书法、文字、金石、绘画都是同一来源，即来源于自然山水，从而找到回归造化之路。</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8202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8202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8202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57224" y="1000108"/>
            <a:ext cx="7920037" cy="5399088"/>
          </a:xfrm>
        </p:spPr>
        <p:txBody>
          <a:bodyPr/>
          <a:lstStyle/>
          <a:p>
            <a:pPr marL="0" indent="628650" eaLnBrk="1" hangingPunct="1">
              <a:lnSpc>
                <a:spcPct val="122000"/>
              </a:lnSpc>
              <a:spcBef>
                <a:spcPct val="0"/>
              </a:spcBef>
              <a:buNone/>
            </a:pPr>
            <a:r>
              <a:rPr lang="zh-CN" altLang="en-US" sz="2400" b="1" dirty="0" smtClean="0">
                <a:latin typeface="宋体" pitchFamily="2" charset="-122"/>
              </a:rPr>
              <a:t>黄宾虹常提到古代书法家从观察自然中有所领悟，如在雨后看车行泥沼，车轮在泥中转动犹如笔被纸墨所滞却仍圆转，不疾不徐、不粘不脱，由此笔法大进。他也常以自然山水之理来诠释自己的笔法，如“平”就是如风吹水动、一波三折；“圆”如行云流水、宛转自如，而石有棱角、树有丫杈，则是圆中有方；“变”则如石有阴阳向背、树有交互参差，山有起伏显晦、水有缓急动静。</a:t>
            </a:r>
            <a:r>
              <a:rPr lang="en-US" altLang="zh-CN" sz="2400" b="1" dirty="0" smtClean="0">
                <a:latin typeface="宋体" pitchFamily="2" charset="-122"/>
              </a:rPr>
              <a:t>1922</a:t>
            </a:r>
            <a:r>
              <a:rPr lang="zh-CN" altLang="en-US" sz="2400" b="1" dirty="0" smtClean="0">
                <a:latin typeface="宋体" pitchFamily="2" charset="-122"/>
              </a:rPr>
              <a:t>年他在给友人陈柱尊的信里说到，自己是以山水作字，而以字来作画。可见，他已将山水自然之理、</a:t>
            </a:r>
            <a:r>
              <a:rPr lang="en-US" altLang="zh-CN" sz="2400" b="1" dirty="0" smtClean="0">
                <a:latin typeface="宋体" pitchFamily="2" charset="-122"/>
              </a:rPr>
              <a:t>《</a:t>
            </a:r>
            <a:r>
              <a:rPr lang="zh-CN" altLang="en-US" sz="2400" b="1" dirty="0" smtClean="0">
                <a:latin typeface="宋体" pitchFamily="2" charset="-122"/>
              </a:rPr>
              <a:t>说文</a:t>
            </a:r>
            <a:r>
              <a:rPr lang="en-US" altLang="zh-CN" sz="2400" b="1" dirty="0" smtClean="0">
                <a:latin typeface="宋体" pitchFamily="2" charset="-122"/>
              </a:rPr>
              <a:t>》</a:t>
            </a:r>
            <a:r>
              <a:rPr lang="zh-CN" altLang="en-US" sz="2400" b="1" dirty="0" smtClean="0">
                <a:latin typeface="宋体" pitchFamily="2" charset="-122"/>
              </a:rPr>
              <a:t>六书之法、书法、画法相互打通。</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8304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830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8304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533400" eaLnBrk="1" hangingPunct="1">
              <a:lnSpc>
                <a:spcPct val="122000"/>
              </a:lnSpc>
              <a:spcBef>
                <a:spcPct val="0"/>
              </a:spcBef>
              <a:buNone/>
            </a:pPr>
            <a:r>
              <a:rPr lang="zh-CN" altLang="en-US" sz="2400" b="1" dirty="0" smtClean="0">
                <a:latin typeface="宋体" pitchFamily="2" charset="-122"/>
              </a:rPr>
              <a:t>现代画家以画为道抑或以画为艺，这种人生态度和价值取向上的对比，在黄宾虹和张大千身上表现得最为明显。张大千一生充满传奇色彩，黄宾虹一生平静淡泊。张大千</a:t>
            </a:r>
            <a:r>
              <a:rPr lang="en-US" altLang="zh-CN" sz="2400" b="1" dirty="0" smtClean="0">
                <a:latin typeface="宋体" pitchFamily="2" charset="-122"/>
              </a:rPr>
              <a:t>1925</a:t>
            </a:r>
            <a:r>
              <a:rPr lang="zh-CN" altLang="en-US" sz="2400" b="1" dirty="0" smtClean="0">
                <a:latin typeface="宋体" pitchFamily="2" charset="-122"/>
              </a:rPr>
              <a:t>年在上海举办第一次个人画展，</a:t>
            </a:r>
            <a:r>
              <a:rPr lang="en-US" altLang="zh-CN" sz="2400" b="1" dirty="0" smtClean="0">
                <a:latin typeface="宋体" pitchFamily="2" charset="-122"/>
              </a:rPr>
              <a:t>26</a:t>
            </a:r>
            <a:r>
              <a:rPr lang="zh-CN" altLang="en-US" sz="2400" b="1" dirty="0" smtClean="0">
                <a:latin typeface="宋体" pitchFamily="2" charset="-122"/>
              </a:rPr>
              <a:t>岁就扬名南北，后又去北平办画展，被称为“南张北溥”，可谓名满天下；而黄宾虹虽较早就有“南黄北齐”之称，但他直至</a:t>
            </a:r>
            <a:r>
              <a:rPr lang="en-US" altLang="zh-CN" sz="2400" b="1" dirty="0" smtClean="0">
                <a:latin typeface="宋体" pitchFamily="2" charset="-122"/>
              </a:rPr>
              <a:t>1943</a:t>
            </a:r>
            <a:r>
              <a:rPr lang="zh-CN" altLang="en-US" sz="2400" b="1" dirty="0" smtClean="0">
                <a:latin typeface="宋体" pitchFamily="2" charset="-122"/>
              </a:rPr>
              <a:t>年才在上海举办第一次个人画展，这时他已经</a:t>
            </a:r>
            <a:r>
              <a:rPr lang="en-US" altLang="zh-CN" sz="2400" b="1" dirty="0" smtClean="0">
                <a:latin typeface="宋体" pitchFamily="2" charset="-122"/>
              </a:rPr>
              <a:t>80</a:t>
            </a:r>
            <a:r>
              <a:rPr lang="zh-CN" altLang="en-US" sz="2400" b="1" dirty="0" smtClean="0">
                <a:latin typeface="宋体" pitchFamily="2" charset="-122"/>
              </a:rPr>
              <a:t>岁了。黄宾虹自来沪上就以鉴赏、鉴别真伪著称；而张大千仿作的石涛画，甚至瞒过了当时的大行家罗振玉、黄宾虹及其老师曾髯，可谓出神入化。还有对画与钱的关系，黄宾虹一生力避卖画，多以画赠友人知己，虽有润笔，与他的名气相比也很低，他一直严守传统士大夫不言阿堵的精神，过着</a:t>
            </a:r>
            <a:endParaRPr lang="en-US" altLang="zh-CN"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8407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8407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8407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55650" y="908050"/>
            <a:ext cx="7920038" cy="5399088"/>
          </a:xfrm>
        </p:spPr>
        <p:txBody>
          <a:bodyPr/>
          <a:lstStyle/>
          <a:p>
            <a:pPr marL="0" indent="0" eaLnBrk="1" hangingPunct="1">
              <a:lnSpc>
                <a:spcPct val="122000"/>
              </a:lnSpc>
              <a:spcBef>
                <a:spcPct val="0"/>
              </a:spcBef>
              <a:buNone/>
            </a:pPr>
            <a:r>
              <a:rPr lang="zh-CN" altLang="en-US" sz="2400" b="1" dirty="0" smtClean="0">
                <a:latin typeface="宋体" pitchFamily="2" charset="-122"/>
              </a:rPr>
              <a:t>清寂的学人生活；而张大千却有着对金钱的开通看法和潇洒追求，有过极高的润格，也卖商品画，出手阔绰。不同的人生态度最终体现在他们的画中，黄宾虹的画是典型的恪守传统的雅正的士夫画，张大千的画则有趋向民间、时尚的意趣。两人都是一代宗师，只是在境界上和被认可的领域不同而已。</a:t>
            </a:r>
          </a:p>
          <a:p>
            <a:pPr marL="0" indent="0" algn="r" eaLnBrk="1" hangingPunct="1">
              <a:lnSpc>
                <a:spcPct val="122000"/>
              </a:lnSpc>
              <a:spcBef>
                <a:spcPct val="0"/>
              </a:spcBef>
              <a:buNone/>
            </a:pPr>
            <a:r>
              <a:rPr lang="en-US" altLang="zh-CN" sz="2400" b="1" dirty="0" smtClean="0">
                <a:latin typeface="宋体" pitchFamily="2" charset="-122"/>
              </a:rPr>
              <a:t>(</a:t>
            </a:r>
            <a:r>
              <a:rPr lang="zh-CN" altLang="en-US" sz="2400" b="1" dirty="0" smtClean="0">
                <a:latin typeface="宋体" pitchFamily="2" charset="-122"/>
              </a:rPr>
              <a:t>摘编自吴晶</a:t>
            </a:r>
            <a:r>
              <a:rPr lang="en-US" altLang="zh-CN" sz="2400" b="1" dirty="0" smtClean="0">
                <a:latin typeface="宋体" pitchFamily="2" charset="-122"/>
              </a:rPr>
              <a:t>《</a:t>
            </a:r>
            <a:r>
              <a:rPr lang="zh-CN" altLang="en-US" sz="2400" b="1" dirty="0" smtClean="0">
                <a:latin typeface="宋体" pitchFamily="2" charset="-122"/>
              </a:rPr>
              <a:t>画之大者</a:t>
            </a:r>
            <a:r>
              <a:rPr lang="en-US" altLang="zh-CN" sz="2400" b="1" dirty="0" smtClean="0">
                <a:latin typeface="宋体" pitchFamily="2" charset="-122"/>
              </a:rPr>
              <a:t>——</a:t>
            </a:r>
            <a:r>
              <a:rPr lang="zh-CN" altLang="en-US" sz="2400" b="1" dirty="0" smtClean="0">
                <a:latin typeface="宋体" pitchFamily="2" charset="-122"/>
              </a:rPr>
              <a:t>黄宾虹传</a:t>
            </a:r>
            <a:r>
              <a:rPr lang="en-US" altLang="zh-CN" sz="2400" b="1" dirty="0" smtClean="0">
                <a:latin typeface="宋体" pitchFamily="2" charset="-122"/>
              </a:rPr>
              <a:t>》)</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8509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850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8509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en-US" altLang="zh-CN" sz="2400" b="1" dirty="0" smtClean="0">
                <a:latin typeface="宋体" pitchFamily="2" charset="-122"/>
              </a:rPr>
              <a:t>4.</a:t>
            </a:r>
            <a:r>
              <a:rPr lang="zh-CN" altLang="en-US" sz="2400" b="1" dirty="0" smtClean="0">
                <a:latin typeface="宋体" pitchFamily="2" charset="-122"/>
              </a:rPr>
              <a:t>下列对传记有关内容的分析和概括，最恰当的两项是</a:t>
            </a:r>
            <a:r>
              <a:rPr lang="en-US" altLang="zh-CN" sz="2400" b="1" dirty="0" smtClean="0">
                <a:latin typeface="宋体" pitchFamily="2" charset="-122"/>
              </a:rPr>
              <a:t>(5</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marL="0" indent="0" eaLnBrk="1" hangingPunct="1">
              <a:lnSpc>
                <a:spcPct val="122000"/>
              </a:lnSpc>
              <a:spcBef>
                <a:spcPct val="0"/>
              </a:spcBef>
              <a:buNone/>
            </a:pPr>
            <a:r>
              <a:rPr lang="en-US" altLang="zh-CN" sz="2400" b="1" dirty="0" smtClean="0">
                <a:latin typeface="宋体" pitchFamily="2" charset="-122"/>
              </a:rPr>
              <a:t>A. </a:t>
            </a:r>
            <a:r>
              <a:rPr lang="zh-CN" altLang="en-US" sz="2400" b="1" dirty="0" smtClean="0">
                <a:latin typeface="宋体" pitchFamily="2" charset="-122"/>
              </a:rPr>
              <a:t>针对当时沪上流行的细谨、涂泽的媚人习气和自矜才气、沦于放诞的欺人画风，黄宾虹推崇细腻、轻软的逸品画格，倡导做“真画者”。</a:t>
            </a:r>
          </a:p>
          <a:p>
            <a:pPr marL="0" indent="0" eaLnBrk="1" hangingPunct="1">
              <a:lnSpc>
                <a:spcPct val="122000"/>
              </a:lnSpc>
              <a:spcBef>
                <a:spcPct val="0"/>
              </a:spcBef>
              <a:buNone/>
            </a:pPr>
            <a:r>
              <a:rPr lang="en-US" altLang="zh-CN" sz="2400" b="1" dirty="0" smtClean="0">
                <a:latin typeface="宋体" pitchFamily="2" charset="-122"/>
              </a:rPr>
              <a:t>B. </a:t>
            </a:r>
            <a:r>
              <a:rPr lang="zh-CN" altLang="en-US" sz="2400" b="1" dirty="0" smtClean="0">
                <a:latin typeface="宋体" pitchFamily="2" charset="-122"/>
              </a:rPr>
              <a:t>由于我国书法、文字、金石、绘画同源异流，道归于一，要研究中国书法、绘画的笔法意蕴，就只能从上古时期的甲骨、古玉、铜器入手。</a:t>
            </a:r>
          </a:p>
          <a:p>
            <a:pPr marL="0" indent="0" eaLnBrk="1" hangingPunct="1">
              <a:lnSpc>
                <a:spcPct val="122000"/>
              </a:lnSpc>
              <a:spcBef>
                <a:spcPct val="0"/>
              </a:spcBef>
              <a:buNone/>
            </a:pPr>
            <a:r>
              <a:rPr lang="en-US" altLang="zh-CN" sz="2400" b="1" dirty="0" smtClean="0">
                <a:latin typeface="宋体" pitchFamily="2" charset="-122"/>
              </a:rPr>
              <a:t>C. </a:t>
            </a:r>
            <a:r>
              <a:rPr lang="zh-CN" altLang="en-US" sz="2400" b="1" dirty="0" smtClean="0">
                <a:latin typeface="宋体" pitchFamily="2" charset="-122"/>
              </a:rPr>
              <a:t>书画家常能从观察自然中领悟到艺术的真谛，如由雨后看车行泥沼悟得笔法的疾徐粘脱，由石的阴阳向背、树的交互参差悟出笔法的变化。</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8611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8611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8612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en-US" altLang="zh-CN" sz="2400" b="1" dirty="0" smtClean="0">
                <a:latin typeface="宋体" pitchFamily="2" charset="-122"/>
              </a:rPr>
              <a:t>D. </a:t>
            </a:r>
            <a:r>
              <a:rPr lang="zh-CN" altLang="en-US" sz="2400" b="1" dirty="0" smtClean="0">
                <a:latin typeface="宋体" pitchFamily="2" charset="-122"/>
              </a:rPr>
              <a:t>张大千有着深厚的艺术修养，模仿的水平也极为高超，以至于他所仿作的石涛画，甚至瞒过了当时的书画大行家罗振玉等人。</a:t>
            </a:r>
          </a:p>
          <a:p>
            <a:pPr marL="0" indent="0" eaLnBrk="1" hangingPunct="1">
              <a:lnSpc>
                <a:spcPct val="122000"/>
              </a:lnSpc>
              <a:spcBef>
                <a:spcPct val="0"/>
              </a:spcBef>
              <a:buNone/>
            </a:pPr>
            <a:r>
              <a:rPr lang="en-US" altLang="zh-CN" sz="2400" b="1" dirty="0" smtClean="0">
                <a:latin typeface="宋体" pitchFamily="2" charset="-122"/>
              </a:rPr>
              <a:t>E. </a:t>
            </a:r>
            <a:r>
              <a:rPr lang="zh-CN" altLang="en-US" sz="2400" b="1" dirty="0" smtClean="0">
                <a:latin typeface="宋体" pitchFamily="2" charset="-122"/>
              </a:rPr>
              <a:t>本文通过记述黄宾虹博采众长、学习绘画的艰苦历程，描写了他在中国绘画艺术上的理论创见与突出成就，为我们展示了一位艺术家的感人形象。</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8611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8611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8612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7715"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7718"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771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内容占位符 2"/>
          <p:cNvSpPr txBox="1">
            <a:spLocks/>
          </p:cNvSpPr>
          <p:nvPr/>
        </p:nvSpPr>
        <p:spPr bwMode="auto">
          <a:xfrm>
            <a:off x="866805" y="1071546"/>
            <a:ext cx="7920037" cy="192087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fontAlgn="base">
              <a:lnSpc>
                <a:spcPts val="3500"/>
              </a:lnSpc>
              <a:spcBef>
                <a:spcPct val="0"/>
              </a:spcBef>
              <a:spcAft>
                <a:spcPct val="0"/>
              </a:spcAft>
            </a:pPr>
            <a:r>
              <a:rPr lang="en-US" altLang="zh-CN" sz="2400" b="1" kern="0" dirty="0" smtClean="0">
                <a:solidFill>
                  <a:srgbClr val="990033"/>
                </a:solidFill>
                <a:latin typeface="宋体" pitchFamily="2" charset="-122"/>
              </a:rPr>
              <a:t>D</a:t>
            </a:r>
            <a:r>
              <a:rPr lang="zh-CN" altLang="en-US" sz="2400" b="1" kern="0" dirty="0" smtClean="0">
                <a:solidFill>
                  <a:srgbClr val="990033"/>
                </a:solidFill>
                <a:latin typeface="宋体" pitchFamily="2" charset="-122"/>
              </a:rPr>
              <a:t>　</a:t>
            </a:r>
            <a:r>
              <a:rPr lang="en-US" altLang="zh-CN" sz="2400" b="1" kern="0" dirty="0" smtClean="0">
                <a:solidFill>
                  <a:srgbClr val="990033"/>
                </a:solidFill>
                <a:latin typeface="宋体" pitchFamily="2" charset="-122"/>
              </a:rPr>
              <a:t>[</a:t>
            </a:r>
            <a:r>
              <a:rPr lang="zh-CN" altLang="en-US" sz="2400" b="1" kern="0" dirty="0" smtClean="0">
                <a:solidFill>
                  <a:srgbClr val="990033"/>
                </a:solidFill>
                <a:latin typeface="黑体" pitchFamily="2" charset="-122"/>
                <a:ea typeface="黑体" pitchFamily="2" charset="-122"/>
              </a:rPr>
              <a:t>解析</a:t>
            </a:r>
            <a:r>
              <a:rPr lang="en-US" altLang="zh-CN" sz="2400" b="1" kern="0" dirty="0" smtClean="0">
                <a:solidFill>
                  <a:srgbClr val="990033"/>
                </a:solidFill>
                <a:latin typeface="宋体" pitchFamily="2" charset="-122"/>
              </a:rPr>
              <a:t>]  </a:t>
            </a:r>
            <a:r>
              <a:rPr lang="zh-CN" altLang="en-US" sz="2400" b="1" kern="0" dirty="0" smtClean="0">
                <a:solidFill>
                  <a:srgbClr val="990033"/>
                </a:solidFill>
                <a:latin typeface="宋体" pitchFamily="2" charset="-122"/>
              </a:rPr>
              <a:t>强加因果。依据原文可知，“煎和炒之间没有严格的区别，炒菜的品种也不够多”不是先秦时期炒法“技艺不如现代的高”的原因。</a:t>
            </a:r>
          </a:p>
        </p:txBody>
      </p:sp>
      <p:sp>
        <p:nvSpPr>
          <p:cNvPr id="9"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答</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不给分。</a:t>
            </a:r>
          </a:p>
          <a:p>
            <a:pPr marL="0" indent="0" eaLnBrk="1" hangingPunct="1">
              <a:lnSpc>
                <a:spcPct val="1220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本题考查筛选并整合文中的信息和概括中心思想的能力。</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项，“就只能从上古时期的甲骨、古玉、铜器入手”说法过于绝对化；</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项，错在“推崇细腻、轻软的逸品画格”，“细腻、轻软”的画格是当时上海流行的病态画风；</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项，错在“学习绘画的艰苦历程”，文中并没有提及“学习绘画的艰苦历程”。</a:t>
            </a:r>
            <a:endParaRPr lang="zh-CN" altLang="en-US" sz="2400" b="1" dirty="0">
              <a:solidFill>
                <a:srgbClr val="990033"/>
              </a:solidFill>
              <a:latin typeface="宋体" pitchFamily="2" charset="-122"/>
            </a:endParaRPr>
          </a:p>
          <a:p>
            <a:pPr marL="0" indent="622300" eaLnBrk="1" hangingPunct="1">
              <a:lnSpc>
                <a:spcPct val="122000"/>
              </a:lnSpc>
              <a:spcBef>
                <a:spcPct val="0"/>
              </a:spcBef>
              <a:buFont typeface="Arial" charset="0"/>
              <a:buNone/>
            </a:pPr>
            <a:endParaRPr lang="en-US"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8714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871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8714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zh-CN" altLang="en-US" sz="2400" b="1" dirty="0" smtClean="0">
                <a:latin typeface="宋体" pitchFamily="2" charset="-122"/>
              </a:rPr>
              <a:t>［</a:t>
            </a:r>
            <a:r>
              <a:rPr lang="en-US" altLang="zh-CN" sz="2400" b="1" dirty="0" smtClean="0">
                <a:latin typeface="宋体" pitchFamily="2" charset="-122"/>
              </a:rPr>
              <a:t>2014·</a:t>
            </a:r>
            <a:r>
              <a:rPr lang="zh-CN" altLang="en-US" sz="2400" b="1" dirty="0" smtClean="0">
                <a:latin typeface="宋体" pitchFamily="2" charset="-122"/>
              </a:rPr>
              <a:t>辽宁卷］阅读下面的文字，完成题目。</a:t>
            </a:r>
            <a:r>
              <a:rPr lang="en-US" altLang="zh-CN" sz="2400" b="1" dirty="0" smtClean="0">
                <a:latin typeface="宋体" pitchFamily="2" charset="-122"/>
              </a:rPr>
              <a:t>(</a:t>
            </a:r>
            <a:r>
              <a:rPr lang="zh-CN" altLang="en-US" sz="2400" b="1" dirty="0" smtClean="0">
                <a:latin typeface="宋体" pitchFamily="2" charset="-122"/>
              </a:rPr>
              <a:t>原文见本讲“考点二　把握文章结构”中的</a:t>
            </a:r>
            <a:r>
              <a:rPr lang="en-US" altLang="zh-CN" sz="2400" b="1" dirty="0" smtClean="0">
                <a:latin typeface="宋体" pitchFamily="2" charset="-122"/>
              </a:rPr>
              <a:t>《</a:t>
            </a:r>
            <a:r>
              <a:rPr lang="zh-CN" altLang="en-US" sz="2400" b="1" dirty="0" smtClean="0">
                <a:latin typeface="宋体" pitchFamily="2" charset="-122"/>
              </a:rPr>
              <a:t>侯仁之：城市的知音</a:t>
            </a:r>
            <a:r>
              <a:rPr lang="en-US" altLang="zh-CN" sz="2400" b="1" dirty="0" smtClean="0">
                <a:latin typeface="宋体" pitchFamily="2" charset="-122"/>
              </a:rPr>
              <a:t>》)</a:t>
            </a:r>
          </a:p>
          <a:p>
            <a:pPr marL="0" indent="0" eaLnBrk="1" hangingPunct="1">
              <a:lnSpc>
                <a:spcPct val="122000"/>
              </a:lnSpc>
              <a:spcBef>
                <a:spcPct val="0"/>
              </a:spcBef>
              <a:buNone/>
            </a:pPr>
            <a:r>
              <a:rPr lang="en-US" altLang="zh-CN" sz="2400" b="1" dirty="0" smtClean="0">
                <a:latin typeface="宋体" pitchFamily="2" charset="-122"/>
              </a:rPr>
              <a:t>5.</a:t>
            </a:r>
            <a:r>
              <a:rPr lang="zh-CN" altLang="en-US" sz="2400" b="1" dirty="0" smtClean="0">
                <a:latin typeface="宋体" pitchFamily="2" charset="-122"/>
              </a:rPr>
              <a:t>下列对传记有关内容的分析和概括，最恰当的两项是</a:t>
            </a:r>
            <a:r>
              <a:rPr lang="en-US" altLang="zh-CN" sz="2400" b="1" dirty="0" smtClean="0">
                <a:latin typeface="宋体" pitchFamily="2" charset="-122"/>
              </a:rPr>
              <a:t>(5</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 </a:t>
            </a:r>
          </a:p>
          <a:p>
            <a:pPr marL="0" indent="0" eaLnBrk="1" hangingPunct="1">
              <a:lnSpc>
                <a:spcPct val="122000"/>
              </a:lnSpc>
              <a:spcBef>
                <a:spcPct val="0"/>
              </a:spcBef>
              <a:buNone/>
            </a:pPr>
            <a:r>
              <a:rPr lang="en-US" altLang="zh-CN" sz="2400" b="1" dirty="0" smtClean="0">
                <a:latin typeface="宋体" pitchFamily="2" charset="-122"/>
              </a:rPr>
              <a:t>A. </a:t>
            </a:r>
            <a:r>
              <a:rPr lang="zh-CN" altLang="en-US" sz="2400" b="1" dirty="0" smtClean="0">
                <a:latin typeface="宋体" pitchFamily="2" charset="-122"/>
              </a:rPr>
              <a:t>本文记述了侯仁之的求学经历、科研历程、丰富的学术成果和深远的社会影响，展现了一位著名的历史地理学家的爱国情怀和学者本色。</a:t>
            </a:r>
          </a:p>
          <a:p>
            <a:pPr marL="0" indent="0" eaLnBrk="1" hangingPunct="1">
              <a:lnSpc>
                <a:spcPct val="122000"/>
              </a:lnSpc>
              <a:spcBef>
                <a:spcPct val="0"/>
              </a:spcBef>
              <a:buNone/>
            </a:pPr>
            <a:r>
              <a:rPr lang="en-US" altLang="zh-CN" sz="2400" b="1" dirty="0" smtClean="0">
                <a:latin typeface="宋体" pitchFamily="2" charset="-122"/>
              </a:rPr>
              <a:t>B. </a:t>
            </a:r>
            <a:r>
              <a:rPr lang="zh-CN" altLang="en-US" sz="2400" b="1" dirty="0" smtClean="0">
                <a:latin typeface="宋体" pitchFamily="2" charset="-122"/>
              </a:rPr>
              <a:t>国家兴亡，匹夫有责。抗战期间，侯仁之身处沦陷区，利用燕京大学学生的身份，将爱国学生输送到解放区或大后方，为抗战做出了巨大贡献。</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8611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8611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8612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en-US" altLang="zh-CN" sz="2400" b="1" dirty="0" smtClean="0">
                <a:latin typeface="宋体" pitchFamily="2" charset="-122"/>
              </a:rPr>
              <a:t>C. </a:t>
            </a:r>
            <a:r>
              <a:rPr lang="zh-CN" altLang="en-US" sz="2400" b="1" dirty="0" smtClean="0">
                <a:latin typeface="宋体" pitchFamily="2" charset="-122"/>
              </a:rPr>
              <a:t>在对张家口长城的考察研究中，侯仁之切实认识到野外考察在历史地理学中的重要价值。这次考察使他的研究兴趣由“历史”转向了“地理”。</a:t>
            </a:r>
          </a:p>
          <a:p>
            <a:pPr marL="0" indent="0" eaLnBrk="1" hangingPunct="1">
              <a:lnSpc>
                <a:spcPct val="122000"/>
              </a:lnSpc>
              <a:spcBef>
                <a:spcPct val="0"/>
              </a:spcBef>
              <a:buNone/>
            </a:pPr>
            <a:r>
              <a:rPr lang="en-US" altLang="zh-CN" sz="2400" b="1" dirty="0" smtClean="0">
                <a:latin typeface="宋体" pitchFamily="2" charset="-122"/>
              </a:rPr>
              <a:t>D. </a:t>
            </a:r>
            <a:r>
              <a:rPr lang="zh-CN" altLang="en-US" sz="2400" b="1" dirty="0" smtClean="0">
                <a:latin typeface="宋体" pitchFamily="2" charset="-122"/>
              </a:rPr>
              <a:t>侯仁之主张沙漠研究要走出小书房，走进现场，不要依靠旧书堆中的文献资料。他在陕北榆林附近沙漠的考察研究纠正了人们的错误认识。</a:t>
            </a:r>
          </a:p>
          <a:p>
            <a:pPr marL="0" indent="0" eaLnBrk="1" hangingPunct="1">
              <a:lnSpc>
                <a:spcPct val="122000"/>
              </a:lnSpc>
              <a:spcBef>
                <a:spcPct val="0"/>
              </a:spcBef>
              <a:buNone/>
            </a:pPr>
            <a:r>
              <a:rPr lang="en-US" altLang="zh-CN" sz="2400" b="1" dirty="0" smtClean="0">
                <a:latin typeface="宋体" pitchFamily="2" charset="-122"/>
              </a:rPr>
              <a:t>E. </a:t>
            </a:r>
            <a:r>
              <a:rPr lang="zh-CN" altLang="en-US" sz="2400" b="1" dirty="0" smtClean="0">
                <a:latin typeface="宋体" pitchFamily="2" charset="-122"/>
              </a:rPr>
              <a:t>侯仁之发现有着</a:t>
            </a:r>
            <a:r>
              <a:rPr lang="en-US" altLang="zh-CN" sz="2400" b="1" dirty="0" smtClean="0">
                <a:latin typeface="宋体" pitchFamily="2" charset="-122"/>
              </a:rPr>
              <a:t>800</a:t>
            </a:r>
            <a:r>
              <a:rPr lang="zh-CN" altLang="en-US" sz="2400" b="1" dirty="0" smtClean="0">
                <a:latin typeface="宋体" pitchFamily="2" charset="-122"/>
              </a:rPr>
              <a:t>多年历史的卢沟桥受损严重，便强烈呼吁保护卢沟桥，禁止机动车和兽力车通行，最终使卢沟桥得到了妥善保护。</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8611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8611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8612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en-US" altLang="zh-CN" sz="2400" b="1" dirty="0" smtClean="0">
                <a:solidFill>
                  <a:srgbClr val="990033"/>
                </a:solidFill>
                <a:latin typeface="宋体" pitchFamily="2" charset="-122"/>
              </a:rPr>
              <a:t>AC</a:t>
            </a:r>
            <a:r>
              <a:rPr lang="zh-CN" altLang="en-US" sz="2400" b="1" dirty="0" smtClean="0">
                <a:solidFill>
                  <a:srgbClr val="990033"/>
                </a:solidFill>
                <a:latin typeface="宋体" pitchFamily="2" charset="-122"/>
              </a:rPr>
              <a:t>　</a:t>
            </a: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本题考查筛选文章信息和概括文章内容的能力。</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项“侯仁之</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利用燕京大学学生的身份”不准确，当时侯仁之“正在读研究生”；并且“巨大贡献”的说法也不够准确。</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项“不要依靠旧书堆中的文献资料”错，而是“跳出旧书堆”。</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项“禁止机动车和兽力车通行”是北京市政府的决定，而不是侯仁之。</a:t>
            </a:r>
          </a:p>
          <a:p>
            <a:pPr marL="0" indent="622300" eaLnBrk="1" hangingPunct="1">
              <a:lnSpc>
                <a:spcPct val="122000"/>
              </a:lnSpc>
              <a:spcBef>
                <a:spcPct val="0"/>
              </a:spcBef>
              <a:buFont typeface="Arial" charset="0"/>
              <a:buNone/>
            </a:pPr>
            <a:endParaRPr lang="en-US"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8714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871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8714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542925" algn="ctr" eaLnBrk="1" hangingPunct="1">
              <a:lnSpc>
                <a:spcPts val="3500"/>
              </a:lnSpc>
              <a:spcBef>
                <a:spcPct val="0"/>
              </a:spcBef>
              <a:buFont typeface="Arial" charset="0"/>
              <a:buNone/>
            </a:pPr>
            <a:r>
              <a:rPr lang="en-US" altLang="zh-CN" sz="2400" b="1" dirty="0">
                <a:solidFill>
                  <a:srgbClr val="0033CC"/>
                </a:solidFill>
                <a:effectLst>
                  <a:outerShdw blurRad="38100" dist="38100" dir="2700000" algn="tl">
                    <a:srgbClr val="C0C0C0"/>
                  </a:outerShdw>
                </a:effectLst>
              </a:rPr>
              <a:t>—— </a:t>
            </a:r>
            <a:r>
              <a:rPr lang="zh-CN" altLang="en-US" sz="2400" b="1" dirty="0">
                <a:solidFill>
                  <a:srgbClr val="0033CC"/>
                </a:solidFill>
                <a:effectLst>
                  <a:outerShdw blurRad="38100" dist="38100" dir="2700000" algn="tl">
                    <a:srgbClr val="C0C0C0"/>
                  </a:outerShdw>
                </a:effectLst>
              </a:rPr>
              <a:t>技法点拨 </a:t>
            </a:r>
            <a:r>
              <a:rPr lang="en-US" altLang="zh-CN" sz="2400" b="1" dirty="0">
                <a:solidFill>
                  <a:srgbClr val="0033CC"/>
                </a:solidFill>
                <a:effectLst>
                  <a:outerShdw blurRad="38100" dist="38100" dir="2700000" algn="tl">
                    <a:srgbClr val="C0C0C0"/>
                  </a:outerShdw>
                </a:effectLst>
              </a:rPr>
              <a:t>——</a:t>
            </a:r>
          </a:p>
          <a:p>
            <a:pPr marL="0" indent="542925" eaLnBrk="1" hangingPunct="1">
              <a:lnSpc>
                <a:spcPct val="122000"/>
              </a:lnSpc>
              <a:spcBef>
                <a:spcPct val="0"/>
              </a:spcBef>
              <a:buNone/>
            </a:pPr>
            <a:r>
              <a:rPr lang="zh-CN" altLang="en-US" sz="2400" b="1" dirty="0" smtClean="0">
                <a:latin typeface="黑体" pitchFamily="2" charset="-122"/>
                <a:ea typeface="黑体" pitchFamily="2" charset="-122"/>
              </a:rPr>
              <a:t>技法</a:t>
            </a:r>
            <a:r>
              <a:rPr lang="en-US" altLang="zh-CN" sz="2400" b="1" dirty="0" smtClean="0">
                <a:latin typeface="黑体" pitchFamily="2" charset="-122"/>
                <a:ea typeface="黑体" pitchFamily="2" charset="-122"/>
              </a:rPr>
              <a:t>28</a:t>
            </a:r>
            <a:r>
              <a:rPr lang="zh-CN" altLang="en-US" sz="2400" b="1" dirty="0" smtClean="0">
                <a:latin typeface="黑体" pitchFamily="2" charset="-122"/>
                <a:ea typeface="黑体" pitchFamily="2" charset="-122"/>
              </a:rPr>
              <a:t>　 四项注意，做好语言、结构、中心题</a:t>
            </a:r>
            <a:endParaRPr lang="zh-CN" altLang="en-US" sz="2400" b="1" dirty="0">
              <a:latin typeface="黑体" pitchFamily="2" charset="-122"/>
              <a:ea typeface="黑体" pitchFamily="2" charset="-122"/>
            </a:endParaRPr>
          </a:p>
          <a:p>
            <a:pPr marL="0" indent="628650"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辨明文体，注意个性</a:t>
            </a:r>
          </a:p>
          <a:p>
            <a:pPr marL="0" indent="542925" eaLnBrk="1" hangingPunct="1">
              <a:lnSpc>
                <a:spcPct val="122000"/>
              </a:lnSpc>
              <a:spcBef>
                <a:spcPct val="0"/>
              </a:spcBef>
              <a:buNone/>
            </a:pPr>
            <a:r>
              <a:rPr lang="zh-CN" altLang="en-US" sz="2400" b="1" dirty="0" smtClean="0">
                <a:latin typeface="宋体" pitchFamily="2" charset="-122"/>
              </a:rPr>
              <a:t>就语言特色而论，一般说来，传记的语言特色是文学性强，形象生动，往往带有强烈的感情色彩。新闻和报告的语言特色是简明准确，客观平实。科普文章的语言特色是准确、严密、朴实，逻辑性强。</a:t>
            </a:r>
            <a:endParaRPr lang="en-US" altLang="zh-CN" sz="2400" b="1" dirty="0" smtClean="0">
              <a:latin typeface="宋体" pitchFamily="2" charset="-122"/>
            </a:endParaRPr>
          </a:p>
          <a:p>
            <a:pPr marL="0" indent="542925" eaLnBrk="1" hangingPunct="1">
              <a:lnSpc>
                <a:spcPct val="122000"/>
              </a:lnSpc>
              <a:spcBef>
                <a:spcPct val="0"/>
              </a:spcBef>
              <a:buNone/>
            </a:pPr>
            <a:r>
              <a:rPr lang="zh-CN" altLang="en-US" sz="2400" b="1" dirty="0" smtClean="0">
                <a:latin typeface="宋体" pitchFamily="2" charset="-122"/>
              </a:rPr>
              <a:t>通俗是传记类文本语言的基本特点。但其类别不同，语言的风格特点的表现也常常各有不同。如，自传采用第一人称，语言或自然亲切或幽默调侃，通常以记叙为主，兼有描写抒情。他传采用第三人称，语言或朴实自然或文采斐然。所以，分析传记语言特色，我们首先应当辨明</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8816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8816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8816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additive="base">
                                        <p:cTn id="2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None/>
            </a:pPr>
            <a:r>
              <a:rPr lang="zh-CN" altLang="en-US" sz="2400" b="1" dirty="0" smtClean="0">
                <a:latin typeface="宋体" pitchFamily="2" charset="-122"/>
              </a:rPr>
              <a:t>传记的类别。而新闻类里的消息、通讯与访谈的语言风格的个性差异也很明显。</a:t>
            </a:r>
            <a:endParaRPr lang="en-US" altLang="zh-CN" sz="2400" b="1" dirty="0" smtClean="0">
              <a:latin typeface="宋体" pitchFamily="2" charset="-122"/>
            </a:endParaRPr>
          </a:p>
          <a:p>
            <a:pPr marL="0" indent="533400" eaLnBrk="1" hangingPunct="1">
              <a:lnSpc>
                <a:spcPct val="122000"/>
              </a:lnSpc>
              <a:spcBef>
                <a:spcPct val="0"/>
              </a:spcBef>
              <a:buNone/>
            </a:pPr>
            <a:r>
              <a:rPr lang="en-US" altLang="zh-CN" sz="2400" b="1" dirty="0" smtClean="0">
                <a:latin typeface="宋体" pitchFamily="2" charset="-122"/>
              </a:rPr>
              <a:t>2. </a:t>
            </a:r>
            <a:r>
              <a:rPr lang="zh-CN" altLang="en-US" sz="2400" b="1" dirty="0" smtClean="0">
                <a:latin typeface="宋体" pitchFamily="2" charset="-122"/>
              </a:rPr>
              <a:t>有引有析，述评结合</a:t>
            </a:r>
          </a:p>
          <a:p>
            <a:pPr marL="0" indent="533400" eaLnBrk="1" hangingPunct="1">
              <a:lnSpc>
                <a:spcPct val="122000"/>
              </a:lnSpc>
              <a:spcBef>
                <a:spcPct val="0"/>
              </a:spcBef>
              <a:buNone/>
            </a:pPr>
            <a:r>
              <a:rPr lang="zh-CN" altLang="en-US" sz="2400" b="1" dirty="0" smtClean="0">
                <a:latin typeface="宋体" pitchFamily="2" charset="-122"/>
              </a:rPr>
              <a:t>在分析文本语言的时候，最忌空洞概括，而要从文本中举出典型例句，然后对这些例句进行理性的分析评价。这样不仅可以集中笔墨深入分析，更可以做到有理有据，避免空洞浮泛。不过选择的例句必须是“典型例句”，就是最能体现整个文本主要语言特征的语句。只有抓住了这样的语句进行分析，才能窥一斑以见全豹。</a:t>
            </a:r>
          </a:p>
          <a:p>
            <a:pPr marL="0" indent="628650" eaLnBrk="1" hangingPunct="1">
              <a:lnSpc>
                <a:spcPct val="122000"/>
              </a:lnSpc>
              <a:spcBef>
                <a:spcPct val="0"/>
              </a:spcBef>
              <a:buNone/>
            </a:pPr>
            <a:r>
              <a:rPr lang="en-US" altLang="zh-CN" sz="2400" b="1" dirty="0" smtClean="0">
                <a:latin typeface="宋体" pitchFamily="2" charset="-122"/>
              </a:rPr>
              <a:t>3. </a:t>
            </a:r>
            <a:r>
              <a:rPr lang="zh-CN" altLang="en-US" sz="2400" b="1" dirty="0" smtClean="0">
                <a:latin typeface="宋体" pitchFamily="2" charset="-122"/>
              </a:rPr>
              <a:t>明晓一般，具体分析</a:t>
            </a:r>
          </a:p>
          <a:p>
            <a:pPr marL="0" indent="628650" eaLnBrk="1" hangingPunct="1">
              <a:lnSpc>
                <a:spcPct val="122000"/>
              </a:lnSpc>
              <a:spcBef>
                <a:spcPct val="0"/>
              </a:spcBef>
              <a:buNone/>
            </a:pPr>
            <a:r>
              <a:rPr lang="zh-CN" altLang="en-US" sz="2400" b="1" dirty="0" smtClean="0">
                <a:latin typeface="宋体" pitchFamily="2" charset="-122"/>
              </a:rPr>
              <a:t>文章的结构就是指文章各部分的搭配与排列，实用类文体自有其结构的一般特点，比如消息一般都采用</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8919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891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8919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None/>
            </a:pPr>
            <a:r>
              <a:rPr lang="zh-CN" altLang="en-US" sz="2400" b="1" dirty="0" smtClean="0">
                <a:latin typeface="宋体" pitchFamily="2" charset="-122"/>
              </a:rPr>
              <a:t>“倒金字塔”式的写法，即先说结果，再说重要事实，最后说次要内容。特殊写法也可采用金字塔式、悬念式、并列式等。而传记则多采用依据人物活动的时间先后顺序来组织材料的结构方式。但具体的文本，其内在的结构还是有它们各自的特点的，这就需要我们学会具体分析。分析文章结构的通常方法是，对文章进行归类切割，然后分析这些相对独立的各部分之间的关系，最后根据它们的结构特点选择一个名词把它们概括出来，如并列式、对比式、递进式、螺旋式、封闭式、双线错出式等等。除此之外，我们往往还要分析这种结构对实现作者的写作意图，凸显文本中心的积极作用。 </a:t>
            </a:r>
          </a:p>
          <a:p>
            <a:pPr marL="0" indent="0" eaLnBrk="1" hangingPunct="1">
              <a:lnSpc>
                <a:spcPct val="122000"/>
              </a:lnSpc>
              <a:spcBef>
                <a:spcPct val="0"/>
              </a:spcBef>
              <a:buNone/>
            </a:pPr>
            <a:endParaRPr lang="zh-CN" altLang="en-US"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9021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9021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9021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928670"/>
            <a:ext cx="7929618" cy="5429288"/>
          </a:xfrm>
        </p:spPr>
        <p:txBody>
          <a:bodyPr>
            <a:noAutofit/>
          </a:bodyPr>
          <a:lstStyle/>
          <a:p>
            <a:pPr marL="0" indent="628650" eaLnBrk="1" hangingPunct="1">
              <a:lnSpc>
                <a:spcPct val="122000"/>
              </a:lnSpc>
              <a:spcBef>
                <a:spcPct val="0"/>
              </a:spcBef>
              <a:buNone/>
            </a:pPr>
            <a:r>
              <a:rPr lang="en-US" altLang="zh-CN" sz="2400" b="1" dirty="0" smtClean="0">
                <a:latin typeface="宋体" pitchFamily="2" charset="-122"/>
              </a:rPr>
              <a:t>4. </a:t>
            </a:r>
            <a:r>
              <a:rPr lang="zh-CN" altLang="en-US" sz="2400" b="1" dirty="0" smtClean="0">
                <a:latin typeface="宋体" pitchFamily="2" charset="-122"/>
              </a:rPr>
              <a:t>通读全文，抓住关键</a:t>
            </a:r>
          </a:p>
          <a:p>
            <a:pPr marL="0" indent="533400" eaLnBrk="1" hangingPunct="1">
              <a:lnSpc>
                <a:spcPct val="122000"/>
              </a:lnSpc>
              <a:spcBef>
                <a:spcPct val="0"/>
              </a:spcBef>
              <a:buNone/>
            </a:pPr>
            <a:r>
              <a:rPr lang="zh-CN" altLang="en-US" sz="2400" b="1" dirty="0" smtClean="0">
                <a:latin typeface="宋体" pitchFamily="2" charset="-122"/>
              </a:rPr>
              <a:t>对文章中心思想的概括，首先要通读全文，然后抓住文章里的那些关键性的词、语、句，这些词、语、句在通讯与传记里多属于议论性的，文章里关键性的词语或句子多出现在文章的开头、结尾，还有一些就是在文章的过渡处。对那些很少有议论语句的文本，则需抓住那些对关键性事件进行叙述的段落，进行分析探寻，关键性事件必然承载着文章的主要意思，也必然反映着作者的写作意图。有些文章的题目里也透露了作品的主旨。总之，我们只有抓住了文章的这些敏感部分，才能准确地概括出文章的中心思想。要注意表述的语言格式，一般按“事实要点＋品行、德行要素</a:t>
            </a:r>
            <a:r>
              <a:rPr lang="en-US" altLang="zh-CN" sz="2400" b="1" dirty="0" smtClean="0">
                <a:latin typeface="宋体" pitchFamily="2" charset="-122"/>
              </a:rPr>
              <a:t>(</a:t>
            </a:r>
            <a:r>
              <a:rPr lang="zh-CN" altLang="en-US" sz="2400" b="1" dirty="0" smtClean="0">
                <a:latin typeface="宋体" pitchFamily="2" charset="-122"/>
              </a:rPr>
              <a:t>或精神内涵</a:t>
            </a:r>
            <a:r>
              <a:rPr lang="en-US" altLang="zh-CN" sz="2400" b="1" dirty="0" smtClean="0">
                <a:latin typeface="宋体" pitchFamily="2" charset="-122"/>
              </a:rPr>
              <a:t>)”</a:t>
            </a:r>
            <a:r>
              <a:rPr lang="zh-CN" altLang="en-US" sz="2400" b="1" dirty="0" smtClean="0">
                <a:latin typeface="宋体" pitchFamily="2" charset="-122"/>
              </a:rPr>
              <a:t>的结构来概括，语句宜简要。</a:t>
            </a:r>
            <a:endParaRPr lang="en-US"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7"/>
          <p:cNvGrpSpPr>
            <a:grpSpLocks/>
          </p:cNvGrpSpPr>
          <p:nvPr/>
        </p:nvGrpSpPr>
        <p:grpSpPr bwMode="auto">
          <a:xfrm>
            <a:off x="1588" y="2674938"/>
            <a:ext cx="609600" cy="1978025"/>
            <a:chOff x="0" y="0"/>
            <a:chExt cx="384" cy="1246"/>
          </a:xfrm>
        </p:grpSpPr>
        <p:pic>
          <p:nvPicPr>
            <p:cNvPr id="99123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9123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9124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indent="542925">
              <a:lnSpc>
                <a:spcPts val="3500"/>
              </a:lnSpc>
            </a:pPr>
            <a:r>
              <a:rPr lang="zh-CN" altLang="en-US" sz="2400" b="1" dirty="0" smtClean="0">
                <a:latin typeface="宋体" pitchFamily="2" charset="-122"/>
              </a:rPr>
              <a:t>阅读下面的文字，完成题目。</a:t>
            </a:r>
          </a:p>
          <a:p>
            <a:pPr indent="542925" algn="ctr">
              <a:lnSpc>
                <a:spcPts val="3500"/>
              </a:lnSpc>
            </a:pPr>
            <a:r>
              <a:rPr lang="zh-CN" altLang="en-US" sz="2400" b="1" dirty="0" smtClean="0">
                <a:latin typeface="宋体" pitchFamily="2" charset="-122"/>
              </a:rPr>
              <a:t>马云的大时代</a:t>
            </a:r>
          </a:p>
          <a:p>
            <a:pPr indent="542925" algn="ctr">
              <a:lnSpc>
                <a:spcPts val="3500"/>
              </a:lnSpc>
            </a:pPr>
            <a:r>
              <a:rPr lang="zh-CN" altLang="en-US" sz="2400" b="1" dirty="0" smtClean="0">
                <a:latin typeface="宋体" pitchFamily="2" charset="-122"/>
              </a:rPr>
              <a:t>章　苒</a:t>
            </a:r>
          </a:p>
          <a:p>
            <a:pPr indent="542925">
              <a:lnSpc>
                <a:spcPts val="3500"/>
              </a:lnSpc>
            </a:pPr>
            <a:r>
              <a:rPr lang="en-US" altLang="zh-CN" sz="2400" b="1" dirty="0" smtClean="0">
                <a:latin typeface="宋体" pitchFamily="2" charset="-122"/>
              </a:rPr>
              <a:t>1982</a:t>
            </a:r>
            <a:r>
              <a:rPr lang="zh-CN" altLang="en-US" sz="2400" b="1" dirty="0" smtClean="0">
                <a:latin typeface="宋体" pitchFamily="2" charset="-122"/>
              </a:rPr>
              <a:t>年，陕西作家路遥的小说</a:t>
            </a:r>
            <a:r>
              <a:rPr lang="en-US" altLang="zh-CN" sz="2400" b="1" dirty="0" smtClean="0">
                <a:latin typeface="宋体" pitchFamily="2" charset="-122"/>
              </a:rPr>
              <a:t>《</a:t>
            </a:r>
            <a:r>
              <a:rPr lang="zh-CN" altLang="en-US" sz="2400" b="1" dirty="0" smtClean="0">
                <a:latin typeface="宋体" pitchFamily="2" charset="-122"/>
              </a:rPr>
              <a:t>人生</a:t>
            </a:r>
            <a:r>
              <a:rPr lang="en-US" altLang="zh-CN" sz="2400" b="1" dirty="0" smtClean="0">
                <a:latin typeface="宋体" pitchFamily="2" charset="-122"/>
              </a:rPr>
              <a:t>》</a:t>
            </a:r>
            <a:r>
              <a:rPr lang="zh-CN" altLang="en-US" sz="2400" b="1" dirty="0" smtClean="0">
                <a:latin typeface="宋体" pitchFamily="2" charset="-122"/>
              </a:rPr>
              <a:t>在</a:t>
            </a:r>
            <a:r>
              <a:rPr lang="en-US" altLang="zh-CN" sz="2400" b="1" dirty="0" smtClean="0">
                <a:latin typeface="宋体" pitchFamily="2" charset="-122"/>
              </a:rPr>
              <a:t>《</a:t>
            </a:r>
            <a:r>
              <a:rPr lang="zh-CN" altLang="en-US" sz="2400" b="1" dirty="0" smtClean="0">
                <a:latin typeface="宋体" pitchFamily="2" charset="-122"/>
              </a:rPr>
              <a:t>收获</a:t>
            </a:r>
            <a:r>
              <a:rPr lang="en-US" altLang="zh-CN" sz="2400" b="1" dirty="0" smtClean="0">
                <a:latin typeface="宋体" pitchFamily="2" charset="-122"/>
              </a:rPr>
              <a:t>》</a:t>
            </a:r>
            <a:r>
              <a:rPr lang="zh-CN" altLang="en-US" sz="2400" b="1" dirty="0" smtClean="0">
                <a:latin typeface="宋体" pitchFamily="2" charset="-122"/>
              </a:rPr>
              <a:t>上发表。有个瘦小的年轻人在杭州火车站的一个角落，一口气把这篇小说读完。</a:t>
            </a:r>
            <a:r>
              <a:rPr lang="en-US" altLang="zh-CN" sz="2400" b="1" dirty="0" smtClean="0">
                <a:latin typeface="宋体" pitchFamily="2" charset="-122"/>
              </a:rPr>
              <a:t>18</a:t>
            </a:r>
            <a:r>
              <a:rPr lang="zh-CN" altLang="en-US" sz="2400" b="1" dirty="0" smtClean="0">
                <a:latin typeface="宋体" pitchFamily="2" charset="-122"/>
              </a:rPr>
              <a:t>岁的马云，那时刚刚从蹬三轮车的临时工升格为收发信件的助理</a:t>
            </a:r>
            <a:r>
              <a:rPr lang="en-US" altLang="zh-CN" sz="2400" b="1" dirty="0" smtClean="0">
                <a:latin typeface="宋体" pitchFamily="2" charset="-122"/>
              </a:rPr>
              <a:t>——</a:t>
            </a:r>
            <a:r>
              <a:rPr lang="zh-CN" altLang="en-US" sz="2400" b="1" dirty="0" smtClean="0">
                <a:latin typeface="宋体" pitchFamily="2" charset="-122"/>
              </a:rPr>
              <a:t>仍旧是临时工。被文学作品鼓舞着，他认真参加了第二次高考，数学只得了</a:t>
            </a:r>
            <a:r>
              <a:rPr lang="en-US" altLang="zh-CN" sz="2400" b="1" dirty="0" smtClean="0">
                <a:latin typeface="宋体" pitchFamily="2" charset="-122"/>
              </a:rPr>
              <a:t>19</a:t>
            </a:r>
            <a:r>
              <a:rPr lang="zh-CN" altLang="en-US" sz="2400" b="1" dirty="0" smtClean="0">
                <a:latin typeface="宋体" pitchFamily="2" charset="-122"/>
              </a:rPr>
              <a:t>分。一直到</a:t>
            </a:r>
            <a:r>
              <a:rPr lang="en-US" altLang="zh-CN" sz="2400" b="1" dirty="0" smtClean="0">
                <a:latin typeface="宋体" pitchFamily="2" charset="-122"/>
              </a:rPr>
              <a:t>1983</a:t>
            </a:r>
            <a:r>
              <a:rPr lang="zh-CN" altLang="en-US" sz="2400" b="1" dirty="0" smtClean="0">
                <a:latin typeface="宋体" pitchFamily="2" charset="-122"/>
              </a:rPr>
              <a:t>年，马云还在复习。</a:t>
            </a:r>
            <a:endParaRPr lang="en-US" altLang="zh-CN" sz="2400" b="1" dirty="0" smtClean="0">
              <a:latin typeface="宋体" pitchFamily="2" charset="-122"/>
            </a:endParaRPr>
          </a:p>
          <a:p>
            <a:pPr indent="542925">
              <a:lnSpc>
                <a:spcPts val="3500"/>
              </a:lnSpc>
            </a:pPr>
            <a:r>
              <a:rPr lang="zh-CN" altLang="en-US" sz="2400" b="1" dirty="0" smtClean="0">
                <a:latin typeface="宋体" pitchFamily="2" charset="-122"/>
              </a:rPr>
              <a:t>按照世俗的眼光，那几年，马云就是最失败的人：高中复习班怕影响升学率，不要他；从小梦想当兵，去应征，身高、体重不够；考警校，被拒绝；和小伙伴们一起去</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10"/>
          <p:cNvGrpSpPr>
            <a:grpSpLocks/>
          </p:cNvGrpSpPr>
          <p:nvPr/>
        </p:nvGrpSpPr>
        <p:grpSpPr bwMode="auto">
          <a:xfrm>
            <a:off x="1588" y="4581525"/>
            <a:ext cx="609600" cy="2028825"/>
            <a:chOff x="0" y="0"/>
            <a:chExt cx="384" cy="1278"/>
          </a:xfrm>
        </p:grpSpPr>
        <p:pic>
          <p:nvPicPr>
            <p:cNvPr id="992262"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9226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99226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面试肯德基，</a:t>
            </a:r>
            <a:r>
              <a:rPr lang="en-US" altLang="zh-CN" sz="2400" b="1" dirty="0" smtClean="0">
                <a:latin typeface="宋体" pitchFamily="2" charset="-122"/>
              </a:rPr>
              <a:t>20</a:t>
            </a:r>
            <a:r>
              <a:rPr lang="zh-CN" altLang="en-US" sz="2400" b="1" dirty="0" smtClean="0">
                <a:latin typeface="宋体" pitchFamily="2" charset="-122"/>
              </a:rPr>
              <a:t>多个人全录取了，只有他被拒绝。只有英语还在给马云信心，学校的英语课是语文老师教的，上午现学两小时，下午就来教。马云觉得不行，自己带上一群同学，早上</a:t>
            </a:r>
            <a:r>
              <a:rPr lang="en-US" altLang="zh-CN" sz="2400" b="1" dirty="0" smtClean="0">
                <a:latin typeface="宋体" pitchFamily="2" charset="-122"/>
              </a:rPr>
              <a:t>5</a:t>
            </a:r>
            <a:r>
              <a:rPr lang="zh-CN" altLang="en-US" sz="2400" b="1" dirty="0" smtClean="0">
                <a:latin typeface="宋体" pitchFamily="2" charset="-122"/>
              </a:rPr>
              <a:t>点在杭州香格里拉饭店门口集合，给老外当免费导游学英语。一群老外“前赴后继”，于是就“教”出了一个不一样的马云</a:t>
            </a:r>
            <a:r>
              <a:rPr lang="en-US" altLang="zh-CN" sz="2400" b="1" dirty="0" smtClean="0">
                <a:latin typeface="宋体" pitchFamily="2" charset="-122"/>
              </a:rPr>
              <a:t>——</a:t>
            </a:r>
            <a:r>
              <a:rPr lang="zh-CN" altLang="en-US" sz="2400" b="1" dirty="0" smtClean="0">
                <a:latin typeface="宋体" pitchFamily="2" charset="-122"/>
              </a:rPr>
              <a:t>尽管没有出过国，马云却成了半个海归。</a:t>
            </a:r>
          </a:p>
          <a:p>
            <a:pPr indent="628650">
              <a:lnSpc>
                <a:spcPts val="3500"/>
              </a:lnSpc>
            </a:pPr>
            <a:r>
              <a:rPr lang="en-US" altLang="zh-CN" sz="2400" b="1" dirty="0" smtClean="0">
                <a:latin typeface="宋体" pitchFamily="2" charset="-122"/>
              </a:rPr>
              <a:t>1984</a:t>
            </a:r>
            <a:r>
              <a:rPr lang="zh-CN" altLang="en-US" sz="2400" b="1" dirty="0" smtClean="0">
                <a:latin typeface="宋体" pitchFamily="2" charset="-122"/>
              </a:rPr>
              <a:t>年，马云考进杭州师范学院。英语课上他一开口就震惊了全班，那种“舍我其谁”的“范儿”让他当上了学生会主席。那时学生会的建设一切要从零开始。他一天一个点子，搞排球比赛，组织辩论赛，把不可能变成可能。附近高校学生会的同学都认识马云，他一去就是借东西，</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10"/>
          <p:cNvGrpSpPr>
            <a:grpSpLocks/>
          </p:cNvGrpSpPr>
          <p:nvPr/>
        </p:nvGrpSpPr>
        <p:grpSpPr bwMode="auto">
          <a:xfrm>
            <a:off x="1588" y="4581525"/>
            <a:ext cx="609600" cy="2028825"/>
            <a:chOff x="0" y="0"/>
            <a:chExt cx="384" cy="1278"/>
          </a:xfrm>
        </p:grpSpPr>
        <p:pic>
          <p:nvPicPr>
            <p:cNvPr id="993286"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9328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99328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642"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7. </a:t>
            </a:r>
            <a:r>
              <a:rPr lang="zh-CN" altLang="en-US" sz="2400" b="1" dirty="0" smtClean="0">
                <a:latin typeface="宋体" pitchFamily="2" charset="-122"/>
              </a:rPr>
              <a:t>答非所问。题干问了一个问题，而选项回答的是另一问题。这类试题的题干往往具有明确的指向，常表现为“下列不属于</a:t>
            </a:r>
            <a:r>
              <a:rPr lang="en-US" altLang="zh-CN" sz="2400" b="1" dirty="0" smtClean="0">
                <a:latin typeface="宋体" pitchFamily="2" charset="-122"/>
              </a:rPr>
              <a:t>……</a:t>
            </a:r>
            <a:r>
              <a:rPr lang="zh-CN" altLang="en-US" sz="2400" b="1" dirty="0" smtClean="0">
                <a:latin typeface="宋体" pitchFamily="2" charset="-122"/>
              </a:rPr>
              <a:t>的一项是”。</a:t>
            </a:r>
          </a:p>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对点训练</a:t>
            </a:r>
            <a:r>
              <a:rPr lang="en-US" altLang="zh-CN" sz="2400" b="1" dirty="0" smtClean="0">
                <a:latin typeface="宋体" pitchFamily="2" charset="-122"/>
              </a:rPr>
              <a:t>】</a:t>
            </a:r>
          </a:p>
          <a:p>
            <a:pPr marL="0" indent="0" eaLnBrk="1" hangingPunct="1">
              <a:lnSpc>
                <a:spcPts val="3500"/>
              </a:lnSpc>
              <a:spcBef>
                <a:spcPct val="0"/>
              </a:spcBef>
              <a:buNone/>
            </a:pPr>
            <a:r>
              <a:rPr lang="zh-CN" altLang="en-US" sz="2400" b="1" dirty="0" smtClean="0">
                <a:latin typeface="宋体" pitchFamily="2" charset="-122"/>
              </a:rPr>
              <a:t>阅读下面的文字，完成题目。</a:t>
            </a:r>
          </a:p>
          <a:p>
            <a:pPr marL="0" indent="627063" eaLnBrk="1" hangingPunct="1">
              <a:lnSpc>
                <a:spcPts val="3500"/>
              </a:lnSpc>
              <a:spcBef>
                <a:spcPct val="0"/>
              </a:spcBef>
              <a:buNone/>
            </a:pPr>
            <a:r>
              <a:rPr lang="zh-CN" altLang="en-US" sz="2400" b="1" dirty="0" smtClean="0">
                <a:latin typeface="宋体" pitchFamily="2" charset="-122"/>
              </a:rPr>
              <a:t>作为非物质文化遗产的传统技艺，是民众在长期的生产生活实践中发明、积累和传承下来的，具有丰富的历史、科技、人文内涵。它一般以天然原材料为主，采用传统的手工艺，有完整的工艺流程，有鲜明的地域特色和传统审美意趣。</a:t>
            </a:r>
          </a:p>
        </p:txBody>
      </p:sp>
      <p:sp>
        <p:nvSpPr>
          <p:cNvPr id="126464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46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46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最多的一次，去</a:t>
            </a:r>
            <a:r>
              <a:rPr lang="en-US" altLang="zh-CN" sz="2400" b="1" dirty="0" smtClean="0">
                <a:latin typeface="宋体" pitchFamily="2" charset="-122"/>
              </a:rPr>
              <a:t>6</a:t>
            </a:r>
            <a:r>
              <a:rPr lang="zh-CN" altLang="en-US" sz="2400" b="1" dirty="0" smtClean="0">
                <a:latin typeface="宋体" pitchFamily="2" charset="-122"/>
              </a:rPr>
              <a:t>个学校借了设备，好在马云当过三轮车夫，骑车是他的强项。一份油印的杭州师范学院校报里这样描写他：“咬一咬牙，他骑车飞得更快了，啊，年轻人，热血沸腾！”</a:t>
            </a:r>
          </a:p>
          <a:p>
            <a:pPr indent="542925">
              <a:lnSpc>
                <a:spcPts val="3500"/>
              </a:lnSpc>
            </a:pPr>
            <a:r>
              <a:rPr lang="en-US" altLang="zh-CN" sz="2400" b="1" dirty="0" smtClean="0">
                <a:latin typeface="宋体" pitchFamily="2" charset="-122"/>
              </a:rPr>
              <a:t>1992</a:t>
            </a:r>
            <a:r>
              <a:rPr lang="zh-CN" altLang="en-US" sz="2400" b="1" dirty="0" smtClean="0">
                <a:latin typeface="宋体" pitchFamily="2" charset="-122"/>
              </a:rPr>
              <a:t>年，邓小平发表南方谈话，马云越来越有做一点事情，与时代合拍的冲动。从倒小商品到创办中国黄页，他就是个骑着自行车、精力旺盛的微小企业主，半个杭州的企业都被他敲过门拉过广告，不过绝大部分人都把他当骗子。华立集团董事长汪力成，经马云在他办公室说了一上午，也没有“上当”。“让天下没有难做的生意”，阿里巴巴创办时这句口号，其实在长达数年时间里一直是</a:t>
            </a:r>
            <a:endParaRPr lang="zh-CN"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10"/>
          <p:cNvGrpSpPr>
            <a:grpSpLocks/>
          </p:cNvGrpSpPr>
          <p:nvPr/>
        </p:nvGrpSpPr>
        <p:grpSpPr bwMode="auto">
          <a:xfrm>
            <a:off x="1588" y="4581525"/>
            <a:ext cx="609600" cy="2028825"/>
            <a:chOff x="0" y="0"/>
            <a:chExt cx="384" cy="1278"/>
          </a:xfrm>
        </p:grpSpPr>
        <p:pic>
          <p:nvPicPr>
            <p:cNvPr id="994310"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9431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99431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马云心底的呐喊</a:t>
            </a:r>
            <a:r>
              <a:rPr lang="en-US" altLang="zh-CN" sz="2400" b="1" dirty="0" smtClean="0">
                <a:latin typeface="宋体" pitchFamily="2" charset="-122"/>
              </a:rPr>
              <a:t>——</a:t>
            </a:r>
            <a:r>
              <a:rPr lang="zh-CN" altLang="en-US" sz="2400" b="1" dirty="0" smtClean="0">
                <a:latin typeface="宋体" pitchFamily="2" charset="-122"/>
              </a:rPr>
              <a:t>多少年后这个梦想实现了。有一阵子马云去外面吃饭喝茶，常有人默默替他结账，留下一张纸条：马总，谢谢你，我在你这里做生意赚了不少钱。中国黄页有段时间被商务部看中，一个人月薪几千元，给政府办电子商务网站。那时大家都想，这下总算熬出头了。马云却不这么认为。对于那个被互联网和电子商务改变的大时代，他已经有了非常强烈的预见和规划，于是，草创了阿里巴巴。</a:t>
            </a:r>
            <a:endParaRPr lang="en-US" altLang="zh-CN" sz="2400" b="1" dirty="0" smtClean="0">
              <a:latin typeface="宋体" pitchFamily="2" charset="-122"/>
            </a:endParaRPr>
          </a:p>
          <a:p>
            <a:pPr indent="628650">
              <a:lnSpc>
                <a:spcPts val="3500"/>
              </a:lnSpc>
            </a:pPr>
            <a:r>
              <a:rPr lang="zh-CN" altLang="en-US" sz="2400" b="1" dirty="0" smtClean="0">
                <a:latin typeface="宋体" pitchFamily="2" charset="-122"/>
              </a:rPr>
              <a:t>如果说金庸是在用武侠写成人童话，马云就是在一家企业里构想着属于自己的成人童话。</a:t>
            </a:r>
          </a:p>
          <a:p>
            <a:pPr>
              <a:lnSpc>
                <a:spcPts val="3500"/>
              </a:lnSpc>
            </a:pPr>
            <a:endParaRPr lang="zh-CN" altLang="en-US"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10"/>
          <p:cNvGrpSpPr>
            <a:grpSpLocks/>
          </p:cNvGrpSpPr>
          <p:nvPr/>
        </p:nvGrpSpPr>
        <p:grpSpPr bwMode="auto">
          <a:xfrm>
            <a:off x="1588" y="4581525"/>
            <a:ext cx="609600" cy="2028825"/>
            <a:chOff x="0" y="0"/>
            <a:chExt cx="384" cy="1278"/>
          </a:xfrm>
        </p:grpSpPr>
        <p:pic>
          <p:nvPicPr>
            <p:cNvPr id="995334"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9533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99533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indent="628650">
              <a:lnSpc>
                <a:spcPts val="3500"/>
              </a:lnSpc>
            </a:pPr>
            <a:r>
              <a:rPr lang="zh-CN" altLang="en-US" sz="2400" b="1" dirty="0" smtClean="0">
                <a:latin typeface="宋体" pitchFamily="2" charset="-122"/>
              </a:rPr>
              <a:t>马云前一阵一直追在几个高管后面，吃饭时不停地说快递员有多不容易，能不能建一个系统让快递员轻松起来，结果菜鸟物流就这样诞生了。银泰集团的董事局主席沈国军本来干得好好的，一激动辞去了银泰集团的总裁职务，转而做了菜鸟物流的首席执行官。</a:t>
            </a:r>
            <a:endParaRPr lang="en-US" altLang="zh-CN" sz="2400" b="1" dirty="0" smtClean="0">
              <a:latin typeface="宋体" pitchFamily="2" charset="-122"/>
            </a:endParaRPr>
          </a:p>
          <a:p>
            <a:pPr indent="628650">
              <a:lnSpc>
                <a:spcPts val="3500"/>
              </a:lnSpc>
            </a:pPr>
            <a:r>
              <a:rPr lang="zh-CN" altLang="en-US" sz="2400" b="1" dirty="0" smtClean="0">
                <a:latin typeface="宋体" pitchFamily="2" charset="-122"/>
              </a:rPr>
              <a:t>颠覆了零售业，颠覆了物流业，下一个是银行业。公司有高管受不了，问，还有完没完？马云回答：“一个公司是不是伟大，不是看它赚了多少钱，要看它有没有为社会解决问题。”</a:t>
            </a:r>
          </a:p>
          <a:p>
            <a:pPr indent="628650">
              <a:lnSpc>
                <a:spcPts val="3500"/>
              </a:lnSpc>
            </a:pPr>
            <a:r>
              <a:rPr lang="zh-CN" altLang="en-US" sz="2400" b="1" dirty="0" smtClean="0">
                <a:latin typeface="宋体" pitchFamily="2" charset="-122"/>
              </a:rPr>
              <a:t>阿里巴巴拿到第一笔</a:t>
            </a:r>
            <a:r>
              <a:rPr lang="en-US" altLang="zh-CN" sz="2400" b="1" dirty="0" smtClean="0">
                <a:latin typeface="宋体" pitchFamily="2" charset="-122"/>
              </a:rPr>
              <a:t>500</a:t>
            </a:r>
            <a:r>
              <a:rPr lang="zh-CN" altLang="en-US" sz="2400" b="1" dirty="0" smtClean="0">
                <a:latin typeface="宋体" pitchFamily="2" charset="-122"/>
              </a:rPr>
              <a:t>万美元风险投资以后，有一次一个分析师让马云到北京见一个人，但这个神秘人物要求不透露身份。马云推开</a:t>
            </a:r>
            <a:r>
              <a:rPr lang="en-US" altLang="zh-CN" sz="2400" b="1" dirty="0" smtClean="0">
                <a:latin typeface="宋体" pitchFamily="2" charset="-122"/>
              </a:rPr>
              <a:t>UT</a:t>
            </a:r>
            <a:r>
              <a:rPr lang="zh-CN" altLang="en-US" sz="2400" b="1" dirty="0" smtClean="0">
                <a:latin typeface="宋体" pitchFamily="2" charset="-122"/>
              </a:rPr>
              <a:t>斯达康北京总部一个会议室</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10"/>
          <p:cNvGrpSpPr>
            <a:grpSpLocks/>
          </p:cNvGrpSpPr>
          <p:nvPr/>
        </p:nvGrpSpPr>
        <p:grpSpPr bwMode="auto">
          <a:xfrm>
            <a:off x="1588" y="4581525"/>
            <a:ext cx="609600" cy="2028825"/>
            <a:chOff x="0" y="0"/>
            <a:chExt cx="384" cy="1278"/>
          </a:xfrm>
        </p:grpSpPr>
        <p:pic>
          <p:nvPicPr>
            <p:cNvPr id="996358"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9635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99636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55650" y="981075"/>
            <a:ext cx="7920038"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大门的时候，吓了一跳：吴鹰、张朝阳、王志东都在，而且西装笔挺。马云开口讲了三四分钟就被打断了。神秘人物问：“你要多少钱？”马云说：“我不要钱，我现在有钱。”“你一定要花我们的钱！”这就是传说中马云面对软银董事局主席孙正义那</a:t>
            </a:r>
            <a:r>
              <a:rPr lang="en-US" altLang="zh-CN" sz="2400" b="1" dirty="0" smtClean="0">
                <a:latin typeface="宋体" pitchFamily="2" charset="-122"/>
              </a:rPr>
              <a:t>6</a:t>
            </a:r>
            <a:r>
              <a:rPr lang="zh-CN" altLang="en-US" sz="2400" b="1" dirty="0" smtClean="0">
                <a:latin typeface="宋体" pitchFamily="2" charset="-122"/>
              </a:rPr>
              <a:t>分钟。孙正义赌的是马云这个人和对于互联网未来的预言。孙正义还赠送马云另一个预言：你会成为杨致远那样的人。互联网其实就是一个帮助我们更快到达美好未来的工具。马云看清了这一点。他今天的工作，就是想明天会怎么样。</a:t>
            </a:r>
          </a:p>
          <a:p>
            <a:pPr indent="628650">
              <a:lnSpc>
                <a:spcPts val="3500"/>
              </a:lnSpc>
            </a:pPr>
            <a:r>
              <a:rPr lang="zh-CN" altLang="en-US" sz="2400" b="1" dirty="0" smtClean="0">
                <a:latin typeface="宋体" pitchFamily="2" charset="-122"/>
              </a:rPr>
              <a:t>马云成为首个登上福布斯杂志的大陆企业家时，阿里巴巴正如日中天。他这时要搞淘宝，大家都反对，谁会从网上买东西？马云说，我们不会，但是我们只要等“</a:t>
            </a:r>
            <a:r>
              <a:rPr lang="en-US" altLang="zh-CN" sz="2400" b="1" dirty="0" smtClean="0">
                <a:latin typeface="宋体" pitchFamily="2" charset="-122"/>
              </a:rPr>
              <a:t>80</a:t>
            </a:r>
            <a:endParaRPr lang="zh-CN" altLang="en-US"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10"/>
          <p:cNvGrpSpPr>
            <a:grpSpLocks/>
          </p:cNvGrpSpPr>
          <p:nvPr/>
        </p:nvGrpSpPr>
        <p:grpSpPr bwMode="auto">
          <a:xfrm>
            <a:off x="1588" y="4581525"/>
            <a:ext cx="609600" cy="2028825"/>
            <a:chOff x="0" y="0"/>
            <a:chExt cx="384" cy="1278"/>
          </a:xfrm>
        </p:grpSpPr>
        <p:pic>
          <p:nvPicPr>
            <p:cNvPr id="997382"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9738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99738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55650" y="981075"/>
            <a:ext cx="7993063" cy="5327650"/>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后”“</a:t>
            </a:r>
            <a:r>
              <a:rPr lang="en-US" altLang="zh-CN" sz="2400" b="1" dirty="0" smtClean="0">
                <a:latin typeface="宋体" pitchFamily="2" charset="-122"/>
              </a:rPr>
              <a:t>90</a:t>
            </a:r>
            <a:r>
              <a:rPr lang="zh-CN" altLang="en-US" sz="2400" b="1" dirty="0" smtClean="0">
                <a:latin typeface="宋体" pitchFamily="2" charset="-122"/>
              </a:rPr>
              <a:t>后”成了消费主力就可以了。</a:t>
            </a:r>
            <a:endParaRPr lang="en-US" altLang="zh-CN" sz="2400" b="1" dirty="0" smtClean="0">
              <a:latin typeface="宋体" pitchFamily="2" charset="-122"/>
            </a:endParaRPr>
          </a:p>
          <a:p>
            <a:pPr indent="628650">
              <a:lnSpc>
                <a:spcPts val="3500"/>
              </a:lnSpc>
            </a:pPr>
            <a:r>
              <a:rPr lang="en-US" altLang="zh-CN" sz="2400" b="1" dirty="0" smtClean="0">
                <a:latin typeface="宋体" pitchFamily="2" charset="-122"/>
              </a:rPr>
              <a:t>2013</a:t>
            </a:r>
            <a:r>
              <a:rPr lang="zh-CN" altLang="en-US" sz="2400" b="1" dirty="0" smtClean="0">
                <a:latin typeface="宋体" pitchFamily="2" charset="-122"/>
              </a:rPr>
              <a:t>年，</a:t>
            </a:r>
            <a:r>
              <a:rPr lang="en-US" altLang="zh-CN" sz="2400" b="1" dirty="0" smtClean="0">
                <a:latin typeface="宋体" pitchFamily="2" charset="-122"/>
              </a:rPr>
              <a:t>49</a:t>
            </a:r>
            <a:r>
              <a:rPr lang="zh-CN" altLang="en-US" sz="2400" b="1" dirty="0" smtClean="0">
                <a:latin typeface="宋体" pitchFamily="2" charset="-122"/>
              </a:rPr>
              <a:t>岁的马云突然宣布退休。因为想到了阿里巴巴以后怎么办。他要确保没有马云，阿里巴巴仍然是一家代表年轻和未来的企业，永远拥抱变化。如同梁启超在</a:t>
            </a:r>
            <a:r>
              <a:rPr lang="en-US" altLang="zh-CN" sz="2400" b="1" dirty="0" smtClean="0">
                <a:latin typeface="宋体" pitchFamily="2" charset="-122"/>
              </a:rPr>
              <a:t>《</a:t>
            </a:r>
            <a:r>
              <a:rPr lang="zh-CN" altLang="en-US" sz="2400" b="1" dirty="0" smtClean="0">
                <a:latin typeface="宋体" pitchFamily="2" charset="-122"/>
              </a:rPr>
              <a:t>少年中国说</a:t>
            </a:r>
            <a:r>
              <a:rPr lang="en-US" altLang="zh-CN" sz="2400" b="1" dirty="0" smtClean="0">
                <a:latin typeface="宋体" pitchFamily="2" charset="-122"/>
              </a:rPr>
              <a:t>》</a:t>
            </a:r>
            <a:r>
              <a:rPr lang="zh-CN" altLang="en-US" sz="2400" b="1" dirty="0" smtClean="0">
                <a:latin typeface="宋体" pitchFamily="2" charset="-122"/>
              </a:rPr>
              <a:t>里所言：“惟思将来也，事事皆其所未经者，故常敢破格。”也许员工平均年龄只有</a:t>
            </a:r>
            <a:r>
              <a:rPr lang="en-US" altLang="zh-CN" sz="2400" b="1" dirty="0" smtClean="0">
                <a:latin typeface="宋体" pitchFamily="2" charset="-122"/>
              </a:rPr>
              <a:t>27</a:t>
            </a:r>
            <a:r>
              <a:rPr lang="zh-CN" altLang="en-US" sz="2400" b="1" dirty="0" smtClean="0">
                <a:latin typeface="宋体" pitchFamily="2" charset="-122"/>
              </a:rPr>
              <a:t>岁的阿里巴巴注定属于未来。而马云，来自未来的某个大时代。</a:t>
            </a:r>
          </a:p>
          <a:p>
            <a:pPr algn="r">
              <a:lnSpc>
                <a:spcPts val="3500"/>
              </a:lnSpc>
            </a:pPr>
            <a:r>
              <a:rPr lang="en-US" altLang="zh-CN" sz="2400" b="1" dirty="0" smtClean="0">
                <a:latin typeface="宋体" pitchFamily="2" charset="-122"/>
              </a:rPr>
              <a:t>(</a:t>
            </a:r>
            <a:r>
              <a:rPr lang="zh-CN" altLang="en-US" sz="2400" b="1" dirty="0" smtClean="0">
                <a:latin typeface="宋体" pitchFamily="2" charset="-122"/>
              </a:rPr>
              <a:t>摘编自新华网</a:t>
            </a:r>
            <a:r>
              <a:rPr lang="en-US" altLang="zh-CN" sz="2400" b="1" dirty="0" smtClean="0">
                <a:latin typeface="宋体" pitchFamily="2" charset="-122"/>
              </a:rPr>
              <a:t>)</a:t>
            </a:r>
          </a:p>
          <a:p>
            <a:pPr>
              <a:lnSpc>
                <a:spcPts val="3500"/>
              </a:lnSpc>
            </a:pPr>
            <a:endParaRPr lang="zh-CN" altLang="en-US"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10"/>
          <p:cNvGrpSpPr>
            <a:grpSpLocks/>
          </p:cNvGrpSpPr>
          <p:nvPr/>
        </p:nvGrpSpPr>
        <p:grpSpPr bwMode="auto">
          <a:xfrm>
            <a:off x="1588" y="4581525"/>
            <a:ext cx="609600" cy="2028825"/>
            <a:chOff x="0" y="0"/>
            <a:chExt cx="384" cy="1278"/>
          </a:xfrm>
        </p:grpSpPr>
        <p:pic>
          <p:nvPicPr>
            <p:cNvPr id="998406"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9840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99840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a:t>
            </a:r>
            <a:r>
              <a:rPr lang="en-US" altLang="zh-CN" sz="2400" b="1" dirty="0" smtClean="0">
                <a:latin typeface="宋体" pitchFamily="2" charset="-122"/>
              </a:rPr>
              <a:t>1.</a:t>
            </a:r>
            <a:r>
              <a:rPr lang="zh-CN" altLang="en-US" sz="2400" b="1" dirty="0" smtClean="0">
                <a:latin typeface="宋体" pitchFamily="2" charset="-122"/>
              </a:rPr>
              <a:t>下列对材料有关内容的分析和概括，最恰当的两项是</a:t>
            </a:r>
            <a:r>
              <a:rPr lang="en-US" altLang="zh-CN" sz="2400" b="1" dirty="0" smtClean="0">
                <a:latin typeface="宋体" pitchFamily="2" charset="-122"/>
              </a:rPr>
              <a:t>(5</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a:lnSpc>
                <a:spcPts val="3500"/>
              </a:lnSpc>
            </a:pPr>
            <a:r>
              <a:rPr lang="en-US" altLang="zh-CN" sz="2400" b="1" dirty="0" smtClean="0">
                <a:latin typeface="宋体" pitchFamily="2" charset="-122"/>
              </a:rPr>
              <a:t>A</a:t>
            </a:r>
            <a:r>
              <a:rPr lang="zh-CN" altLang="en-US" sz="2400" b="1" dirty="0" smtClean="0">
                <a:latin typeface="宋体" pitchFamily="2" charset="-122"/>
              </a:rPr>
              <a:t>．读了路遥在</a:t>
            </a:r>
            <a:r>
              <a:rPr lang="en-US" altLang="zh-CN" sz="2400" b="1" dirty="0" smtClean="0">
                <a:latin typeface="宋体" pitchFamily="2" charset="-122"/>
              </a:rPr>
              <a:t>《</a:t>
            </a:r>
            <a:r>
              <a:rPr lang="zh-CN" altLang="en-US" sz="2400" b="1" dirty="0" smtClean="0">
                <a:latin typeface="宋体" pitchFamily="2" charset="-122"/>
              </a:rPr>
              <a:t>收获</a:t>
            </a:r>
            <a:r>
              <a:rPr lang="en-US" altLang="zh-CN" sz="2400" b="1" dirty="0" smtClean="0">
                <a:latin typeface="宋体" pitchFamily="2" charset="-122"/>
              </a:rPr>
              <a:t>》</a:t>
            </a:r>
            <a:r>
              <a:rPr lang="zh-CN" altLang="en-US" sz="2400" b="1" dirty="0" smtClean="0">
                <a:latin typeface="宋体" pitchFamily="2" charset="-122"/>
              </a:rPr>
              <a:t>上发表的小说</a:t>
            </a:r>
            <a:r>
              <a:rPr lang="en-US" altLang="zh-CN" sz="2400" b="1" dirty="0" smtClean="0">
                <a:latin typeface="宋体" pitchFamily="2" charset="-122"/>
              </a:rPr>
              <a:t>《</a:t>
            </a:r>
            <a:r>
              <a:rPr lang="zh-CN" altLang="en-US" sz="2400" b="1" dirty="0" smtClean="0">
                <a:latin typeface="宋体" pitchFamily="2" charset="-122"/>
              </a:rPr>
              <a:t>人生</a:t>
            </a:r>
            <a:r>
              <a:rPr lang="en-US" altLang="zh-CN" sz="2400" b="1" dirty="0" smtClean="0">
                <a:latin typeface="宋体" pitchFamily="2" charset="-122"/>
              </a:rPr>
              <a:t>》</a:t>
            </a:r>
            <a:r>
              <a:rPr lang="zh-CN" altLang="en-US" sz="2400" b="1" dirty="0" smtClean="0">
                <a:latin typeface="宋体" pitchFamily="2" charset="-122"/>
              </a:rPr>
              <a:t>，刚刚从蹬三轮车的临时工升格为收发信件的助理的马云，受此鼓舞参加了第二次高考。</a:t>
            </a:r>
          </a:p>
          <a:p>
            <a:pPr>
              <a:lnSpc>
                <a:spcPts val="3500"/>
              </a:lnSpc>
            </a:pPr>
            <a:r>
              <a:rPr lang="en-US" altLang="zh-CN" sz="2400" b="1" dirty="0" smtClean="0">
                <a:latin typeface="宋体" pitchFamily="2" charset="-122"/>
              </a:rPr>
              <a:t>B</a:t>
            </a:r>
            <a:r>
              <a:rPr lang="zh-CN" altLang="en-US" sz="2400" b="1" dirty="0" smtClean="0">
                <a:latin typeface="宋体" pitchFamily="2" charset="-122"/>
              </a:rPr>
              <a:t>．在杭州师范学院当学生会主席时，马云骑车飞得更快了，这是马云经常去附近学校借东西练出来的，最多的一次马云去了</a:t>
            </a:r>
            <a:r>
              <a:rPr lang="en-US" altLang="zh-CN" sz="2400" b="1" dirty="0" smtClean="0">
                <a:latin typeface="宋体" pitchFamily="2" charset="-122"/>
              </a:rPr>
              <a:t>6</a:t>
            </a:r>
            <a:r>
              <a:rPr lang="zh-CN" altLang="en-US" sz="2400" b="1" dirty="0" smtClean="0">
                <a:latin typeface="宋体" pitchFamily="2" charset="-122"/>
              </a:rPr>
              <a:t>个学校。</a:t>
            </a:r>
          </a:p>
          <a:p>
            <a:pPr>
              <a:lnSpc>
                <a:spcPts val="3500"/>
              </a:lnSpc>
            </a:pPr>
            <a:r>
              <a:rPr lang="en-US" altLang="zh-CN" sz="2400" b="1" dirty="0" smtClean="0">
                <a:latin typeface="宋体" pitchFamily="2" charset="-122"/>
              </a:rPr>
              <a:t>C</a:t>
            </a:r>
            <a:r>
              <a:rPr lang="zh-CN" altLang="en-US" sz="2400" b="1" dirty="0" smtClean="0">
                <a:latin typeface="宋体" pitchFamily="2" charset="-122"/>
              </a:rPr>
              <a:t>．马云在给自己创造机会的同时也给别人带来了利益，他有一阵子去外面吃饭喝茶，常有人争相替他结账，以此表示对他的感谢。</a:t>
            </a:r>
          </a:p>
          <a:p>
            <a:pPr indent="542925">
              <a:lnSpc>
                <a:spcPts val="3500"/>
              </a:lnSpc>
            </a:pPr>
            <a:endParaRPr lang="zh-CN" altLang="en-US" sz="2400" b="1" dirty="0">
              <a:latin typeface="宋体" pitchFamily="2" charset="-122"/>
            </a:endParaRPr>
          </a:p>
          <a:p>
            <a:pPr indent="542925">
              <a:lnSpc>
                <a:spcPts val="3500"/>
              </a:lnSpc>
            </a:pPr>
            <a:endParaRPr lang="zh-CN"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10"/>
          <p:cNvGrpSpPr>
            <a:grpSpLocks/>
          </p:cNvGrpSpPr>
          <p:nvPr/>
        </p:nvGrpSpPr>
        <p:grpSpPr bwMode="auto">
          <a:xfrm>
            <a:off x="1588" y="4581525"/>
            <a:ext cx="609600" cy="2028825"/>
            <a:chOff x="0" y="0"/>
            <a:chExt cx="384" cy="1278"/>
          </a:xfrm>
        </p:grpSpPr>
        <p:pic>
          <p:nvPicPr>
            <p:cNvPr id="999430"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9943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99943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D</a:t>
            </a:r>
            <a:r>
              <a:rPr lang="zh-CN" altLang="en-US" sz="2400" b="1" dirty="0" smtClean="0">
                <a:latin typeface="宋体" pitchFamily="2" charset="-122"/>
              </a:rPr>
              <a:t>．马云说，一个公司是不是伟大，不是看它赚了多少钱，要看它有没有为社会解决问题，这说明马云是个有较高社会责任感的人。</a:t>
            </a:r>
          </a:p>
          <a:p>
            <a:pPr>
              <a:lnSpc>
                <a:spcPts val="3500"/>
              </a:lnSpc>
            </a:pPr>
            <a:r>
              <a:rPr lang="en-US" altLang="zh-CN" sz="2400" b="1" dirty="0" smtClean="0">
                <a:latin typeface="宋体" pitchFamily="2" charset="-122"/>
              </a:rPr>
              <a:t>E</a:t>
            </a:r>
            <a:r>
              <a:rPr lang="zh-CN" altLang="en-US" sz="2400" b="1" dirty="0" smtClean="0">
                <a:latin typeface="宋体" pitchFamily="2" charset="-122"/>
              </a:rPr>
              <a:t>．本文以时间为顺序，介绍了马云</a:t>
            </a:r>
            <a:r>
              <a:rPr lang="en-US" altLang="zh-CN" sz="2400" b="1" dirty="0" smtClean="0">
                <a:latin typeface="宋体" pitchFamily="2" charset="-122"/>
              </a:rPr>
              <a:t>80</a:t>
            </a:r>
            <a:r>
              <a:rPr lang="zh-CN" altLang="en-US" sz="2400" b="1" dirty="0" smtClean="0">
                <a:latin typeface="宋体" pitchFamily="2" charset="-122"/>
              </a:rPr>
              <a:t>年代至今的一些重要人生经历，让读者看到了风云人物所经历的磨难以及成功者背后的汗水。</a:t>
            </a:r>
          </a:p>
          <a:p>
            <a:pPr indent="542925">
              <a:lnSpc>
                <a:spcPts val="3500"/>
              </a:lnSpc>
            </a:pPr>
            <a:endParaRPr lang="zh-CN" altLang="en-US" sz="2400" b="1" dirty="0">
              <a:latin typeface="宋体" pitchFamily="2" charset="-122"/>
            </a:endParaRPr>
          </a:p>
          <a:p>
            <a:pPr indent="542925">
              <a:lnSpc>
                <a:spcPts val="3500"/>
              </a:lnSpc>
            </a:pPr>
            <a:endParaRPr lang="zh-CN"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10"/>
          <p:cNvGrpSpPr>
            <a:grpSpLocks/>
          </p:cNvGrpSpPr>
          <p:nvPr/>
        </p:nvGrpSpPr>
        <p:grpSpPr bwMode="auto">
          <a:xfrm>
            <a:off x="1588" y="4581525"/>
            <a:ext cx="609600" cy="2028825"/>
            <a:chOff x="0" y="0"/>
            <a:chExt cx="384" cy="1278"/>
          </a:xfrm>
        </p:grpSpPr>
        <p:pic>
          <p:nvPicPr>
            <p:cNvPr id="999430"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99943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99943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indent="542925">
              <a:lnSpc>
                <a:spcPts val="3500"/>
              </a:lnSpc>
            </a:pPr>
            <a:endParaRPr lang="zh-CN" altLang="en-US" sz="2400" b="1" dirty="0">
              <a:solidFill>
                <a:srgbClr val="990033"/>
              </a:solidFill>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答</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不给分。</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本题考查考生对传记有关内容的分析与概括能力。能力层级为</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项，“受此鼓舞”不妥，原文是“被文学作品鼓舞着”。</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项，强加因果。“骑车飞得更快了”是因为马云的热情，不是马云经常去附近学校借东西练出来的。</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项，“常有人争相替他结账”不妥，原文为“常有人默默替他结账”。</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10"/>
          <p:cNvGrpSpPr>
            <a:grpSpLocks/>
          </p:cNvGrpSpPr>
          <p:nvPr/>
        </p:nvGrpSpPr>
        <p:grpSpPr bwMode="auto">
          <a:xfrm>
            <a:off x="1588" y="4581525"/>
            <a:ext cx="609600" cy="2028825"/>
            <a:chOff x="0" y="0"/>
            <a:chExt cx="384" cy="1278"/>
          </a:xfrm>
        </p:grpSpPr>
        <p:pic>
          <p:nvPicPr>
            <p:cNvPr id="1000454"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0045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00045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a:t>
            </a:r>
            <a:r>
              <a:rPr lang="en-US" altLang="zh-CN" sz="2400" b="1" dirty="0" smtClean="0">
                <a:latin typeface="宋体" pitchFamily="2" charset="-122"/>
              </a:rPr>
              <a:t>2.</a:t>
            </a:r>
            <a:r>
              <a:rPr lang="zh-CN" altLang="en-US" sz="2400" b="1" dirty="0" smtClean="0">
                <a:latin typeface="宋体" pitchFamily="2" charset="-122"/>
              </a:rPr>
              <a:t>“马云越来越有做一点事情，与时代合拍的冲动”这句话在文中有什么作用？请结合文本简要分析。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突出马云的个性特征</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紧跟时代潮流、敢于创新的自信和勇气。②紧扣题目，表达了作者对马云敢想敢干的赞同，揭示了文章主题。③提示下文，为下文马云进入互联网和电子商务大时代等做铺垫。</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分。若答其他，言之成理亦可酌情给分</a:t>
            </a:r>
            <a:r>
              <a:rPr lang="en-US" altLang="zh-CN" sz="2400" b="1" dirty="0" smtClean="0">
                <a:solidFill>
                  <a:srgbClr val="990033"/>
                </a:solidFill>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本题考查分析、概括文章内容的能力，能力层级为</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一般来说，“一句话或一段话在文中有什么作用”这类问题，要从内容和结构两方面去回答。解答此题首先要有知识储备，如引发阅读兴趣、引起读者思考、奠定基调、引出下文等；其次要联系全文做具体分析。</a:t>
            </a:r>
          </a:p>
          <a:p>
            <a:pPr>
              <a:lnSpc>
                <a:spcPts val="3500"/>
              </a:lnSpc>
            </a:pPr>
            <a:endParaRPr lang="zh-CN" altLang="zh-CN" sz="2400" b="1" dirty="0">
              <a:solidFill>
                <a:srgbClr val="990033"/>
              </a:solidFill>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10"/>
          <p:cNvGrpSpPr>
            <a:grpSpLocks/>
          </p:cNvGrpSpPr>
          <p:nvPr/>
        </p:nvGrpSpPr>
        <p:grpSpPr bwMode="auto">
          <a:xfrm>
            <a:off x="1588" y="4581525"/>
            <a:ext cx="609600" cy="2028825"/>
            <a:chOff x="0" y="0"/>
            <a:chExt cx="384" cy="1278"/>
          </a:xfrm>
        </p:grpSpPr>
        <p:pic>
          <p:nvPicPr>
            <p:cNvPr id="1001478"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0147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00148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ct val="122000"/>
              </a:lnSpc>
            </a:pPr>
            <a:r>
              <a:rPr lang="en-US" altLang="zh-CN" sz="2400" b="1" dirty="0" smtClean="0">
                <a:latin typeface="宋体" pitchFamily="2" charset="-122"/>
              </a:rPr>
              <a:t>3.</a:t>
            </a:r>
            <a:r>
              <a:rPr lang="zh-CN" altLang="en-US" sz="2400" b="1" dirty="0" smtClean="0">
                <a:latin typeface="宋体" pitchFamily="2" charset="-122"/>
              </a:rPr>
              <a:t>纵观全文，马云把哪些不可能的事情变成了可能？请结合文本简析。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a:lnSpc>
                <a:spcPct val="1220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尽管第二次高考时，数学只考了</a:t>
            </a:r>
            <a:r>
              <a:rPr lang="en-US" altLang="zh-CN" sz="2400" b="1" dirty="0" smtClean="0">
                <a:solidFill>
                  <a:srgbClr val="990033"/>
                </a:solidFill>
                <a:latin typeface="宋体" pitchFamily="2" charset="-122"/>
              </a:rPr>
              <a:t>19</a:t>
            </a:r>
            <a:r>
              <a:rPr lang="zh-CN" altLang="en-US" sz="2400" b="1" dirty="0" smtClean="0">
                <a:solidFill>
                  <a:srgbClr val="990033"/>
                </a:solidFill>
                <a:latin typeface="宋体" pitchFamily="2" charset="-122"/>
              </a:rPr>
              <a:t>分，经复习后最终却考进杭州师范学院。②尽管英语是语文老师教的，尽管没有出过国，马云却成了半个海归，大学英语课上一开口就震惊了全班。③从零开始，把学生会的各项活动搞得有声有色。④一度被认为是骗子，却建立了阿里巴巴，颠覆了零售业。⑤建立菜鸟物流系统，颠覆了物流业，让快递员轻松起来。⑥创立淘宝网，虽不被人看好，如今却家喻户晓。</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各</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分。言之成理即可酌情给分</a:t>
            </a:r>
            <a:r>
              <a:rPr lang="en-US" altLang="zh-CN" sz="2400" b="1" dirty="0" smtClean="0">
                <a:solidFill>
                  <a:srgbClr val="990033"/>
                </a:solidFill>
                <a:latin typeface="宋体" pitchFamily="2" charset="-122"/>
              </a:rPr>
              <a:t>)</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10"/>
          <p:cNvGrpSpPr>
            <a:grpSpLocks/>
          </p:cNvGrpSpPr>
          <p:nvPr/>
        </p:nvGrpSpPr>
        <p:grpSpPr bwMode="auto">
          <a:xfrm>
            <a:off x="1588" y="4581525"/>
            <a:ext cx="609600" cy="2028825"/>
            <a:chOff x="0" y="0"/>
            <a:chExt cx="384" cy="1278"/>
          </a:xfrm>
        </p:grpSpPr>
        <p:pic>
          <p:nvPicPr>
            <p:cNvPr id="1003526"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0352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00352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642"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在农耕社会，手工艺始于对自然物质的利用和各种工具的制造和使用。农业耕作所需要的犁、耙、锄，饮食起居所需要的陶罐、簸箕、箩筐，交通运输所需要的担、船、轿，以及织锦、染布、造纸等日常生活所需的各种物品，都留下了手工艺的印记。而且，随着生产力水平的提高和社会的发展，手工艺门类越来越齐全。</a:t>
            </a:r>
            <a:r>
              <a:rPr lang="en-US" altLang="zh-CN" sz="2400" b="1" dirty="0" smtClean="0">
                <a:latin typeface="宋体" pitchFamily="2" charset="-122"/>
              </a:rPr>
              <a:t>……</a:t>
            </a:r>
            <a:r>
              <a:rPr lang="zh-CN" altLang="en-US" sz="2400" b="1" dirty="0" smtClean="0">
                <a:latin typeface="宋体" pitchFamily="2" charset="-122"/>
              </a:rPr>
              <a:t>作为人类的发明创造，所有传统技艺不只是人们简单的生活所需，更蕴含了人类的聪明才智和情感追求。木雕、石雕、玉雕、泥塑、面塑给人以美的愉悦，剪纸、刻纸、皮影、年画有丰富的文化内涵和艺术价值，造纸术和印刷术对文明的传承和传播起了极大的作用</a:t>
            </a:r>
            <a:r>
              <a:rPr lang="en-US" altLang="zh-CN" sz="2400" b="1" dirty="0" smtClean="0">
                <a:latin typeface="宋体" pitchFamily="2" charset="-122"/>
              </a:rPr>
              <a:t>……</a:t>
            </a:r>
            <a:r>
              <a:rPr lang="zh-CN" altLang="en-US" sz="2400" b="1" dirty="0" smtClean="0">
                <a:latin typeface="宋体" pitchFamily="2" charset="-122"/>
              </a:rPr>
              <a:t>手工艺和手工艺品能给人以美</a:t>
            </a:r>
          </a:p>
        </p:txBody>
      </p:sp>
      <p:sp>
        <p:nvSpPr>
          <p:cNvPr id="126464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46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46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56550" cy="5156200"/>
          </a:xfrm>
          <a:prstGeom prst="rect">
            <a:avLst/>
          </a:prstGeom>
          <a:noFill/>
          <a:ln w="9525">
            <a:noFill/>
            <a:miter lim="800000"/>
            <a:headEnd/>
            <a:tailEnd/>
          </a:ln>
        </p:spPr>
        <p:txBody>
          <a:bodyPr/>
          <a:lstStyle/>
          <a:p>
            <a:pPr>
              <a:lnSpc>
                <a:spcPct val="1220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本题考查考生对原文相关内容的理解分析和归纳概括能力。能力层级为</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。考生只要把原文中的有关内容准确找出，并用自己的语言加以归纳概括即可。</a:t>
            </a:r>
            <a:endParaRPr lang="en-US" altLang="zh-CN" sz="2400" b="1" dirty="0" smtClean="0">
              <a:solidFill>
                <a:srgbClr val="990033"/>
              </a:solidFill>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10"/>
          <p:cNvGrpSpPr>
            <a:grpSpLocks/>
          </p:cNvGrpSpPr>
          <p:nvPr/>
        </p:nvGrpSpPr>
        <p:grpSpPr bwMode="auto">
          <a:xfrm>
            <a:off x="1588" y="4581525"/>
            <a:ext cx="609600" cy="2028825"/>
            <a:chOff x="0" y="0"/>
            <a:chExt cx="384" cy="1278"/>
          </a:xfrm>
        </p:grpSpPr>
        <p:pic>
          <p:nvPicPr>
            <p:cNvPr id="1004550"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0455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00455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ct val="122000"/>
              </a:lnSpc>
            </a:pPr>
            <a:r>
              <a:rPr lang="en-US" altLang="zh-CN" sz="2400" b="1" dirty="0" smtClean="0">
                <a:latin typeface="宋体" pitchFamily="2" charset="-122"/>
              </a:rPr>
              <a:t>4.</a:t>
            </a:r>
            <a:r>
              <a:rPr lang="zh-CN" altLang="en-US" sz="2400" b="1" dirty="0" smtClean="0">
                <a:latin typeface="宋体" pitchFamily="2" charset="-122"/>
              </a:rPr>
              <a:t>马云成功的原因是什么？请结合文本，谈谈你的看法和理由。</a:t>
            </a:r>
            <a:r>
              <a:rPr lang="en-US" altLang="zh-CN" sz="2400" b="1" dirty="0" smtClean="0">
                <a:latin typeface="宋体" pitchFamily="2" charset="-122"/>
              </a:rPr>
              <a:t>(8</a:t>
            </a:r>
            <a:r>
              <a:rPr lang="zh-CN" altLang="en-US" sz="2400" b="1" dirty="0" smtClean="0">
                <a:latin typeface="宋体" pitchFamily="2" charset="-122"/>
              </a:rPr>
              <a:t>分</a:t>
            </a:r>
            <a:r>
              <a:rPr lang="en-US" altLang="zh-CN" sz="2400" b="1" dirty="0" smtClean="0">
                <a:latin typeface="宋体" pitchFamily="2" charset="-122"/>
              </a:rPr>
              <a:t>)</a:t>
            </a:r>
          </a:p>
          <a:p>
            <a:pPr>
              <a:lnSpc>
                <a:spcPct val="1220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马云的成功既有他个人的因素，也和外部社会大环境以及朋友的支持分不开。</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)①</a:t>
            </a:r>
            <a:r>
              <a:rPr lang="zh-CN" altLang="en-US" sz="2400" b="1" dirty="0" smtClean="0">
                <a:solidFill>
                  <a:srgbClr val="990033"/>
                </a:solidFill>
                <a:latin typeface="宋体" pitchFamily="2" charset="-122"/>
              </a:rPr>
              <a:t>不懈追求的个性品质。马云头脑冷静，有远见卓识，是一个善于学习、敢于实践、执着坚持的人。</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)②</a:t>
            </a:r>
            <a:r>
              <a:rPr lang="zh-CN" altLang="en-US" sz="2400" b="1" dirty="0" smtClean="0">
                <a:solidFill>
                  <a:srgbClr val="990033"/>
                </a:solidFill>
                <a:latin typeface="宋体" pitchFamily="2" charset="-122"/>
              </a:rPr>
              <a:t>社会外部环境好。</a:t>
            </a:r>
            <a:r>
              <a:rPr lang="en-US" altLang="zh-CN" sz="2400" b="1" dirty="0" smtClean="0">
                <a:solidFill>
                  <a:srgbClr val="990033"/>
                </a:solidFill>
                <a:latin typeface="宋体" pitchFamily="2" charset="-122"/>
              </a:rPr>
              <a:t>1992</a:t>
            </a:r>
            <a:r>
              <a:rPr lang="zh-CN" altLang="en-US" sz="2400" b="1" dirty="0" smtClean="0">
                <a:solidFill>
                  <a:srgbClr val="990033"/>
                </a:solidFill>
                <a:latin typeface="宋体" pitchFamily="2" charset="-122"/>
              </a:rPr>
              <a:t>年邓小平发表南方谈话给马云带来了机遇。</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)③</a:t>
            </a:r>
            <a:r>
              <a:rPr lang="zh-CN" altLang="en-US" sz="2400" b="1" dirty="0" smtClean="0">
                <a:solidFill>
                  <a:srgbClr val="990033"/>
                </a:solidFill>
                <a:latin typeface="宋体" pitchFamily="2" charset="-122"/>
              </a:rPr>
              <a:t>朋友帮助及时、到位。银泰集团的董事局主席沈国军转而做了菜鸟物流的首席执行官；软银董事局主席孙正义对马云的信任和支持前所未有。</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言之成理即可酌情给分</a:t>
            </a:r>
            <a:r>
              <a:rPr lang="en-US" altLang="zh-CN" sz="2400" b="1" dirty="0" smtClean="0">
                <a:solidFill>
                  <a:srgbClr val="990033"/>
                </a:solidFill>
                <a:latin typeface="宋体" pitchFamily="2" charset="-122"/>
              </a:rPr>
              <a:t>)</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10"/>
          <p:cNvGrpSpPr>
            <a:grpSpLocks/>
          </p:cNvGrpSpPr>
          <p:nvPr/>
        </p:nvGrpSpPr>
        <p:grpSpPr bwMode="auto">
          <a:xfrm>
            <a:off x="1588" y="4581525"/>
            <a:ext cx="609600" cy="2028825"/>
            <a:chOff x="0" y="0"/>
            <a:chExt cx="384" cy="1278"/>
          </a:xfrm>
        </p:grpSpPr>
        <p:pic>
          <p:nvPicPr>
            <p:cNvPr id="1005574"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0557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00557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amond(i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ct val="1220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本题考查对传记作品的探究能力，能力层级为</a:t>
            </a:r>
            <a:r>
              <a:rPr lang="en-US" altLang="zh-CN" sz="2400" b="1" dirty="0" smtClean="0">
                <a:solidFill>
                  <a:srgbClr val="990033"/>
                </a:solidFill>
                <a:latin typeface="宋体" pitchFamily="2" charset="-122"/>
              </a:rPr>
              <a:t>F</a:t>
            </a:r>
            <a:r>
              <a:rPr lang="zh-CN" altLang="en-US" sz="2400" b="1" dirty="0" smtClean="0">
                <a:solidFill>
                  <a:srgbClr val="990033"/>
                </a:solidFill>
                <a:latin typeface="宋体" pitchFamily="2" charset="-122"/>
              </a:rPr>
              <a:t>。考生在回答本题时，可以在分析内容的基础上探究作者的写作意图，并结合自己的认识，选取合适的角度分析。本题难度不大，其实是信息的筛选和整合，传主成功的原因一般要从客观和主观两方面表述，客观原因包括社会背景和周围人物的影响，主观原因指传主具备的思想品质、才学能力、处事方法等。每条原因后都要有结合传主的相关事迹进行的分析。</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分析语言特色，把握文章结构，概括中心思想</a:t>
            </a:r>
          </a:p>
        </p:txBody>
      </p:sp>
      <p:grpSp>
        <p:nvGrpSpPr>
          <p:cNvPr id="4" name="Group 10"/>
          <p:cNvGrpSpPr>
            <a:grpSpLocks/>
          </p:cNvGrpSpPr>
          <p:nvPr/>
        </p:nvGrpSpPr>
        <p:grpSpPr bwMode="auto">
          <a:xfrm>
            <a:off x="1588" y="4581525"/>
            <a:ext cx="609600" cy="2028825"/>
            <a:chOff x="0" y="0"/>
            <a:chExt cx="384" cy="1278"/>
          </a:xfrm>
        </p:grpSpPr>
        <p:pic>
          <p:nvPicPr>
            <p:cNvPr id="1006598"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0659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00660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611188" y="2708275"/>
            <a:ext cx="8424862" cy="2123658"/>
          </a:xfrm>
          <a:prstGeom prst="rect">
            <a:avLst/>
          </a:prstGeom>
          <a:noFill/>
          <a:ln w="9525">
            <a:noFill/>
            <a:miter lim="800000"/>
            <a:headEnd/>
            <a:tailEnd/>
          </a:ln>
        </p:spPr>
        <p:txBody>
          <a:bodyPr>
            <a:spAutoFit/>
          </a:bodyPr>
          <a:lstStyle/>
          <a:p>
            <a:pPr>
              <a:buFontTx/>
              <a:buNone/>
            </a:pPr>
            <a:r>
              <a:rPr lang="zh-CN" altLang="en-US" sz="4400" dirty="0">
                <a:solidFill>
                  <a:srgbClr val="FF6600"/>
                </a:solidFill>
                <a:latin typeface="黑体" pitchFamily="2" charset="-122"/>
                <a:ea typeface="黑体" pitchFamily="2" charset="-122"/>
              </a:rPr>
              <a:t>第</a:t>
            </a:r>
            <a:r>
              <a:rPr lang="en-US" altLang="zh-CN" sz="4400" dirty="0">
                <a:solidFill>
                  <a:srgbClr val="FF6600"/>
                </a:solidFill>
                <a:latin typeface="黑体" pitchFamily="2" charset="-122"/>
                <a:ea typeface="黑体" pitchFamily="2" charset="-122"/>
              </a:rPr>
              <a:t>3</a:t>
            </a:r>
            <a:r>
              <a:rPr lang="zh-CN" altLang="en-US" sz="4400" dirty="0">
                <a:solidFill>
                  <a:srgbClr val="FF6600"/>
                </a:solidFill>
                <a:latin typeface="黑体" pitchFamily="2" charset="-122"/>
                <a:ea typeface="黑体" pitchFamily="2" charset="-122"/>
              </a:rPr>
              <a:t>讲　</a:t>
            </a:r>
            <a:r>
              <a:rPr lang="zh-CN" altLang="en-US" sz="4400" dirty="0" smtClean="0">
                <a:solidFill>
                  <a:srgbClr val="FF6600"/>
                </a:solidFill>
                <a:latin typeface="黑体" pitchFamily="2" charset="-122"/>
                <a:ea typeface="黑体" pitchFamily="2" charset="-122"/>
              </a:rPr>
              <a:t>分析文本的文体基本特征和主要表现手法</a:t>
            </a:r>
          </a:p>
          <a:p>
            <a:endParaRPr lang="zh-CN" altLang="en-US" sz="4400" dirty="0">
              <a:solidFill>
                <a:srgbClr val="FF6600"/>
              </a:solidFill>
              <a:latin typeface="黑体" pitchFamily="2" charset="-122"/>
              <a:ea typeface="黑体" pitchFamily="2" charset="-122"/>
            </a:endParaRPr>
          </a:p>
        </p:txBody>
      </p:sp>
      <p:grpSp>
        <p:nvGrpSpPr>
          <p:cNvPr id="2" name="Group 4"/>
          <p:cNvGrpSpPr>
            <a:grpSpLocks/>
          </p:cNvGrpSpPr>
          <p:nvPr/>
        </p:nvGrpSpPr>
        <p:grpSpPr bwMode="auto">
          <a:xfrm>
            <a:off x="1588" y="777875"/>
            <a:ext cx="609600" cy="2003425"/>
            <a:chOff x="0" y="0"/>
            <a:chExt cx="384" cy="1262"/>
          </a:xfrm>
        </p:grpSpPr>
        <p:pic>
          <p:nvPicPr>
            <p:cNvPr id="1007621" name="Picture 5">
              <a:hlinkClick r:id="rId2" action="ppaction://hlinksldjump"/>
            </p:cNvPr>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007622" name="内容占位符 2">
              <a:hlinkClick r:id="rId4" action="ppaction://hlinksldjump"/>
            </p:cNvPr>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真题</a:t>
              </a:r>
              <a:r>
                <a:rPr lang="en-US" b="1" dirty="0">
                  <a:solidFill>
                    <a:schemeClr val="bg1"/>
                  </a:solidFill>
                </a:rPr>
                <a:t>.</a:t>
              </a:r>
            </a:p>
            <a:p>
              <a:pPr>
                <a:lnSpc>
                  <a:spcPts val="2300"/>
                </a:lnSpc>
              </a:pPr>
              <a:r>
                <a:rPr lang="zh-CN" altLang="en-US" sz="2000" b="1" dirty="0">
                  <a:solidFill>
                    <a:schemeClr val="bg1"/>
                  </a:solidFill>
                  <a:ea typeface="幼圆" pitchFamily="49" charset="-122"/>
                </a:rPr>
                <a:t>指导</a:t>
              </a:r>
            </a:p>
          </p:txBody>
        </p:sp>
      </p:grpSp>
      <p:grpSp>
        <p:nvGrpSpPr>
          <p:cNvPr id="3" name="Group 7"/>
          <p:cNvGrpSpPr>
            <a:grpSpLocks/>
          </p:cNvGrpSpPr>
          <p:nvPr/>
        </p:nvGrpSpPr>
        <p:grpSpPr bwMode="auto">
          <a:xfrm>
            <a:off x="1588" y="2674938"/>
            <a:ext cx="609600" cy="1978025"/>
            <a:chOff x="0" y="0"/>
            <a:chExt cx="384" cy="1246"/>
          </a:xfrm>
        </p:grpSpPr>
        <p:pic>
          <p:nvPicPr>
            <p:cNvPr id="1007624" name="Picture 8"/>
            <p:cNvPicPr>
              <a:picLocks noChangeAspect="1" noChangeArrowheads="1"/>
            </p:cNvPicPr>
            <p:nvPr/>
          </p:nvPicPr>
          <p:blipFill>
            <a:blip r:embed="rId5"/>
            <a:srcRect/>
            <a:stretch>
              <a:fillRect/>
            </a:stretch>
          </p:blipFill>
          <p:spPr bwMode="auto">
            <a:xfrm>
              <a:off x="0" y="0"/>
              <a:ext cx="384" cy="1171"/>
            </a:xfrm>
            <a:prstGeom prst="rect">
              <a:avLst/>
            </a:prstGeom>
            <a:noFill/>
            <a:ln w="9525">
              <a:noFill/>
              <a:miter lim="800000"/>
              <a:headEnd/>
              <a:tailEnd/>
            </a:ln>
          </p:spPr>
        </p:pic>
        <p:sp>
          <p:nvSpPr>
            <p:cNvPr id="1007625" name="内容占位符 2">
              <a:hlinkClick r:id="rId6" action="ppaction://hlinksldjump"/>
            </p:cNvPr>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考点</a:t>
              </a:r>
              <a:r>
                <a:rPr lang="en-US" b="1" dirty="0">
                  <a:solidFill>
                    <a:schemeClr val="bg1"/>
                  </a:solidFill>
                </a:rPr>
                <a:t>.</a:t>
              </a:r>
            </a:p>
            <a:p>
              <a:pPr>
                <a:lnSpc>
                  <a:spcPts val="2300"/>
                </a:lnSpc>
              </a:pPr>
              <a:r>
                <a:rPr lang="zh-CN" altLang="en-US" sz="2000" b="1" dirty="0">
                  <a:solidFill>
                    <a:schemeClr val="bg1"/>
                  </a:solidFill>
                  <a:ea typeface="幼圆" pitchFamily="49" charset="-122"/>
                </a:rPr>
                <a:t>技法</a:t>
              </a:r>
            </a:p>
          </p:txBody>
        </p:sp>
      </p:grpSp>
      <p:grpSp>
        <p:nvGrpSpPr>
          <p:cNvPr id="4" name="Group 10"/>
          <p:cNvGrpSpPr>
            <a:grpSpLocks/>
          </p:cNvGrpSpPr>
          <p:nvPr/>
        </p:nvGrpSpPr>
        <p:grpSpPr bwMode="auto">
          <a:xfrm>
            <a:off x="1588" y="4581525"/>
            <a:ext cx="609600" cy="2028825"/>
            <a:chOff x="0" y="0"/>
            <a:chExt cx="384" cy="1278"/>
          </a:xfrm>
        </p:grpSpPr>
        <p:pic>
          <p:nvPicPr>
            <p:cNvPr id="1007627" name="Picture 11"/>
            <p:cNvPicPr>
              <a:picLocks noChangeAspect="1" noChangeArrowheads="1"/>
            </p:cNvPicPr>
            <p:nvPr/>
          </p:nvPicPr>
          <p:blipFill>
            <a:blip r:embed="rId7"/>
            <a:srcRect/>
            <a:stretch>
              <a:fillRect/>
            </a:stretch>
          </p:blipFill>
          <p:spPr bwMode="auto">
            <a:xfrm>
              <a:off x="0" y="0"/>
              <a:ext cx="384" cy="1171"/>
            </a:xfrm>
            <a:prstGeom prst="rect">
              <a:avLst/>
            </a:prstGeom>
            <a:noFill/>
            <a:ln w="9525">
              <a:noFill/>
              <a:miter lim="800000"/>
              <a:headEnd/>
              <a:tailEnd/>
            </a:ln>
          </p:spPr>
        </p:pic>
        <p:sp>
          <p:nvSpPr>
            <p:cNvPr id="1007628" name="内容占位符 2">
              <a:hlinkClick r:id="rId8" action="ppaction://hlinksldjump"/>
            </p:cNvPr>
            <p:cNvSpPr>
              <a:spLocks noChangeArrowheads="1"/>
            </p:cNvSpPr>
            <p:nvPr/>
          </p:nvSpPr>
          <p:spPr bwMode="auto">
            <a:xfrm>
              <a:off x="49" y="129"/>
              <a:ext cx="272" cy="114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训练</a:t>
              </a:r>
              <a:r>
                <a:rPr lang="en-US" b="1" dirty="0">
                  <a:solidFill>
                    <a:schemeClr val="bg1"/>
                  </a:solidFill>
                </a:rPr>
                <a:t>.</a:t>
              </a:r>
            </a:p>
            <a:p>
              <a:pPr>
                <a:lnSpc>
                  <a:spcPts val="2300"/>
                </a:lnSpc>
              </a:pPr>
              <a:r>
                <a:rPr lang="zh-CN" altLang="en-US" sz="2000" b="1" dirty="0">
                  <a:solidFill>
                    <a:schemeClr val="bg1"/>
                  </a:solidFill>
                  <a:ea typeface="幼圆" pitchFamily="49" charset="-122"/>
                </a:rPr>
                <a:t>检测</a:t>
              </a:r>
            </a:p>
          </p:txBody>
        </p:sp>
      </p:grpSp>
      <p:sp>
        <p:nvSpPr>
          <p:cNvPr id="1007629" name="动作按钮: 自定义 7">
            <a:hlinkClick r:id="rId9"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3"/>
                                        </p:tgtEl>
                                      </p:cBhvr>
                                    </p:animEffect>
                                    <p:animScale>
                                      <p:cBhvr>
                                        <p:cTn id="17" dur="250" autoRev="1" fill="hold"/>
                                        <p:tgtEl>
                                          <p:spTgt spid="3"/>
                                        </p:tgtEl>
                                      </p:cBhvr>
                                      <p:by x="105000" y="105000"/>
                                    </p:animScale>
                                  </p:childTnLst>
                                </p:cTn>
                              </p:par>
                            </p:childTnLst>
                          </p:cTn>
                        </p:par>
                        <p:par>
                          <p:cTn id="18" fill="hold">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4"/>
                                        </p:tgtEl>
                                      </p:cBhvr>
                                    </p:animEffect>
                                    <p:animScale>
                                      <p:cBhvr>
                                        <p:cTn id="21"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baseline="-250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baseline="-25000"/>
            </a:p>
          </p:txBody>
        </p:sp>
      </p:grpSp>
      <p:sp>
        <p:nvSpPr>
          <p:cNvPr id="848904"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indent="628650">
              <a:lnSpc>
                <a:spcPts val="3500"/>
              </a:lnSpc>
              <a:buFontTx/>
              <a:buNone/>
            </a:pPr>
            <a:r>
              <a:rPr lang="zh-CN" altLang="en-US" sz="2400" b="1" dirty="0" smtClean="0">
                <a:latin typeface="宋体" pitchFamily="2" charset="-122"/>
              </a:rPr>
              <a:t>新课标全国卷</a:t>
            </a:r>
            <a:r>
              <a:rPr lang="en-US" altLang="zh-CN" sz="2400" b="1" dirty="0" smtClean="0">
                <a:latin typeface="宋体" pitchFamily="2" charset="-122"/>
              </a:rPr>
              <a:t>《</a:t>
            </a:r>
            <a:r>
              <a:rPr lang="zh-CN" altLang="en-US" sz="2400" b="1" dirty="0" smtClean="0">
                <a:latin typeface="宋体" pitchFamily="2" charset="-122"/>
              </a:rPr>
              <a:t>考试说明</a:t>
            </a:r>
            <a:r>
              <a:rPr lang="en-US" altLang="zh-CN" sz="2400" b="1" dirty="0" smtClean="0">
                <a:latin typeface="宋体" pitchFamily="2" charset="-122"/>
              </a:rPr>
              <a:t>》</a:t>
            </a:r>
            <a:r>
              <a:rPr lang="zh-CN" altLang="en-US" sz="2400" b="1" dirty="0" smtClean="0">
                <a:latin typeface="宋体" pitchFamily="2" charset="-122"/>
              </a:rPr>
              <a:t>对本考点的要求是：分析文本的文体基本特征，比如传记的真实性、文学性，新闻的真实性、及时性、简明性。分析不同文本所采用的不同表现手法，比如分析传记的叙事写人手法、新闻作品各个部分的作用等。对传记的环境描写、人物的刻画、细节的描述以及新闻背景材料的作用等的简要分析，都涉及渲染、烘托、反衬、铺垫等表现手法。能力层级为</a:t>
            </a:r>
            <a:r>
              <a:rPr lang="en-US" altLang="zh-CN" sz="2400" b="1" dirty="0" smtClean="0">
                <a:latin typeface="宋体" pitchFamily="2" charset="-122"/>
              </a:rPr>
              <a:t>C</a:t>
            </a:r>
            <a:r>
              <a:rPr lang="zh-CN" altLang="en-US" sz="2400" b="1" dirty="0" smtClean="0">
                <a:latin typeface="宋体" pitchFamily="2" charset="-122"/>
              </a:rPr>
              <a:t>级。</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buFontTx/>
              <a:buNone/>
              <a:defRPr/>
            </a:pPr>
            <a:r>
              <a:rPr lang="zh-CN" altLang="en-US" sz="2600" b="1">
                <a:solidFill>
                  <a:schemeClr val="bg1"/>
                </a:solidFill>
                <a:latin typeface="幼圆" pitchFamily="49" charset="-122"/>
                <a:ea typeface="幼圆" pitchFamily="49" charset="-122"/>
              </a:rPr>
              <a:t>考纲在线</a:t>
            </a:r>
          </a:p>
        </p:txBody>
      </p:sp>
      <p:sp>
        <p:nvSpPr>
          <p:cNvPr id="100865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48904"/>
                                        </p:tgtEl>
                                        <p:attrNameLst>
                                          <p:attrName>style.visibility</p:attrName>
                                        </p:attrNameLst>
                                      </p:cBhvr>
                                      <p:to>
                                        <p:strVal val="visible"/>
                                      </p:to>
                                    </p:set>
                                    <p:animEffect transition="in" filter="blinds(horizontal)">
                                      <p:cBhvr>
                                        <p:cTn id="12" dur="500"/>
                                        <p:tgtEl>
                                          <p:spTgt spid="848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8904" grpId="0"/>
      <p:bldP spid="12" grpId="0" animBg="1"/>
    </p:bldLst>
  </p:timing>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baseline="-250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baseline="-25000"/>
            </a:p>
          </p:txBody>
        </p:sp>
      </p:grpSp>
      <p:sp>
        <p:nvSpPr>
          <p:cNvPr id="849928" name="矩形 23"/>
          <p:cNvSpPr>
            <a:spLocks noChangeArrowheads="1"/>
          </p:cNvSpPr>
          <p:nvPr/>
        </p:nvSpPr>
        <p:spPr bwMode="auto">
          <a:xfrm>
            <a:off x="571472" y="1071546"/>
            <a:ext cx="8001056" cy="5429288"/>
          </a:xfrm>
          <a:prstGeom prst="rect">
            <a:avLst/>
          </a:prstGeom>
          <a:noFill/>
          <a:ln w="9525">
            <a:noFill/>
            <a:miter lim="800000"/>
            <a:headEnd/>
            <a:tailEnd/>
          </a:ln>
        </p:spPr>
        <p:txBody>
          <a:bodyPr/>
          <a:lstStyle/>
          <a:p>
            <a:pPr>
              <a:lnSpc>
                <a:spcPts val="3500"/>
              </a:lnSpc>
              <a:buFontTx/>
              <a:buNone/>
            </a:pPr>
            <a:r>
              <a:rPr lang="zh-CN" altLang="en-US" sz="2400" b="1" dirty="0">
                <a:latin typeface="宋体" pitchFamily="2" charset="-122"/>
              </a:rPr>
              <a:t>　　</a:t>
            </a:r>
            <a:r>
              <a:rPr lang="zh-CN" altLang="en-US" sz="2400" b="1" dirty="0" smtClean="0">
                <a:latin typeface="宋体" pitchFamily="2" charset="-122"/>
              </a:rPr>
              <a:t>“分析文本的文体基本特征” </a:t>
            </a:r>
            <a:r>
              <a:rPr lang="en-US" altLang="zh-CN" sz="2400" b="1" dirty="0" smtClean="0">
                <a:latin typeface="宋体" pitchFamily="2" charset="-122"/>
              </a:rPr>
              <a:t>2015</a:t>
            </a:r>
            <a:r>
              <a:rPr lang="zh-CN" altLang="en-US" sz="2400" b="1" dirty="0" smtClean="0">
                <a:latin typeface="宋体" pitchFamily="2" charset="-122"/>
              </a:rPr>
              <a:t>年全国卷</a:t>
            </a:r>
            <a:r>
              <a:rPr lang="en-US" altLang="zh-CN" sz="2400" b="1" dirty="0" smtClean="0">
                <a:latin typeface="宋体" pitchFamily="2" charset="-122"/>
              </a:rPr>
              <a:t>Ⅰ</a:t>
            </a:r>
            <a:r>
              <a:rPr lang="zh-CN" altLang="en-US" sz="2400" b="1" dirty="0" smtClean="0">
                <a:latin typeface="宋体" pitchFamily="2" charset="-122"/>
              </a:rPr>
              <a:t>单独作了考查，也经常和“把握文章结构”放在一起考查，如</a:t>
            </a:r>
            <a:r>
              <a:rPr lang="en-US" altLang="zh-CN" sz="2400" b="1" dirty="0" smtClean="0">
                <a:latin typeface="宋体" pitchFamily="2" charset="-122"/>
              </a:rPr>
              <a:t>2014</a:t>
            </a:r>
            <a:r>
              <a:rPr lang="zh-CN" altLang="en-US" sz="2400" b="1" dirty="0" smtClean="0">
                <a:latin typeface="宋体" pitchFamily="2" charset="-122"/>
              </a:rPr>
              <a:t>年辽宁卷。“分析文本的主要表现手法”还经常和“分析语言特色”一起考查，如</a:t>
            </a:r>
            <a:r>
              <a:rPr lang="en-US" altLang="zh-CN" sz="2400" b="1" dirty="0" smtClean="0">
                <a:latin typeface="宋体" pitchFamily="2" charset="-122"/>
              </a:rPr>
              <a:t>2015</a:t>
            </a:r>
            <a:r>
              <a:rPr lang="zh-CN" altLang="en-US" sz="2400" b="1" dirty="0" smtClean="0">
                <a:latin typeface="宋体" pitchFamily="2" charset="-122"/>
              </a:rPr>
              <a:t>年山东卷、</a:t>
            </a:r>
            <a:r>
              <a:rPr lang="en-US" altLang="zh-CN" sz="2400" b="1" dirty="0" smtClean="0">
                <a:latin typeface="宋体" pitchFamily="2" charset="-122"/>
              </a:rPr>
              <a:t>2012</a:t>
            </a:r>
            <a:r>
              <a:rPr lang="zh-CN" altLang="en-US" sz="2400" b="1" dirty="0" smtClean="0">
                <a:latin typeface="宋体" pitchFamily="2" charset="-122"/>
              </a:rPr>
              <a:t>年山东卷、</a:t>
            </a:r>
            <a:r>
              <a:rPr lang="en-US" altLang="zh-CN" sz="2400" b="1" dirty="0" smtClean="0">
                <a:latin typeface="宋体" pitchFamily="2" charset="-122"/>
              </a:rPr>
              <a:t>2011</a:t>
            </a:r>
            <a:r>
              <a:rPr lang="zh-CN" altLang="en-US" sz="2400" b="1" dirty="0" smtClean="0">
                <a:latin typeface="宋体" pitchFamily="2" charset="-122"/>
              </a:rPr>
              <a:t>年和</a:t>
            </a:r>
            <a:r>
              <a:rPr lang="en-US" altLang="zh-CN" sz="2400" b="1" dirty="0" smtClean="0">
                <a:latin typeface="宋体" pitchFamily="2" charset="-122"/>
              </a:rPr>
              <a:t>2010</a:t>
            </a:r>
            <a:r>
              <a:rPr lang="zh-CN" altLang="en-US" sz="2400" b="1" dirty="0" smtClean="0">
                <a:latin typeface="宋体" pitchFamily="2" charset="-122"/>
              </a:rPr>
              <a:t>年广东卷都考查了修辞手法。</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buFontTx/>
              <a:buNone/>
              <a:defRPr/>
            </a:pPr>
            <a:r>
              <a:rPr lang="zh-CN" altLang="en-US" sz="2600" b="1">
                <a:solidFill>
                  <a:schemeClr val="bg1"/>
                </a:solidFill>
                <a:latin typeface="幼圆" pitchFamily="49" charset="-122"/>
                <a:ea typeface="幼圆" pitchFamily="49" charset="-122"/>
              </a:rPr>
              <a:t>考情透析</a:t>
            </a:r>
          </a:p>
        </p:txBody>
      </p:sp>
      <p:sp>
        <p:nvSpPr>
          <p:cNvPr id="1009674"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849928"/>
                                        </p:tgtEl>
                                        <p:attrNameLst>
                                          <p:attrName>style.visibility</p:attrName>
                                        </p:attrNameLst>
                                      </p:cBhvr>
                                      <p:to>
                                        <p:strVal val="visible"/>
                                      </p:to>
                                    </p:set>
                                    <p:animEffect transition="in" filter="diamond(in)">
                                      <p:cBhvr>
                                        <p:cTn id="12" dur="500"/>
                                        <p:tgtEl>
                                          <p:spTgt spid="849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28" grpId="0"/>
      <p:bldP spid="12" grpId="0" animBg="1"/>
    </p:bldLst>
  </p:timing>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sp>
        <p:nvSpPr>
          <p:cNvPr id="3" name="内容占位符 2"/>
          <p:cNvSpPr>
            <a:spLocks noGrp="1"/>
          </p:cNvSpPr>
          <p:nvPr>
            <p:ph idx="4294967295"/>
          </p:nvPr>
        </p:nvSpPr>
        <p:spPr>
          <a:xfrm>
            <a:off x="792163" y="936625"/>
            <a:ext cx="7920037" cy="5399088"/>
          </a:xfrm>
        </p:spPr>
        <p:txBody>
          <a:bodyPr>
            <a:noAutofit/>
          </a:bodyPr>
          <a:lstStyle/>
          <a:p>
            <a:pPr marL="0" indent="542925" algn="ctr" eaLnBrk="1" hangingPunct="1">
              <a:lnSpc>
                <a:spcPts val="3500"/>
              </a:lnSpc>
              <a:spcBef>
                <a:spcPct val="0"/>
              </a:spcBef>
              <a:buFont typeface="Arial" charset="0"/>
              <a:buNone/>
            </a:pPr>
            <a:r>
              <a:rPr lang="en-US" altLang="zh-CN" sz="2400" b="1" dirty="0">
                <a:solidFill>
                  <a:srgbClr val="0033CC"/>
                </a:solidFill>
                <a:effectLst>
                  <a:outerShdw blurRad="38100" dist="38100" dir="2700000" algn="tl">
                    <a:srgbClr val="C0C0C0"/>
                  </a:outerShdw>
                </a:effectLst>
                <a:latin typeface="宋体" pitchFamily="2" charset="-122"/>
              </a:rPr>
              <a:t>—— </a:t>
            </a:r>
            <a:r>
              <a:rPr lang="zh-CN" altLang="en-US" sz="2400" b="1" dirty="0">
                <a:solidFill>
                  <a:srgbClr val="0033CC"/>
                </a:solidFill>
                <a:effectLst>
                  <a:outerShdw blurRad="38100" dist="38100" dir="2700000" algn="tl">
                    <a:srgbClr val="C0C0C0"/>
                  </a:outerShdw>
                </a:effectLst>
                <a:latin typeface="宋体" pitchFamily="2" charset="-122"/>
              </a:rPr>
              <a:t>真题体验 </a:t>
            </a:r>
            <a:r>
              <a:rPr lang="en-US" altLang="zh-CN" sz="2400" b="1" dirty="0">
                <a:solidFill>
                  <a:srgbClr val="0033CC"/>
                </a:solidFill>
                <a:effectLst>
                  <a:outerShdw blurRad="38100" dist="38100" dir="2700000" algn="tl">
                    <a:srgbClr val="C0C0C0"/>
                  </a:outerShdw>
                </a:effectLst>
                <a:latin typeface="宋体" pitchFamily="2" charset="-122"/>
              </a:rPr>
              <a:t>——</a:t>
            </a:r>
            <a:r>
              <a:rPr lang="zh-CN" altLang="en-US" sz="2400" b="1" dirty="0">
                <a:latin typeface="宋体" pitchFamily="2" charset="-122"/>
              </a:rPr>
              <a:t>　</a:t>
            </a:r>
            <a:endParaRPr lang="en-US" altLang="zh-CN" sz="2400" b="1" dirty="0" smtClean="0">
              <a:latin typeface="宋体" pitchFamily="2" charset="-122"/>
            </a:endParaRPr>
          </a:p>
          <a:p>
            <a:pPr marL="0" indent="0" algn="ctr" eaLnBrk="1" hangingPunct="1">
              <a:lnSpc>
                <a:spcPts val="3500"/>
              </a:lnSpc>
              <a:spcBef>
                <a:spcPct val="0"/>
              </a:spcBef>
              <a:buFont typeface="Arial" charset="0"/>
              <a:buNone/>
            </a:pPr>
            <a:r>
              <a:rPr lang="en-US" altLang="zh-CN" sz="2400" b="1" dirty="0" smtClean="0">
                <a:latin typeface="宋体" pitchFamily="2" charset="-122"/>
              </a:rPr>
              <a:t>[2015·</a:t>
            </a:r>
            <a:r>
              <a:rPr lang="zh-CN" altLang="en-US" sz="2400" b="1" dirty="0" smtClean="0">
                <a:latin typeface="宋体" pitchFamily="2" charset="-122"/>
              </a:rPr>
              <a:t>全国卷</a:t>
            </a:r>
            <a:r>
              <a:rPr lang="en-US" altLang="zh-CN" sz="2400" b="1" dirty="0" smtClean="0">
                <a:latin typeface="宋体" pitchFamily="2" charset="-122"/>
              </a:rPr>
              <a:t>Ⅰ]</a:t>
            </a:r>
            <a:r>
              <a:rPr lang="zh-CN" altLang="en-US" sz="2400" b="1" dirty="0" smtClean="0">
                <a:latin typeface="宋体" pitchFamily="2" charset="-122"/>
              </a:rPr>
              <a:t>阅读下面的文字，完成题目。</a:t>
            </a:r>
            <a:r>
              <a:rPr lang="en-US" altLang="zh-CN" sz="2400" b="1" dirty="0" smtClean="0">
                <a:latin typeface="宋体" pitchFamily="2" charset="-122"/>
              </a:rPr>
              <a:t>(25</a:t>
            </a:r>
            <a:r>
              <a:rPr lang="zh-CN" altLang="en-US" sz="2400" b="1" dirty="0" smtClean="0">
                <a:latin typeface="宋体" pitchFamily="2" charset="-122"/>
              </a:rPr>
              <a:t>分</a:t>
            </a:r>
            <a:r>
              <a:rPr lang="en-US" altLang="zh-CN" sz="2400" b="1" dirty="0" smtClean="0">
                <a:latin typeface="宋体" pitchFamily="2" charset="-122"/>
              </a:rPr>
              <a:t>)</a:t>
            </a:r>
            <a:endParaRPr lang="en-US" altLang="zh-CN" sz="2400" b="1" dirty="0">
              <a:latin typeface="宋体" pitchFamily="2" charset="-122"/>
            </a:endParaRPr>
          </a:p>
          <a:p>
            <a:pPr marL="0" indent="542925" algn="ctr" eaLnBrk="1" hangingPunct="1">
              <a:lnSpc>
                <a:spcPts val="3500"/>
              </a:lnSpc>
              <a:spcBef>
                <a:spcPct val="0"/>
              </a:spcBef>
              <a:buNone/>
            </a:pPr>
            <a:r>
              <a:rPr lang="zh-CN" altLang="en-US" sz="2400" b="1" dirty="0" smtClean="0">
                <a:latin typeface="宋体" pitchFamily="2" charset="-122"/>
              </a:rPr>
              <a:t>朱东润自传</a:t>
            </a:r>
          </a:p>
          <a:p>
            <a:pPr marL="0" indent="542925" eaLnBrk="1" hangingPunct="1">
              <a:lnSpc>
                <a:spcPts val="3500"/>
              </a:lnSpc>
              <a:spcBef>
                <a:spcPct val="0"/>
              </a:spcBef>
              <a:buNone/>
            </a:pPr>
            <a:r>
              <a:rPr lang="en-US" altLang="zh-CN" sz="2400" b="1" dirty="0" smtClean="0">
                <a:latin typeface="宋体" pitchFamily="2" charset="-122"/>
              </a:rPr>
              <a:t>1896</a:t>
            </a:r>
            <a:r>
              <a:rPr lang="zh-CN" altLang="en-US" sz="2400" b="1" dirty="0" smtClean="0">
                <a:latin typeface="宋体" pitchFamily="2" charset="-122"/>
              </a:rPr>
              <a:t>年我出生在江苏泰兴一个失业店员的家庭，早年生活艰苦，所受的教育也存在着一定的波折。</a:t>
            </a:r>
            <a:r>
              <a:rPr lang="en-US" altLang="zh-CN" sz="2400" b="1" dirty="0" smtClean="0">
                <a:latin typeface="宋体" pitchFamily="2" charset="-122"/>
              </a:rPr>
              <a:t>21</a:t>
            </a:r>
            <a:r>
              <a:rPr lang="zh-CN" altLang="en-US" sz="2400" b="1" dirty="0" smtClean="0">
                <a:latin typeface="宋体" pitchFamily="2" charset="-122"/>
              </a:rPr>
              <a:t>岁我到梧州担任广西第二中学的外语教师，</a:t>
            </a:r>
            <a:r>
              <a:rPr lang="en-US" altLang="zh-CN" sz="2400" b="1" dirty="0" smtClean="0">
                <a:latin typeface="宋体" pitchFamily="2" charset="-122"/>
              </a:rPr>
              <a:t>23</a:t>
            </a:r>
            <a:r>
              <a:rPr lang="zh-CN" altLang="en-US" sz="2400" b="1" dirty="0" smtClean="0">
                <a:latin typeface="宋体" pitchFamily="2" charset="-122"/>
              </a:rPr>
              <a:t>岁调任南通师范学校教师。</a:t>
            </a:r>
          </a:p>
          <a:p>
            <a:pPr marL="0" indent="542925" eaLnBrk="1" hangingPunct="1">
              <a:lnSpc>
                <a:spcPts val="3500"/>
              </a:lnSpc>
              <a:spcBef>
                <a:spcPct val="0"/>
              </a:spcBef>
              <a:buNone/>
            </a:pPr>
            <a:r>
              <a:rPr lang="en-US" altLang="zh-CN" sz="2400" b="1" dirty="0" smtClean="0">
                <a:latin typeface="宋体" pitchFamily="2" charset="-122"/>
              </a:rPr>
              <a:t>1929</a:t>
            </a:r>
            <a:r>
              <a:rPr lang="zh-CN" altLang="en-US" sz="2400" b="1" dirty="0" smtClean="0">
                <a:latin typeface="宋体" pitchFamily="2" charset="-122"/>
              </a:rPr>
              <a:t>年</a:t>
            </a:r>
            <a:r>
              <a:rPr lang="en-US" altLang="zh-CN" sz="2400" b="1" dirty="0" smtClean="0">
                <a:latin typeface="宋体" pitchFamily="2" charset="-122"/>
              </a:rPr>
              <a:t>4</a:t>
            </a:r>
            <a:r>
              <a:rPr lang="zh-CN" altLang="en-US" sz="2400" b="1" dirty="0" smtClean="0">
                <a:latin typeface="宋体" pitchFamily="2" charset="-122"/>
              </a:rPr>
              <a:t>月间，我到武汉大学担任外语讲师，从此我就成为大学教师。那时武汉大学的文学院长是闻一多教授，他看到中文系的教师实在太复杂，总想来一些变动。用近年的说法，这叫作掺沙子。我的命运是作为沙子而到中文系开课的。</a:t>
            </a:r>
          </a:p>
        </p:txBody>
      </p:sp>
      <p:grpSp>
        <p:nvGrpSpPr>
          <p:cNvPr id="4" name="Group 4"/>
          <p:cNvGrpSpPr>
            <a:grpSpLocks/>
          </p:cNvGrpSpPr>
          <p:nvPr/>
        </p:nvGrpSpPr>
        <p:grpSpPr bwMode="auto">
          <a:xfrm>
            <a:off x="1588" y="777875"/>
            <a:ext cx="609600" cy="2003425"/>
            <a:chOff x="0" y="0"/>
            <a:chExt cx="384" cy="1262"/>
          </a:xfrm>
        </p:grpSpPr>
        <p:pic>
          <p:nvPicPr>
            <p:cNvPr id="1010694"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1069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1069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barn(inVertical)">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checkerboard(across)">
                                      <p:cBhvr>
                                        <p:cTn id="23" dur="500"/>
                                        <p:tgtEl>
                                          <p:spTgt spid="3">
                                            <p:txEl>
                                              <p:pRg st="1" end="1"/>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checkerboard(across)">
                                      <p:cBhvr>
                                        <p:cTn id="26" dur="500"/>
                                        <p:tgtEl>
                                          <p:spTgt spid="3">
                                            <p:txEl>
                                              <p:pRg st="2" end="2"/>
                                            </p:txEl>
                                          </p:spTgt>
                                        </p:tgtEl>
                                      </p:cBhvr>
                                    </p:animEffect>
                                  </p:childTnLst>
                                </p:cTn>
                              </p:par>
                              <p:par>
                                <p:cTn id="27" presetID="5" presetClass="entr" presetSubtype="1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checkerboard(across)">
                                      <p:cBhvr>
                                        <p:cTn id="29" dur="500"/>
                                        <p:tgtEl>
                                          <p:spTgt spid="3">
                                            <p:txEl>
                                              <p:pRg st="3" end="3"/>
                                            </p:txEl>
                                          </p:spTgt>
                                        </p:tgtEl>
                                      </p:cBhvr>
                                    </p:animEffect>
                                  </p:childTnLst>
                                </p:cTn>
                              </p:par>
                              <p:par>
                                <p:cTn id="30" presetID="5" presetClass="entr" presetSubtype="1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checkerboard(across)">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sp>
        <p:nvSpPr>
          <p:cNvPr id="3" name="内容占位符 2"/>
          <p:cNvSpPr>
            <a:spLocks noGrp="1"/>
          </p:cNvSpPr>
          <p:nvPr>
            <p:ph idx="4294967295"/>
          </p:nvPr>
        </p:nvSpPr>
        <p:spPr>
          <a:xfrm>
            <a:off x="714348" y="928670"/>
            <a:ext cx="8143932" cy="5429288"/>
          </a:xfrm>
        </p:spPr>
        <p:txBody>
          <a:bodyPr>
            <a:noAutofit/>
          </a:bodyPr>
          <a:lstStyle/>
          <a:p>
            <a:pPr marL="0" indent="542925" eaLnBrk="1" hangingPunct="1">
              <a:lnSpc>
                <a:spcPts val="3500"/>
              </a:lnSpc>
              <a:spcBef>
                <a:spcPct val="0"/>
              </a:spcBef>
              <a:buNone/>
            </a:pPr>
            <a:r>
              <a:rPr lang="zh-CN" altLang="en-US" sz="2400" b="1" dirty="0" smtClean="0">
                <a:latin typeface="宋体" pitchFamily="2" charset="-122"/>
              </a:rPr>
              <a:t>大约是</a:t>
            </a:r>
            <a:r>
              <a:rPr lang="en-US" altLang="zh-CN" sz="2400" b="1" dirty="0" smtClean="0">
                <a:latin typeface="宋体" pitchFamily="2" charset="-122"/>
              </a:rPr>
              <a:t>1939</a:t>
            </a:r>
            <a:r>
              <a:rPr lang="zh-CN" altLang="en-US" sz="2400" b="1" dirty="0" smtClean="0">
                <a:latin typeface="宋体" pitchFamily="2" charset="-122"/>
              </a:rPr>
              <a:t>年吧，一所内迁的大学的中文系在学年开始，出现了传记研究这一个课，其下注明本年开韩柳文。传记文学也好，韩柳文学也不妨，但是怎么会在传记研究这个总题下面开韩柳文呢？在当时的大学里，出现的怪事不少，可是这一项多少和我的兴趣有关，这就决定了我对于传记文学献身的意图。</a:t>
            </a:r>
          </a:p>
          <a:p>
            <a:pPr marL="0" indent="542925"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四库全书总目</a:t>
            </a:r>
            <a:r>
              <a:rPr lang="en-US" altLang="zh-CN" sz="2400" b="1" dirty="0" smtClean="0">
                <a:latin typeface="宋体" pitchFamily="2" charset="-122"/>
              </a:rPr>
              <a:t>》</a:t>
            </a:r>
            <a:r>
              <a:rPr lang="zh-CN" altLang="en-US" sz="2400" b="1" dirty="0" smtClean="0">
                <a:latin typeface="宋体" pitchFamily="2" charset="-122"/>
              </a:rPr>
              <a:t>有传记类，指出</a:t>
            </a:r>
            <a:r>
              <a:rPr lang="en-US" altLang="zh-CN" sz="2400" b="1" dirty="0" smtClean="0">
                <a:latin typeface="宋体" pitchFamily="2" charset="-122"/>
              </a:rPr>
              <a:t>《</a:t>
            </a:r>
            <a:r>
              <a:rPr lang="zh-CN" altLang="en-US" sz="2400" b="1" dirty="0" smtClean="0">
                <a:latin typeface="宋体" pitchFamily="2" charset="-122"/>
              </a:rPr>
              <a:t>晏子春秋</a:t>
            </a:r>
            <a:r>
              <a:rPr lang="en-US" altLang="zh-CN" sz="2400" b="1" dirty="0" smtClean="0">
                <a:latin typeface="宋体" pitchFamily="2" charset="-122"/>
              </a:rPr>
              <a:t>》</a:t>
            </a:r>
            <a:r>
              <a:rPr lang="zh-CN" altLang="en-US" sz="2400" b="1" dirty="0" smtClean="0">
                <a:latin typeface="宋体" pitchFamily="2" charset="-122"/>
              </a:rPr>
              <a:t>为传之祖，</a:t>
            </a:r>
            <a:r>
              <a:rPr lang="en-US" altLang="zh-CN" sz="2400" b="1" dirty="0" smtClean="0">
                <a:latin typeface="宋体" pitchFamily="2" charset="-122"/>
              </a:rPr>
              <a:t>《</a:t>
            </a:r>
            <a:r>
              <a:rPr lang="zh-CN" altLang="en-US" sz="2400" b="1" dirty="0" smtClean="0">
                <a:latin typeface="宋体" pitchFamily="2" charset="-122"/>
              </a:rPr>
              <a:t>孔子三朝记</a:t>
            </a:r>
            <a:r>
              <a:rPr lang="en-US" altLang="zh-CN" sz="2400" b="1" dirty="0" smtClean="0">
                <a:latin typeface="宋体" pitchFamily="2" charset="-122"/>
              </a:rPr>
              <a:t>》</a:t>
            </a:r>
            <a:r>
              <a:rPr lang="zh-CN" altLang="en-US" sz="2400" b="1" dirty="0" smtClean="0">
                <a:latin typeface="宋体" pitchFamily="2" charset="-122"/>
              </a:rPr>
              <a:t>为记之祖，这是三百年前的看法，现在用不上了。有人说</a:t>
            </a:r>
            <a:r>
              <a:rPr lang="en-US" altLang="zh-CN" sz="2400" b="1" dirty="0" smtClean="0">
                <a:latin typeface="宋体" pitchFamily="2" charset="-122"/>
              </a:rPr>
              <a:t>《</a:t>
            </a:r>
            <a:r>
              <a:rPr lang="zh-CN" altLang="en-US" sz="2400" b="1" dirty="0" smtClean="0">
                <a:latin typeface="宋体" pitchFamily="2" charset="-122"/>
              </a:rPr>
              <a:t>史记</a:t>
            </a:r>
            <a:r>
              <a:rPr lang="en-US" altLang="zh-CN" sz="2400" b="1" dirty="0" smtClean="0">
                <a:latin typeface="宋体" pitchFamily="2" charset="-122"/>
              </a:rPr>
              <a:t>》《</a:t>
            </a:r>
            <a:r>
              <a:rPr lang="zh-CN" altLang="en-US" sz="2400" b="1" dirty="0" smtClean="0">
                <a:latin typeface="宋体" pitchFamily="2" charset="-122"/>
              </a:rPr>
              <a:t>汉书</a:t>
            </a:r>
            <a:r>
              <a:rPr lang="en-US" altLang="zh-CN" sz="2400" b="1" dirty="0" smtClean="0">
                <a:latin typeface="宋体" pitchFamily="2" charset="-122"/>
              </a:rPr>
              <a:t>》</a:t>
            </a:r>
            <a:r>
              <a:rPr lang="zh-CN" altLang="en-US" sz="2400" b="1" dirty="0" smtClean="0">
                <a:latin typeface="宋体" pitchFamily="2" charset="-122"/>
              </a:rPr>
              <a:t>为传记之祖，这个也用不上。</a:t>
            </a:r>
            <a:r>
              <a:rPr lang="en-US" altLang="zh-CN" sz="2400" b="1" dirty="0" smtClean="0">
                <a:latin typeface="宋体" pitchFamily="2" charset="-122"/>
              </a:rPr>
              <a:t>《</a:t>
            </a:r>
            <a:r>
              <a:rPr lang="zh-CN" altLang="en-US" sz="2400" b="1" dirty="0" smtClean="0">
                <a:latin typeface="宋体" pitchFamily="2" charset="-122"/>
              </a:rPr>
              <a:t>史</a:t>
            </a:r>
            <a:r>
              <a:rPr lang="en-US" altLang="zh-CN" sz="2400" b="1" dirty="0" smtClean="0">
                <a:latin typeface="宋体" pitchFamily="2" charset="-122"/>
              </a:rPr>
              <a:t>》《</a:t>
            </a:r>
            <a:r>
              <a:rPr lang="zh-CN" altLang="en-US" sz="2400" b="1" dirty="0" smtClean="0">
                <a:latin typeface="宋体" pitchFamily="2" charset="-122"/>
              </a:rPr>
              <a:t>汉</a:t>
            </a:r>
            <a:r>
              <a:rPr lang="en-US" altLang="zh-CN" sz="2400" b="1" dirty="0" smtClean="0">
                <a:latin typeface="宋体" pitchFamily="2" charset="-122"/>
              </a:rPr>
              <a:t>》</a:t>
            </a:r>
            <a:r>
              <a:rPr lang="zh-CN" altLang="en-US" sz="2400" b="1" dirty="0" smtClean="0">
                <a:latin typeface="宋体" pitchFamily="2" charset="-122"/>
              </a:rPr>
              <a:t>有互见法，对于一个人的评价，常常需要通读全书多卷，才能得其大略。可是在传记文学里，一个传主只有一本书，必须在这本书里把对他的评价</a:t>
            </a:r>
          </a:p>
        </p:txBody>
      </p:sp>
      <p:grpSp>
        <p:nvGrpSpPr>
          <p:cNvPr id="4" name="Group 4"/>
          <p:cNvGrpSpPr>
            <a:grpSpLocks/>
          </p:cNvGrpSpPr>
          <p:nvPr/>
        </p:nvGrpSpPr>
        <p:grpSpPr bwMode="auto">
          <a:xfrm>
            <a:off x="1588" y="777875"/>
            <a:ext cx="609600" cy="2003425"/>
            <a:chOff x="0" y="0"/>
            <a:chExt cx="384" cy="1262"/>
          </a:xfrm>
        </p:grpSpPr>
        <p:pic>
          <p:nvPicPr>
            <p:cNvPr id="1011718"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1171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1172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ts val="3500"/>
              </a:lnSpc>
              <a:spcBef>
                <a:spcPct val="0"/>
              </a:spcBef>
              <a:buNone/>
            </a:pPr>
            <a:r>
              <a:rPr lang="zh-CN" altLang="en-US" sz="2400" b="1" dirty="0" smtClean="0">
                <a:latin typeface="宋体" pitchFamily="2" charset="-122"/>
              </a:rPr>
              <a:t>全部交代。</a:t>
            </a:r>
            <a:endParaRPr lang="en-US" altLang="zh-CN" sz="2400" b="1" dirty="0" smtClean="0">
              <a:latin typeface="宋体" pitchFamily="2" charset="-122"/>
            </a:endParaRPr>
          </a:p>
          <a:p>
            <a:pPr marL="0" indent="628650" eaLnBrk="1" hangingPunct="1">
              <a:lnSpc>
                <a:spcPts val="3500"/>
              </a:lnSpc>
              <a:spcBef>
                <a:spcPct val="0"/>
              </a:spcBef>
              <a:buNone/>
            </a:pPr>
            <a:r>
              <a:rPr lang="zh-CN" altLang="en-US" sz="2400" b="1" dirty="0" smtClean="0">
                <a:latin typeface="宋体" pitchFamily="2" charset="-122"/>
              </a:rPr>
              <a:t>是不是古人所作的传、行状、神道碑这一类的作品对于近代传记文学的写作有什么帮助呢？也不尽然。古代文人的这类作品，主要是对于死者的歌颂，对于近代传记文学是没有什么用处的，这些作品，毕竟不是传记文学。</a:t>
            </a:r>
          </a:p>
          <a:p>
            <a:pPr marL="0" indent="628650" eaLnBrk="1" hangingPunct="1">
              <a:lnSpc>
                <a:spcPts val="3500"/>
              </a:lnSpc>
              <a:spcBef>
                <a:spcPct val="0"/>
              </a:spcBef>
              <a:buNone/>
            </a:pPr>
            <a:r>
              <a:rPr lang="zh-CN" altLang="en-US" sz="2400" b="1" dirty="0" smtClean="0">
                <a:latin typeface="宋体" pitchFamily="2" charset="-122"/>
              </a:rPr>
              <a:t>除了史家和文人的作品以外，是不是还有值得提出的呢？有的，这便是所谓别传。别传的名称，可能不是作者的自称而是后人认为有别于正史，因此称为“别传”。有些简单一些，也可称为传叙。这类作品写得都很生动，没有那些阿谀奉承之辞，而且是信笔直书，对于传主的错误和缺陷，都是全部奉陈。</a:t>
            </a:r>
          </a:p>
          <a:p>
            <a:pPr marL="0" indent="0" eaLnBrk="1" hangingPunct="1">
              <a:lnSpc>
                <a:spcPts val="3500"/>
              </a:lnSpc>
              <a:spcBef>
                <a:spcPct val="0"/>
              </a:spcBef>
              <a:buNone/>
            </a:pPr>
            <a:endParaRPr lang="zh-CN" altLang="en-US" sz="2400" b="1" dirty="0">
              <a:latin typeface="宋体" pitchFamily="2" charset="-122"/>
            </a:endParaRPr>
          </a:p>
        </p:txBody>
      </p:sp>
      <p:grpSp>
        <p:nvGrpSpPr>
          <p:cNvPr id="4" name="Group 4"/>
          <p:cNvGrpSpPr>
            <a:grpSpLocks/>
          </p:cNvGrpSpPr>
          <p:nvPr/>
        </p:nvGrpSpPr>
        <p:grpSpPr bwMode="auto">
          <a:xfrm>
            <a:off x="1588" y="777875"/>
            <a:ext cx="609600" cy="2003425"/>
            <a:chOff x="0" y="0"/>
            <a:chExt cx="384" cy="1262"/>
          </a:xfrm>
        </p:grpSpPr>
        <p:pic>
          <p:nvPicPr>
            <p:cNvPr id="1012742"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1274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1274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sp>
        <p:nvSpPr>
          <p:cNvPr id="3" name="内容占位符 2"/>
          <p:cNvSpPr>
            <a:spLocks noGrp="1"/>
          </p:cNvSpPr>
          <p:nvPr>
            <p:ph idx="4294967295"/>
          </p:nvPr>
        </p:nvSpPr>
        <p:spPr>
          <a:xfrm>
            <a:off x="792163" y="936625"/>
            <a:ext cx="7920037" cy="5399088"/>
          </a:xfrm>
        </p:spPr>
        <p:txBody>
          <a:bodyPr>
            <a:noAutofit/>
          </a:bodyPr>
          <a:lstStyle/>
          <a:p>
            <a:pPr marL="0" indent="628650" eaLnBrk="1" hangingPunct="1">
              <a:lnSpc>
                <a:spcPts val="3500"/>
              </a:lnSpc>
              <a:spcBef>
                <a:spcPct val="0"/>
              </a:spcBef>
              <a:buNone/>
            </a:pPr>
            <a:r>
              <a:rPr lang="zh-CN" altLang="en-US" sz="2400" b="1" dirty="0" smtClean="0">
                <a:latin typeface="宋体" pitchFamily="2" charset="-122"/>
              </a:rPr>
              <a:t>是不是可以从国外吸收传记文学的写作方法呢？当然可以，而且有此必要。但是不能没有一个抉择。罗马时代的勃路塔克是最好的了，但是他的时代和我们相去太远，而且他的那部大作，所着重的是相互比较而很少对于传主的刻画，因此我们只能看到一个大略而看不到入情入理的细致的分析。</a:t>
            </a:r>
          </a:p>
          <a:p>
            <a:pPr marL="0" indent="628650" eaLnBrk="1" hangingPunct="1">
              <a:lnSpc>
                <a:spcPts val="3500"/>
              </a:lnSpc>
              <a:spcBef>
                <a:spcPct val="0"/>
              </a:spcBef>
              <a:buNone/>
            </a:pPr>
            <a:r>
              <a:rPr lang="zh-CN" altLang="en-US" sz="2400" b="1" dirty="0" smtClean="0">
                <a:latin typeface="宋体" pitchFamily="2" charset="-122"/>
              </a:rPr>
              <a:t>英国的</a:t>
            </a:r>
            <a:r>
              <a:rPr lang="en-US" altLang="zh-CN" sz="2400" b="1" dirty="0" smtClean="0">
                <a:latin typeface="宋体" pitchFamily="2" charset="-122"/>
              </a:rPr>
              <a:t>《</a:t>
            </a:r>
            <a:r>
              <a:rPr lang="zh-CN" altLang="en-US" sz="2400" b="1" dirty="0" smtClean="0">
                <a:latin typeface="宋体" pitchFamily="2" charset="-122"/>
              </a:rPr>
              <a:t>约翰逊博士传</a:t>
            </a:r>
            <a:r>
              <a:rPr lang="en-US" altLang="zh-CN" sz="2400" b="1" dirty="0" smtClean="0">
                <a:latin typeface="宋体" pitchFamily="2" charset="-122"/>
              </a:rPr>
              <a:t>》</a:t>
            </a:r>
            <a:r>
              <a:rPr lang="zh-CN" altLang="en-US" sz="2400" b="1" dirty="0" smtClean="0">
                <a:latin typeface="宋体" pitchFamily="2" charset="-122"/>
              </a:rPr>
              <a:t>是传记文学中的不朽名作，英国人把它推重到极高的地位。这部书的细致是到了一个登峰造极的地位，但是的确也难免有些琐碎。而且由于约翰逊并不处于当时的政治中心，其人也并不能代表英国的一般人物，所以这部作品不是我们必须模仿的范本。</a:t>
            </a:r>
          </a:p>
        </p:txBody>
      </p:sp>
      <p:grpSp>
        <p:nvGrpSpPr>
          <p:cNvPr id="4" name="Group 4"/>
          <p:cNvGrpSpPr>
            <a:grpSpLocks/>
          </p:cNvGrpSpPr>
          <p:nvPr/>
        </p:nvGrpSpPr>
        <p:grpSpPr bwMode="auto">
          <a:xfrm>
            <a:off x="1588" y="777875"/>
            <a:ext cx="609600" cy="2003425"/>
            <a:chOff x="0" y="0"/>
            <a:chExt cx="384" cy="1262"/>
          </a:xfrm>
        </p:grpSpPr>
        <p:pic>
          <p:nvPicPr>
            <p:cNvPr id="1013766"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1376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1376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642"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的享受，是人在与自然的互动中产生的，是人类情感的表达，与艺术、信仰紧密相连，具有民族和地域特色，是人类历史文化延续的见证。它所具有的民生价值、艺术价值、历史文化价值均是其传承价值所在。</a:t>
            </a:r>
          </a:p>
        </p:txBody>
      </p:sp>
      <p:sp>
        <p:nvSpPr>
          <p:cNvPr id="126464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46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46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sp>
        <p:nvSpPr>
          <p:cNvPr id="3" name="内容占位符 2"/>
          <p:cNvSpPr>
            <a:spLocks noGrp="1"/>
          </p:cNvSpPr>
          <p:nvPr>
            <p:ph idx="4294967295"/>
          </p:nvPr>
        </p:nvSpPr>
        <p:spPr>
          <a:xfrm>
            <a:off x="785786" y="857232"/>
            <a:ext cx="7920037" cy="5399088"/>
          </a:xfrm>
        </p:spPr>
        <p:txBody>
          <a:bodyPr>
            <a:noAutofit/>
          </a:bodyPr>
          <a:lstStyle/>
          <a:p>
            <a:pPr marL="0" indent="628650" eaLnBrk="1" hangingPunct="1">
              <a:lnSpc>
                <a:spcPts val="3500"/>
              </a:lnSpc>
              <a:spcBef>
                <a:spcPct val="0"/>
              </a:spcBef>
              <a:buNone/>
            </a:pPr>
            <a:r>
              <a:rPr lang="zh-CN" altLang="en-US" sz="2400" b="1" dirty="0" smtClean="0">
                <a:latin typeface="宋体" pitchFamily="2" charset="-122"/>
              </a:rPr>
              <a:t>是不是我国已经翻译过来的</a:t>
            </a:r>
            <a:r>
              <a:rPr lang="en-US" altLang="zh-CN" sz="2400" b="1" dirty="0" smtClean="0">
                <a:latin typeface="宋体" pitchFamily="2" charset="-122"/>
              </a:rPr>
              <a:t>《</a:t>
            </a:r>
            <a:r>
              <a:rPr lang="zh-CN" altLang="en-US" sz="2400" b="1" dirty="0" smtClean="0">
                <a:latin typeface="宋体" pitchFamily="2" charset="-122"/>
              </a:rPr>
              <a:t>维多利亚女王传</a:t>
            </a:r>
            <a:r>
              <a:rPr lang="en-US" altLang="zh-CN" sz="2400" b="1" dirty="0" smtClean="0">
                <a:latin typeface="宋体" pitchFamily="2" charset="-122"/>
              </a:rPr>
              <a:t>》</a:t>
            </a:r>
            <a:r>
              <a:rPr lang="zh-CN" altLang="en-US" sz="2400" b="1" dirty="0" smtClean="0">
                <a:latin typeface="宋体" pitchFamily="2" charset="-122"/>
              </a:rPr>
              <a:t>可以作为范本呢？应当说是可以，由于作者着墨无多，处处显得“颊上三毫”的风神。可是中国文人相传的做法，正是走的一样的道路，所以无论近代人怎么推崇这部作品，总还不免令人有“穿新鞋走老路”的戒心。</a:t>
            </a:r>
          </a:p>
          <a:p>
            <a:pPr marL="0" indent="533400" eaLnBrk="1" hangingPunct="1">
              <a:lnSpc>
                <a:spcPts val="3500"/>
              </a:lnSpc>
              <a:spcBef>
                <a:spcPct val="0"/>
              </a:spcBef>
              <a:buNone/>
            </a:pPr>
            <a:r>
              <a:rPr lang="zh-CN" altLang="en-US" sz="2400" b="1" dirty="0" smtClean="0">
                <a:latin typeface="宋体" pitchFamily="2" charset="-122"/>
              </a:rPr>
              <a:t>国内外的作品读过一些，也读过法国评论家莫洛亚的传记文学理论，是不是对于传记文学就算有些认识呢？不算，在自己没有动手创作之前，就不能算是认识。</a:t>
            </a:r>
          </a:p>
          <a:p>
            <a:pPr marL="0" indent="0" eaLnBrk="1" hangingPunct="1">
              <a:lnSpc>
                <a:spcPts val="3500"/>
              </a:lnSpc>
              <a:spcBef>
                <a:spcPct val="0"/>
              </a:spcBef>
              <a:buFont typeface="Arial" charset="0"/>
              <a:buNone/>
            </a:pPr>
            <a:r>
              <a:rPr lang="zh-CN" altLang="en-US" sz="2400" b="1" dirty="0" smtClean="0">
                <a:latin typeface="宋体" pitchFamily="2" charset="-122"/>
              </a:rPr>
              <a:t>    </a:t>
            </a:r>
            <a:endParaRPr lang="en-US" altLang="zh-CN" sz="2400" b="1" dirty="0">
              <a:latin typeface="宋体" pitchFamily="2" charset="-122"/>
            </a:endParaRPr>
          </a:p>
        </p:txBody>
      </p:sp>
      <p:grpSp>
        <p:nvGrpSpPr>
          <p:cNvPr id="4" name="Group 4"/>
          <p:cNvGrpSpPr>
            <a:grpSpLocks/>
          </p:cNvGrpSpPr>
          <p:nvPr/>
        </p:nvGrpSpPr>
        <p:grpSpPr bwMode="auto">
          <a:xfrm>
            <a:off x="1588" y="777875"/>
            <a:ext cx="609600" cy="2003425"/>
            <a:chOff x="0" y="0"/>
            <a:chExt cx="384" cy="1262"/>
          </a:xfrm>
        </p:grpSpPr>
        <p:pic>
          <p:nvPicPr>
            <p:cNvPr id="1014790"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1479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1479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sp>
        <p:nvSpPr>
          <p:cNvPr id="3" name="内容占位符 2"/>
          <p:cNvSpPr>
            <a:spLocks noGrp="1"/>
          </p:cNvSpPr>
          <p:nvPr>
            <p:ph idx="4294967295"/>
          </p:nvPr>
        </p:nvSpPr>
        <p:spPr>
          <a:xfrm>
            <a:off x="792163" y="936625"/>
            <a:ext cx="7920037" cy="5399088"/>
          </a:xfrm>
        </p:spPr>
        <p:txBody>
          <a:bodyPr>
            <a:noAutofit/>
          </a:bodyPr>
          <a:lstStyle/>
          <a:p>
            <a:pPr marL="0" indent="542925" eaLnBrk="1" hangingPunct="1">
              <a:lnSpc>
                <a:spcPts val="3500"/>
              </a:lnSpc>
              <a:spcBef>
                <a:spcPct val="0"/>
              </a:spcBef>
              <a:buNone/>
            </a:pPr>
            <a:r>
              <a:rPr lang="zh-CN" altLang="en-US" sz="2400" b="1" dirty="0" smtClean="0">
                <a:latin typeface="宋体" pitchFamily="2" charset="-122"/>
              </a:rPr>
              <a:t>这时是</a:t>
            </a:r>
            <a:r>
              <a:rPr lang="en-US" altLang="zh-CN" sz="2400" b="1" dirty="0" smtClean="0">
                <a:latin typeface="宋体" pitchFamily="2" charset="-122"/>
              </a:rPr>
              <a:t>1940</a:t>
            </a:r>
            <a:r>
              <a:rPr lang="zh-CN" altLang="en-US" sz="2400" b="1" dirty="0" smtClean="0">
                <a:latin typeface="宋体" pitchFamily="2" charset="-122"/>
              </a:rPr>
              <a:t>年左右，中国正在艰苦抗战，我只身独处，住在四川乐山的郊区，每周得进城到学校上课，生活也很艰苦。家乡已经陷落了，妻室儿女，一家八口，正在死亡线上挣扎。我决心把研读的各种传记作为范本，自己也写出一本来。我写谁呢？我考虑了好久，最后决定写明代的张居正。第一，因为他能把一个充满内忧外患的国家拯救出来，为垂亡的明王朝延长了七十年的寿命。第二，因为他不顾个人的安危和世人的唾骂，终于完成历史赋予他的使命。他不是没有缺点的，但是无论他有多大的缺点，他是唯一能够拯救那个时代的人物。</a:t>
            </a:r>
          </a:p>
          <a:p>
            <a:pPr marL="0" indent="542925"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有删改</a:t>
            </a:r>
            <a:r>
              <a:rPr lang="en-US" altLang="zh-CN" sz="2400" b="1" dirty="0" smtClean="0">
                <a:latin typeface="宋体" pitchFamily="2" charset="-122"/>
              </a:rPr>
              <a:t>)</a:t>
            </a:r>
          </a:p>
          <a:p>
            <a:pPr marL="0" indent="542925" eaLnBrk="1" hangingPunct="1">
              <a:lnSpc>
                <a:spcPts val="3500"/>
              </a:lnSpc>
              <a:spcBef>
                <a:spcPct val="0"/>
              </a:spcBef>
              <a:buFont typeface="Arial" charset="0"/>
              <a:buNone/>
            </a:pPr>
            <a:endParaRPr lang="zh-CN" altLang="en-US" sz="2400" b="1" dirty="0">
              <a:latin typeface="宋体" pitchFamily="2" charset="-122"/>
            </a:endParaRPr>
          </a:p>
          <a:p>
            <a:pPr marL="0" indent="542925" eaLnBrk="1" hangingPunct="1">
              <a:lnSpc>
                <a:spcPts val="3500"/>
              </a:lnSpc>
              <a:spcBef>
                <a:spcPct val="0"/>
              </a:spcBef>
              <a:buFont typeface="Arial" charset="0"/>
              <a:buNone/>
            </a:pPr>
            <a:endParaRPr lang="zh-CN" altLang="en-US" sz="2400" b="1" dirty="0">
              <a:latin typeface="宋体" pitchFamily="2" charset="-122"/>
            </a:endParaRPr>
          </a:p>
          <a:p>
            <a:pPr marL="0" indent="542925" eaLnBrk="1" hangingPunct="1">
              <a:lnSpc>
                <a:spcPts val="3500"/>
              </a:lnSpc>
              <a:spcBef>
                <a:spcPct val="0"/>
              </a:spcBef>
              <a:buFont typeface="Arial" charset="0"/>
              <a:buNone/>
            </a:pPr>
            <a:endParaRPr lang="en-US" altLang="zh-CN" sz="2400" b="1" dirty="0">
              <a:latin typeface="宋体" pitchFamily="2" charset="-122"/>
            </a:endParaRPr>
          </a:p>
        </p:txBody>
      </p:sp>
      <p:grpSp>
        <p:nvGrpSpPr>
          <p:cNvPr id="4" name="Group 4"/>
          <p:cNvGrpSpPr>
            <a:grpSpLocks/>
          </p:cNvGrpSpPr>
          <p:nvPr/>
        </p:nvGrpSpPr>
        <p:grpSpPr bwMode="auto">
          <a:xfrm>
            <a:off x="1588" y="777875"/>
            <a:ext cx="609600" cy="2003425"/>
            <a:chOff x="0" y="0"/>
            <a:chExt cx="384" cy="1262"/>
          </a:xfrm>
        </p:grpSpPr>
        <p:pic>
          <p:nvPicPr>
            <p:cNvPr id="1015814"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1581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1581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相关链接</a:t>
            </a:r>
            <a:r>
              <a:rPr lang="en-US" altLang="zh-CN" sz="2400" b="1" dirty="0" smtClean="0">
                <a:latin typeface="宋体" pitchFamily="2" charset="-122"/>
              </a:rPr>
              <a:t>]</a:t>
            </a:r>
          </a:p>
          <a:p>
            <a:pPr marL="0" indent="542925" eaLnBrk="1" hangingPunct="1">
              <a:lnSpc>
                <a:spcPts val="3500"/>
              </a:lnSpc>
              <a:spcBef>
                <a:spcPct val="0"/>
              </a:spcBef>
              <a:buNone/>
            </a:pPr>
            <a:r>
              <a:rPr lang="en-US" altLang="zh-CN" sz="2400" b="1" dirty="0" smtClean="0">
                <a:latin typeface="宋体" pitchFamily="2" charset="-122"/>
              </a:rPr>
              <a:t>①</a:t>
            </a:r>
            <a:r>
              <a:rPr lang="zh-CN" altLang="en-US" sz="2400" b="1" dirty="0" smtClean="0">
                <a:latin typeface="宋体" pitchFamily="2" charset="-122"/>
              </a:rPr>
              <a:t>自传和传人，本是性质类似的著述，除了因为作者立场的不同，因而有必要的区别以外，原来没有很大的差异。但是在西洋文学里，常会发生分类的麻烦。我们则传叙二字连用指明同类的文学。同时因为古代的用法，传人曰传，自叙曰叙，这种分别的观念，是一种原有的观念，所以传叙文学，包括叙、传在内，丝毫不感觉牵强。</a:t>
            </a:r>
          </a:p>
          <a:p>
            <a:pPr marL="0" indent="542925"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朱东润</a:t>
            </a:r>
            <a:r>
              <a:rPr lang="en-US" altLang="zh-CN" sz="2400" b="1" dirty="0" smtClean="0">
                <a:latin typeface="宋体" pitchFamily="2" charset="-122"/>
              </a:rPr>
              <a:t>《</a:t>
            </a:r>
            <a:r>
              <a:rPr lang="zh-CN" altLang="en-US" sz="2400" b="1" dirty="0" smtClean="0">
                <a:latin typeface="宋体" pitchFamily="2" charset="-122"/>
              </a:rPr>
              <a:t>关于传叙文学的几个名词</a:t>
            </a:r>
            <a:r>
              <a:rPr lang="en-US" altLang="zh-CN" sz="2400" b="1" dirty="0" smtClean="0">
                <a:latin typeface="宋体" pitchFamily="2" charset="-122"/>
              </a:rPr>
              <a:t>》)</a:t>
            </a:r>
          </a:p>
          <a:p>
            <a:pPr marL="0" indent="542925" eaLnBrk="1" hangingPunct="1">
              <a:lnSpc>
                <a:spcPts val="3500"/>
              </a:lnSpc>
              <a:spcBef>
                <a:spcPct val="0"/>
              </a:spcBef>
              <a:buFont typeface="Arial" charset="0"/>
              <a:buNone/>
            </a:pPr>
            <a:endParaRPr lang="zh-CN" altLang="en-US" sz="2400" b="1" dirty="0">
              <a:latin typeface="宋体" pitchFamily="2" charset="-122"/>
            </a:endParaRPr>
          </a:p>
          <a:p>
            <a:pPr marL="0" indent="542925" eaLnBrk="1" hangingPunct="1">
              <a:lnSpc>
                <a:spcPts val="3500"/>
              </a:lnSpc>
              <a:spcBef>
                <a:spcPct val="0"/>
              </a:spcBef>
              <a:buFont typeface="Arial" charset="0"/>
              <a:buNone/>
            </a:pPr>
            <a:endParaRPr lang="zh-CN" altLang="en-US" sz="2400" b="1" dirty="0">
              <a:latin typeface="宋体" pitchFamily="2" charset="-122"/>
            </a:endParaRPr>
          </a:p>
          <a:p>
            <a:pPr marL="0" indent="542925" eaLnBrk="1" hangingPunct="1">
              <a:lnSpc>
                <a:spcPts val="3500"/>
              </a:lnSpc>
              <a:spcBef>
                <a:spcPct val="0"/>
              </a:spcBef>
              <a:buFont typeface="Arial" charset="0"/>
              <a:buNone/>
            </a:pPr>
            <a:endParaRPr lang="en-US" altLang="zh-CN" sz="2400" b="1" dirty="0">
              <a:latin typeface="宋体" pitchFamily="2" charset="-122"/>
            </a:endParaRPr>
          </a:p>
        </p:txBody>
      </p:sp>
      <p:grpSp>
        <p:nvGrpSpPr>
          <p:cNvPr id="4" name="Group 4"/>
          <p:cNvGrpSpPr>
            <a:grpSpLocks/>
          </p:cNvGrpSpPr>
          <p:nvPr/>
        </p:nvGrpSpPr>
        <p:grpSpPr bwMode="auto">
          <a:xfrm>
            <a:off x="1588" y="777875"/>
            <a:ext cx="609600" cy="2003425"/>
            <a:chOff x="0" y="0"/>
            <a:chExt cx="384" cy="1262"/>
          </a:xfrm>
        </p:grpSpPr>
        <p:pic>
          <p:nvPicPr>
            <p:cNvPr id="1015814"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1581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1581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sp>
        <p:nvSpPr>
          <p:cNvPr id="3" name="内容占位符 2"/>
          <p:cNvSpPr>
            <a:spLocks noGrp="1"/>
          </p:cNvSpPr>
          <p:nvPr>
            <p:ph idx="4294967295"/>
          </p:nvPr>
        </p:nvSpPr>
        <p:spPr>
          <a:xfrm>
            <a:off x="792163" y="936625"/>
            <a:ext cx="7920037" cy="5399088"/>
          </a:xfrm>
        </p:spPr>
        <p:txBody>
          <a:bodyPr>
            <a:noAutofit/>
          </a:bodyPr>
          <a:lstStyle/>
          <a:p>
            <a:pPr marL="0" indent="542925" eaLnBrk="1" hangingPunct="1">
              <a:lnSpc>
                <a:spcPts val="3500"/>
              </a:lnSpc>
              <a:spcBef>
                <a:spcPct val="0"/>
              </a:spcBef>
              <a:buNone/>
            </a:pPr>
            <a:r>
              <a:rPr lang="zh-CN" altLang="en-US" sz="2400" b="1" dirty="0" smtClean="0">
                <a:latin typeface="宋体" pitchFamily="2" charset="-122"/>
              </a:rPr>
              <a:t>②朱先生确是有儒学风度的学者，一身正气，因此他所选择的传主对象，差不多都是关心国计民生的有为之士。他强调关切现实，拯救危亡，尊崇气节与品格。这都是可以理解的。</a:t>
            </a:r>
          </a:p>
          <a:p>
            <a:pPr marL="0" indent="542925"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傅璇琮</a:t>
            </a:r>
            <a:r>
              <a:rPr lang="en-US" altLang="zh-CN" sz="2400" b="1" dirty="0" smtClean="0">
                <a:latin typeface="宋体" pitchFamily="2" charset="-122"/>
              </a:rPr>
              <a:t>《</a:t>
            </a:r>
            <a:r>
              <a:rPr lang="zh-CN" altLang="en-US" sz="2400" b="1" dirty="0" smtClean="0">
                <a:latin typeface="宋体" pitchFamily="2" charset="-122"/>
              </a:rPr>
              <a:t>理性的思索和情感的倾注</a:t>
            </a:r>
            <a:r>
              <a:rPr lang="en-US" altLang="zh-CN" sz="2400" b="1" dirty="0" smtClean="0">
                <a:latin typeface="宋体" pitchFamily="2" charset="-122"/>
              </a:rPr>
              <a:t>——</a:t>
            </a:r>
            <a:r>
              <a:rPr lang="zh-CN" altLang="en-US" sz="2400" b="1" dirty="0" smtClean="0">
                <a:latin typeface="宋体" pitchFamily="2" charset="-122"/>
              </a:rPr>
              <a:t>读朱东润先生史传文学随想</a:t>
            </a:r>
            <a:r>
              <a:rPr lang="en-US" altLang="zh-CN" sz="2400" b="1" dirty="0" smtClean="0">
                <a:latin typeface="宋体" pitchFamily="2" charset="-122"/>
              </a:rPr>
              <a:t>》)</a:t>
            </a:r>
          </a:p>
          <a:p>
            <a:pPr marL="0" indent="542925" eaLnBrk="1" hangingPunct="1">
              <a:lnSpc>
                <a:spcPts val="3500"/>
              </a:lnSpc>
              <a:spcBef>
                <a:spcPct val="0"/>
              </a:spcBef>
              <a:buFont typeface="Arial" charset="0"/>
              <a:buNone/>
            </a:pPr>
            <a:endParaRPr lang="zh-CN" altLang="en-US" sz="2400" b="1" dirty="0">
              <a:latin typeface="宋体" pitchFamily="2" charset="-122"/>
            </a:endParaRPr>
          </a:p>
          <a:p>
            <a:pPr marL="0" indent="542925" eaLnBrk="1" hangingPunct="1">
              <a:lnSpc>
                <a:spcPts val="3500"/>
              </a:lnSpc>
              <a:spcBef>
                <a:spcPct val="0"/>
              </a:spcBef>
              <a:buFont typeface="Arial" charset="0"/>
              <a:buNone/>
            </a:pPr>
            <a:endParaRPr lang="zh-CN" altLang="en-US" sz="2400" b="1" dirty="0">
              <a:latin typeface="宋体" pitchFamily="2" charset="-122"/>
            </a:endParaRPr>
          </a:p>
          <a:p>
            <a:pPr marL="0" indent="542925" eaLnBrk="1" hangingPunct="1">
              <a:lnSpc>
                <a:spcPts val="3500"/>
              </a:lnSpc>
              <a:spcBef>
                <a:spcPct val="0"/>
              </a:spcBef>
              <a:buFont typeface="Arial" charset="0"/>
              <a:buNone/>
            </a:pPr>
            <a:endParaRPr lang="en-US" altLang="zh-CN" sz="2400" b="1" dirty="0">
              <a:latin typeface="宋体" pitchFamily="2" charset="-122"/>
            </a:endParaRPr>
          </a:p>
        </p:txBody>
      </p:sp>
      <p:grpSp>
        <p:nvGrpSpPr>
          <p:cNvPr id="4" name="Group 4"/>
          <p:cNvGrpSpPr>
            <a:grpSpLocks/>
          </p:cNvGrpSpPr>
          <p:nvPr/>
        </p:nvGrpSpPr>
        <p:grpSpPr bwMode="auto">
          <a:xfrm>
            <a:off x="1588" y="777875"/>
            <a:ext cx="609600" cy="2003425"/>
            <a:chOff x="0" y="0"/>
            <a:chExt cx="384" cy="1262"/>
          </a:xfrm>
        </p:grpSpPr>
        <p:pic>
          <p:nvPicPr>
            <p:cNvPr id="1015814"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1581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1581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sp>
        <p:nvSpPr>
          <p:cNvPr id="3" name="内容占位符 2"/>
          <p:cNvSpPr>
            <a:spLocks noGrp="1"/>
          </p:cNvSpPr>
          <p:nvPr>
            <p:ph idx="4294967295"/>
          </p:nvPr>
        </p:nvSpPr>
        <p:spPr>
          <a:xfrm>
            <a:off x="792163" y="936625"/>
            <a:ext cx="7920037" cy="5399088"/>
          </a:xfrm>
        </p:spPr>
        <p:txBody>
          <a:bodyPr>
            <a:noAutofit/>
          </a:bodyPr>
          <a:lstStyle/>
          <a:p>
            <a:pPr marL="0" indent="0">
              <a:buNone/>
            </a:pPr>
            <a:r>
              <a:rPr lang="en-US" altLang="zh-CN" sz="2400" b="1" dirty="0" smtClean="0"/>
              <a:t>1.</a:t>
            </a:r>
            <a:r>
              <a:rPr lang="zh-CN" altLang="en-US" sz="2400" b="1" dirty="0" smtClean="0"/>
              <a:t>下列对材料有关内容的分析和概括，最恰当的两项是</a:t>
            </a:r>
            <a:r>
              <a:rPr lang="en-US" altLang="zh-CN" sz="2400" b="1" dirty="0" smtClean="0"/>
              <a:t>(5</a:t>
            </a:r>
            <a:r>
              <a:rPr lang="zh-CN" altLang="en-US" sz="2400" b="1" dirty="0" smtClean="0"/>
              <a:t>分</a:t>
            </a:r>
            <a:r>
              <a:rPr lang="en-US" altLang="zh-CN" sz="2400" b="1" dirty="0" smtClean="0"/>
              <a:t>)(</a:t>
            </a:r>
            <a:r>
              <a:rPr lang="zh-CN" altLang="en-US" sz="2400" b="1" dirty="0" smtClean="0"/>
              <a:t>　　</a:t>
            </a:r>
            <a:r>
              <a:rPr lang="en-US" altLang="zh-CN" sz="2400" b="1" dirty="0" smtClean="0"/>
              <a:t>)</a:t>
            </a:r>
          </a:p>
          <a:p>
            <a:pPr marL="0" indent="0">
              <a:buNone/>
            </a:pPr>
            <a:r>
              <a:rPr lang="en-US" altLang="zh-CN" sz="2400" b="1" dirty="0" smtClean="0"/>
              <a:t>A</a:t>
            </a:r>
            <a:r>
              <a:rPr lang="zh-CN" altLang="en-US" sz="2400" b="1" dirty="0" smtClean="0"/>
              <a:t>．当年有所大学的中文系开传记研究课，课程内容却是韩愈、柳宗元的古文，朱东润就是因为这件事决心献身传记文学的研究。</a:t>
            </a:r>
          </a:p>
          <a:p>
            <a:pPr marL="0" indent="0">
              <a:buNone/>
            </a:pPr>
            <a:r>
              <a:rPr lang="en-US" altLang="zh-CN" sz="2400" b="1" dirty="0" smtClean="0"/>
              <a:t>B</a:t>
            </a:r>
            <a:r>
              <a:rPr lang="zh-CN" altLang="en-US" sz="2400" b="1" dirty="0" smtClean="0"/>
              <a:t>．“我的命运是作为沙子而到中文系开课的”，这样的表述与其说写出了自己过去的经历，不如说反映了朱东润写自传时的心态。</a:t>
            </a:r>
          </a:p>
          <a:p>
            <a:pPr marL="0" indent="0">
              <a:buNone/>
            </a:pPr>
            <a:r>
              <a:rPr lang="en-US" altLang="zh-CN" sz="2400" b="1" dirty="0" smtClean="0"/>
              <a:t>C</a:t>
            </a:r>
            <a:r>
              <a:rPr lang="zh-CN" altLang="en-US" sz="2400" b="1" dirty="0" smtClean="0"/>
              <a:t>．朱东润虽然认可国外的传记文学，但却担心“穿新鞋走老路”，因此拒绝把近代人推崇的</a:t>
            </a:r>
            <a:r>
              <a:rPr lang="en-US" altLang="zh-CN" sz="2400" b="1" dirty="0" smtClean="0"/>
              <a:t>《</a:t>
            </a:r>
            <a:r>
              <a:rPr lang="zh-CN" altLang="en-US" sz="2400" b="1" dirty="0" smtClean="0"/>
              <a:t>维多利亚女王传</a:t>
            </a:r>
            <a:r>
              <a:rPr lang="en-US" altLang="zh-CN" sz="2400" b="1" dirty="0" smtClean="0"/>
              <a:t>》</a:t>
            </a:r>
            <a:r>
              <a:rPr lang="zh-CN" altLang="en-US" sz="2400" b="1" dirty="0" smtClean="0"/>
              <a:t>作为写作范本。</a:t>
            </a:r>
            <a:endParaRPr lang="zh-CN" altLang="en-US" sz="2400" b="1" dirty="0">
              <a:latin typeface="宋体" pitchFamily="2" charset="-122"/>
            </a:endParaRPr>
          </a:p>
        </p:txBody>
      </p:sp>
      <p:grpSp>
        <p:nvGrpSpPr>
          <p:cNvPr id="4" name="Group 4"/>
          <p:cNvGrpSpPr>
            <a:grpSpLocks/>
          </p:cNvGrpSpPr>
          <p:nvPr/>
        </p:nvGrpSpPr>
        <p:grpSpPr bwMode="auto">
          <a:xfrm>
            <a:off x="1588" y="777875"/>
            <a:ext cx="609600" cy="2003425"/>
            <a:chOff x="0" y="0"/>
            <a:chExt cx="384" cy="1262"/>
          </a:xfrm>
        </p:grpSpPr>
        <p:pic>
          <p:nvPicPr>
            <p:cNvPr id="1016838"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1683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1684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ts val="3500"/>
              </a:lnSpc>
              <a:spcBef>
                <a:spcPct val="0"/>
              </a:spcBef>
              <a:buNone/>
            </a:pPr>
            <a:r>
              <a:rPr lang="en-US" altLang="zh-CN" sz="2400" b="1" dirty="0" smtClean="0">
                <a:latin typeface="宋体" pitchFamily="2" charset="-122"/>
              </a:rPr>
              <a:t>D</a:t>
            </a:r>
            <a:r>
              <a:rPr lang="zh-CN" altLang="en-US" sz="2400" b="1" dirty="0" smtClean="0">
                <a:latin typeface="宋体" pitchFamily="2" charset="-122"/>
              </a:rPr>
              <a:t>．出于自己的现实关怀来选择传主，是朱东润传记文学创作的一贯原则。有学者总体上对此表示理解，但在态度上略有保留。</a:t>
            </a:r>
          </a:p>
          <a:p>
            <a:pPr marL="0" indent="0" eaLnBrk="1" hangingPunct="1">
              <a:lnSpc>
                <a:spcPts val="3500"/>
              </a:lnSpc>
              <a:spcBef>
                <a:spcPct val="0"/>
              </a:spcBef>
              <a:buNone/>
            </a:pPr>
            <a:r>
              <a:rPr lang="en-US" altLang="zh-CN" sz="2400" b="1" dirty="0" smtClean="0">
                <a:latin typeface="宋体" pitchFamily="2" charset="-122"/>
              </a:rPr>
              <a:t>E</a:t>
            </a:r>
            <a:r>
              <a:rPr lang="zh-CN" altLang="en-US" sz="2400" b="1" dirty="0" smtClean="0">
                <a:latin typeface="宋体" pitchFamily="2" charset="-122"/>
              </a:rPr>
              <a:t>．朱东润虽然认为“传叙文学”的说法更加科学，但为了避免常会发生的分类麻烦，还是在自传中采用了“传记文学”的说法。</a:t>
            </a:r>
          </a:p>
        </p:txBody>
      </p:sp>
      <p:grpSp>
        <p:nvGrpSpPr>
          <p:cNvPr id="4" name="Group 4"/>
          <p:cNvGrpSpPr>
            <a:grpSpLocks/>
          </p:cNvGrpSpPr>
          <p:nvPr/>
        </p:nvGrpSpPr>
        <p:grpSpPr bwMode="auto">
          <a:xfrm>
            <a:off x="1588" y="777875"/>
            <a:ext cx="609600" cy="2003425"/>
            <a:chOff x="0" y="0"/>
            <a:chExt cx="384" cy="1262"/>
          </a:xfrm>
        </p:grpSpPr>
        <p:pic>
          <p:nvPicPr>
            <p:cNvPr id="1017862"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1786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1786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答</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不给分。</a:t>
            </a:r>
          </a:p>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a:t>
            </a:r>
            <a:r>
              <a:rPr lang="zh-CN" altLang="en-US" sz="2400" b="1" dirty="0" smtClean="0">
                <a:solidFill>
                  <a:srgbClr val="990033"/>
                </a:solidFill>
                <a:latin typeface="宋体" pitchFamily="2" charset="-122"/>
              </a:rPr>
              <a:t>项，“当年有所大学的中文系开传记研究课，课程内容却是韩愈、柳宗元的古文”的说法不太准确，文中是说“一所内迁的大学的中文系在学年开始，出现了传记研究这一个课，其下注明本年开柳韩文”；</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项，“拒绝把近代人推崇的</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维多利亚女王传</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作为写作范本”错误，文中说“所以无论近代人怎么推崇这部作品，总还不免令人有‘穿新鞋走老路’的戒心”，并非“拒绝”；</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项，“还是在自传中釆用了‘传记文学’的说法”错误，文中无此信息。</a:t>
            </a:r>
          </a:p>
        </p:txBody>
      </p:sp>
      <p:grpSp>
        <p:nvGrpSpPr>
          <p:cNvPr id="4" name="Group 4"/>
          <p:cNvGrpSpPr>
            <a:grpSpLocks/>
          </p:cNvGrpSpPr>
          <p:nvPr/>
        </p:nvGrpSpPr>
        <p:grpSpPr bwMode="auto">
          <a:xfrm>
            <a:off x="1588" y="777875"/>
            <a:ext cx="609600" cy="2003425"/>
            <a:chOff x="0" y="0"/>
            <a:chExt cx="384" cy="1262"/>
          </a:xfrm>
        </p:grpSpPr>
        <p:pic>
          <p:nvPicPr>
            <p:cNvPr id="1017862"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1786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1786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a:latin typeface="宋体" pitchFamily="2" charset="-122"/>
              </a:rPr>
              <a:t>2</a:t>
            </a:r>
            <a:r>
              <a:rPr lang="zh-CN" altLang="en-US" sz="2400" b="1" dirty="0" smtClean="0">
                <a:latin typeface="宋体" pitchFamily="2" charset="-122"/>
              </a:rPr>
              <a:t>．朱东润的传记文学观是如何形成的？请结合材料简要分析。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endParaRPr lang="en-US" altLang="zh-CN" sz="2400" b="1" dirty="0">
              <a:solidFill>
                <a:srgbClr val="990033"/>
              </a:solidFill>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广泛阅读古今中外的传记作品，如</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史记</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汉书</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约翰逊博士传</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维多利亚女王传</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等，并比较它们的异同；②深入研究传记文学理论，辨析不同概念，如阅读莫洛亚的传记文学理论，分辨史传、别传、自传、传叙文学等；③进行传记文学写作实践，如给张居正写传。</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分。意思答对即可。</a:t>
            </a:r>
            <a:r>
              <a:rPr lang="en-US" altLang="zh-CN" sz="2400" b="1" dirty="0" smtClean="0">
                <a:solidFill>
                  <a:srgbClr val="990033"/>
                </a:solidFill>
                <a:latin typeface="宋体" pitchFamily="2" charset="-122"/>
              </a:rPr>
              <a:t>)</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3" name="Group 4"/>
          <p:cNvGrpSpPr>
            <a:grpSpLocks/>
          </p:cNvGrpSpPr>
          <p:nvPr/>
        </p:nvGrpSpPr>
        <p:grpSpPr bwMode="auto">
          <a:xfrm>
            <a:off x="1588" y="777875"/>
            <a:ext cx="609600" cy="2003425"/>
            <a:chOff x="0" y="0"/>
            <a:chExt cx="384" cy="1262"/>
          </a:xfrm>
        </p:grpSpPr>
        <p:pic>
          <p:nvPicPr>
            <p:cNvPr id="1018886"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1888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1888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checkerboard(across)">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本题考查筛选并整合文章信息的能力。答案主要集中在文章的第四段及之后的内容，包括相关链接①。朱东润先生广泛阅读古今中外的传记文学作品，文中写到了古代的</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史记</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汉书</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，外国的</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约翰逊博士传</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维多利亚女王传</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等，并分析了这些作品的异同。文章倒数第二段写到他研读莫洛亚的传记文学理论，前面的几段以及相关链接①也写到他区别和辨析几种传体</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史传、别传、自传、传叙</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的信息。最后一段写到了他在研读各种传记的基础上进行传记文学写作实践，创作张居正的传记。整合这些信息即可。</a:t>
            </a:r>
          </a:p>
        </p:txBody>
      </p:sp>
      <p:grpSp>
        <p:nvGrpSpPr>
          <p:cNvPr id="4" name="Group 4"/>
          <p:cNvGrpSpPr>
            <a:grpSpLocks/>
          </p:cNvGrpSpPr>
          <p:nvPr/>
        </p:nvGrpSpPr>
        <p:grpSpPr bwMode="auto">
          <a:xfrm>
            <a:off x="1588" y="777875"/>
            <a:ext cx="609600" cy="2003425"/>
            <a:chOff x="0" y="0"/>
            <a:chExt cx="384" cy="1262"/>
          </a:xfrm>
        </p:grpSpPr>
        <p:pic>
          <p:nvPicPr>
            <p:cNvPr id="1017862"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1786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1786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14348" y="1000108"/>
            <a:ext cx="7920038"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a:t>
            </a:r>
            <a:r>
              <a:rPr lang="en-US" altLang="zh-CN" sz="2400" b="1" dirty="0" smtClean="0">
                <a:latin typeface="宋体" pitchFamily="2" charset="-122"/>
              </a:rPr>
              <a:t>3.</a:t>
            </a:r>
            <a:r>
              <a:rPr lang="zh-CN" altLang="en-US" sz="2400" b="1" dirty="0" smtClean="0">
                <a:latin typeface="宋体" pitchFamily="2" charset="-122"/>
              </a:rPr>
              <a:t>作为带有学术性质的自传，本文有什么特点？请简要回答。</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a:lnSpc>
                <a:spcPts val="3500"/>
              </a:lnSpc>
            </a:pPr>
            <a:r>
              <a:rPr lang="zh-CN" altLang="en-US" sz="2400" b="1" dirty="0" smtClean="0">
                <a:solidFill>
                  <a:srgbClr val="990033"/>
                </a:solidFill>
                <a:latin typeface="宋体" pitchFamily="2" charset="-122"/>
              </a:rPr>
              <a:t>“答案”及“解析”见本讲“现场指导”。</a:t>
            </a:r>
          </a:p>
          <a:p>
            <a:pPr>
              <a:lnSpc>
                <a:spcPts val="3500"/>
              </a:lnSpc>
            </a:pPr>
            <a:r>
              <a:rPr lang="en-US" altLang="zh-CN" sz="2400" b="1" dirty="0" smtClean="0">
                <a:latin typeface="宋体" pitchFamily="2" charset="-122"/>
              </a:rPr>
              <a:t>4</a:t>
            </a:r>
            <a:r>
              <a:rPr lang="zh-CN" altLang="en-US" sz="2400" b="1" dirty="0" smtClean="0">
                <a:latin typeface="宋体" pitchFamily="2" charset="-122"/>
              </a:rPr>
              <a:t>．朱东润认为传记文学作品应如何刻画和评价传主？你是否同意他的观点？请结合材料说明理由。</a:t>
            </a:r>
            <a:r>
              <a:rPr lang="en-US" altLang="zh-CN" sz="2400" b="1" dirty="0" smtClean="0">
                <a:latin typeface="宋体" pitchFamily="2" charset="-122"/>
              </a:rPr>
              <a:t>(8</a:t>
            </a:r>
            <a:r>
              <a:rPr lang="zh-CN" altLang="en-US" sz="2400" b="1" dirty="0" smtClean="0">
                <a:latin typeface="宋体" pitchFamily="2" charset="-122"/>
              </a:rPr>
              <a:t>分</a:t>
            </a:r>
            <a:r>
              <a:rPr lang="en-US" altLang="zh-CN" sz="2400" b="1" dirty="0" smtClean="0">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第一问：①应该入情入理地细致刻画传主的个性。如果只重比较，就看不清传主的个性，而要是像</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维多利亚女王传</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那样就不够细致，像</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约翰逊博士传</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那样细致则难免琐碎。②应该信笔直书，全面评价传主的优缺点。要是像有些古代文人的作品那样只是歌颂死者，就不是传记文学。</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3" name="Group 4"/>
          <p:cNvGrpSpPr>
            <a:grpSpLocks/>
          </p:cNvGrpSpPr>
          <p:nvPr/>
        </p:nvGrpSpPr>
        <p:grpSpPr bwMode="auto">
          <a:xfrm>
            <a:off x="1588" y="777875"/>
            <a:ext cx="609600" cy="2003425"/>
            <a:chOff x="0" y="0"/>
            <a:chExt cx="384" cy="1262"/>
          </a:xfrm>
        </p:grpSpPr>
        <p:pic>
          <p:nvPicPr>
            <p:cNvPr id="1019910"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1991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1991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 calcmode="lin" valueType="num">
                                      <p:cBhvr>
                                        <p:cTn id="12" dur="1000" fill="hold"/>
                                        <p:tgtEl>
                                          <p:spTgt spid="5">
                                            <p:txEl>
                                              <p:pRg st="2" end="2"/>
                                            </p:txEl>
                                          </p:spTgt>
                                        </p:tgtEl>
                                        <p:attrNameLst>
                                          <p:attrName>ppt_x</p:attrName>
                                        </p:attrNameLst>
                                      </p:cBhvr>
                                      <p:tavLst>
                                        <p:tav tm="0">
                                          <p:val>
                                            <p:strVal val="#ppt_x-.2"/>
                                          </p:val>
                                        </p:tav>
                                        <p:tav tm="100000">
                                          <p:val>
                                            <p:strVal val="#ppt_x"/>
                                          </p:val>
                                        </p:tav>
                                      </p:tavLst>
                                    </p:anim>
                                    <p:anim calcmode="lin" valueType="num">
                                      <p:cBhvr>
                                        <p:cTn id="13" dur="1000" fill="hold"/>
                                        <p:tgtEl>
                                          <p:spTgt spid="5">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14" dur="1000"/>
                                        <p:tgtEl>
                                          <p:spTgt spid="5">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checkerboard(across)">
                                      <p:cBhvr>
                                        <p:cTn id="19"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内容占位符 2"/>
          <p:cNvSpPr>
            <a:spLocks noGrp="1"/>
          </p:cNvSpPr>
          <p:nvPr>
            <p:ph idx="4294967295"/>
          </p:nvPr>
        </p:nvSpPr>
        <p:spPr>
          <a:xfrm>
            <a:off x="714348" y="887432"/>
            <a:ext cx="8072494" cy="5399088"/>
          </a:xfrm>
        </p:spPr>
        <p:txBody>
          <a:bodyPr/>
          <a:lstStyle/>
          <a:p>
            <a:pPr marL="0" indent="0" eaLnBrk="1" hangingPunct="1">
              <a:lnSpc>
                <a:spcPts val="3500"/>
              </a:lnSpc>
              <a:spcBef>
                <a:spcPct val="0"/>
              </a:spcBef>
              <a:buNone/>
            </a:pPr>
            <a:r>
              <a:rPr lang="en-US" altLang="zh-CN" sz="2400" b="1" dirty="0" smtClean="0">
                <a:latin typeface="宋体" pitchFamily="2" charset="-122"/>
              </a:rPr>
              <a:t>10.</a:t>
            </a:r>
            <a:r>
              <a:rPr lang="zh-CN" altLang="en-US" sz="2400" b="1" dirty="0" smtClean="0">
                <a:latin typeface="宋体" pitchFamily="2" charset="-122"/>
              </a:rPr>
              <a:t>根据原文提供的信息，下列选项中，没有体现传统技艺传承价值的一项是</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A. </a:t>
            </a:r>
            <a:r>
              <a:rPr lang="zh-CN" altLang="en-US" sz="2400" b="1" dirty="0" smtClean="0">
                <a:latin typeface="宋体" pitchFamily="2" charset="-122"/>
              </a:rPr>
              <a:t>农业生产中的犁、耙、锄等工具的利用</a:t>
            </a:r>
          </a:p>
          <a:p>
            <a:pPr marL="0" indent="0" eaLnBrk="1" hangingPunct="1">
              <a:lnSpc>
                <a:spcPts val="3500"/>
              </a:lnSpc>
              <a:spcBef>
                <a:spcPct val="0"/>
              </a:spcBef>
              <a:buNone/>
            </a:pPr>
            <a:r>
              <a:rPr lang="en-US" altLang="zh-CN" sz="2400" b="1" dirty="0" smtClean="0">
                <a:latin typeface="宋体" pitchFamily="2" charset="-122"/>
              </a:rPr>
              <a:t>B. </a:t>
            </a:r>
            <a:r>
              <a:rPr lang="zh-CN" altLang="en-US" sz="2400" b="1" dirty="0" smtClean="0">
                <a:latin typeface="宋体" pitchFamily="2" charset="-122"/>
              </a:rPr>
              <a:t>带有宗教色彩和审美情趣的雕塑制作</a:t>
            </a:r>
          </a:p>
          <a:p>
            <a:pPr marL="0" indent="0" eaLnBrk="1" hangingPunct="1">
              <a:lnSpc>
                <a:spcPts val="3500"/>
              </a:lnSpc>
              <a:spcBef>
                <a:spcPct val="0"/>
              </a:spcBef>
              <a:buNone/>
            </a:pPr>
            <a:r>
              <a:rPr lang="en-US" altLang="zh-CN" sz="2400" b="1" dirty="0" smtClean="0">
                <a:latin typeface="宋体" pitchFamily="2" charset="-122"/>
              </a:rPr>
              <a:t>C. </a:t>
            </a:r>
            <a:r>
              <a:rPr lang="zh-CN" altLang="en-US" sz="2400" b="1" dirty="0" smtClean="0">
                <a:latin typeface="宋体" pitchFamily="2" charset="-122"/>
              </a:rPr>
              <a:t>社会行业中的造纸、印刷、染织等手工艺</a:t>
            </a:r>
          </a:p>
          <a:p>
            <a:pPr marL="0" indent="0" eaLnBrk="1" hangingPunct="1">
              <a:lnSpc>
                <a:spcPts val="3500"/>
              </a:lnSpc>
              <a:spcBef>
                <a:spcPct val="0"/>
              </a:spcBef>
              <a:buNone/>
            </a:pPr>
            <a:r>
              <a:rPr lang="en-US" altLang="zh-CN" sz="2400" b="1" dirty="0" smtClean="0">
                <a:latin typeface="宋体" pitchFamily="2" charset="-122"/>
              </a:rPr>
              <a:t>D. </a:t>
            </a:r>
            <a:r>
              <a:rPr lang="zh-CN" altLang="en-US" sz="2400" b="1" dirty="0" smtClean="0">
                <a:latin typeface="宋体" pitchFamily="2" charset="-122"/>
              </a:rPr>
              <a:t>民俗文化中的剪纸、皮影、年画等艺术的创作</a:t>
            </a:r>
          </a:p>
          <a:p>
            <a:pPr marL="0" indent="0" eaLnBrk="1" hangingPunct="1">
              <a:lnSpc>
                <a:spcPts val="3500"/>
              </a:lnSpc>
              <a:spcBef>
                <a:spcPct val="0"/>
              </a:spcBef>
              <a:buNone/>
            </a:pPr>
            <a:endParaRPr lang="zh-CN" altLang="en-US" sz="2400" b="1" dirty="0" smtClean="0">
              <a:latin typeface="宋体" pitchFamily="2" charset="-122"/>
            </a:endParaRPr>
          </a:p>
          <a:p>
            <a:pPr marL="0" indent="0" eaLnBrk="1" hangingPunct="1">
              <a:lnSpc>
                <a:spcPts val="3500"/>
              </a:lnSpc>
              <a:spcBef>
                <a:spcPct val="0"/>
              </a:spcBef>
              <a:buNone/>
            </a:pPr>
            <a:endParaRPr lang="en-US" sz="2400" b="1" dirty="0">
              <a:latin typeface="宋体" pitchFamily="2" charset="-122"/>
            </a:endParaRPr>
          </a:p>
        </p:txBody>
      </p:sp>
      <p:sp>
        <p:nvSpPr>
          <p:cNvPr id="126669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669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66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内容占位符 2"/>
          <p:cNvSpPr txBox="1">
            <a:spLocks/>
          </p:cNvSpPr>
          <p:nvPr/>
        </p:nvSpPr>
        <p:spPr bwMode="auto">
          <a:xfrm>
            <a:off x="714348" y="4000504"/>
            <a:ext cx="7920037" cy="10001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fontAlgn="base">
              <a:lnSpc>
                <a:spcPts val="3500"/>
              </a:lnSpc>
              <a:spcBef>
                <a:spcPct val="0"/>
              </a:spcBef>
              <a:spcAft>
                <a:spcPct val="0"/>
              </a:spcAft>
            </a:pPr>
            <a:r>
              <a:rPr lang="en-US" altLang="zh-CN" sz="2400" b="1" kern="0" dirty="0" smtClean="0">
                <a:solidFill>
                  <a:srgbClr val="990033"/>
                </a:solidFill>
                <a:latin typeface="宋体" pitchFamily="2" charset="-122"/>
              </a:rPr>
              <a:t>A</a:t>
            </a:r>
            <a:r>
              <a:rPr lang="zh-CN" altLang="en-US" sz="2400" b="1" kern="0" dirty="0" smtClean="0">
                <a:solidFill>
                  <a:srgbClr val="990033"/>
                </a:solidFill>
                <a:latin typeface="宋体" pitchFamily="2" charset="-122"/>
              </a:rPr>
              <a:t>　</a:t>
            </a:r>
            <a:r>
              <a:rPr lang="en-US" altLang="zh-CN" sz="2400" b="1" kern="0" dirty="0" smtClean="0">
                <a:solidFill>
                  <a:srgbClr val="990033"/>
                </a:solidFill>
                <a:latin typeface="宋体" pitchFamily="2" charset="-122"/>
              </a:rPr>
              <a:t>[</a:t>
            </a:r>
            <a:r>
              <a:rPr lang="zh-CN" altLang="en-US" sz="2400" b="1" kern="0" dirty="0" smtClean="0">
                <a:solidFill>
                  <a:srgbClr val="990033"/>
                </a:solidFill>
                <a:latin typeface="黑体" pitchFamily="2" charset="-122"/>
                <a:ea typeface="黑体" pitchFamily="2" charset="-122"/>
              </a:rPr>
              <a:t>解析</a:t>
            </a:r>
            <a:r>
              <a:rPr lang="en-US" altLang="zh-CN" sz="2400" b="1" kern="0" dirty="0" smtClean="0">
                <a:solidFill>
                  <a:srgbClr val="990033"/>
                </a:solidFill>
                <a:latin typeface="宋体" pitchFamily="2" charset="-122"/>
              </a:rPr>
              <a:t>] “</a:t>
            </a:r>
            <a:r>
              <a:rPr lang="zh-CN" altLang="en-US" sz="2400" b="1" kern="0" dirty="0" smtClean="0">
                <a:solidFill>
                  <a:srgbClr val="990033"/>
                </a:solidFill>
                <a:latin typeface="宋体" pitchFamily="2" charset="-122"/>
              </a:rPr>
              <a:t>犁、耙、锄等工具”的利用没有蕴含人类的情感追求，属于答非所问。</a:t>
            </a:r>
          </a:p>
        </p:txBody>
      </p:sp>
      <p:sp>
        <p:nvSpPr>
          <p:cNvPr id="9"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zh-CN" altLang="en-US" sz="2400" b="1" dirty="0" smtClean="0">
                <a:solidFill>
                  <a:srgbClr val="990033"/>
                </a:solidFill>
                <a:latin typeface="宋体" pitchFamily="2" charset="-122"/>
              </a:rPr>
              <a:t>第二问：观点一：同意。①只有入情入理地细致刻画传主的个性，才能给人深刻的印象，且具有可读性；②人无完人，只有全面评价传主的优缺点，才能给读者一个完整的人物形象。</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p>
          <a:p>
            <a:pPr>
              <a:lnSpc>
                <a:spcPts val="3500"/>
              </a:lnSpc>
            </a:pPr>
            <a:r>
              <a:rPr lang="zh-CN" altLang="en-US" sz="2400" b="1" dirty="0" smtClean="0">
                <a:solidFill>
                  <a:srgbClr val="990033"/>
                </a:solidFill>
                <a:latin typeface="宋体" pitchFamily="2" charset="-122"/>
              </a:rPr>
              <a:t>观点二：不同意。①细致刻画个性需要史料支撑，如果史料不足而仍然强调这一点，就会导致不够客观，显得矫揉造作；②追求全面评价传主的优缺点，不能有效凸显传主的个性。</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3" name="Group 4"/>
          <p:cNvGrpSpPr>
            <a:grpSpLocks/>
          </p:cNvGrpSpPr>
          <p:nvPr/>
        </p:nvGrpSpPr>
        <p:grpSpPr bwMode="auto">
          <a:xfrm>
            <a:off x="1588" y="777875"/>
            <a:ext cx="609600" cy="2003425"/>
            <a:chOff x="0" y="0"/>
            <a:chExt cx="384" cy="1262"/>
          </a:xfrm>
        </p:grpSpPr>
        <p:pic>
          <p:nvPicPr>
            <p:cNvPr id="1020934"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2093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2093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分析和探究作者在文中观点态度的能力。在文中，朱东润先生认为传记文学应怎样刻画与评价传主的要点信息主要在文章的第六、七、八三段。第六段表明传记文学要“信笔直书，对于传主的错误和缺陷，都是全部奉陈”；第六、七段表明传记文学要注重对“传主的刻画”，要有“入情入理的细致的分析”。你对此观点所持的态度，可认可也可否定，但理由要充分，要能够自圆其说。如同意此观点，就要从朱先生的两个观点入手，分析其好处：全面展示传主的优缺点，会让读者全面认识一个真实的人物；入情入理地细致地刻画人物，能够加深传主在读者心目中的形象等。</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3" name="Group 4"/>
          <p:cNvGrpSpPr>
            <a:grpSpLocks/>
          </p:cNvGrpSpPr>
          <p:nvPr/>
        </p:nvGrpSpPr>
        <p:grpSpPr bwMode="auto">
          <a:xfrm>
            <a:off x="1588" y="777875"/>
            <a:ext cx="609600" cy="2003425"/>
            <a:chOff x="0" y="0"/>
            <a:chExt cx="384" cy="1262"/>
          </a:xfrm>
        </p:grpSpPr>
        <p:pic>
          <p:nvPicPr>
            <p:cNvPr id="1020934"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2093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2093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90575" y="936625"/>
            <a:ext cx="7920038" cy="5399088"/>
          </a:xfrm>
          <a:prstGeom prst="rect">
            <a:avLst/>
          </a:prstGeom>
          <a:noFill/>
          <a:ln>
            <a:noFill/>
          </a:ln>
          <a:extLst>
            <a:ext uri="{909E8E84-426E-40DD-AFC4-6F175D3DCCD1}"/>
            <a:ext uri="{91240B29-F687-4F45-9708-019B960494DF}"/>
          </a:extLst>
        </p:spPr>
        <p:txBody>
          <a:bodyPr/>
          <a:lstStyle/>
          <a:p>
            <a:pPr algn="ctr">
              <a:lnSpc>
                <a:spcPts val="3500"/>
              </a:lnSpc>
            </a:pPr>
            <a:r>
              <a:rPr lang="en-US" altLang="zh-CN" sz="2400" b="1" dirty="0">
                <a:solidFill>
                  <a:srgbClr val="0033CC"/>
                </a:solidFill>
                <a:effectLst>
                  <a:outerShdw blurRad="38100" dist="38100" dir="2700000" algn="tl">
                    <a:srgbClr val="C0C0C0"/>
                  </a:outerShdw>
                </a:effectLst>
                <a:latin typeface="宋体" pitchFamily="2" charset="-122"/>
                <a:ea typeface="黑体" pitchFamily="2" charset="-122"/>
              </a:rPr>
              <a:t>——</a:t>
            </a:r>
            <a:r>
              <a:rPr lang="en-US" altLang="zh-CN" sz="2400" b="1" dirty="0">
                <a:solidFill>
                  <a:srgbClr val="0033CC"/>
                </a:solidFill>
                <a:effectLst>
                  <a:outerShdw blurRad="38100" dist="38100" dir="2700000" algn="tl">
                    <a:srgbClr val="C0C0C0"/>
                  </a:outerShdw>
                </a:effectLst>
                <a:latin typeface="黑体" pitchFamily="2" charset="-122"/>
                <a:ea typeface="黑体" pitchFamily="2" charset="-122"/>
              </a:rPr>
              <a:t> </a:t>
            </a:r>
            <a:r>
              <a:rPr lang="zh-CN" altLang="en-US" sz="2400" b="1" dirty="0">
                <a:solidFill>
                  <a:srgbClr val="0033CC"/>
                </a:solidFill>
                <a:effectLst>
                  <a:outerShdw blurRad="38100" dist="38100" dir="2700000" algn="tl">
                    <a:srgbClr val="C0C0C0"/>
                  </a:outerShdw>
                </a:effectLst>
                <a:latin typeface="黑体" pitchFamily="2" charset="-122"/>
                <a:ea typeface="黑体" pitchFamily="2" charset="-122"/>
              </a:rPr>
              <a:t>现场指导 </a:t>
            </a:r>
            <a:r>
              <a:rPr lang="en-US" altLang="zh-CN" sz="2400" b="1" dirty="0">
                <a:solidFill>
                  <a:srgbClr val="0033CC"/>
                </a:solidFill>
                <a:effectLst>
                  <a:outerShdw blurRad="38100" dist="38100" dir="2700000" algn="tl">
                    <a:srgbClr val="C0C0C0"/>
                  </a:outerShdw>
                </a:effectLst>
                <a:latin typeface="宋体" pitchFamily="2" charset="-122"/>
                <a:ea typeface="黑体" pitchFamily="2" charset="-122"/>
              </a:rPr>
              <a:t>——</a:t>
            </a:r>
            <a:endParaRPr lang="en-US" altLang="zh-CN" sz="2400" b="1" dirty="0">
              <a:solidFill>
                <a:srgbClr val="0033CC"/>
              </a:solidFill>
              <a:effectLst>
                <a:outerShdw blurRad="38100" dist="38100" dir="2700000" algn="tl">
                  <a:srgbClr val="C0C0C0"/>
                </a:outerShdw>
              </a:effectLst>
              <a:latin typeface="黑体" pitchFamily="2" charset="-122"/>
              <a:ea typeface="黑体" pitchFamily="2" charset="-122"/>
            </a:endParaRPr>
          </a:p>
          <a:p>
            <a:pPr>
              <a:lnSpc>
                <a:spcPts val="3500"/>
              </a:lnSpc>
            </a:pPr>
            <a:r>
              <a:rPr lang="en-US" altLang="zh-CN" sz="2400" b="1" dirty="0" smtClean="0">
                <a:latin typeface="宋体" pitchFamily="2" charset="-122"/>
              </a:rPr>
              <a:t>[2015·</a:t>
            </a:r>
            <a:r>
              <a:rPr lang="zh-CN" altLang="en-US" sz="2400" b="1" dirty="0" smtClean="0">
                <a:latin typeface="宋体" pitchFamily="2" charset="-122"/>
              </a:rPr>
              <a:t>全国卷</a:t>
            </a:r>
            <a:r>
              <a:rPr lang="en-US" altLang="zh-CN" sz="2400" b="1" dirty="0" smtClean="0">
                <a:latin typeface="宋体" pitchFamily="2" charset="-122"/>
              </a:rPr>
              <a:t>Ⅰ]</a:t>
            </a:r>
            <a:r>
              <a:rPr lang="zh-CN" altLang="en-US" sz="2400" b="1" dirty="0" smtClean="0">
                <a:latin typeface="宋体" pitchFamily="2" charset="-122"/>
              </a:rPr>
              <a:t>作为带有学术性质的自传，本文有什么特点？请简要回答。</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原文见本讲“真题体验”</a:t>
            </a:r>
            <a:r>
              <a:rPr lang="en-US" altLang="zh-CN" sz="2400" b="1" dirty="0" smtClean="0">
                <a:latin typeface="宋体" pitchFamily="2" charset="-122"/>
              </a:rPr>
              <a:t>)</a:t>
            </a:r>
          </a:p>
          <a:p>
            <a:pPr>
              <a:lnSpc>
                <a:spcPts val="3500"/>
              </a:lnSpc>
            </a:pPr>
            <a:endParaRPr lang="zh-CN" altLang="en-US" sz="2400" dirty="0" smtClean="0"/>
          </a:p>
          <a:p>
            <a:pPr>
              <a:lnSpc>
                <a:spcPts val="3500"/>
              </a:lnSpc>
              <a:buFontTx/>
              <a:buNone/>
            </a:pPr>
            <a:endParaRPr lang="en-US"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aphicFrame>
        <p:nvGraphicFramePr>
          <p:cNvPr id="1021957" name="Group 5"/>
          <p:cNvGraphicFramePr>
            <a:graphicFrameLocks noGrp="1"/>
          </p:cNvGraphicFramePr>
          <p:nvPr/>
        </p:nvGraphicFramePr>
        <p:xfrm>
          <a:off x="857224" y="2571744"/>
          <a:ext cx="7786742" cy="3551536"/>
        </p:xfrm>
        <a:graphic>
          <a:graphicData uri="http://schemas.openxmlformats.org/drawingml/2006/table">
            <a:tbl>
              <a:tblPr/>
              <a:tblGrid>
                <a:gridCol w="451066"/>
                <a:gridCol w="451066"/>
                <a:gridCol w="6884610"/>
              </a:tblGrid>
              <a:tr h="1194035">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审题</a:t>
                      </a: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审题要点</a:t>
                      </a:r>
                      <a:endParaRPr kumimoji="0" lang="zh-CN" altLang="en-US" sz="18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　由题干可知，本题的答题要求是“本文的特点”，回答这个问题时，还要结合“带有学术性质”“自传”这两个限制语来回答</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20675">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思路分析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Tx/>
                        <a:buNone/>
                        <a:tabLst/>
                        <a:defRPr/>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　</a:t>
                      </a: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本题考查分析文本的文体基本特征的能力。本文是一篇带有浓厚学术色彩的自传。从全文看，本文在自传中有这样几个特点：一是自传个人的学术事迹，将自己的传记文学观点的形成以及创作作为行文的重点；二是将自己的生平融入自己的学术生涯中，文章最后一段以及相关链接②都体现了朱东润先生在学术中的家国情怀；三是自传文本语言平易自然，通俗易懂，给读者一种亲切之感。每点</a:t>
                      </a:r>
                      <a:r>
                        <a:rPr kumimoji="0" lang="en-US" altLang="zh-CN" sz="1800" b="1" i="0" u="none" strike="noStrike" cap="none" normalizeH="0" baseline="0" dirty="0" smtClean="0">
                          <a:ln>
                            <a:noFill/>
                          </a:ln>
                          <a:solidFill>
                            <a:schemeClr val="tx1"/>
                          </a:solidFill>
                          <a:effectLst/>
                          <a:latin typeface="宋体" pitchFamily="2" charset="-122"/>
                          <a:ea typeface="宋体" pitchFamily="2" charset="-122"/>
                        </a:rPr>
                        <a:t>2</a:t>
                      </a: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分</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3" name="Group 4"/>
          <p:cNvGrpSpPr>
            <a:grpSpLocks/>
          </p:cNvGrpSpPr>
          <p:nvPr/>
        </p:nvGrpSpPr>
        <p:grpSpPr bwMode="auto">
          <a:xfrm>
            <a:off x="1588" y="777875"/>
            <a:ext cx="609600" cy="2003425"/>
            <a:chOff x="0" y="0"/>
            <a:chExt cx="384" cy="1262"/>
          </a:xfrm>
        </p:grpSpPr>
        <p:pic>
          <p:nvPicPr>
            <p:cNvPr id="1021971"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21972"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21973"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021957"/>
                                        </p:tgtEl>
                                        <p:attrNameLst>
                                          <p:attrName>style.visibility</p:attrName>
                                        </p:attrNameLst>
                                      </p:cBhvr>
                                      <p:to>
                                        <p:strVal val="visible"/>
                                      </p:to>
                                    </p:set>
                                    <p:animEffect transition="in" filter="blinds(horizontal)">
                                      <p:cBhvr>
                                        <p:cTn id="15" dur="500"/>
                                        <p:tgtEl>
                                          <p:spTgt spid="1021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aphicFrame>
        <p:nvGraphicFramePr>
          <p:cNvPr id="1023003" name="Group 27"/>
          <p:cNvGraphicFramePr>
            <a:graphicFrameLocks noGrp="1"/>
          </p:cNvGraphicFramePr>
          <p:nvPr/>
        </p:nvGraphicFramePr>
        <p:xfrm>
          <a:off x="827088" y="1412875"/>
          <a:ext cx="7920037" cy="4539287"/>
        </p:xfrm>
        <a:graphic>
          <a:graphicData uri="http://schemas.openxmlformats.org/drawingml/2006/table">
            <a:tbl>
              <a:tblPr/>
              <a:tblGrid>
                <a:gridCol w="458787"/>
                <a:gridCol w="571481"/>
                <a:gridCol w="698519"/>
                <a:gridCol w="719138"/>
                <a:gridCol w="5472112"/>
              </a:tblGrid>
              <a:tr h="515927">
                <a:tc row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答题</a:t>
                      </a: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现场答案</a:t>
                      </a:r>
                      <a:endParaRPr kumimoji="0" lang="zh-CN" altLang="en-US" sz="18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cap="none" normalizeH="0" baseline="0" dirty="0" smtClean="0">
                          <a:ln>
                            <a:noFill/>
                          </a:ln>
                          <a:solidFill>
                            <a:schemeClr val="tx1"/>
                          </a:solidFill>
                          <a:effectLst/>
                          <a:latin typeface="宋体" pitchFamily="2" charset="-122"/>
                          <a:ea typeface="宋体" pitchFamily="2" charset="-122"/>
                        </a:rPr>
                        <a:t>  </a:t>
                      </a: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　重学术，写自己的事迹；行文自然，多用口语</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1428760">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我来评分</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得分理由</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944688">
                <a:tc vMerge="1">
                  <a:txBody>
                    <a:bodyPr/>
                    <a:lstStyle/>
                    <a:p>
                      <a:endParaRPr lang="zh-CN" alt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我来答题</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bl>
          </a:graphicData>
        </a:graphic>
      </p:graphicFrame>
      <p:grpSp>
        <p:nvGrpSpPr>
          <p:cNvPr id="3" name="Group 4"/>
          <p:cNvGrpSpPr>
            <a:grpSpLocks/>
          </p:cNvGrpSpPr>
          <p:nvPr/>
        </p:nvGrpSpPr>
        <p:grpSpPr bwMode="auto">
          <a:xfrm>
            <a:off x="1588" y="777875"/>
            <a:ext cx="609600" cy="2003425"/>
            <a:chOff x="0" y="0"/>
            <a:chExt cx="384" cy="1262"/>
          </a:xfrm>
        </p:grpSpPr>
        <p:pic>
          <p:nvPicPr>
            <p:cNvPr id="1023001"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23002"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2300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8" name="TextBox 7"/>
          <p:cNvSpPr txBox="1"/>
          <p:nvPr/>
        </p:nvSpPr>
        <p:spPr>
          <a:xfrm>
            <a:off x="2071670" y="2357430"/>
            <a:ext cx="500066" cy="830997"/>
          </a:xfrm>
          <a:prstGeom prst="rect">
            <a:avLst/>
          </a:prstGeom>
          <a:noFill/>
        </p:spPr>
        <p:txBody>
          <a:bodyPr wrap="square" rtlCol="0">
            <a:spAutoFit/>
          </a:bodyPr>
          <a:lstStyle/>
          <a:p>
            <a:r>
              <a:rPr lang="en-US" sz="2400" b="1" dirty="0" smtClean="0">
                <a:solidFill>
                  <a:srgbClr val="A50021"/>
                </a:solidFill>
              </a:rPr>
              <a:t>2</a:t>
            </a:r>
            <a:r>
              <a:rPr lang="zh-CN" altLang="en-US" sz="2400" b="1" dirty="0" smtClean="0">
                <a:solidFill>
                  <a:srgbClr val="A50021"/>
                </a:solidFill>
              </a:rPr>
              <a:t>分</a:t>
            </a:r>
            <a:endParaRPr lang="zh-CN" altLang="en-US" sz="2400" b="1" dirty="0">
              <a:solidFill>
                <a:srgbClr val="A50021"/>
              </a:solidFill>
            </a:endParaRPr>
          </a:p>
        </p:txBody>
      </p:sp>
      <p:sp>
        <p:nvSpPr>
          <p:cNvPr id="9" name="TextBox 8"/>
          <p:cNvSpPr txBox="1"/>
          <p:nvPr/>
        </p:nvSpPr>
        <p:spPr>
          <a:xfrm>
            <a:off x="3357554" y="2143116"/>
            <a:ext cx="4929222" cy="1168333"/>
          </a:xfrm>
          <a:prstGeom prst="rect">
            <a:avLst/>
          </a:prstGeom>
          <a:noFill/>
        </p:spPr>
        <p:txBody>
          <a:bodyPr wrap="square" rtlCol="0">
            <a:spAutoFit/>
          </a:bodyPr>
          <a:lstStyle/>
          <a:p>
            <a:pPr>
              <a:lnSpc>
                <a:spcPct val="118000"/>
              </a:lnSpc>
            </a:pPr>
            <a:r>
              <a:rPr lang="zh-CN" altLang="en-US" sz="2400" b="1" dirty="0" smtClean="0">
                <a:solidFill>
                  <a:srgbClr val="990033"/>
                </a:solidFill>
              </a:rPr>
              <a:t>    </a:t>
            </a:r>
            <a:r>
              <a:rPr lang="zh-CN" altLang="en-US" sz="2000" b="1" dirty="0" smtClean="0">
                <a:solidFill>
                  <a:srgbClr val="990033"/>
                </a:solidFill>
              </a:rPr>
              <a:t> 答案简单，要点不全，也没有结合文章的具体内容来回答。</a:t>
            </a:r>
          </a:p>
          <a:p>
            <a:endParaRPr lang="zh-CN" altLang="en-US" dirty="0"/>
          </a:p>
        </p:txBody>
      </p:sp>
      <p:sp>
        <p:nvSpPr>
          <p:cNvPr id="10" name="TextBox 9"/>
          <p:cNvSpPr txBox="1"/>
          <p:nvPr/>
        </p:nvSpPr>
        <p:spPr>
          <a:xfrm>
            <a:off x="2714612" y="3857628"/>
            <a:ext cx="5857916" cy="1516954"/>
          </a:xfrm>
          <a:prstGeom prst="rect">
            <a:avLst/>
          </a:prstGeom>
          <a:noFill/>
        </p:spPr>
        <p:txBody>
          <a:bodyPr wrap="square" rtlCol="0">
            <a:spAutoFit/>
          </a:bodyPr>
          <a:lstStyle/>
          <a:p>
            <a:pPr>
              <a:lnSpc>
                <a:spcPct val="118000"/>
              </a:lnSpc>
            </a:pPr>
            <a:r>
              <a:rPr lang="en-US" sz="2000" b="1" dirty="0" smtClean="0">
                <a:solidFill>
                  <a:srgbClr val="990033"/>
                </a:solidFill>
              </a:rPr>
              <a:t>     ①</a:t>
            </a:r>
            <a:r>
              <a:rPr lang="zh-CN" altLang="en-US" sz="2000" b="1" dirty="0" smtClean="0">
                <a:solidFill>
                  <a:srgbClr val="990033"/>
                </a:solidFill>
              </a:rPr>
              <a:t>偏重学术经历，主要写自己的传记文学观及其形成过程；</a:t>
            </a:r>
            <a:r>
              <a:rPr lang="en-US" sz="2000" b="1" dirty="0" smtClean="0">
                <a:solidFill>
                  <a:srgbClr val="990033"/>
                </a:solidFill>
              </a:rPr>
              <a:t>②</a:t>
            </a:r>
            <a:r>
              <a:rPr lang="zh-CN" altLang="en-US" sz="2000" b="1" dirty="0" smtClean="0">
                <a:solidFill>
                  <a:srgbClr val="990033"/>
                </a:solidFill>
              </a:rPr>
              <a:t>写生平与写学术二者交融，呈现学术背后的家国情怀；</a:t>
            </a:r>
            <a:r>
              <a:rPr lang="en-US" sz="2000" b="1" dirty="0" smtClean="0">
                <a:solidFill>
                  <a:srgbClr val="990033"/>
                </a:solidFill>
              </a:rPr>
              <a:t>③</a:t>
            </a:r>
            <a:r>
              <a:rPr lang="zh-CN" altLang="en-US" sz="2000" b="1" dirty="0" smtClean="0">
                <a:solidFill>
                  <a:srgbClr val="990033"/>
                </a:solidFill>
              </a:rPr>
              <a:t>行文平易自然，穿插使用口语，就像和老朋友闲谈一样。</a:t>
            </a:r>
            <a:endParaRPr lang="zh-CN" altLang="en-US" sz="2000" b="1" dirty="0">
              <a:solidFill>
                <a:srgbClr val="990033"/>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i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542925" algn="ctr" eaLnBrk="1" hangingPunct="1">
              <a:lnSpc>
                <a:spcPts val="3500"/>
              </a:lnSpc>
              <a:spcBef>
                <a:spcPct val="0"/>
              </a:spcBef>
              <a:buFont typeface="Arial" charset="0"/>
              <a:buNone/>
            </a:pPr>
            <a:r>
              <a:rPr lang="en-US" altLang="zh-CN" sz="2400" b="1" dirty="0">
                <a:solidFill>
                  <a:srgbClr val="0033CC"/>
                </a:solidFill>
                <a:effectLst>
                  <a:outerShdw blurRad="38100" dist="38100" dir="2700000" algn="tl">
                    <a:srgbClr val="C0C0C0"/>
                  </a:outerShdw>
                </a:effectLst>
              </a:rPr>
              <a:t>—— </a:t>
            </a:r>
            <a:r>
              <a:rPr lang="zh-CN" altLang="en-US" sz="2400" b="1" dirty="0">
                <a:solidFill>
                  <a:srgbClr val="0033CC"/>
                </a:solidFill>
                <a:effectLst>
                  <a:outerShdw blurRad="38100" dist="38100" dir="2700000" algn="tl">
                    <a:srgbClr val="C0C0C0"/>
                  </a:outerShdw>
                </a:effectLst>
              </a:rPr>
              <a:t>考点精讲 </a:t>
            </a:r>
            <a:r>
              <a:rPr lang="en-US" altLang="zh-CN" sz="2400" b="1" dirty="0">
                <a:solidFill>
                  <a:srgbClr val="0033CC"/>
                </a:solidFill>
                <a:effectLst>
                  <a:outerShdw blurRad="38100" dist="38100" dir="2700000" algn="tl">
                    <a:srgbClr val="C0C0C0"/>
                  </a:outerShdw>
                </a:effectLst>
              </a:rPr>
              <a:t>——</a:t>
            </a:r>
          </a:p>
          <a:p>
            <a:pPr marL="0" indent="0" eaLnBrk="1" hangingPunct="1">
              <a:lnSpc>
                <a:spcPct val="122000"/>
              </a:lnSpc>
              <a:spcBef>
                <a:spcPct val="0"/>
              </a:spcBef>
              <a:buNone/>
            </a:pPr>
            <a:r>
              <a:rPr lang="zh-CN" altLang="zh-CN" sz="2400" b="1" dirty="0">
                <a:latin typeface="黑体" pitchFamily="2" charset="-122"/>
                <a:ea typeface="黑体" pitchFamily="2" charset="-122"/>
              </a:rPr>
              <a:t>►　</a:t>
            </a:r>
            <a:r>
              <a:rPr lang="zh-CN" altLang="en-US" sz="2400" b="1" dirty="0">
                <a:latin typeface="黑体" pitchFamily="2" charset="-122"/>
                <a:ea typeface="黑体" pitchFamily="2" charset="-122"/>
              </a:rPr>
              <a:t>考点一　</a:t>
            </a:r>
            <a:r>
              <a:rPr lang="zh-CN" altLang="en-US" sz="2400" b="1" dirty="0" smtClean="0">
                <a:latin typeface="黑体" pitchFamily="2" charset="-122"/>
                <a:ea typeface="黑体" pitchFamily="2" charset="-122"/>
              </a:rPr>
              <a:t>实用类文本的文体特征</a:t>
            </a:r>
            <a:endParaRPr lang="zh-CN" altLang="en-US" sz="2400" b="1" dirty="0">
              <a:latin typeface="黑体" pitchFamily="2" charset="-122"/>
              <a:ea typeface="黑体" pitchFamily="2" charset="-122"/>
            </a:endParaRPr>
          </a:p>
          <a:p>
            <a:pPr marL="0" indent="542925" algn="ctr" eaLnBrk="1" hangingPunct="1">
              <a:lnSpc>
                <a:spcPct val="122000"/>
              </a:lnSpc>
              <a:spcBef>
                <a:spcPct val="0"/>
              </a:spcBef>
              <a:buFont typeface="Arial" charset="0"/>
              <a:buNone/>
            </a:pPr>
            <a:r>
              <a:rPr lang="zh-CN" altLang="en-US" sz="2400" b="1" dirty="0">
                <a:latin typeface="黑体" pitchFamily="2" charset="-122"/>
                <a:ea typeface="黑体" pitchFamily="2" charset="-122"/>
              </a:rPr>
              <a:t>知识储备</a:t>
            </a:r>
          </a:p>
          <a:p>
            <a:pPr marL="0" indent="542925" eaLnBrk="1" hangingPunct="1">
              <a:lnSpc>
                <a:spcPct val="122000"/>
              </a:lnSpc>
              <a:spcBef>
                <a:spcPct val="0"/>
              </a:spcBef>
              <a:buNone/>
            </a:pPr>
            <a:r>
              <a:rPr lang="zh-CN" altLang="en-US" sz="2400" b="1" dirty="0" smtClean="0">
                <a:latin typeface="宋体" pitchFamily="2" charset="-122"/>
              </a:rPr>
              <a:t>传记：传记是遵循真实性原则，用形象化的方法记述人物的生活经历、精神风貌以及其历史背景的一种叙事性文体。传记的文体特点是真实性和文学性。其中，真实性是传记的第一特征，写作时不允许任意虚构。但传记不同于一般的枯燥的历史记录，它具有文学性，它通过作者的选择、剪辑、组接，倾注了爱憎的情感；它需要用艺术的手法加以表现，以达到传神的目的。分析传记的文体特征这一题型在高考题中命题样式一般为考查文章结构</a:t>
            </a:r>
            <a:r>
              <a:rPr lang="en-US" altLang="zh-CN" sz="2400" b="1" dirty="0" smtClean="0">
                <a:latin typeface="宋体" pitchFamily="2" charset="-122"/>
              </a:rPr>
              <a:t>(</a:t>
            </a:r>
            <a:r>
              <a:rPr lang="zh-CN" altLang="en-US" sz="2400" b="1" dirty="0" smtClean="0">
                <a:latin typeface="宋体" pitchFamily="2" charset="-122"/>
              </a:rPr>
              <a:t>句段作用</a:t>
            </a:r>
            <a:r>
              <a:rPr lang="en-US" altLang="zh-CN" sz="2400" b="1" dirty="0" smtClean="0">
                <a:latin typeface="宋体" pitchFamily="2" charset="-122"/>
              </a:rPr>
              <a:t>)</a:t>
            </a:r>
            <a:r>
              <a:rPr lang="zh-CN" altLang="en-US" sz="2400" b="1" dirty="0" smtClean="0">
                <a:latin typeface="宋体" pitchFamily="2" charset="-122"/>
              </a:rPr>
              <a:t>和选材组材技巧。而句段作用题，在具体解题时</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2400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2400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2400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left)">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box(in)">
                                      <p:cBhvr>
                                        <p:cTn id="18" dur="500"/>
                                        <p:tgtEl>
                                          <p:spTgt spid="3">
                                            <p:txEl>
                                              <p:pRg st="1" end="1"/>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box(in)">
                                      <p:cBhvr>
                                        <p:cTn id="21" dur="500"/>
                                        <p:tgtEl>
                                          <p:spTgt spid="3">
                                            <p:txEl>
                                              <p:pRg st="2" end="2"/>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box(in)">
                                      <p:cBhvr>
                                        <p:cTn id="2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None/>
            </a:pPr>
            <a:r>
              <a:rPr lang="zh-CN" altLang="en-US" sz="2400" b="1" dirty="0" smtClean="0">
                <a:latin typeface="宋体" pitchFamily="2" charset="-122"/>
              </a:rPr>
              <a:t>可以等同于“小说的情节作用”，因为传记可以看作“真实的小说”，因此，这里不再赘述。 </a:t>
            </a:r>
          </a:p>
          <a:p>
            <a:pPr marL="0" indent="542925" eaLnBrk="1" hangingPunct="1">
              <a:lnSpc>
                <a:spcPct val="122000"/>
              </a:lnSpc>
              <a:spcBef>
                <a:spcPct val="0"/>
              </a:spcBef>
              <a:buNone/>
            </a:pPr>
            <a:r>
              <a:rPr lang="zh-CN" altLang="en-US" sz="2400" b="1" dirty="0" smtClean="0">
                <a:latin typeface="宋体" pitchFamily="2" charset="-122"/>
              </a:rPr>
              <a:t>新闻：具有真实性、及时性、简明性。</a:t>
            </a:r>
          </a:p>
          <a:p>
            <a:pPr marL="0" indent="542925" eaLnBrk="1" hangingPunct="1">
              <a:lnSpc>
                <a:spcPct val="122000"/>
              </a:lnSpc>
              <a:spcBef>
                <a:spcPct val="0"/>
              </a:spcBef>
              <a:buNone/>
            </a:pPr>
            <a:r>
              <a:rPr lang="zh-CN" altLang="en-US" sz="2400" b="1" dirty="0" smtClean="0">
                <a:latin typeface="宋体" pitchFamily="2" charset="-122"/>
              </a:rPr>
              <a:t>报告：具有社会性、针对性、真实性、典型性。</a:t>
            </a:r>
          </a:p>
          <a:p>
            <a:pPr marL="0" indent="542925" eaLnBrk="1" hangingPunct="1">
              <a:lnSpc>
                <a:spcPct val="122000"/>
              </a:lnSpc>
              <a:spcBef>
                <a:spcPct val="0"/>
              </a:spcBef>
              <a:buNone/>
            </a:pPr>
            <a:r>
              <a:rPr lang="zh-CN" altLang="en-US" sz="2400" b="1" dirty="0" smtClean="0">
                <a:latin typeface="宋体" pitchFamily="2" charset="-122"/>
              </a:rPr>
              <a:t>科普：具有科学性。一般要求语言准确、论据可靠、条理清晰，所阐明的观点必须符合科学道理。为了吸引读者阅读，很多科普文还同时具有一定的趣味性。</a:t>
            </a:r>
          </a:p>
          <a:p>
            <a:pPr marL="0" indent="542925" eaLnBrk="1" hangingPunct="1">
              <a:lnSpc>
                <a:spcPct val="122000"/>
              </a:lnSpc>
              <a:spcBef>
                <a:spcPct val="0"/>
              </a:spcBef>
              <a:buNone/>
            </a:pPr>
            <a:r>
              <a:rPr lang="zh-CN" altLang="en-US" sz="2400" b="1" dirty="0" smtClean="0">
                <a:latin typeface="宋体" pitchFamily="2" charset="-122"/>
              </a:rPr>
              <a:t>对于实用类文本的文体特征的考查，通常是通过对其表现手法的考查来实现的。</a:t>
            </a:r>
          </a:p>
          <a:p>
            <a:pPr marL="0" indent="542925" eaLnBrk="1" hangingPunct="1">
              <a:lnSpc>
                <a:spcPct val="122000"/>
              </a:lnSpc>
              <a:spcBef>
                <a:spcPct val="0"/>
              </a:spcBef>
              <a:buFont typeface="Arial" charset="0"/>
              <a:buNone/>
            </a:pP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2503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2503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2503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542925" algn="ctr" eaLnBrk="1" hangingPunct="1">
              <a:lnSpc>
                <a:spcPct val="122000"/>
              </a:lnSpc>
              <a:spcBef>
                <a:spcPct val="0"/>
              </a:spcBef>
              <a:buFont typeface="Arial" charset="0"/>
              <a:buNone/>
            </a:pPr>
            <a:r>
              <a:rPr lang="zh-CN" altLang="en-US" sz="2400" b="1" dirty="0" smtClean="0">
                <a:latin typeface="黑体" pitchFamily="2" charset="-122"/>
                <a:ea typeface="黑体" pitchFamily="2" charset="-122"/>
              </a:rPr>
              <a:t>类</a:t>
            </a:r>
            <a:r>
              <a:rPr lang="zh-CN" altLang="en-US" sz="2400" b="1" dirty="0">
                <a:latin typeface="黑体" pitchFamily="2" charset="-122"/>
                <a:ea typeface="黑体" pitchFamily="2" charset="-122"/>
              </a:rPr>
              <a:t>题指津</a:t>
            </a:r>
          </a:p>
          <a:p>
            <a:pPr marL="0" indent="0" eaLnBrk="1" hangingPunct="1">
              <a:lnSpc>
                <a:spcPct val="122000"/>
              </a:lnSpc>
              <a:spcBef>
                <a:spcPct val="0"/>
              </a:spcBef>
              <a:buFont typeface="Arial" charset="0"/>
              <a:buNone/>
            </a:pPr>
            <a:r>
              <a:rPr lang="en-US" altLang="zh-CN" sz="2400" b="1" dirty="0">
                <a:latin typeface="宋体" pitchFamily="2" charset="-122"/>
              </a:rPr>
              <a:t>【</a:t>
            </a:r>
            <a:r>
              <a:rPr lang="zh-CN" altLang="en-US" sz="2400" b="1" dirty="0">
                <a:latin typeface="宋体" pitchFamily="2" charset="-122"/>
              </a:rPr>
              <a:t>设问方式</a:t>
            </a:r>
            <a:r>
              <a:rPr lang="en-US" altLang="zh-CN" sz="2400" b="1" dirty="0">
                <a:latin typeface="宋体" pitchFamily="2" charset="-122"/>
              </a:rPr>
              <a:t>】</a:t>
            </a:r>
          </a:p>
          <a:p>
            <a:pPr marL="0" indent="628650" eaLnBrk="1" hangingPunct="1">
              <a:lnSpc>
                <a:spcPct val="122000"/>
              </a:lnSpc>
              <a:spcBef>
                <a:spcPct val="0"/>
              </a:spcBef>
              <a:buNone/>
            </a:pPr>
            <a:r>
              <a:rPr lang="en-US" altLang="zh-CN" sz="2400" b="1" dirty="0" smtClean="0">
                <a:latin typeface="宋体" pitchFamily="2" charset="-122"/>
              </a:rPr>
              <a:t>1.</a:t>
            </a:r>
            <a:r>
              <a:rPr lang="zh-CN" altLang="en-US" sz="2400" b="1" dirty="0" smtClean="0">
                <a:latin typeface="宋体" pitchFamily="2" charset="-122"/>
              </a:rPr>
              <a:t> ［</a:t>
            </a:r>
            <a:r>
              <a:rPr lang="en-US" altLang="zh-CN" sz="2400" b="1" dirty="0" smtClean="0">
                <a:latin typeface="宋体" pitchFamily="2" charset="-122"/>
              </a:rPr>
              <a:t>2015·</a:t>
            </a:r>
            <a:r>
              <a:rPr lang="zh-CN" altLang="en-US" sz="2400" b="1" dirty="0" smtClean="0">
                <a:latin typeface="宋体" pitchFamily="2" charset="-122"/>
              </a:rPr>
              <a:t>全国卷</a:t>
            </a:r>
            <a:r>
              <a:rPr lang="en-US" altLang="zh-CN" sz="2400" b="1" dirty="0" smtClean="0">
                <a:latin typeface="宋体" pitchFamily="2" charset="-122"/>
              </a:rPr>
              <a:t>Ⅰ</a:t>
            </a:r>
            <a:r>
              <a:rPr lang="zh-CN" altLang="en-US" sz="2400" b="1" dirty="0" smtClean="0">
                <a:latin typeface="宋体" pitchFamily="2" charset="-122"/>
              </a:rPr>
              <a:t>］作为带有学术性质的自传，本文有什么特点？请简要回答。 </a:t>
            </a:r>
          </a:p>
          <a:p>
            <a:pPr marL="0" indent="628650" eaLnBrk="1" hangingPunct="1">
              <a:lnSpc>
                <a:spcPct val="122000"/>
              </a:lnSpc>
              <a:spcBef>
                <a:spcPct val="0"/>
              </a:spcBef>
              <a:buNone/>
            </a:pPr>
            <a:r>
              <a:rPr lang="en-US" altLang="zh-CN" sz="2400" b="1" dirty="0" smtClean="0">
                <a:latin typeface="宋体" pitchFamily="2" charset="-122"/>
              </a:rPr>
              <a:t>2. </a:t>
            </a:r>
            <a:r>
              <a:rPr lang="zh-CN" altLang="en-US" sz="2400" b="1" dirty="0" smtClean="0">
                <a:latin typeface="宋体" pitchFamily="2" charset="-122"/>
              </a:rPr>
              <a:t>［</a:t>
            </a:r>
            <a:r>
              <a:rPr lang="en-US" altLang="zh-CN" sz="2400" b="1" dirty="0" smtClean="0">
                <a:latin typeface="宋体" pitchFamily="2" charset="-122"/>
              </a:rPr>
              <a:t>2010·</a:t>
            </a:r>
            <a:r>
              <a:rPr lang="zh-CN" altLang="en-US" sz="2400" b="1" dirty="0" smtClean="0">
                <a:latin typeface="宋体" pitchFamily="2" charset="-122"/>
              </a:rPr>
              <a:t>山东卷］这篇报道以顺叙的方式写作，并特别突出了时间，有什么好处？</a:t>
            </a:r>
          </a:p>
          <a:p>
            <a:pPr marL="0" indent="628650" eaLnBrk="1" hangingPunct="1">
              <a:lnSpc>
                <a:spcPct val="122000"/>
              </a:lnSpc>
              <a:spcBef>
                <a:spcPct val="0"/>
              </a:spcBef>
              <a:buNone/>
            </a:pPr>
            <a:r>
              <a:rPr lang="en-US" altLang="zh-CN" sz="2400" b="1" dirty="0" smtClean="0">
                <a:latin typeface="宋体" pitchFamily="2" charset="-122"/>
              </a:rPr>
              <a:t>3.</a:t>
            </a:r>
            <a:r>
              <a:rPr lang="zh-CN" altLang="en-US" sz="2400" b="1" dirty="0" smtClean="0">
                <a:latin typeface="宋体" pitchFamily="2" charset="-122"/>
              </a:rPr>
              <a:t> ［</a:t>
            </a:r>
            <a:r>
              <a:rPr lang="en-US" altLang="zh-CN" sz="2400" b="1" dirty="0" smtClean="0">
                <a:latin typeface="宋体" pitchFamily="2" charset="-122"/>
              </a:rPr>
              <a:t>2007·</a:t>
            </a:r>
            <a:r>
              <a:rPr lang="zh-CN" altLang="en-US" sz="2400" b="1" dirty="0" smtClean="0">
                <a:latin typeface="宋体" pitchFamily="2" charset="-122"/>
              </a:rPr>
              <a:t>山东卷］文章开头两段属于新闻文体基本构成中的哪个部分？请结合本文分析其作用。</a:t>
            </a:r>
          </a:p>
          <a:p>
            <a:pPr marL="0" indent="542925" eaLnBrk="1" hangingPunct="1">
              <a:lnSpc>
                <a:spcPct val="122000"/>
              </a:lnSpc>
              <a:spcBef>
                <a:spcPct val="0"/>
              </a:spcBef>
              <a:buFont typeface="Arial" charset="0"/>
              <a:buNone/>
            </a:pP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2503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2503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2503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Font typeface="Arial" charset="0"/>
              <a:buNone/>
            </a:pPr>
            <a:r>
              <a:rPr lang="en-US" altLang="zh-CN" sz="2400" b="1" dirty="0">
                <a:latin typeface="宋体" pitchFamily="2" charset="-122"/>
              </a:rPr>
              <a:t>【</a:t>
            </a:r>
            <a:r>
              <a:rPr lang="zh-CN" altLang="en-US" sz="2400" b="1" dirty="0">
                <a:latin typeface="宋体" pitchFamily="2" charset="-122"/>
              </a:rPr>
              <a:t>答题思路</a:t>
            </a:r>
            <a:r>
              <a:rPr lang="en-US" altLang="zh-CN" sz="2400" b="1" dirty="0">
                <a:latin typeface="宋体" pitchFamily="2" charset="-122"/>
              </a:rPr>
              <a:t>】</a:t>
            </a:r>
          </a:p>
          <a:p>
            <a:pPr marL="0" indent="628650"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一般和具体结合。我们在对文本的一般性特征进行分析的同时，也应该注意到富有个性的“具体”的特征。如考查到新闻中的导语和背景的作用，在作答时就要联系导语和背景的一般作用，然后结合文本谈其具体作用。</a:t>
            </a:r>
          </a:p>
          <a:p>
            <a:pPr marL="0" indent="628650" eaLnBrk="1" hangingPunct="1">
              <a:lnSpc>
                <a:spcPct val="122000"/>
              </a:lnSpc>
              <a:spcBef>
                <a:spcPct val="0"/>
              </a:spcBef>
              <a:buNone/>
            </a:pPr>
            <a:r>
              <a:rPr lang="en-US" altLang="zh-CN" sz="2400" b="1" dirty="0" smtClean="0">
                <a:latin typeface="宋体" pitchFamily="2" charset="-122"/>
              </a:rPr>
              <a:t>2. </a:t>
            </a:r>
            <a:r>
              <a:rPr lang="zh-CN" altLang="en-US" sz="2400" b="1" dirty="0" smtClean="0">
                <a:latin typeface="宋体" pitchFamily="2" charset="-122"/>
              </a:rPr>
              <a:t>尊重自我感觉。分析文本的文体特征时，我们不可能在短时间内做到面面俱到，而必须学会选择重点作答。这个点固然应该是文本体现得最突出、最充分的，另一方面也应该是我们自己最有感觉的那个点，只有最有感觉的，才是自己认识最充分的。我们必须充分利用好题目提供给我们的自主选择空间，尊重自我感觉。只有把文本体现得最充分的与自我感觉最良好的那个点选出来进行分析，</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2605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2605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2605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None/>
            </a:pPr>
            <a:r>
              <a:rPr lang="zh-CN" altLang="en-US" sz="2400" b="1" dirty="0" smtClean="0">
                <a:latin typeface="宋体" pitchFamily="2" charset="-122"/>
              </a:rPr>
              <a:t>才能保证自己的分析充分到位。</a:t>
            </a:r>
            <a:endParaRPr lang="en-US" altLang="zh-CN" sz="2400" b="1" dirty="0" smtClean="0">
              <a:latin typeface="宋体" pitchFamily="2" charset="-122"/>
            </a:endParaRPr>
          </a:p>
          <a:p>
            <a:pPr marL="0" indent="628650" eaLnBrk="1" hangingPunct="1">
              <a:lnSpc>
                <a:spcPct val="122000"/>
              </a:lnSpc>
              <a:spcBef>
                <a:spcPct val="0"/>
              </a:spcBef>
              <a:buNone/>
            </a:pPr>
            <a:r>
              <a:rPr lang="en-US" altLang="zh-CN" sz="2400" b="1" dirty="0" smtClean="0">
                <a:latin typeface="宋体" pitchFamily="2" charset="-122"/>
              </a:rPr>
              <a:t>3. </a:t>
            </a:r>
            <a:r>
              <a:rPr lang="zh-CN" altLang="en-US" sz="2400" b="1" dirty="0" smtClean="0">
                <a:latin typeface="宋体" pitchFamily="2" charset="-122"/>
              </a:rPr>
              <a:t>注意效果解读。分析文体特征时，不能仅仅停留在辨别认知的层面上，还必须懂得去对它们做“效果”分析。对“效果”的分析不外乎从这样的两个方面去考虑：一是从表达者的表达这个方面去考虑，看他采用这样的方式会给他的表达带来怎样的方便；二是从阅读者这个方面去考虑，看他这样做可以对读者的阅读产生什么样的积极的效果。</a:t>
            </a:r>
          </a:p>
          <a:p>
            <a:pPr marL="0" indent="0" eaLnBrk="1" hangingPunct="1">
              <a:lnSpc>
                <a:spcPct val="122000"/>
              </a:lnSpc>
              <a:spcBef>
                <a:spcPct val="0"/>
              </a:spcBef>
              <a:buNone/>
            </a:pP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2707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2707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2708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Font typeface="Arial" charset="0"/>
              <a:buNone/>
            </a:pPr>
            <a:r>
              <a:rPr lang="en-US" altLang="zh-CN" sz="2400" b="1" dirty="0">
                <a:latin typeface="宋体" pitchFamily="2" charset="-122"/>
              </a:rPr>
              <a:t>【</a:t>
            </a:r>
            <a:r>
              <a:rPr lang="zh-CN" altLang="en-US" sz="2400" b="1" dirty="0">
                <a:latin typeface="宋体" pitchFamily="2" charset="-122"/>
              </a:rPr>
              <a:t>对点训练</a:t>
            </a:r>
            <a:r>
              <a:rPr lang="en-US" altLang="zh-CN" sz="2400" b="1" dirty="0">
                <a:latin typeface="宋体" pitchFamily="2" charset="-122"/>
              </a:rPr>
              <a:t>】</a:t>
            </a:r>
          </a:p>
          <a:p>
            <a:pPr marL="0" indent="542925" eaLnBrk="1" hangingPunct="1">
              <a:lnSpc>
                <a:spcPct val="122000"/>
              </a:lnSpc>
              <a:spcBef>
                <a:spcPct val="0"/>
              </a:spcBef>
              <a:buNone/>
            </a:pPr>
            <a:r>
              <a:rPr lang="zh-CN" altLang="en-US" sz="2400" b="1" dirty="0" smtClean="0">
                <a:latin typeface="宋体" pitchFamily="2" charset="-122"/>
              </a:rPr>
              <a:t>阅读下面的文字，完成题目。 </a:t>
            </a:r>
          </a:p>
          <a:p>
            <a:pPr marL="0" indent="542925" algn="ctr" eaLnBrk="1" hangingPunct="1">
              <a:lnSpc>
                <a:spcPct val="122000"/>
              </a:lnSpc>
              <a:spcBef>
                <a:spcPct val="0"/>
              </a:spcBef>
              <a:buNone/>
            </a:pPr>
            <a:r>
              <a:rPr lang="zh-CN" altLang="en-US" sz="2400" b="1" dirty="0" smtClean="0">
                <a:latin typeface="宋体" pitchFamily="2" charset="-122"/>
              </a:rPr>
              <a:t>无形的巨著</a:t>
            </a:r>
          </a:p>
          <a:p>
            <a:pPr marL="0" indent="542925" eaLnBrk="1" hangingPunct="1">
              <a:lnSpc>
                <a:spcPct val="122000"/>
              </a:lnSpc>
              <a:spcBef>
                <a:spcPct val="0"/>
              </a:spcBef>
              <a:buNone/>
            </a:pPr>
            <a:r>
              <a:rPr lang="zh-CN" altLang="en-US" sz="2400" b="1" dirty="0" smtClean="0">
                <a:latin typeface="宋体" pitchFamily="2" charset="-122"/>
              </a:rPr>
              <a:t>本世纪初，我国产生了一批优秀的医学家，在众多的开拓者之中，张孝骞便是其中的佼佼者之一。</a:t>
            </a:r>
          </a:p>
          <a:p>
            <a:pPr marL="0" indent="542925" eaLnBrk="1" hangingPunct="1">
              <a:lnSpc>
                <a:spcPct val="122000"/>
              </a:lnSpc>
              <a:spcBef>
                <a:spcPct val="0"/>
              </a:spcBef>
              <a:buNone/>
            </a:pPr>
            <a:r>
              <a:rPr lang="zh-CN" altLang="en-US" sz="2400" b="1" dirty="0" smtClean="0">
                <a:latin typeface="宋体" pitchFamily="2" charset="-122"/>
              </a:rPr>
              <a:t>北平和平解放后，摆在协和医院内科主任张孝骞面前最紧迫的任务，就是赶快充实人员，以解决医疗和教学工作的燃眉之急。他想起了自己的许多昔日同学、同事，他们有的在外地，有的在美国，他一一给他们写信，热情地邀请他们来协和工作。在美国费城的文士域夫妇和在芝加哥的黄宛、张学德等人，都是应张孝骞邀请而回来的。</a:t>
            </a:r>
            <a:r>
              <a:rPr lang="en-US" altLang="zh-CN" sz="2400" b="1" dirty="0" smtClean="0">
                <a:latin typeface="宋体" pitchFamily="2" charset="-122"/>
              </a:rPr>
              <a:t>1951</a:t>
            </a:r>
            <a:r>
              <a:rPr lang="zh-CN" altLang="en-US" sz="2400" b="1" dirty="0" smtClean="0">
                <a:latin typeface="宋体" pitchFamily="2" charset="-122"/>
              </a:rPr>
              <a:t>年初，当人民政府接管这个医疗和教学单位的时候，</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2810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2810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2810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642"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8. </a:t>
            </a:r>
            <a:r>
              <a:rPr lang="zh-CN" altLang="en-US" sz="2400" b="1" dirty="0" smtClean="0">
                <a:latin typeface="宋体" pitchFamily="2" charset="-122"/>
              </a:rPr>
              <a:t>断章取义。命题者故意把某一个限制条件漏掉，孤立地截取某一个意思来表达，造成对某个意思的片面理解。</a:t>
            </a:r>
          </a:p>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对点训练</a:t>
            </a:r>
            <a:r>
              <a:rPr lang="en-US" altLang="zh-CN" sz="2400" b="1" dirty="0" smtClean="0">
                <a:latin typeface="宋体" pitchFamily="2" charset="-122"/>
              </a:rPr>
              <a:t>】</a:t>
            </a:r>
          </a:p>
          <a:p>
            <a:pPr marL="0" indent="0" eaLnBrk="1" hangingPunct="1">
              <a:lnSpc>
                <a:spcPts val="3500"/>
              </a:lnSpc>
              <a:spcBef>
                <a:spcPct val="0"/>
              </a:spcBef>
              <a:buNone/>
            </a:pPr>
            <a:r>
              <a:rPr lang="zh-CN" altLang="en-US" sz="2400" b="1" dirty="0" smtClean="0">
                <a:latin typeface="宋体" pitchFamily="2" charset="-122"/>
              </a:rPr>
              <a:t>阅读下面的文字，完成题目。</a:t>
            </a:r>
          </a:p>
          <a:p>
            <a:pPr marL="0" indent="627063" algn="ctr" eaLnBrk="1" hangingPunct="1">
              <a:lnSpc>
                <a:spcPts val="3500"/>
              </a:lnSpc>
              <a:spcBef>
                <a:spcPct val="0"/>
              </a:spcBef>
              <a:buNone/>
            </a:pPr>
            <a:r>
              <a:rPr lang="zh-CN" altLang="en-US" sz="2400" b="1" dirty="0" smtClean="0">
                <a:latin typeface="宋体" pitchFamily="2" charset="-122"/>
              </a:rPr>
              <a:t>艺术批评与艺术市场</a:t>
            </a:r>
          </a:p>
          <a:p>
            <a:pPr marL="0" indent="627063" eaLnBrk="1" hangingPunct="1">
              <a:lnSpc>
                <a:spcPts val="3500"/>
              </a:lnSpc>
              <a:spcBef>
                <a:spcPct val="0"/>
              </a:spcBef>
              <a:buNone/>
            </a:pPr>
            <a:r>
              <a:rPr lang="zh-CN" altLang="en-US" sz="2400" b="1" dirty="0" smtClean="0">
                <a:latin typeface="宋体" pitchFamily="2" charset="-122"/>
              </a:rPr>
              <a:t>几乎每一位谈论中国艺术市场的人士，都会把艺术批评作为市场经营中的一个重要环节，还会认为著名的、有话语权的艺术批评家的言论能够决定和左右一个艺术家在艺术界和艺术市场中的地位以及作品的销售价格。</a:t>
            </a:r>
          </a:p>
        </p:txBody>
      </p:sp>
      <p:sp>
        <p:nvSpPr>
          <p:cNvPr id="126464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46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46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None/>
            </a:pPr>
            <a:r>
              <a:rPr lang="zh-CN" altLang="en-US" sz="2400" b="1" dirty="0" smtClean="0">
                <a:latin typeface="宋体" pitchFamily="2" charset="-122"/>
              </a:rPr>
              <a:t>那里已呈现出一派蒸蒸日上的景象。</a:t>
            </a:r>
            <a:endParaRPr lang="en-US" altLang="zh-CN" sz="2400" b="1" dirty="0" smtClean="0">
              <a:latin typeface="宋体" pitchFamily="2" charset="-122"/>
            </a:endParaRPr>
          </a:p>
          <a:p>
            <a:pPr marL="0" indent="628650" eaLnBrk="1" hangingPunct="1">
              <a:lnSpc>
                <a:spcPct val="122000"/>
              </a:lnSpc>
              <a:spcBef>
                <a:spcPct val="0"/>
              </a:spcBef>
              <a:buNone/>
            </a:pPr>
            <a:r>
              <a:rPr lang="zh-CN" altLang="en-US" sz="2400" b="1" dirty="0" smtClean="0">
                <a:latin typeface="宋体" pitchFamily="2" charset="-122"/>
              </a:rPr>
              <a:t>张孝骞在六十多年的医学生涯中，究竟为多少人解除了疾病的痛苦？使多少人摆脱死亡的威胁？这是一个无法统计的数字。谁也说不清那部“巨著”的篇幅，谁也无法阅读它的内容。如今，为人们乐道的，只是“巨著”中的少数篇页。</a:t>
            </a:r>
          </a:p>
          <a:p>
            <a:pPr marL="0" indent="628650" eaLnBrk="1" hangingPunct="1">
              <a:lnSpc>
                <a:spcPct val="122000"/>
              </a:lnSpc>
              <a:spcBef>
                <a:spcPct val="0"/>
              </a:spcBef>
              <a:buNone/>
            </a:pPr>
            <a:r>
              <a:rPr lang="en-US" altLang="zh-CN" sz="2400" b="1" dirty="0" smtClean="0">
                <a:latin typeface="宋体" pitchFamily="2" charset="-122"/>
              </a:rPr>
              <a:t>1977</a:t>
            </a:r>
            <a:r>
              <a:rPr lang="zh-CN" altLang="en-US" sz="2400" b="1" dirty="0" smtClean="0">
                <a:latin typeface="宋体" pitchFamily="2" charset="-122"/>
              </a:rPr>
              <a:t>年</a:t>
            </a:r>
            <a:r>
              <a:rPr lang="en-US" altLang="zh-CN" sz="2400" b="1" dirty="0" smtClean="0">
                <a:latin typeface="宋体" pitchFamily="2" charset="-122"/>
              </a:rPr>
              <a:t>10</a:t>
            </a:r>
            <a:r>
              <a:rPr lang="zh-CN" altLang="en-US" sz="2400" b="1" dirty="0" smtClean="0">
                <a:latin typeface="宋体" pitchFamily="2" charset="-122"/>
              </a:rPr>
              <a:t>月，协和医院内分泌科病房住进一位病人，下肢沉重，活动困难达三年之久，医生们诊断的结果是腰肌劳损、类风湿性关节炎和骨软化症。经</a:t>
            </a:r>
            <a:r>
              <a:rPr lang="en-US" altLang="zh-CN" sz="2400" b="1" dirty="0" smtClean="0">
                <a:latin typeface="宋体" pitchFamily="2" charset="-122"/>
              </a:rPr>
              <a:t>X</a:t>
            </a:r>
            <a:r>
              <a:rPr lang="zh-CN" altLang="en-US" sz="2400" b="1" dirty="0" smtClean="0">
                <a:latin typeface="宋体" pitchFamily="2" charset="-122"/>
              </a:rPr>
              <a:t>线拍片，发现病人的骨盆、双手、腰椎等部位呈普遍骨质脱钙以及病理性骨折状。对症治疗未见好转，大夫们感到困惑。张孝骞被邀请来为患者会诊。他用一双布满老年斑的手一遍一</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2912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2912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2912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None/>
            </a:pPr>
            <a:r>
              <a:rPr lang="zh-CN" altLang="en-US" sz="2400" b="1" dirty="0" smtClean="0">
                <a:latin typeface="宋体" pitchFamily="2" charset="-122"/>
              </a:rPr>
              <a:t>遍地在病人身上摸索着。突然，这双手在病人右侧腹股沟处停了下来。张孝骞在这里触及了一个肿物。按照一般情况，这种病人身上的小肿块，是不易引起医生的关注和联想的，可是张教授在仔细检查了肿物的形状、大小和硬度后，指着肿物向在场的大夫们说：“这大概就是病根！这个肿块可能分泌某种激素类物质，导致钙磷代谢的异常。建议切除。”外科医生进行手术后，患者的骨症状很快好转，病理诊断证实，肿物为一叶瘤。这是一个极为罕见的病例，在这以前的世界医学文献中，总共只有过七次报道。</a:t>
            </a:r>
          </a:p>
          <a:p>
            <a:pPr marL="0" indent="628650" eaLnBrk="1" hangingPunct="1">
              <a:lnSpc>
                <a:spcPct val="122000"/>
              </a:lnSpc>
              <a:spcBef>
                <a:spcPct val="0"/>
              </a:spcBef>
              <a:buNone/>
            </a:pPr>
            <a:r>
              <a:rPr lang="en-US" altLang="zh-CN" sz="2400" b="1" dirty="0" smtClean="0">
                <a:latin typeface="宋体" pitchFamily="2" charset="-122"/>
              </a:rPr>
              <a:t>1980</a:t>
            </a:r>
            <a:r>
              <a:rPr lang="zh-CN" altLang="en-US" sz="2400" b="1" dirty="0" smtClean="0">
                <a:latin typeface="宋体" pitchFamily="2" charset="-122"/>
              </a:rPr>
              <a:t>年秋天，协和医院的病床上躺着一位老年妇女，腹部极度膨出，皮肤绷得亮光光的，她来门诊就医已经很久了，经过各种检查和试验性治疗，腹水的原因一直未</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3015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3015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3015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None/>
            </a:pPr>
            <a:r>
              <a:rPr lang="zh-CN" altLang="en-US" sz="2400" b="1" dirty="0" smtClean="0">
                <a:latin typeface="宋体" pitchFamily="2" charset="-122"/>
              </a:rPr>
              <a:t>查出，各主要脏器均受影响，生命危在旦夕。张孝骞在为病人做过检查后，立即判明这个病人的腹水是由甲状腺机能低下所引起的。他告诉主管医生，关于这种少见疾病，国内只有少量报道，有关的资料在某某书籍、某某杂志上的第几页；书籍和杂志在图书馆的哪一个书架上的什么位置。医生跑去一查，果然丝毫不差。诊断化验证实后，病人立即得到了有效的治疗。</a:t>
            </a:r>
          </a:p>
          <a:p>
            <a:pPr marL="0" indent="533400" eaLnBrk="1" hangingPunct="1">
              <a:lnSpc>
                <a:spcPct val="122000"/>
              </a:lnSpc>
              <a:spcBef>
                <a:spcPct val="0"/>
              </a:spcBef>
              <a:buNone/>
            </a:pPr>
            <a:r>
              <a:rPr lang="zh-CN" altLang="en-US" sz="2400" b="1" dirty="0" smtClean="0">
                <a:latin typeface="宋体" pitchFamily="2" charset="-122"/>
              </a:rPr>
              <a:t>张孝骞认为，要求一个医生不犯错误是不可能的，重要的是要从错误中总结经验教训。对于自己做出的诊断结论，决不能以为“成竹在胸”，一定要用怀疑的眼光，多问几个为什么，并且随时准备在新的事实面前改变原来的结论。张教授向人们谈起一个病例：</a:t>
            </a:r>
            <a:r>
              <a:rPr lang="en-US" altLang="zh-CN" sz="2400" b="1" dirty="0" smtClean="0">
                <a:latin typeface="宋体" pitchFamily="2" charset="-122"/>
              </a:rPr>
              <a:t>80</a:t>
            </a:r>
            <a:r>
              <a:rPr lang="zh-CN" altLang="en-US" sz="2400" b="1" dirty="0" smtClean="0">
                <a:latin typeface="宋体" pitchFamily="2" charset="-122"/>
              </a:rPr>
              <a:t>年代初，有一名</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3117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3117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3117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90488" eaLnBrk="1" hangingPunct="1">
              <a:lnSpc>
                <a:spcPct val="122000"/>
              </a:lnSpc>
              <a:spcBef>
                <a:spcPct val="0"/>
              </a:spcBef>
              <a:buNone/>
            </a:pPr>
            <a:r>
              <a:rPr lang="zh-CN" altLang="en-US" sz="2400" b="1" dirty="0" smtClean="0">
                <a:latin typeface="宋体" pitchFamily="2" charset="-122"/>
              </a:rPr>
              <a:t>病人因痰中带血、下肢浮肿而入院。化验结果，尿中有红细胞，主管医生诊断为肺－肾出血综合征。张教授参加了会诊，也同意了这个诊断。可回到办公室后，他仍然觉得放心不下，第二天他又到病房给病人做了进一步检查，发现腿部静脉有点异常。根据这个线索追踪下去，结果证明病人患的是移形性血栓静脉炎，这造成了肺、肾等多种器官损害，给了人以假象，险些造成误诊。</a:t>
            </a:r>
          </a:p>
          <a:p>
            <a:pPr marL="0" indent="628650" eaLnBrk="1" hangingPunct="1">
              <a:lnSpc>
                <a:spcPct val="122000"/>
              </a:lnSpc>
              <a:spcBef>
                <a:spcPct val="0"/>
              </a:spcBef>
              <a:buNone/>
            </a:pPr>
            <a:r>
              <a:rPr lang="zh-CN" altLang="en-US" sz="2400" b="1" dirty="0" smtClean="0">
                <a:latin typeface="宋体" pitchFamily="2" charset="-122"/>
              </a:rPr>
              <a:t>在几十年的行医过程中，张孝骞总是随身携带着一个小本子，专门记录从实践中得到的临床资料，年复一年，积攒了几大箱，</a:t>
            </a:r>
            <a:r>
              <a:rPr lang="en-US" altLang="zh-CN" sz="2400" b="1" dirty="0" smtClean="0">
                <a:latin typeface="宋体" pitchFamily="2" charset="-122"/>
              </a:rPr>
              <a:t>1986</a:t>
            </a:r>
            <a:r>
              <a:rPr lang="zh-CN" altLang="en-US" sz="2400" b="1" dirty="0" smtClean="0">
                <a:latin typeface="宋体" pitchFamily="2" charset="-122"/>
              </a:rPr>
              <a:t>年他开始整理这些资料和文稿，准备留给医院，推动医学的发展。可医院检查表明，他的第三胸椎已遭受癌肿的破坏，病情急剧恶化，为了争取这最后</a:t>
            </a:r>
            <a:endParaRPr lang="en-US" altLang="zh-CN"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3219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3219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3220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None/>
            </a:pPr>
            <a:r>
              <a:rPr lang="zh-CN" altLang="en-US" sz="2400" b="1" dirty="0" smtClean="0">
                <a:latin typeface="宋体" pitchFamily="2" charset="-122"/>
              </a:rPr>
              <a:t>的分分秒秒，他把一大摞卡片和稿纸带进了病房。万里、习仲勋等领导人得知张孝骞患病的消息，亲自来到病榻前慰问；陈云、邓颖超也派人送来了鲜花和糕点。</a:t>
            </a:r>
            <a:r>
              <a:rPr lang="en-US" altLang="zh-CN" sz="2400" b="1" dirty="0" smtClean="0">
                <a:latin typeface="宋体" pitchFamily="2" charset="-122"/>
              </a:rPr>
              <a:t>1987</a:t>
            </a:r>
            <a:r>
              <a:rPr lang="zh-CN" altLang="en-US" sz="2400" b="1" dirty="0" smtClean="0">
                <a:latin typeface="宋体" pitchFamily="2" charset="-122"/>
              </a:rPr>
              <a:t>年</a:t>
            </a:r>
            <a:r>
              <a:rPr lang="en-US" altLang="zh-CN" sz="2400" b="1" dirty="0" smtClean="0">
                <a:latin typeface="宋体" pitchFamily="2" charset="-122"/>
              </a:rPr>
              <a:t>8</a:t>
            </a:r>
            <a:r>
              <a:rPr lang="zh-CN" altLang="en-US" sz="2400" b="1" dirty="0" smtClean="0">
                <a:latin typeface="宋体" pitchFamily="2" charset="-122"/>
              </a:rPr>
              <a:t>月</a:t>
            </a:r>
            <a:r>
              <a:rPr lang="en-US" altLang="zh-CN" sz="2400" b="1" dirty="0" smtClean="0">
                <a:latin typeface="宋体" pitchFamily="2" charset="-122"/>
              </a:rPr>
              <a:t>8</a:t>
            </a:r>
            <a:r>
              <a:rPr lang="zh-CN" altLang="en-US" sz="2400" b="1" dirty="0" smtClean="0">
                <a:latin typeface="宋体" pitchFamily="2" charset="-122"/>
              </a:rPr>
              <a:t>日张孝骞溘然长逝。</a:t>
            </a:r>
          </a:p>
          <a:p>
            <a:pPr marL="0" indent="90488" algn="r" eaLnBrk="1" hangingPunct="1">
              <a:lnSpc>
                <a:spcPct val="122000"/>
              </a:lnSpc>
              <a:spcBef>
                <a:spcPct val="0"/>
              </a:spcBef>
              <a:buNone/>
            </a:pPr>
            <a:r>
              <a:rPr lang="en-US" altLang="zh-CN" sz="2400" b="1" dirty="0" smtClean="0">
                <a:latin typeface="宋体" pitchFamily="2" charset="-122"/>
              </a:rPr>
              <a:t>(</a:t>
            </a:r>
            <a:r>
              <a:rPr lang="zh-CN" altLang="en-US" sz="2400" b="1" dirty="0" smtClean="0">
                <a:latin typeface="宋体" pitchFamily="2" charset="-122"/>
              </a:rPr>
              <a:t>周元斌、李元著</a:t>
            </a:r>
            <a:r>
              <a:rPr lang="en-US" altLang="zh-CN" sz="2400" b="1" dirty="0" smtClean="0">
                <a:latin typeface="宋体" pitchFamily="2" charset="-122"/>
              </a:rPr>
              <a:t>《</a:t>
            </a:r>
            <a:r>
              <a:rPr lang="zh-CN" altLang="en-US" sz="2400" b="1" dirty="0" smtClean="0">
                <a:latin typeface="宋体" pitchFamily="2" charset="-122"/>
              </a:rPr>
              <a:t>中国当代十大科学家</a:t>
            </a:r>
            <a:r>
              <a:rPr lang="en-US" altLang="zh-CN" sz="2400" b="1" dirty="0" smtClean="0">
                <a:latin typeface="宋体" pitchFamily="2" charset="-122"/>
              </a:rPr>
              <a:t>》</a:t>
            </a:r>
            <a:r>
              <a:rPr lang="zh-CN" altLang="en-US" sz="2400" b="1" dirty="0" smtClean="0">
                <a:latin typeface="宋体" pitchFamily="2" charset="-122"/>
              </a:rPr>
              <a:t>，有删节</a:t>
            </a:r>
            <a:r>
              <a:rPr lang="en-US" altLang="zh-CN" sz="2400" b="1" dirty="0" smtClean="0">
                <a:latin typeface="宋体" pitchFamily="2" charset="-122"/>
              </a:rPr>
              <a:t>)</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3322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3322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33225"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90488" eaLnBrk="1" hangingPunct="1">
              <a:lnSpc>
                <a:spcPct val="122000"/>
              </a:lnSpc>
              <a:spcBef>
                <a:spcPct val="0"/>
              </a:spcBef>
              <a:buNone/>
            </a:pPr>
            <a:r>
              <a:rPr lang="en-US" altLang="zh-CN" sz="2400" b="1" dirty="0" smtClean="0">
                <a:latin typeface="宋体" pitchFamily="2" charset="-122"/>
              </a:rPr>
              <a:t>[</a:t>
            </a:r>
            <a:r>
              <a:rPr lang="zh-CN" altLang="en-US" sz="2400" b="1" dirty="0" smtClean="0">
                <a:latin typeface="宋体" pitchFamily="2" charset="-122"/>
              </a:rPr>
              <a:t>相关链接</a:t>
            </a:r>
            <a:r>
              <a:rPr lang="en-US" altLang="zh-CN" sz="2400" b="1" dirty="0" smtClean="0">
                <a:latin typeface="宋体" pitchFamily="2" charset="-122"/>
              </a:rPr>
              <a:t>]</a:t>
            </a:r>
          </a:p>
          <a:p>
            <a:pPr marL="0" indent="628650" eaLnBrk="1" hangingPunct="1">
              <a:lnSpc>
                <a:spcPct val="122000"/>
              </a:lnSpc>
              <a:spcBef>
                <a:spcPct val="0"/>
              </a:spcBef>
              <a:buNone/>
            </a:pPr>
            <a:r>
              <a:rPr lang="zh-CN" altLang="en-US" sz="2400" b="1" dirty="0" smtClean="0">
                <a:latin typeface="宋体" pitchFamily="2" charset="-122"/>
              </a:rPr>
              <a:t>张孝骞，内科专家、医学教育家、中国消化病学的奠基人。毕生致力于临床医学、医学科学研究和医学教育工作。对人体血容量、胃分泌功能、消化系溃疡、腹腔结核、阿米巴痢疾和溃疡性结膜炎等有较深入的研究。在医学教育方面，他有独到的见解，培养了骨干人才。</a:t>
            </a:r>
          </a:p>
          <a:p>
            <a:pPr marL="0" indent="90488" eaLnBrk="1" hangingPunct="1">
              <a:lnSpc>
                <a:spcPct val="122000"/>
              </a:lnSpc>
              <a:spcBef>
                <a:spcPct val="0"/>
              </a:spcBef>
              <a:buFont typeface="Arial" charset="0"/>
              <a:buNone/>
            </a:pPr>
            <a:endParaRPr lang="en-US" altLang="zh-CN" sz="2400" b="1" dirty="0">
              <a:latin typeface="宋体" pitchFamily="2" charset="-122"/>
            </a:endParaRPr>
          </a:p>
          <a:p>
            <a:pPr marL="0" indent="90488" eaLnBrk="1" hangingPunct="1">
              <a:lnSpc>
                <a:spcPct val="122000"/>
              </a:lnSpc>
              <a:spcBef>
                <a:spcPct val="0"/>
              </a:spcBef>
              <a:buFont typeface="Arial" charset="0"/>
              <a:buNone/>
            </a:pP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3424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342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34249"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90488" eaLnBrk="1" hangingPunct="1">
              <a:lnSpc>
                <a:spcPct val="122000"/>
              </a:lnSpc>
              <a:spcBef>
                <a:spcPct val="0"/>
              </a:spcBef>
              <a:buNone/>
            </a:pPr>
            <a:r>
              <a:rPr lang="en-US" altLang="zh-CN" sz="2400" b="1" dirty="0" smtClean="0">
                <a:latin typeface="宋体" pitchFamily="2" charset="-122"/>
              </a:rPr>
              <a:t>1.</a:t>
            </a:r>
            <a:r>
              <a:rPr lang="zh-CN" altLang="en-US" sz="2400" b="1" dirty="0" smtClean="0">
                <a:latin typeface="宋体" pitchFamily="2" charset="-122"/>
              </a:rPr>
              <a:t>下列对传记有关内容的分析和概括，最恰当的两项是</a:t>
            </a:r>
            <a:r>
              <a:rPr lang="en-US" altLang="zh-CN" sz="2400" b="1" dirty="0" smtClean="0">
                <a:latin typeface="宋体" pitchFamily="2" charset="-122"/>
              </a:rPr>
              <a:t>(5</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marL="0" indent="90488" eaLnBrk="1" hangingPunct="1">
              <a:lnSpc>
                <a:spcPct val="122000"/>
              </a:lnSpc>
              <a:spcBef>
                <a:spcPct val="0"/>
              </a:spcBef>
              <a:buNone/>
            </a:pPr>
            <a:r>
              <a:rPr lang="en-US" altLang="zh-CN" sz="2400" b="1" dirty="0" smtClean="0">
                <a:latin typeface="宋体" pitchFamily="2" charset="-122"/>
              </a:rPr>
              <a:t>A. </a:t>
            </a:r>
            <a:r>
              <a:rPr lang="zh-CN" altLang="en-US" sz="2400" b="1" dirty="0" smtClean="0">
                <a:latin typeface="宋体" pitchFamily="2" charset="-122"/>
              </a:rPr>
              <a:t>在美国费城的文士域夫妇和在芝加哥的黄宛、张学德等人欣然回到协和医院工作，一是应张孝骞邀请，二是热爱祖国。</a:t>
            </a:r>
          </a:p>
          <a:p>
            <a:pPr marL="0" indent="90488" eaLnBrk="1" hangingPunct="1">
              <a:lnSpc>
                <a:spcPct val="122000"/>
              </a:lnSpc>
              <a:spcBef>
                <a:spcPct val="0"/>
              </a:spcBef>
              <a:buNone/>
            </a:pPr>
            <a:r>
              <a:rPr lang="en-US" altLang="zh-CN" sz="2400" b="1" dirty="0" smtClean="0">
                <a:latin typeface="宋体" pitchFamily="2" charset="-122"/>
              </a:rPr>
              <a:t>B. </a:t>
            </a:r>
            <a:r>
              <a:rPr lang="zh-CN" altLang="en-US" sz="2400" b="1" dirty="0" smtClean="0">
                <a:latin typeface="宋体" pitchFamily="2" charset="-122"/>
              </a:rPr>
              <a:t>张孝骞“用一双布满老年斑的手一遍一遍地在病人身上摸索着”，表现了他虽然年岁已高，但检查依旧认真、仔细。</a:t>
            </a:r>
          </a:p>
          <a:p>
            <a:pPr marL="0" indent="90488" eaLnBrk="1" hangingPunct="1">
              <a:lnSpc>
                <a:spcPct val="122000"/>
              </a:lnSpc>
              <a:spcBef>
                <a:spcPct val="0"/>
              </a:spcBef>
              <a:buNone/>
            </a:pPr>
            <a:r>
              <a:rPr lang="en-US" altLang="zh-CN" sz="2400" b="1" dirty="0" smtClean="0">
                <a:latin typeface="宋体" pitchFamily="2" charset="-122"/>
              </a:rPr>
              <a:t>C. </a:t>
            </a:r>
            <a:r>
              <a:rPr lang="zh-CN" altLang="en-US" sz="2400" b="1" dirty="0" smtClean="0">
                <a:latin typeface="宋体" pitchFamily="2" charset="-122"/>
              </a:rPr>
              <a:t>张孝骞认为“成竹在胸”成语不正确，医生要用怀疑的眼光，随时准备在诊断治疗过程中改变所有的结论。</a:t>
            </a:r>
          </a:p>
          <a:p>
            <a:pPr marL="0" indent="90488" eaLnBrk="1" hangingPunct="1">
              <a:lnSpc>
                <a:spcPct val="122000"/>
              </a:lnSpc>
              <a:spcBef>
                <a:spcPct val="0"/>
              </a:spcBef>
              <a:buFont typeface="Arial" charset="0"/>
              <a:buNone/>
            </a:pPr>
            <a:endParaRPr lang="en-US" altLang="zh-CN" sz="2400" b="1" dirty="0">
              <a:latin typeface="宋体" pitchFamily="2" charset="-122"/>
            </a:endParaRPr>
          </a:p>
          <a:p>
            <a:pPr marL="0" indent="90488" eaLnBrk="1" hangingPunct="1">
              <a:lnSpc>
                <a:spcPct val="122000"/>
              </a:lnSpc>
              <a:spcBef>
                <a:spcPct val="0"/>
              </a:spcBef>
              <a:buFont typeface="Arial" charset="0"/>
              <a:buNone/>
            </a:pP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3424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342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34249"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90488" eaLnBrk="1" hangingPunct="1">
              <a:lnSpc>
                <a:spcPct val="122000"/>
              </a:lnSpc>
              <a:spcBef>
                <a:spcPct val="0"/>
              </a:spcBef>
              <a:buNone/>
            </a:pPr>
            <a:r>
              <a:rPr lang="en-US" altLang="zh-CN" sz="2400" b="1" dirty="0" smtClean="0">
                <a:latin typeface="宋体" pitchFamily="2" charset="-122"/>
              </a:rPr>
              <a:t>D. </a:t>
            </a:r>
            <a:r>
              <a:rPr lang="zh-CN" altLang="en-US" sz="2400" b="1" dirty="0" smtClean="0">
                <a:latin typeface="宋体" pitchFamily="2" charset="-122"/>
              </a:rPr>
              <a:t>众多领导人在张孝骞病重期间到医院看望他，都希望他尽快好转，继续为人民服务，排除疑难杂症。</a:t>
            </a:r>
          </a:p>
          <a:p>
            <a:pPr marL="0" indent="90488" eaLnBrk="1" hangingPunct="1">
              <a:lnSpc>
                <a:spcPct val="122000"/>
              </a:lnSpc>
              <a:spcBef>
                <a:spcPct val="0"/>
              </a:spcBef>
              <a:buNone/>
            </a:pPr>
            <a:r>
              <a:rPr lang="en-US" altLang="zh-CN" sz="2400" b="1" dirty="0" smtClean="0">
                <a:latin typeface="宋体" pitchFamily="2" charset="-122"/>
              </a:rPr>
              <a:t>E. </a:t>
            </a:r>
            <a:r>
              <a:rPr lang="zh-CN" altLang="en-US" sz="2400" b="1" dirty="0" smtClean="0">
                <a:latin typeface="宋体" pitchFamily="2" charset="-122"/>
              </a:rPr>
              <a:t>传记主要通过大量的医学临床病例叙述，从救死扶伤的角度，高度赞扬了张孝骞医疗水平的出类拔萃。</a:t>
            </a:r>
          </a:p>
          <a:p>
            <a:pPr marL="0" indent="90488" eaLnBrk="1" hangingPunct="1">
              <a:lnSpc>
                <a:spcPct val="122000"/>
              </a:lnSpc>
              <a:spcBef>
                <a:spcPct val="0"/>
              </a:spcBef>
              <a:buFont typeface="Arial" charset="0"/>
              <a:buNone/>
            </a:pPr>
            <a:endParaRPr lang="en-US" altLang="zh-CN" sz="2400" b="1" dirty="0" smtClean="0">
              <a:latin typeface="宋体" pitchFamily="2" charset="-122"/>
            </a:endParaRPr>
          </a:p>
          <a:p>
            <a:pPr marL="0" indent="90488" eaLnBrk="1" hangingPunct="1">
              <a:lnSpc>
                <a:spcPct val="122000"/>
              </a:lnSpc>
              <a:spcBef>
                <a:spcPct val="0"/>
              </a:spcBef>
              <a:buFont typeface="Arial" charset="0"/>
              <a:buNone/>
            </a:pPr>
            <a:endParaRPr lang="en-US" altLang="zh-CN" sz="2400" b="1" dirty="0">
              <a:latin typeface="宋体" pitchFamily="2" charset="-122"/>
            </a:endParaRPr>
          </a:p>
          <a:p>
            <a:pPr marL="0" indent="90488" eaLnBrk="1" hangingPunct="1">
              <a:lnSpc>
                <a:spcPct val="122000"/>
              </a:lnSpc>
              <a:spcBef>
                <a:spcPct val="0"/>
              </a:spcBef>
              <a:buFont typeface="Arial" charset="0"/>
              <a:buNone/>
            </a:pP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3424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342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34249"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90488" eaLnBrk="1" hangingPunct="1">
              <a:lnSpc>
                <a:spcPct val="1220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答</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不给分。</a:t>
            </a:r>
          </a:p>
          <a:p>
            <a:pPr marL="0" indent="90488" eaLnBrk="1" hangingPunct="1">
              <a:lnSpc>
                <a:spcPct val="1220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a:t>
            </a:r>
            <a:r>
              <a:rPr lang="zh-CN" altLang="en-US" sz="2400" b="1" dirty="0" smtClean="0">
                <a:solidFill>
                  <a:srgbClr val="990033"/>
                </a:solidFill>
                <a:latin typeface="宋体" pitchFamily="2" charset="-122"/>
              </a:rPr>
              <a:t>项，“欣然”一词文中没有提及，可能是一种客观存在。</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项，分析完全错误，一是张孝骞认为成语不正确错，二是“在诊断治疗过程中改变所有的结论”武断。</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项，“希望</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后面的内容系强加。</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项，“大量的医学临床病例”表述错误，是“少数篇页”，整篇文意也不只是“从救死扶伤的角度”，“主要”后面的内容概括不全面。</a:t>
            </a:r>
          </a:p>
          <a:p>
            <a:pPr marL="0" indent="90488" eaLnBrk="1" hangingPunct="1">
              <a:lnSpc>
                <a:spcPct val="122000"/>
              </a:lnSpc>
              <a:spcBef>
                <a:spcPct val="0"/>
              </a:spcBef>
              <a:buFont typeface="Arial" charset="0"/>
              <a:buNone/>
            </a:pPr>
            <a:endParaRPr lang="en-US" altLang="zh-CN" sz="2400" b="1" dirty="0">
              <a:latin typeface="宋体" pitchFamily="2" charset="-122"/>
            </a:endParaRPr>
          </a:p>
          <a:p>
            <a:pPr marL="0" indent="90488" eaLnBrk="1" hangingPunct="1">
              <a:lnSpc>
                <a:spcPct val="122000"/>
              </a:lnSpc>
              <a:spcBef>
                <a:spcPct val="0"/>
              </a:spcBef>
              <a:buFont typeface="Arial" charset="0"/>
              <a:buNone/>
            </a:pP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3424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342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34249"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90488" eaLnBrk="1" hangingPunct="1">
              <a:lnSpc>
                <a:spcPct val="122000"/>
              </a:lnSpc>
              <a:spcBef>
                <a:spcPct val="0"/>
              </a:spcBef>
              <a:buNone/>
            </a:pPr>
            <a:r>
              <a:rPr lang="en-US" altLang="zh-CN" sz="2400" b="1" dirty="0" smtClean="0"/>
              <a:t>2.</a:t>
            </a:r>
            <a:r>
              <a:rPr lang="zh-CN" altLang="en-US" sz="2400" b="1" dirty="0" smtClean="0"/>
              <a:t>本篇作为传记，在写作上有什么特点？请简要回答。</a:t>
            </a:r>
            <a:r>
              <a:rPr lang="en-US" sz="2400" b="1" dirty="0" smtClean="0"/>
              <a:t>(6</a:t>
            </a:r>
            <a:r>
              <a:rPr lang="zh-CN" altLang="en-US" sz="2400" b="1" dirty="0" smtClean="0"/>
              <a:t>分</a:t>
            </a:r>
            <a:r>
              <a:rPr lang="en-US" sz="2400" b="1" dirty="0" smtClean="0"/>
              <a:t>)</a:t>
            </a:r>
          </a:p>
          <a:p>
            <a:pPr marL="0" indent="90488" eaLnBrk="1" hangingPunct="1">
              <a:lnSpc>
                <a:spcPct val="1220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偏重传主在医学上的独特发现，一方面是挽救生命，另一方面则介绍了他高超的医学水平。②写生平与学术二者交融，呈现学术背后的家国情怀。③语言通俗易懂，明白晓畅，又适当运用修辞</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如比喻</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使之生动形象，能引发读者的阅读兴趣。</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分，意思对即可</a:t>
            </a:r>
            <a:r>
              <a:rPr lang="en-US" altLang="zh-CN" sz="2400" b="1" dirty="0" smtClean="0">
                <a:solidFill>
                  <a:srgbClr val="990033"/>
                </a:solidFill>
                <a:latin typeface="宋体" pitchFamily="2" charset="-122"/>
              </a:rPr>
              <a:t>)</a:t>
            </a:r>
          </a:p>
          <a:p>
            <a:pPr marL="0" indent="90488" eaLnBrk="1" hangingPunct="1">
              <a:lnSpc>
                <a:spcPct val="1220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此类题要求考生从文本出发，从文中找出这类文章的特点并进行思考。可以从叙述内容、语言特点等方面作答。</a:t>
            </a:r>
          </a:p>
          <a:p>
            <a:pPr marL="0" indent="90488" eaLnBrk="1" hangingPunct="1">
              <a:lnSpc>
                <a:spcPct val="122000"/>
              </a:lnSpc>
              <a:spcBef>
                <a:spcPct val="0"/>
              </a:spcBef>
              <a:buFont typeface="Arial" charset="0"/>
              <a:buNone/>
            </a:pPr>
            <a:endParaRPr lang="en-US" altLang="zh-CN" sz="2400" b="1" dirty="0">
              <a:latin typeface="宋体" pitchFamily="2" charset="-122"/>
            </a:endParaRPr>
          </a:p>
          <a:p>
            <a:pPr marL="0" indent="90488" eaLnBrk="1" hangingPunct="1">
              <a:lnSpc>
                <a:spcPct val="122000"/>
              </a:lnSpc>
              <a:spcBef>
                <a:spcPct val="0"/>
              </a:spcBef>
              <a:buFont typeface="Arial" charset="0"/>
              <a:buNone/>
            </a:pP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3424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342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34249"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checkerboard(across)">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642" name="内容占位符 2"/>
          <p:cNvSpPr>
            <a:spLocks noGrp="1"/>
          </p:cNvSpPr>
          <p:nvPr>
            <p:ph idx="4294967295"/>
          </p:nvPr>
        </p:nvSpPr>
        <p:spPr>
          <a:xfrm>
            <a:off x="792163" y="936625"/>
            <a:ext cx="7920037"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无论是传统中国画，还是现代绘画和当代艺术，当代的艺术批评给予了深刻细致的关注。各地艺术批评家们敏锐的艺术观察力和对艺术作品与思想的剖析已经涉及大大小小的艺术创作活动，那些真正表现优秀和思想内涵独特的艺术作品都必然会引起批评家们的关注。</a:t>
            </a:r>
          </a:p>
          <a:p>
            <a:pPr marL="0" indent="0" eaLnBrk="1" hangingPunct="1">
              <a:lnSpc>
                <a:spcPts val="3500"/>
              </a:lnSpc>
              <a:spcBef>
                <a:spcPct val="0"/>
              </a:spcBef>
              <a:buNone/>
            </a:pPr>
            <a:r>
              <a:rPr lang="en-US" altLang="zh-CN" sz="2400" b="1" dirty="0" smtClean="0">
                <a:latin typeface="宋体" pitchFamily="2" charset="-122"/>
              </a:rPr>
              <a:t>11.</a:t>
            </a:r>
            <a:r>
              <a:rPr lang="zh-CN" altLang="en-US" sz="2400" b="1" dirty="0" smtClean="0">
                <a:latin typeface="宋体" pitchFamily="2" charset="-122"/>
              </a:rPr>
              <a:t>本文关于“艺术批评”的理解不正确的一项是</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A. </a:t>
            </a:r>
            <a:r>
              <a:rPr lang="zh-CN" altLang="en-US" sz="2400" b="1" dirty="0" smtClean="0">
                <a:latin typeface="宋体" pitchFamily="2" charset="-122"/>
              </a:rPr>
              <a:t>艺术批评能够决定和左右艺术家在艺术界和艺术市场中的地位以及作品的销售价格。</a:t>
            </a:r>
          </a:p>
          <a:p>
            <a:pPr marL="0" indent="0" eaLnBrk="1" hangingPunct="1">
              <a:lnSpc>
                <a:spcPts val="3500"/>
              </a:lnSpc>
              <a:spcBef>
                <a:spcPct val="0"/>
              </a:spcBef>
              <a:buNone/>
            </a:pPr>
            <a:r>
              <a:rPr lang="en-US" altLang="zh-CN" sz="2400" b="1" dirty="0" smtClean="0">
                <a:latin typeface="宋体" pitchFamily="2" charset="-122"/>
              </a:rPr>
              <a:t>B. </a:t>
            </a:r>
            <a:r>
              <a:rPr lang="zh-CN" altLang="en-US" sz="2400" b="1" dirty="0" smtClean="0">
                <a:latin typeface="宋体" pitchFamily="2" charset="-122"/>
              </a:rPr>
              <a:t>艺术批评应该针对那些真正表现优秀和思想内涵独特的艺术作品。</a:t>
            </a:r>
          </a:p>
          <a:p>
            <a:pPr marL="0" indent="0" eaLnBrk="1" hangingPunct="1">
              <a:lnSpc>
                <a:spcPts val="3500"/>
              </a:lnSpc>
              <a:spcBef>
                <a:spcPct val="0"/>
              </a:spcBef>
              <a:buNone/>
            </a:pPr>
            <a:r>
              <a:rPr lang="en-US" altLang="zh-CN" sz="2400" b="1" dirty="0" smtClean="0">
                <a:latin typeface="宋体" pitchFamily="2" charset="-122"/>
              </a:rPr>
              <a:t>C. </a:t>
            </a:r>
            <a:r>
              <a:rPr lang="zh-CN" altLang="en-US" sz="2400" b="1" dirty="0" smtClean="0">
                <a:latin typeface="宋体" pitchFamily="2" charset="-122"/>
              </a:rPr>
              <a:t>艺术批评能够影响作品市场交易，因而也越来越有了功利色彩。</a:t>
            </a:r>
          </a:p>
        </p:txBody>
      </p:sp>
      <p:sp>
        <p:nvSpPr>
          <p:cNvPr id="126464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46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46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ts val="3300"/>
              </a:lnSpc>
              <a:spcBef>
                <a:spcPct val="0"/>
              </a:spcBef>
              <a:buNone/>
            </a:pPr>
            <a:r>
              <a:rPr lang="zh-CN" altLang="zh-CN" sz="2400" b="1" dirty="0">
                <a:latin typeface="黑体" pitchFamily="2" charset="-122"/>
                <a:ea typeface="黑体" pitchFamily="2" charset="-122"/>
              </a:rPr>
              <a:t>►　考点二　</a:t>
            </a:r>
            <a:r>
              <a:rPr lang="zh-CN" altLang="en-US" sz="2400" b="1" dirty="0" smtClean="0">
                <a:latin typeface="黑体" pitchFamily="2" charset="-122"/>
                <a:ea typeface="黑体" pitchFamily="2" charset="-122"/>
              </a:rPr>
              <a:t>实用类文本的表现手法</a:t>
            </a:r>
            <a:endParaRPr lang="zh-CN" altLang="en-US" sz="2400" b="1" dirty="0">
              <a:latin typeface="黑体" pitchFamily="2" charset="-122"/>
              <a:ea typeface="黑体" pitchFamily="2" charset="-122"/>
            </a:endParaRPr>
          </a:p>
          <a:p>
            <a:pPr marL="0" indent="452438" algn="ctr" eaLnBrk="1" hangingPunct="1">
              <a:lnSpc>
                <a:spcPts val="3300"/>
              </a:lnSpc>
              <a:spcBef>
                <a:spcPct val="0"/>
              </a:spcBef>
              <a:buFont typeface="Arial" charset="0"/>
              <a:buNone/>
            </a:pPr>
            <a:r>
              <a:rPr lang="zh-CN" altLang="en-US" sz="2400" b="1" dirty="0">
                <a:latin typeface="黑体" pitchFamily="2" charset="-122"/>
                <a:ea typeface="黑体" pitchFamily="2" charset="-122"/>
              </a:rPr>
              <a:t>知识储备</a:t>
            </a:r>
          </a:p>
          <a:p>
            <a:pPr marL="0" indent="628650" eaLnBrk="1" hangingPunct="1">
              <a:lnSpc>
                <a:spcPts val="3300"/>
              </a:lnSpc>
              <a:spcBef>
                <a:spcPct val="0"/>
              </a:spcBef>
              <a:buNone/>
            </a:pPr>
            <a:r>
              <a:rPr lang="zh-CN" altLang="en-US" sz="2400" b="1" dirty="0" smtClean="0">
                <a:latin typeface="宋体" pitchFamily="2" charset="-122"/>
              </a:rPr>
              <a:t>传记：传记是记载人物生平或事迹的一类记叙文体，它的表达技巧比较接近于小说。如修辞手法，表达技巧中的叙述人称</a:t>
            </a:r>
            <a:r>
              <a:rPr lang="en-US" altLang="zh-CN" sz="2400" b="1" dirty="0" smtClean="0">
                <a:latin typeface="宋体" pitchFamily="2" charset="-122"/>
              </a:rPr>
              <a:t>(</a:t>
            </a:r>
            <a:r>
              <a:rPr lang="zh-CN" altLang="en-US" sz="2400" b="1" dirty="0" smtClean="0">
                <a:latin typeface="宋体" pitchFamily="2" charset="-122"/>
              </a:rPr>
              <a:t>第一人称的自传、第三人称的他传</a:t>
            </a:r>
            <a:r>
              <a:rPr lang="en-US" altLang="zh-CN" sz="2400" b="1" dirty="0" smtClean="0">
                <a:latin typeface="宋体" pitchFamily="2" charset="-122"/>
              </a:rPr>
              <a:t>)</a:t>
            </a:r>
            <a:r>
              <a:rPr lang="zh-CN" altLang="en-US" sz="2400" b="1" dirty="0" smtClean="0">
                <a:latin typeface="宋体" pitchFamily="2" charset="-122"/>
              </a:rPr>
              <a:t>、叙述方式</a:t>
            </a:r>
            <a:r>
              <a:rPr lang="en-US" altLang="zh-CN" sz="2400" b="1" dirty="0" smtClean="0">
                <a:latin typeface="宋体" pitchFamily="2" charset="-122"/>
              </a:rPr>
              <a:t>(</a:t>
            </a:r>
            <a:r>
              <a:rPr lang="zh-CN" altLang="en-US" sz="2400" b="1" dirty="0" smtClean="0">
                <a:latin typeface="宋体" pitchFamily="2" charset="-122"/>
              </a:rPr>
              <a:t>顺叙、倒叙、插叙</a:t>
            </a:r>
            <a:r>
              <a:rPr lang="en-US" altLang="zh-CN" sz="2400" b="1" dirty="0" smtClean="0">
                <a:latin typeface="宋体" pitchFamily="2" charset="-122"/>
              </a:rPr>
              <a:t>)</a:t>
            </a:r>
            <a:r>
              <a:rPr lang="zh-CN" altLang="en-US" sz="2400" b="1" dirty="0" smtClean="0">
                <a:latin typeface="宋体" pitchFamily="2" charset="-122"/>
              </a:rPr>
              <a:t>、抒情方式</a:t>
            </a:r>
            <a:r>
              <a:rPr lang="en-US" altLang="zh-CN" sz="2400" b="1" dirty="0" smtClean="0">
                <a:latin typeface="宋体" pitchFamily="2" charset="-122"/>
              </a:rPr>
              <a:t>(</a:t>
            </a:r>
            <a:r>
              <a:rPr lang="zh-CN" altLang="en-US" sz="2400" b="1" dirty="0" smtClean="0">
                <a:latin typeface="宋体" pitchFamily="2" charset="-122"/>
              </a:rPr>
              <a:t>直接抒情、间接抒情</a:t>
            </a:r>
            <a:r>
              <a:rPr lang="en-US" altLang="zh-CN" sz="2400" b="1" dirty="0" smtClean="0">
                <a:latin typeface="宋体" pitchFamily="2" charset="-122"/>
              </a:rPr>
              <a:t>)</a:t>
            </a:r>
            <a:r>
              <a:rPr lang="zh-CN" altLang="en-US" sz="2400" b="1" dirty="0" smtClean="0">
                <a:latin typeface="宋体" pitchFamily="2" charset="-122"/>
              </a:rPr>
              <a:t>、人物描写手法</a:t>
            </a:r>
            <a:r>
              <a:rPr lang="en-US" altLang="zh-CN" sz="2400" b="1" dirty="0" smtClean="0">
                <a:latin typeface="宋体" pitchFamily="2" charset="-122"/>
              </a:rPr>
              <a:t>(</a:t>
            </a:r>
            <a:r>
              <a:rPr lang="zh-CN" altLang="en-US" sz="2400" b="1" dirty="0" smtClean="0">
                <a:latin typeface="宋体" pitchFamily="2" charset="-122"/>
              </a:rPr>
              <a:t>肖像、语言、动作、心理等</a:t>
            </a:r>
            <a:r>
              <a:rPr lang="en-US" altLang="zh-CN" sz="2400" b="1" dirty="0" smtClean="0">
                <a:latin typeface="宋体" pitchFamily="2" charset="-122"/>
              </a:rPr>
              <a:t>)</a:t>
            </a:r>
            <a:r>
              <a:rPr lang="zh-CN" altLang="en-US" sz="2400" b="1" dirty="0" smtClean="0">
                <a:latin typeface="宋体" pitchFamily="2" charset="-122"/>
              </a:rPr>
              <a:t>等，表现手法中的渲染、抑扬、对比等，结构章法中的铺垫、过渡、呼应、引出下文、总结上文、深化主旨等都同小说类似。由于传记的文体特征，需要格外注意其他人物对传主的映衬、细节描写、引用等方面。</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3629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362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3629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628650" eaLnBrk="1" hangingPunct="1">
              <a:lnSpc>
                <a:spcPts val="3300"/>
              </a:lnSpc>
              <a:spcBef>
                <a:spcPct val="0"/>
              </a:spcBef>
              <a:buNone/>
            </a:pPr>
            <a:r>
              <a:rPr lang="zh-CN" altLang="en-US" sz="2400" b="1" dirty="0" smtClean="0">
                <a:latin typeface="宋体" pitchFamily="2" charset="-122"/>
              </a:rPr>
              <a:t> 新闻：通常采用的手法是记叙、描写并穿插一定的议论。</a:t>
            </a:r>
          </a:p>
          <a:p>
            <a:pPr marL="0" indent="723900" eaLnBrk="1" hangingPunct="1">
              <a:lnSpc>
                <a:spcPts val="3300"/>
              </a:lnSpc>
              <a:spcBef>
                <a:spcPct val="0"/>
              </a:spcBef>
              <a:buNone/>
            </a:pPr>
            <a:r>
              <a:rPr lang="zh-CN" altLang="en-US" sz="2400" b="1" dirty="0" smtClean="0">
                <a:latin typeface="宋体" pitchFamily="2" charset="-122"/>
              </a:rPr>
              <a:t>报告：一般来说，报告要求以平实的语言陈述材料，不夸张，少修饰，不片面追求文采，力求准确、简洁，观点与材料高度统一。</a:t>
            </a:r>
          </a:p>
          <a:p>
            <a:pPr marL="0" indent="628650" eaLnBrk="1" hangingPunct="1">
              <a:lnSpc>
                <a:spcPts val="3300"/>
              </a:lnSpc>
              <a:spcBef>
                <a:spcPct val="0"/>
              </a:spcBef>
              <a:buNone/>
            </a:pPr>
            <a:r>
              <a:rPr lang="zh-CN" altLang="en-US" sz="2400" b="1" dirty="0" smtClean="0">
                <a:latin typeface="宋体" pitchFamily="2" charset="-122"/>
              </a:rPr>
              <a:t>科普：有语言平实的，也有采用比喻、拟人等修辞手法的。</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3629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362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3629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542925" algn="ctr" eaLnBrk="1" hangingPunct="1">
              <a:lnSpc>
                <a:spcPct val="122000"/>
              </a:lnSpc>
              <a:spcBef>
                <a:spcPct val="0"/>
              </a:spcBef>
              <a:buFont typeface="Arial" charset="0"/>
              <a:buNone/>
            </a:pPr>
            <a:r>
              <a:rPr lang="zh-CN" altLang="en-US" sz="2400" b="1" dirty="0" smtClean="0">
                <a:latin typeface="黑体" pitchFamily="2" charset="-122"/>
                <a:ea typeface="黑体" pitchFamily="2" charset="-122"/>
              </a:rPr>
              <a:t>类</a:t>
            </a:r>
            <a:r>
              <a:rPr lang="zh-CN" altLang="en-US" sz="2400" b="1" dirty="0">
                <a:latin typeface="黑体" pitchFamily="2" charset="-122"/>
                <a:ea typeface="黑体" pitchFamily="2" charset="-122"/>
              </a:rPr>
              <a:t>题指津</a:t>
            </a:r>
          </a:p>
          <a:p>
            <a:pPr marL="0" indent="0" eaLnBrk="1" hangingPunct="1">
              <a:lnSpc>
                <a:spcPct val="122000"/>
              </a:lnSpc>
              <a:spcBef>
                <a:spcPct val="0"/>
              </a:spcBef>
              <a:buFont typeface="Arial" charset="0"/>
              <a:buNone/>
            </a:pPr>
            <a:r>
              <a:rPr lang="en-US" altLang="zh-CN" sz="2400" b="1" dirty="0">
                <a:latin typeface="宋体" pitchFamily="2" charset="-122"/>
              </a:rPr>
              <a:t>【</a:t>
            </a:r>
            <a:r>
              <a:rPr lang="zh-CN" altLang="en-US" sz="2400" b="1" dirty="0">
                <a:latin typeface="宋体" pitchFamily="2" charset="-122"/>
              </a:rPr>
              <a:t>设问方式</a:t>
            </a:r>
            <a:r>
              <a:rPr lang="en-US" altLang="zh-CN" sz="2400" b="1" dirty="0">
                <a:latin typeface="宋体" pitchFamily="2" charset="-122"/>
              </a:rPr>
              <a:t>】</a:t>
            </a:r>
          </a:p>
          <a:p>
            <a:pPr marL="0" indent="628650"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a:t>
            </a:r>
            <a:r>
              <a:rPr lang="en-US" altLang="zh-CN" sz="2400" b="1" dirty="0" smtClean="0">
                <a:latin typeface="宋体" pitchFamily="2" charset="-122"/>
              </a:rPr>
              <a:t>2014·</a:t>
            </a:r>
            <a:r>
              <a:rPr lang="zh-CN" altLang="en-US" sz="2400" b="1" dirty="0" smtClean="0">
                <a:latin typeface="宋体" pitchFamily="2" charset="-122"/>
              </a:rPr>
              <a:t>福建卷］下列对文章的概括与分析，不正确的两项是</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r>
              <a:rPr lang="zh-CN" altLang="en-US" sz="2400" b="1" dirty="0" smtClean="0">
                <a:latin typeface="宋体" pitchFamily="2" charset="-122"/>
              </a:rPr>
              <a:t>。</a:t>
            </a:r>
          </a:p>
          <a:p>
            <a:pPr marL="0" indent="628650" eaLnBrk="1" hangingPunct="1">
              <a:lnSpc>
                <a:spcPct val="122000"/>
              </a:lnSpc>
              <a:spcBef>
                <a:spcPct val="0"/>
              </a:spcBef>
              <a:buNone/>
            </a:pPr>
            <a:r>
              <a:rPr lang="en-US" altLang="zh-CN" sz="2400" b="1" dirty="0" smtClean="0">
                <a:latin typeface="宋体" pitchFamily="2" charset="-122"/>
              </a:rPr>
              <a:t>2. </a:t>
            </a:r>
            <a:r>
              <a:rPr lang="zh-CN" altLang="en-US" sz="2400" b="1" dirty="0" smtClean="0">
                <a:latin typeface="宋体" pitchFamily="2" charset="-122"/>
              </a:rPr>
              <a:t>［</a:t>
            </a:r>
            <a:r>
              <a:rPr lang="en-US" altLang="zh-CN" sz="2400" b="1" dirty="0" smtClean="0">
                <a:latin typeface="宋体" pitchFamily="2" charset="-122"/>
              </a:rPr>
              <a:t>2011·</a:t>
            </a:r>
            <a:r>
              <a:rPr lang="zh-CN" altLang="en-US" sz="2400" b="1" dirty="0" smtClean="0">
                <a:latin typeface="宋体" pitchFamily="2" charset="-122"/>
              </a:rPr>
              <a:t>山东卷］结合文意，简要分析两处画线部分的修辞手法和表达效果。</a:t>
            </a:r>
          </a:p>
          <a:p>
            <a:pPr marL="0" indent="628650" eaLnBrk="1" hangingPunct="1">
              <a:lnSpc>
                <a:spcPct val="122000"/>
              </a:lnSpc>
              <a:spcBef>
                <a:spcPct val="0"/>
              </a:spcBef>
              <a:buNone/>
            </a:pPr>
            <a:r>
              <a:rPr lang="en-US" altLang="zh-CN" sz="2400" b="1" dirty="0" smtClean="0">
                <a:latin typeface="宋体" pitchFamily="2" charset="-122"/>
              </a:rPr>
              <a:t>3. </a:t>
            </a:r>
            <a:r>
              <a:rPr lang="zh-CN" altLang="en-US" sz="2400" b="1" dirty="0" smtClean="0">
                <a:latin typeface="宋体" pitchFamily="2" charset="-122"/>
              </a:rPr>
              <a:t>［</a:t>
            </a:r>
            <a:r>
              <a:rPr lang="en-US" altLang="zh-CN" sz="2400" b="1" dirty="0" smtClean="0">
                <a:latin typeface="宋体" pitchFamily="2" charset="-122"/>
              </a:rPr>
              <a:t>2010·</a:t>
            </a:r>
            <a:r>
              <a:rPr lang="zh-CN" altLang="en-US" sz="2400" b="1" dirty="0" smtClean="0">
                <a:latin typeface="宋体" pitchFamily="2" charset="-122"/>
              </a:rPr>
              <a:t>广东卷］请在画线部分任选两处，指出其所用修辞手法，并分析所用修辞手法在文中的表达效果。</a:t>
            </a:r>
          </a:p>
          <a:p>
            <a:pPr marL="0" indent="0" eaLnBrk="1" hangingPunct="1">
              <a:lnSpc>
                <a:spcPct val="122000"/>
              </a:lnSpc>
              <a:spcBef>
                <a:spcPct val="0"/>
              </a:spcBef>
              <a:buNone/>
            </a:pPr>
            <a:r>
              <a:rPr lang="en-US" altLang="zh-CN" sz="2400" b="1" dirty="0" smtClean="0">
                <a:latin typeface="宋体" pitchFamily="2" charset="-122"/>
              </a:rPr>
              <a:t>【</a:t>
            </a:r>
            <a:r>
              <a:rPr lang="zh-CN" altLang="en-US" sz="2400" b="1" dirty="0" smtClean="0">
                <a:latin typeface="宋体" pitchFamily="2" charset="-122"/>
              </a:rPr>
              <a:t>答题思路</a:t>
            </a:r>
            <a:r>
              <a:rPr lang="en-US" altLang="zh-CN" sz="2400" b="1" dirty="0" smtClean="0">
                <a:latin typeface="宋体" pitchFamily="2" charset="-122"/>
              </a:rPr>
              <a:t>】</a:t>
            </a:r>
          </a:p>
          <a:p>
            <a:pPr marL="0" indent="628650" eaLnBrk="1" hangingPunct="1">
              <a:lnSpc>
                <a:spcPct val="122000"/>
              </a:lnSpc>
              <a:spcBef>
                <a:spcPct val="0"/>
              </a:spcBef>
              <a:buNone/>
            </a:pPr>
            <a:r>
              <a:rPr lang="zh-CN" altLang="en-US" sz="2400" b="1" dirty="0" smtClean="0">
                <a:latin typeface="宋体" pitchFamily="2" charset="-122"/>
              </a:rPr>
              <a:t>解答表现手法类题目时一般包括三个步骤：指</a:t>
            </a:r>
            <a:r>
              <a:rPr lang="en-US" altLang="zh-CN" sz="2400" b="1" dirty="0" smtClean="0">
                <a:latin typeface="宋体" pitchFamily="2" charset="-122"/>
              </a:rPr>
              <a:t>(</a:t>
            </a:r>
            <a:r>
              <a:rPr lang="zh-CN" altLang="en-US" sz="2400" b="1" dirty="0" smtClean="0">
                <a:latin typeface="宋体" pitchFamily="2" charset="-122"/>
              </a:rPr>
              <a:t>指明所用技巧</a:t>
            </a:r>
            <a:r>
              <a:rPr lang="en-US" altLang="zh-CN" sz="2400" b="1" dirty="0" smtClean="0">
                <a:latin typeface="宋体" pitchFamily="2" charset="-122"/>
              </a:rPr>
              <a:t>)</a:t>
            </a:r>
            <a:r>
              <a:rPr lang="zh-CN" altLang="en-US" sz="2400" b="1" dirty="0" smtClean="0">
                <a:latin typeface="宋体" pitchFamily="2" charset="-122"/>
              </a:rPr>
              <a:t>＋析</a:t>
            </a:r>
            <a:r>
              <a:rPr lang="en-US" altLang="zh-CN" sz="2400" b="1" dirty="0" smtClean="0">
                <a:latin typeface="宋体" pitchFamily="2" charset="-122"/>
              </a:rPr>
              <a:t>(</a:t>
            </a:r>
            <a:r>
              <a:rPr lang="zh-CN" altLang="en-US" sz="2400" b="1" dirty="0" smtClean="0">
                <a:latin typeface="宋体" pitchFamily="2" charset="-122"/>
              </a:rPr>
              <a:t>结合文句分析如何运用</a:t>
            </a:r>
            <a:r>
              <a:rPr lang="en-US" altLang="zh-CN" sz="2400" b="1" dirty="0" smtClean="0">
                <a:latin typeface="宋体" pitchFamily="2" charset="-122"/>
              </a:rPr>
              <a:t>)</a:t>
            </a:r>
            <a:r>
              <a:rPr lang="zh-CN" altLang="en-US" sz="2400" b="1" dirty="0" smtClean="0">
                <a:latin typeface="宋体" pitchFamily="2" charset="-122"/>
              </a:rPr>
              <a:t>＋点</a:t>
            </a:r>
            <a:r>
              <a:rPr lang="en-US" altLang="zh-CN" sz="2400" b="1" dirty="0" smtClean="0">
                <a:latin typeface="宋体" pitchFamily="2" charset="-122"/>
              </a:rPr>
              <a:t>(</a:t>
            </a:r>
            <a:r>
              <a:rPr lang="zh-CN" altLang="en-US" sz="2400" b="1" dirty="0" smtClean="0">
                <a:latin typeface="宋体" pitchFamily="2" charset="-122"/>
              </a:rPr>
              <a:t>点明表达效果</a:t>
            </a:r>
            <a:r>
              <a:rPr lang="en-US" altLang="zh-CN" sz="2400" b="1" dirty="0" smtClean="0">
                <a:latin typeface="宋体" pitchFamily="2" charset="-122"/>
              </a:rPr>
              <a:t>)</a:t>
            </a:r>
            <a:r>
              <a:rPr lang="zh-CN" altLang="en-US" sz="2400" b="1" dirty="0" smtClean="0">
                <a:latin typeface="宋体" pitchFamily="2" charset="-122"/>
              </a:rPr>
              <a:t>。</a:t>
            </a:r>
          </a:p>
          <a:p>
            <a:pPr marL="0" indent="542925" eaLnBrk="1" hangingPunct="1">
              <a:lnSpc>
                <a:spcPct val="122000"/>
              </a:lnSpc>
              <a:spcBef>
                <a:spcPct val="0"/>
              </a:spcBef>
              <a:buFont typeface="Arial" charset="0"/>
              <a:buNone/>
            </a:pP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2503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2503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2503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ts val="3300"/>
              </a:lnSpc>
              <a:spcBef>
                <a:spcPct val="0"/>
              </a:spcBef>
              <a:buNone/>
            </a:pPr>
            <a:r>
              <a:rPr lang="zh-CN" altLang="en-US" sz="2400" b="1" dirty="0" smtClean="0">
                <a:latin typeface="宋体" pitchFamily="2" charset="-122"/>
              </a:rPr>
              <a:t>传记中三种重要表现手法的表达效果：</a:t>
            </a:r>
            <a:endParaRPr lang="en-US" altLang="zh-CN" sz="2400" b="1" dirty="0" smtClean="0">
              <a:latin typeface="宋体" pitchFamily="2" charset="-122"/>
            </a:endParaRPr>
          </a:p>
          <a:p>
            <a:pPr marL="0" indent="628650" eaLnBrk="1" hangingPunct="1">
              <a:lnSpc>
                <a:spcPts val="3300"/>
              </a:lnSpc>
              <a:spcBef>
                <a:spcPct val="0"/>
              </a:spcBef>
              <a:buNone/>
            </a:pPr>
            <a:endParaRPr lang="zh-CN" altLang="en-US"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3731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3731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3732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aphicFrame>
        <p:nvGraphicFramePr>
          <p:cNvPr id="8" name="表格 7"/>
          <p:cNvGraphicFramePr>
            <a:graphicFrameLocks noGrp="1"/>
          </p:cNvGraphicFramePr>
          <p:nvPr/>
        </p:nvGraphicFramePr>
        <p:xfrm>
          <a:off x="857224" y="1500174"/>
          <a:ext cx="7786742" cy="3596640"/>
        </p:xfrm>
        <a:graphic>
          <a:graphicData uri="http://schemas.openxmlformats.org/drawingml/2006/table">
            <a:tbl>
              <a:tblPr firstRow="1" bandRow="1">
                <a:tableStyleId>{5C22544A-7EE6-4342-B048-85BDC9FD1C3A}</a:tableStyleId>
              </a:tblPr>
              <a:tblGrid>
                <a:gridCol w="1984280"/>
                <a:gridCol w="5802462"/>
              </a:tblGrid>
              <a:tr h="385644">
                <a:tc>
                  <a:txBody>
                    <a:bodyPr/>
                    <a:lstStyle/>
                    <a:p>
                      <a:pPr marL="0" algn="ctr" defTabSz="914400" rtl="0" eaLnBrk="1" latinLnBrk="0" hangingPunct="1"/>
                      <a:r>
                        <a:rPr lang="zh-CN" altLang="en-US" sz="2000" b="1" kern="1200" dirty="0" smtClean="0">
                          <a:solidFill>
                            <a:schemeClr val="tx1"/>
                          </a:solidFill>
                          <a:latin typeface="宋体" pitchFamily="2" charset="-122"/>
                          <a:ea typeface="+mn-ea"/>
                          <a:cs typeface="+mn-cs"/>
                        </a:rPr>
                        <a:t>表现手法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2000" b="1" kern="1200" dirty="0" smtClean="0">
                          <a:solidFill>
                            <a:schemeClr val="tx1"/>
                          </a:solidFill>
                          <a:latin typeface="宋体" pitchFamily="2" charset="-122"/>
                          <a:ea typeface="+mn-ea"/>
                          <a:cs typeface="+mn-cs"/>
                        </a:rPr>
                        <a:t>表达效果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39226">
                <a:tc>
                  <a:txBody>
                    <a:bodyPr/>
                    <a:lstStyle/>
                    <a:p>
                      <a:endParaRPr lang="en-US" altLang="zh-CN" sz="2000" b="1" kern="1200" dirty="0" smtClean="0">
                        <a:solidFill>
                          <a:schemeClr val="dk1"/>
                        </a:solidFill>
                        <a:latin typeface="+mn-lt"/>
                        <a:ea typeface="+mn-ea"/>
                        <a:cs typeface="+mn-cs"/>
                      </a:endParaRPr>
                    </a:p>
                    <a:p>
                      <a:endParaRPr lang="en-US" altLang="zh-CN" sz="2000" b="1" kern="1200" dirty="0" smtClean="0">
                        <a:solidFill>
                          <a:schemeClr val="dk1"/>
                        </a:solidFill>
                        <a:latin typeface="+mn-lt"/>
                        <a:ea typeface="+mn-ea"/>
                        <a:cs typeface="+mn-cs"/>
                      </a:endParaRPr>
                    </a:p>
                    <a:p>
                      <a:pPr algn="ctr"/>
                      <a:r>
                        <a:rPr lang="zh-CN" altLang="en-US" sz="2000" b="1" kern="1200" dirty="0" smtClean="0">
                          <a:solidFill>
                            <a:schemeClr val="dk1"/>
                          </a:solidFill>
                          <a:latin typeface="+mn-lt"/>
                          <a:ea typeface="+mn-ea"/>
                          <a:cs typeface="+mn-cs"/>
                        </a:rPr>
                        <a:t>细节描写</a:t>
                      </a:r>
                      <a:endParaRPr lang="zh-CN" alt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18000"/>
                        </a:lnSpc>
                        <a:spcBef>
                          <a:spcPts val="0"/>
                        </a:spcBef>
                        <a:spcAft>
                          <a:spcPts val="0"/>
                        </a:spcAft>
                        <a:buClrTx/>
                        <a:buSzTx/>
                        <a:buFontTx/>
                        <a:buNone/>
                        <a:tabLst/>
                        <a:defRPr/>
                      </a:pPr>
                      <a:r>
                        <a:rPr lang="zh-CN" altLang="en-US" sz="2000" b="1" dirty="0" smtClean="0"/>
                        <a:t>     ①呈现传主的内心世界，折射出传主的精神品质，多方面、多角度地展现出传主的个性特征；</a:t>
                      </a:r>
                    </a:p>
                    <a:p>
                      <a:pPr marL="0" marR="0" indent="0" algn="l" defTabSz="914400" rtl="0" eaLnBrk="1" fontAlgn="auto" latinLnBrk="0" hangingPunct="1">
                        <a:lnSpc>
                          <a:spcPct val="118000"/>
                        </a:lnSpc>
                        <a:spcBef>
                          <a:spcPts val="0"/>
                        </a:spcBef>
                        <a:spcAft>
                          <a:spcPts val="0"/>
                        </a:spcAft>
                        <a:buClrTx/>
                        <a:buSzTx/>
                        <a:buFontTx/>
                        <a:buNone/>
                        <a:tabLst/>
                        <a:defRPr/>
                      </a:pPr>
                      <a:r>
                        <a:rPr lang="zh-CN" altLang="en-US" sz="2000" b="1" dirty="0" smtClean="0"/>
                        <a:t>　 ②使传主的形象更加丰满而鲜活，使传主的生命历程更富有光彩；</a:t>
                      </a:r>
                    </a:p>
                    <a:p>
                      <a:pPr marL="0" marR="0" indent="0" algn="l" defTabSz="914400" rtl="0" eaLnBrk="1" fontAlgn="auto" latinLnBrk="0" hangingPunct="1">
                        <a:lnSpc>
                          <a:spcPct val="118000"/>
                        </a:lnSpc>
                        <a:spcBef>
                          <a:spcPts val="0"/>
                        </a:spcBef>
                        <a:spcAft>
                          <a:spcPts val="0"/>
                        </a:spcAft>
                        <a:buClrTx/>
                        <a:buSzTx/>
                        <a:buFontTx/>
                        <a:buNone/>
                        <a:tabLst/>
                        <a:defRPr/>
                      </a:pPr>
                      <a:r>
                        <a:rPr lang="zh-CN" altLang="en-US" sz="2000" b="1" dirty="0" smtClean="0"/>
                        <a:t>　 ③增强文章的可读性和感染力</a:t>
                      </a:r>
                      <a:endParaRPr lang="zh-CN" alt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7559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000" b="1" kern="1200" dirty="0" smtClean="0">
                        <a:solidFill>
                          <a:schemeClr val="dk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000" b="1" kern="1200" dirty="0" smtClean="0">
                        <a:solidFill>
                          <a:schemeClr val="dk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kern="1200" dirty="0" smtClean="0">
                          <a:solidFill>
                            <a:schemeClr val="dk1"/>
                          </a:solidFill>
                          <a:latin typeface="+mn-lt"/>
                          <a:ea typeface="+mn-ea"/>
                          <a:cs typeface="+mn-cs"/>
                        </a:rPr>
                        <a:t>景物描写</a:t>
                      </a:r>
                    </a:p>
                    <a:p>
                      <a:pPr marL="0" algn="ctr" defTabSz="914400" rtl="0" eaLnBrk="1" latinLnBrk="0" hangingPunct="1"/>
                      <a:endParaRPr lang="zh-CN" altLang="en-US" sz="20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18000"/>
                        </a:lnSpc>
                        <a:spcBef>
                          <a:spcPts val="0"/>
                        </a:spcBef>
                        <a:spcAft>
                          <a:spcPts val="0"/>
                        </a:spcAft>
                        <a:buClrTx/>
                        <a:buSzTx/>
                        <a:buFontTx/>
                        <a:buNone/>
                        <a:tabLst/>
                        <a:defRPr/>
                      </a:pPr>
                      <a:r>
                        <a:rPr lang="zh-CN" altLang="en-US" sz="2000" b="1" kern="1200" dirty="0" smtClean="0">
                          <a:solidFill>
                            <a:schemeClr val="dk1"/>
                          </a:solidFill>
                          <a:latin typeface="+mn-lt"/>
                          <a:ea typeface="+mn-ea"/>
                          <a:cs typeface="+mn-cs"/>
                        </a:rPr>
                        <a:t>     ①交代事情发生的地点，增强事件的真实性； ②渲染气氛，烘托传主的心情；③寄托传主的思想感情；④侧面反映传主的性格或品质</a:t>
                      </a:r>
                      <a:endParaRPr lang="zh-CN" alt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ransition spd="med">
    <p:fade/>
  </p:transition>
  <p:timing>
    <p:tnLst>
      <p:par>
        <p:cTn id="1" dur="indefinite" restart="never" nodeType="tmRoot"/>
      </p:par>
    </p:tnLst>
  </p:timing>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628650" eaLnBrk="1" hangingPunct="1">
              <a:lnSpc>
                <a:spcPts val="3300"/>
              </a:lnSpc>
              <a:spcBef>
                <a:spcPct val="0"/>
              </a:spcBef>
              <a:buNone/>
            </a:pPr>
            <a:endParaRPr lang="en-US" altLang="zh-CN" sz="2400" b="1" dirty="0" smtClean="0">
              <a:latin typeface="宋体" pitchFamily="2" charset="-122"/>
            </a:endParaRPr>
          </a:p>
          <a:p>
            <a:pPr marL="0" indent="628650" eaLnBrk="1" hangingPunct="1">
              <a:lnSpc>
                <a:spcPts val="3300"/>
              </a:lnSpc>
              <a:spcBef>
                <a:spcPct val="0"/>
              </a:spcBef>
              <a:buNone/>
            </a:pPr>
            <a:endParaRPr lang="zh-CN" altLang="en-US" sz="2400" b="1" dirty="0" smtClean="0">
              <a:latin typeface="宋体" pitchFamily="2" charset="-122"/>
            </a:endParaRPr>
          </a:p>
          <a:p>
            <a:pPr marL="0" indent="0" eaLnBrk="1" hangingPunct="1">
              <a:lnSpc>
                <a:spcPts val="3300"/>
              </a:lnSpc>
              <a:spcBef>
                <a:spcPct val="0"/>
              </a:spcBef>
              <a:buNone/>
            </a:pPr>
            <a:endParaRPr lang="zh-CN" altLang="en-US"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3731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3731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3732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aphicFrame>
        <p:nvGraphicFramePr>
          <p:cNvPr id="8" name="表格 7"/>
          <p:cNvGraphicFramePr>
            <a:graphicFrameLocks noGrp="1"/>
          </p:cNvGraphicFramePr>
          <p:nvPr/>
        </p:nvGraphicFramePr>
        <p:xfrm>
          <a:off x="714348" y="1214422"/>
          <a:ext cx="8001056" cy="4443984"/>
        </p:xfrm>
        <a:graphic>
          <a:graphicData uri="http://schemas.openxmlformats.org/drawingml/2006/table">
            <a:tbl>
              <a:tblPr firstRow="1" bandRow="1">
                <a:tableStyleId>{5C22544A-7EE6-4342-B048-85BDC9FD1C3A}</a:tableStyleId>
              </a:tblPr>
              <a:tblGrid>
                <a:gridCol w="1357322"/>
                <a:gridCol w="6643734"/>
              </a:tblGrid>
              <a:tr h="291426">
                <a:tc>
                  <a:txBody>
                    <a:bodyPr/>
                    <a:lstStyle/>
                    <a:p>
                      <a:pPr marL="0" algn="ctr" defTabSz="914400" rtl="0" eaLnBrk="1" latinLnBrk="0" hangingPunct="1"/>
                      <a:r>
                        <a:rPr lang="zh-CN" altLang="en-US" sz="2000" b="1" kern="1200" dirty="0" smtClean="0">
                          <a:solidFill>
                            <a:schemeClr val="tx1"/>
                          </a:solidFill>
                          <a:latin typeface="宋体" pitchFamily="2" charset="-122"/>
                          <a:ea typeface="+mn-ea"/>
                          <a:cs typeface="+mn-cs"/>
                        </a:rPr>
                        <a:t>表现手法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2000" b="1" kern="1200" dirty="0" smtClean="0">
                          <a:solidFill>
                            <a:schemeClr val="tx1"/>
                          </a:solidFill>
                          <a:latin typeface="宋体" pitchFamily="2" charset="-122"/>
                          <a:ea typeface="+mn-ea"/>
                          <a:cs typeface="+mn-cs"/>
                        </a:rPr>
                        <a:t>表达效果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57652">
                <a:tc>
                  <a:txBody>
                    <a:bodyPr/>
                    <a:lstStyle/>
                    <a:p>
                      <a:pPr algn="ctr"/>
                      <a:endParaRPr lang="en-US" altLang="zh-CN" sz="2000" b="1" kern="1200" dirty="0" smtClean="0">
                        <a:solidFill>
                          <a:schemeClr val="dk1"/>
                        </a:solidFill>
                        <a:latin typeface="+mn-lt"/>
                        <a:ea typeface="+mn-ea"/>
                        <a:cs typeface="+mn-cs"/>
                      </a:endParaRPr>
                    </a:p>
                    <a:p>
                      <a:pPr algn="ctr"/>
                      <a:endParaRPr lang="en-US" altLang="zh-CN" sz="2000" b="1" kern="1200" dirty="0" smtClean="0">
                        <a:solidFill>
                          <a:schemeClr val="dk1"/>
                        </a:solidFill>
                        <a:latin typeface="+mn-lt"/>
                        <a:ea typeface="+mn-ea"/>
                        <a:cs typeface="+mn-cs"/>
                      </a:endParaRPr>
                    </a:p>
                    <a:p>
                      <a:pPr algn="ctr"/>
                      <a:endParaRPr lang="en-US" altLang="zh-CN" sz="2000" b="1" kern="1200" dirty="0" smtClean="0">
                        <a:solidFill>
                          <a:schemeClr val="dk1"/>
                        </a:solidFill>
                        <a:latin typeface="+mn-lt"/>
                        <a:ea typeface="+mn-ea"/>
                        <a:cs typeface="+mn-cs"/>
                      </a:endParaRPr>
                    </a:p>
                    <a:p>
                      <a:pPr algn="ctr"/>
                      <a:endParaRPr lang="en-US" altLang="zh-CN" sz="2000" b="1" kern="1200" dirty="0" smtClean="0">
                        <a:solidFill>
                          <a:schemeClr val="dk1"/>
                        </a:solidFill>
                        <a:latin typeface="+mn-lt"/>
                        <a:ea typeface="+mn-ea"/>
                        <a:cs typeface="+mn-cs"/>
                      </a:endParaRPr>
                    </a:p>
                    <a:p>
                      <a:pPr algn="ctr"/>
                      <a:endParaRPr lang="en-US" altLang="zh-CN" sz="2000" b="1" kern="1200" dirty="0" smtClean="0">
                        <a:solidFill>
                          <a:schemeClr val="dk1"/>
                        </a:solidFill>
                        <a:latin typeface="+mn-lt"/>
                        <a:ea typeface="+mn-ea"/>
                        <a:cs typeface="+mn-cs"/>
                      </a:endParaRPr>
                    </a:p>
                    <a:p>
                      <a:pPr algn="ctr"/>
                      <a:r>
                        <a:rPr lang="zh-CN" altLang="en-US" sz="2000" b="1" kern="1200" dirty="0" smtClean="0">
                          <a:solidFill>
                            <a:schemeClr val="dk1"/>
                          </a:solidFill>
                          <a:latin typeface="+mn-lt"/>
                          <a:ea typeface="+mn-ea"/>
                          <a:cs typeface="+mn-cs"/>
                        </a:rPr>
                        <a:t>引用</a:t>
                      </a:r>
                      <a:endParaRPr lang="zh-CN" alt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18000"/>
                        </a:lnSpc>
                        <a:spcBef>
                          <a:spcPts val="0"/>
                        </a:spcBef>
                        <a:spcAft>
                          <a:spcPts val="0"/>
                        </a:spcAft>
                        <a:buClrTx/>
                        <a:buSzTx/>
                        <a:buFontTx/>
                        <a:buNone/>
                        <a:tabLst/>
                        <a:defRPr/>
                      </a:pPr>
                      <a:r>
                        <a:rPr lang="zh-CN" altLang="en-US" sz="2000" b="1" kern="1200" dirty="0" smtClean="0">
                          <a:solidFill>
                            <a:schemeClr val="dk1"/>
                          </a:solidFill>
                          <a:latin typeface="+mn-lt"/>
                          <a:ea typeface="+mn-ea"/>
                          <a:cs typeface="+mn-cs"/>
                        </a:rPr>
                        <a:t>     ①直接引用大量原始材料，可以增强作品真实性，更好地突出人物的特点，揭示人物的精神面貌，对人物做出客观公正的评价；</a:t>
                      </a:r>
                    </a:p>
                    <a:p>
                      <a:pPr marL="0" marR="0" indent="0" algn="l" defTabSz="914400" rtl="0" eaLnBrk="1" fontAlgn="auto" latinLnBrk="0" hangingPunct="1">
                        <a:lnSpc>
                          <a:spcPct val="118000"/>
                        </a:lnSpc>
                        <a:spcBef>
                          <a:spcPts val="0"/>
                        </a:spcBef>
                        <a:spcAft>
                          <a:spcPts val="0"/>
                        </a:spcAft>
                        <a:buClrTx/>
                        <a:buSzTx/>
                        <a:buFontTx/>
                        <a:buNone/>
                        <a:tabLst/>
                        <a:defRPr/>
                      </a:pPr>
                      <a:r>
                        <a:rPr lang="zh-CN" altLang="en-US" sz="2000" b="1" kern="1200" dirty="0" smtClean="0">
                          <a:solidFill>
                            <a:schemeClr val="dk1"/>
                          </a:solidFill>
                          <a:latin typeface="+mn-lt"/>
                          <a:ea typeface="+mn-ea"/>
                          <a:cs typeface="+mn-cs"/>
                        </a:rPr>
                        <a:t>　 ②引用诗词，可以从侧面烘托和丰富传主的思想精神，使传记显现出一种古朴文雅的风格；</a:t>
                      </a:r>
                    </a:p>
                    <a:p>
                      <a:pPr marL="0" marR="0" indent="0" algn="l" defTabSz="914400" rtl="0" eaLnBrk="1" fontAlgn="auto" latinLnBrk="0" hangingPunct="1">
                        <a:lnSpc>
                          <a:spcPct val="118000"/>
                        </a:lnSpc>
                        <a:spcBef>
                          <a:spcPts val="0"/>
                        </a:spcBef>
                        <a:spcAft>
                          <a:spcPts val="0"/>
                        </a:spcAft>
                        <a:buClrTx/>
                        <a:buSzTx/>
                        <a:buFontTx/>
                        <a:buNone/>
                        <a:tabLst/>
                        <a:defRPr/>
                      </a:pPr>
                      <a:r>
                        <a:rPr lang="zh-CN" altLang="en-US" sz="2000" b="1" kern="1200" dirty="0" smtClean="0">
                          <a:solidFill>
                            <a:schemeClr val="dk1"/>
                          </a:solidFill>
                          <a:latin typeface="+mn-lt"/>
                          <a:ea typeface="+mn-ea"/>
                          <a:cs typeface="+mn-cs"/>
                        </a:rPr>
                        <a:t>　 ③引用故事，可以增强文章的趣味性，使文章更具有可读性；</a:t>
                      </a:r>
                    </a:p>
                    <a:p>
                      <a:pPr marL="0" marR="0" indent="0" algn="l" defTabSz="914400" rtl="0" eaLnBrk="1" fontAlgn="auto" latinLnBrk="0" hangingPunct="1">
                        <a:lnSpc>
                          <a:spcPct val="118000"/>
                        </a:lnSpc>
                        <a:spcBef>
                          <a:spcPts val="0"/>
                        </a:spcBef>
                        <a:spcAft>
                          <a:spcPts val="0"/>
                        </a:spcAft>
                        <a:buClrTx/>
                        <a:buSzTx/>
                        <a:buFontTx/>
                        <a:buNone/>
                        <a:tabLst/>
                        <a:defRPr/>
                      </a:pPr>
                      <a:r>
                        <a:rPr lang="zh-CN" altLang="en-US" sz="2000" b="1" kern="1200" dirty="0" smtClean="0">
                          <a:solidFill>
                            <a:schemeClr val="dk1"/>
                          </a:solidFill>
                          <a:latin typeface="+mn-lt"/>
                          <a:ea typeface="+mn-ea"/>
                          <a:cs typeface="+mn-cs"/>
                        </a:rPr>
                        <a:t>　④引用传主在书信、日记中的表白以及传主的话，可以印证作者的观点，也可以使传记具有更为真实感人的力量；</a:t>
                      </a:r>
                    </a:p>
                    <a:p>
                      <a:pPr marL="0" marR="0" indent="0" algn="l" defTabSz="914400" rtl="0" eaLnBrk="1" fontAlgn="auto" latinLnBrk="0" hangingPunct="1">
                        <a:lnSpc>
                          <a:spcPct val="118000"/>
                        </a:lnSpc>
                        <a:spcBef>
                          <a:spcPts val="0"/>
                        </a:spcBef>
                        <a:spcAft>
                          <a:spcPts val="0"/>
                        </a:spcAft>
                        <a:buClrTx/>
                        <a:buSzTx/>
                        <a:buFontTx/>
                        <a:buNone/>
                        <a:tabLst/>
                        <a:defRPr/>
                      </a:pPr>
                      <a:r>
                        <a:rPr lang="zh-CN" altLang="en-US" sz="2000" b="1" kern="1200" dirty="0" smtClean="0">
                          <a:solidFill>
                            <a:schemeClr val="dk1"/>
                          </a:solidFill>
                          <a:latin typeface="+mn-lt"/>
                          <a:ea typeface="+mn-ea"/>
                          <a:cs typeface="+mn-cs"/>
                        </a:rPr>
                        <a:t>　 ⑤引用他人的话，使文章对人物的评述更加全面客观、真实可信，也能从侧面烘托传主的形象</a:t>
                      </a:r>
                      <a:endParaRPr lang="zh-CN" alt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ransition spd="med">
    <p:fade/>
  </p:transition>
  <p:timing>
    <p:tnLst>
      <p:par>
        <p:cTn id="1" dur="indefinite" restart="never" nodeType="tmRoot"/>
      </p:par>
    </p:tnLst>
  </p:timing>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452438" eaLnBrk="1" hangingPunct="1">
              <a:lnSpc>
                <a:spcPts val="3300"/>
              </a:lnSpc>
              <a:spcBef>
                <a:spcPct val="0"/>
              </a:spcBef>
              <a:buFont typeface="Arial" charset="0"/>
              <a:buNone/>
            </a:pPr>
            <a:r>
              <a:rPr lang="zh-CN" altLang="en-US" sz="2400" b="1">
                <a:latin typeface="宋体" pitchFamily="2" charset="-122"/>
              </a:rPr>
              <a:t>常见修辞手法及其表达效果：</a:t>
            </a:r>
          </a:p>
          <a:p>
            <a:pPr marL="0" indent="452438" eaLnBrk="1" hangingPunct="1">
              <a:lnSpc>
                <a:spcPts val="3300"/>
              </a:lnSpc>
              <a:spcBef>
                <a:spcPct val="0"/>
              </a:spcBef>
              <a:buFont typeface="Arial" charset="0"/>
              <a:buNone/>
            </a:pPr>
            <a:endParaRPr lang="zh-CN" altLang="en-US" sz="2400" b="1">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aphicFrame>
        <p:nvGraphicFramePr>
          <p:cNvPr id="1038341" name="Group 5"/>
          <p:cNvGraphicFramePr>
            <a:graphicFrameLocks noGrp="1"/>
          </p:cNvGraphicFramePr>
          <p:nvPr/>
        </p:nvGraphicFramePr>
        <p:xfrm>
          <a:off x="785786" y="1428736"/>
          <a:ext cx="7929618" cy="4328160"/>
        </p:xfrm>
        <a:graphic>
          <a:graphicData uri="http://schemas.openxmlformats.org/drawingml/2006/table">
            <a:tbl>
              <a:tblPr/>
              <a:tblGrid>
                <a:gridCol w="1285884"/>
                <a:gridCol w="6643734"/>
              </a:tblGrid>
              <a:tr h="270927">
                <a:tc>
                  <a:txBody>
                    <a:bodyPr/>
                    <a:lstStyle/>
                    <a:p>
                      <a:pPr marL="0" marR="0" lvl="0" indent="0" algn="ctr" defTabSz="914400" rtl="0" eaLnBrk="0" fontAlgn="base" latinLnBrk="0" hangingPunct="0">
                        <a:lnSpc>
                          <a:spcPct val="118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修辞手法</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18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表达效果</a:t>
                      </a:r>
                      <a:r>
                        <a:rPr kumimoji="0" lang="zh-CN" altLang="en-US" sz="2000" b="1" i="0" u="none" strike="noStrike" cap="none" normalizeH="0" baseline="0" smtClean="0">
                          <a:ln>
                            <a:noFill/>
                          </a:ln>
                          <a:solidFill>
                            <a:schemeClr val="tx1"/>
                          </a:solidFill>
                          <a:effectLst/>
                          <a:latin typeface="宋体"/>
                          <a:ea typeface="宋体" pitchFamily="2" charset="-122"/>
                          <a:cs typeface="Times New Roman" pitchFamily="18" charset="0"/>
                        </a:rPr>
                        <a:t> </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1499">
                <a:tc>
                  <a:txBody>
                    <a:bodyPr/>
                    <a:lstStyle/>
                    <a:p>
                      <a:pPr marL="0" marR="0" lvl="0" indent="0" algn="ctr" defTabSz="914400" rtl="0" eaLnBrk="0" fontAlgn="base" latinLnBrk="0" hangingPunct="0">
                        <a:lnSpc>
                          <a:spcPct val="118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比喻</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化平淡为生动，化深奥为浅显，化抽象为具体</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8545">
                <a:tc>
                  <a:txBody>
                    <a:bodyPr/>
                    <a:lstStyle/>
                    <a:p>
                      <a:pPr marL="0" marR="0" lvl="0" indent="0" algn="ctr" defTabSz="914400" rtl="0" eaLnBrk="0" fontAlgn="base" latinLnBrk="0" hangingPunct="0">
                        <a:lnSpc>
                          <a:spcPct val="118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比拟</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　生动鲜明，描写形象</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5591">
                <a:tc>
                  <a:txBody>
                    <a:bodyPr/>
                    <a:lstStyle/>
                    <a:p>
                      <a:pPr marL="0" marR="0" lvl="0" indent="0" algn="ctr" defTabSz="914400" rtl="0" eaLnBrk="0" fontAlgn="base" latinLnBrk="0" hangingPunct="0">
                        <a:lnSpc>
                          <a:spcPct val="118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借代</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　以简代繁，以实代虚，以奇代凡</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49827">
                <a:tc>
                  <a:txBody>
                    <a:bodyPr/>
                    <a:lstStyle/>
                    <a:p>
                      <a:pPr marL="0" marR="0" lvl="0" indent="0" algn="ctr" defTabSz="914400" rtl="0" eaLnBrk="0" fontAlgn="base" latinLnBrk="0" hangingPunct="0">
                        <a:lnSpc>
                          <a:spcPct val="118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夸张</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Tx/>
                        <a:buNone/>
                        <a:tabLst/>
                        <a:defRPr/>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　 烘托气氛，增强感染力，引发联想；突出事物特征，揭示本质，给人以启示</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4588">
                <a:tc>
                  <a:txBody>
                    <a:bodyPr/>
                    <a:lstStyle/>
                    <a:p>
                      <a:pPr marL="0" marR="0" lvl="0" indent="0" algn="ctr" defTabSz="914400" rtl="0" eaLnBrk="0" fontAlgn="base" latinLnBrk="0" hangingPunct="0">
                        <a:lnSpc>
                          <a:spcPct val="118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对偶</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2000" b="1" i="0" u="none" strike="noStrike" cap="none" normalizeH="0" baseline="0" smtClean="0">
                          <a:ln>
                            <a:noFill/>
                          </a:ln>
                          <a:solidFill>
                            <a:schemeClr val="tx1"/>
                          </a:solidFill>
                          <a:effectLst/>
                          <a:latin typeface="Calibri" pitchFamily="34" charset="0"/>
                          <a:ea typeface="宋体" pitchFamily="2" charset="-122"/>
                        </a:rPr>
                        <a:t>整齐</a:t>
                      </a: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匀称，节奏感强，有音乐美；表意凝练，抒情酣畅</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1634">
                <a:tc>
                  <a:txBody>
                    <a:bodyPr/>
                    <a:lstStyle/>
                    <a:p>
                      <a:pPr marL="0" marR="0" lvl="0" indent="0" algn="ctr" defTabSz="914400" rtl="0" eaLnBrk="0" fontAlgn="base" latinLnBrk="0" hangingPunct="0">
                        <a:lnSpc>
                          <a:spcPct val="118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排比</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2000" b="1" i="0" u="none" strike="noStrike" cap="none" normalizeH="0" baseline="0" smtClean="0">
                          <a:ln>
                            <a:noFill/>
                          </a:ln>
                          <a:solidFill>
                            <a:schemeClr val="tx1"/>
                          </a:solidFill>
                          <a:effectLst/>
                          <a:latin typeface="Calibri" pitchFamily="34" charset="0"/>
                          <a:ea typeface="宋体" pitchFamily="2" charset="-122"/>
                        </a:rPr>
                        <a:t>集中内容，增强气势；叙事透辟，条分缕析；长于抒情</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84432">
                <a:tc>
                  <a:txBody>
                    <a:bodyPr/>
                    <a:lstStyle/>
                    <a:p>
                      <a:pPr marL="0" marR="0" lvl="0" indent="0" algn="ctr" defTabSz="914400" rtl="0" eaLnBrk="0" fontAlgn="base" latinLnBrk="0" hangingPunct="0">
                        <a:lnSpc>
                          <a:spcPct val="118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反复</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Tx/>
                        <a:buNone/>
                        <a:tabLst/>
                        <a:defRPr/>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节奏感、抒情感染力强；分清层次；多次强调，给人以深刻的印象</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4" name="Group 7"/>
          <p:cNvGrpSpPr>
            <a:grpSpLocks/>
          </p:cNvGrpSpPr>
          <p:nvPr/>
        </p:nvGrpSpPr>
        <p:grpSpPr bwMode="auto">
          <a:xfrm>
            <a:off x="1588" y="2674938"/>
            <a:ext cx="609600" cy="1978025"/>
            <a:chOff x="0" y="0"/>
            <a:chExt cx="384" cy="1246"/>
          </a:xfrm>
        </p:grpSpPr>
        <p:pic>
          <p:nvPicPr>
            <p:cNvPr id="1038375"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38376"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38377"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aphicFrame>
        <p:nvGraphicFramePr>
          <p:cNvPr id="1038341" name="Group 5"/>
          <p:cNvGraphicFramePr>
            <a:graphicFrameLocks noGrp="1"/>
          </p:cNvGraphicFramePr>
          <p:nvPr/>
        </p:nvGraphicFramePr>
        <p:xfrm>
          <a:off x="785786" y="1428736"/>
          <a:ext cx="7929618" cy="2523744"/>
        </p:xfrm>
        <a:graphic>
          <a:graphicData uri="http://schemas.openxmlformats.org/drawingml/2006/table">
            <a:tbl>
              <a:tblPr/>
              <a:tblGrid>
                <a:gridCol w="1285884"/>
                <a:gridCol w="6643734"/>
              </a:tblGrid>
              <a:tr h="270927">
                <a:tc>
                  <a:txBody>
                    <a:bodyPr/>
                    <a:lstStyle/>
                    <a:p>
                      <a:pPr marL="0" marR="0" lvl="0" indent="0" algn="ctr" defTabSz="914400" rtl="0" eaLnBrk="0" fontAlgn="base" latinLnBrk="0" hangingPunct="0">
                        <a:lnSpc>
                          <a:spcPct val="118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修辞手法</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18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表达效果</a:t>
                      </a:r>
                      <a:r>
                        <a:rPr kumimoji="0" lang="zh-CN" altLang="en-US" sz="2000" b="1" i="0" u="none" strike="noStrike" cap="none" normalizeH="0" baseline="0" smtClean="0">
                          <a:ln>
                            <a:noFill/>
                          </a:ln>
                          <a:solidFill>
                            <a:schemeClr val="tx1"/>
                          </a:solidFill>
                          <a:effectLst/>
                          <a:latin typeface="宋体"/>
                          <a:ea typeface="宋体" pitchFamily="2" charset="-122"/>
                          <a:cs typeface="Times New Roman" pitchFamily="18" charset="0"/>
                        </a:rPr>
                        <a:t> </a:t>
                      </a:r>
                      <a:endParaRPr kumimoji="0" lang="zh-CN" altLang="en-US" sz="20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0631">
                <a:tc>
                  <a:txBody>
                    <a:bodyPr/>
                    <a:lstStyle/>
                    <a:p>
                      <a:pPr marL="0" marR="0" lvl="0" indent="0" algn="ctr" defTabSz="914400" rtl="0" eaLnBrk="0" fontAlgn="base" latinLnBrk="0" hangingPunct="0">
                        <a:lnSpc>
                          <a:spcPct val="118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设问</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提出问题，引起注意；引发思考，加深理解</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94867">
                <a:tc>
                  <a:txBody>
                    <a:bodyPr/>
                    <a:lstStyle/>
                    <a:p>
                      <a:pPr marL="0" marR="0" lvl="0" indent="0" algn="ctr" defTabSz="914400" rtl="0" eaLnBrk="0" fontAlgn="base" latinLnBrk="0" hangingPunct="0">
                        <a:lnSpc>
                          <a:spcPct val="118000"/>
                        </a:lnSpc>
                        <a:spcBef>
                          <a:spcPct val="0"/>
                        </a:spcBef>
                        <a:spcAft>
                          <a:spcPct val="0"/>
                        </a:spcAft>
                        <a:buClrTx/>
                        <a:buSzTx/>
                        <a:buFontTx/>
                        <a:buNone/>
                        <a:tabLst/>
                        <a:defRPr/>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反问</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Tx/>
                        <a:buNone/>
                        <a:tabLst/>
                        <a:defRPr/>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    用反问句的形式表示确定的意思，以加强语气，增强表达效果；激发感情，加深印象</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8190">
                <a:tc>
                  <a:txBody>
                    <a:bodyPr/>
                    <a:lstStyle/>
                    <a:p>
                      <a:pPr marL="0" marR="0" lvl="0" indent="0" algn="ctr" defTabSz="914400" rtl="0" eaLnBrk="0" fontAlgn="base" latinLnBrk="0" hangingPunct="0">
                        <a:lnSpc>
                          <a:spcPct val="118000"/>
                        </a:lnSpc>
                        <a:spcBef>
                          <a:spcPct val="0"/>
                        </a:spcBef>
                        <a:spcAft>
                          <a:spcPct val="0"/>
                        </a:spcAft>
                        <a:buClrTx/>
                        <a:buSzTx/>
                        <a:buFontTx/>
                        <a:buNone/>
                        <a:tabLst/>
                        <a:defRPr/>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对比</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Tx/>
                        <a:buNone/>
                        <a:tabLst/>
                        <a:defRPr/>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     突出所描写事物的特点，突出作者的某种感情，深化文章的主题</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3" name="Group 7"/>
          <p:cNvGrpSpPr>
            <a:grpSpLocks/>
          </p:cNvGrpSpPr>
          <p:nvPr/>
        </p:nvGrpSpPr>
        <p:grpSpPr bwMode="auto">
          <a:xfrm>
            <a:off x="1588" y="2674938"/>
            <a:ext cx="609600" cy="1978025"/>
            <a:chOff x="0" y="0"/>
            <a:chExt cx="384" cy="1246"/>
          </a:xfrm>
        </p:grpSpPr>
        <p:pic>
          <p:nvPicPr>
            <p:cNvPr id="1038375"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38376"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38377"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Font typeface="Arial" charset="0"/>
              <a:buNone/>
            </a:pPr>
            <a:r>
              <a:rPr lang="en-US" altLang="zh-CN" sz="2400" b="1" dirty="0" smtClean="0">
                <a:latin typeface="宋体" pitchFamily="2" charset="-122"/>
              </a:rPr>
              <a:t>【</a:t>
            </a:r>
            <a:r>
              <a:rPr lang="zh-CN" altLang="en-US" sz="2400" b="1" dirty="0">
                <a:latin typeface="宋体" pitchFamily="2" charset="-122"/>
              </a:rPr>
              <a:t>对点训练</a:t>
            </a:r>
            <a:r>
              <a:rPr lang="en-US" altLang="zh-CN" sz="2400" b="1" dirty="0">
                <a:latin typeface="宋体" pitchFamily="2" charset="-122"/>
              </a:rPr>
              <a:t>】</a:t>
            </a:r>
          </a:p>
          <a:p>
            <a:pPr marL="0" indent="0" eaLnBrk="1" hangingPunct="1">
              <a:lnSpc>
                <a:spcPct val="122000"/>
              </a:lnSpc>
              <a:spcBef>
                <a:spcPct val="0"/>
              </a:spcBef>
              <a:buNone/>
            </a:pPr>
            <a:r>
              <a:rPr lang="zh-CN" altLang="en-US" sz="2400" b="1" dirty="0" smtClean="0">
                <a:latin typeface="宋体" pitchFamily="2" charset="-122"/>
              </a:rPr>
              <a:t>阅读下面的文章，完成后面的题目。</a:t>
            </a:r>
          </a:p>
          <a:p>
            <a:pPr marL="0" indent="0" algn="ctr" eaLnBrk="1" hangingPunct="1">
              <a:lnSpc>
                <a:spcPct val="122000"/>
              </a:lnSpc>
              <a:spcBef>
                <a:spcPct val="0"/>
              </a:spcBef>
              <a:buNone/>
            </a:pPr>
            <a:r>
              <a:rPr lang="zh-CN" altLang="en-US" sz="2400" b="1" dirty="0" smtClean="0">
                <a:latin typeface="宋体" pitchFamily="2" charset="-122"/>
              </a:rPr>
              <a:t>梁启超面面观</a:t>
            </a:r>
          </a:p>
          <a:p>
            <a:pPr marL="0" indent="628650" eaLnBrk="1" hangingPunct="1">
              <a:lnSpc>
                <a:spcPct val="122000"/>
              </a:lnSpc>
              <a:spcBef>
                <a:spcPct val="0"/>
              </a:spcBef>
              <a:buNone/>
            </a:pPr>
            <a:r>
              <a:rPr lang="zh-CN" altLang="en-US" sz="2400" b="1" dirty="0" smtClean="0">
                <a:latin typeface="宋体" pitchFamily="2" charset="-122"/>
              </a:rPr>
              <a:t>梁启超很欣赏孔子所说的“智者不惑，仁者不忧，勇者不惧”，并以此自励，大智、大仁、大勇的梁启超为后人铭记。</a:t>
            </a:r>
          </a:p>
          <a:p>
            <a:pPr marL="0" indent="628650" eaLnBrk="1" hangingPunct="1">
              <a:lnSpc>
                <a:spcPct val="122000"/>
              </a:lnSpc>
              <a:spcBef>
                <a:spcPct val="0"/>
              </a:spcBef>
              <a:buNone/>
            </a:pPr>
            <a:r>
              <a:rPr lang="zh-CN" altLang="en-US" sz="2400" b="1" dirty="0" smtClean="0">
                <a:latin typeface="宋体" pitchFamily="2" charset="-122"/>
              </a:rPr>
              <a:t>在近现代学术史上，梁启超的成就和影响都非常大。他留下了</a:t>
            </a:r>
            <a:r>
              <a:rPr lang="en-US" altLang="zh-CN" sz="2400" b="1" dirty="0" smtClean="0">
                <a:latin typeface="宋体" pitchFamily="2" charset="-122"/>
              </a:rPr>
              <a:t>1 400</a:t>
            </a:r>
            <a:r>
              <a:rPr lang="zh-CN" altLang="en-US" sz="2400" b="1" dirty="0" smtClean="0">
                <a:latin typeface="宋体" pitchFamily="2" charset="-122"/>
              </a:rPr>
              <a:t>多万字的著述，在</a:t>
            </a:r>
            <a:r>
              <a:rPr lang="en-US" altLang="zh-CN" sz="2400" b="1" dirty="0" smtClean="0">
                <a:latin typeface="宋体" pitchFamily="2" charset="-122"/>
              </a:rPr>
              <a:t>33</a:t>
            </a:r>
            <a:r>
              <a:rPr lang="zh-CN" altLang="en-US" sz="2400" b="1" dirty="0" smtClean="0">
                <a:latin typeface="宋体" pitchFamily="2" charset="-122"/>
              </a:rPr>
              <a:t>年著述生涯中平均每年要写</a:t>
            </a:r>
            <a:r>
              <a:rPr lang="en-US" altLang="zh-CN" sz="2400" b="1" dirty="0" smtClean="0">
                <a:latin typeface="宋体" pitchFamily="2" charset="-122"/>
              </a:rPr>
              <a:t>40</a:t>
            </a:r>
            <a:r>
              <a:rPr lang="zh-CN" altLang="en-US" sz="2400" b="1" dirty="0" smtClean="0">
                <a:latin typeface="宋体" pitchFamily="2" charset="-122"/>
              </a:rPr>
              <a:t>多万字，他撰写</a:t>
            </a:r>
            <a:r>
              <a:rPr lang="en-US" altLang="zh-CN" sz="2400" b="1" dirty="0" smtClean="0">
                <a:latin typeface="宋体" pitchFamily="2" charset="-122"/>
              </a:rPr>
              <a:t>《</a:t>
            </a:r>
            <a:r>
              <a:rPr lang="zh-CN" altLang="en-US" sz="2400" b="1" dirty="0" smtClean="0">
                <a:latin typeface="宋体" pitchFamily="2" charset="-122"/>
              </a:rPr>
              <a:t>陶渊明年谱</a:t>
            </a:r>
            <a:r>
              <a:rPr lang="en-US" altLang="zh-CN" sz="2400" b="1" dirty="0" smtClean="0">
                <a:latin typeface="宋体" pitchFamily="2" charset="-122"/>
              </a:rPr>
              <a:t>》</a:t>
            </a:r>
            <a:r>
              <a:rPr lang="zh-CN" altLang="en-US" sz="2400" b="1" dirty="0" smtClean="0">
                <a:latin typeface="宋体" pitchFamily="2" charset="-122"/>
              </a:rPr>
              <a:t>三日而成，他用一昼夜完成</a:t>
            </a:r>
            <a:r>
              <a:rPr lang="en-US" altLang="zh-CN" sz="2400" b="1" dirty="0" smtClean="0">
                <a:latin typeface="宋体" pitchFamily="2" charset="-122"/>
              </a:rPr>
              <a:t>《</a:t>
            </a:r>
            <a:r>
              <a:rPr lang="zh-CN" altLang="en-US" sz="2400" b="1" dirty="0" smtClean="0">
                <a:latin typeface="宋体" pitchFamily="2" charset="-122"/>
              </a:rPr>
              <a:t>戴东原先生传</a:t>
            </a:r>
            <a:r>
              <a:rPr lang="en-US" altLang="zh-CN" sz="2400" b="1" dirty="0" smtClean="0">
                <a:latin typeface="宋体" pitchFamily="2" charset="-122"/>
              </a:rPr>
              <a:t>》</a:t>
            </a:r>
            <a:r>
              <a:rPr lang="zh-CN" altLang="en-US" sz="2400" b="1" dirty="0" smtClean="0">
                <a:latin typeface="宋体" pitchFamily="2" charset="-122"/>
              </a:rPr>
              <a:t>，他最有名的著作</a:t>
            </a:r>
            <a:r>
              <a:rPr lang="en-US" altLang="zh-CN" sz="2400" b="1" dirty="0" smtClean="0">
                <a:latin typeface="宋体" pitchFamily="2" charset="-122"/>
              </a:rPr>
              <a:t>《</a:t>
            </a:r>
            <a:r>
              <a:rPr lang="zh-CN" altLang="en-US" sz="2400" b="1" dirty="0" smtClean="0">
                <a:latin typeface="宋体" pitchFamily="2" charset="-122"/>
              </a:rPr>
              <a:t>清代学术概论</a:t>
            </a:r>
            <a:r>
              <a:rPr lang="en-US" altLang="zh-CN" sz="2400" b="1" dirty="0" smtClean="0">
                <a:latin typeface="宋体" pitchFamily="2" charset="-122"/>
              </a:rPr>
              <a:t>》</a:t>
            </a:r>
            <a:r>
              <a:rPr lang="zh-CN" altLang="en-US" sz="2400" b="1" dirty="0" smtClean="0">
                <a:latin typeface="宋体" pitchFamily="2" charset="-122"/>
              </a:rPr>
              <a:t>，本是为别人作序，结果一发而不可收，用</a:t>
            </a:r>
            <a:r>
              <a:rPr lang="en-US" altLang="zh-CN" sz="2400" b="1" dirty="0" smtClean="0">
                <a:latin typeface="宋体" pitchFamily="2" charset="-122"/>
              </a:rPr>
              <a:t>15</a:t>
            </a:r>
            <a:r>
              <a:rPr lang="zh-CN" altLang="en-US" sz="2400" b="1" dirty="0" smtClean="0">
                <a:latin typeface="宋体" pitchFamily="2" charset="-122"/>
              </a:rPr>
              <a:t>天写成一本</a:t>
            </a:r>
            <a:r>
              <a:rPr lang="en-US" altLang="zh-CN" sz="2400" b="1" dirty="0" smtClean="0">
                <a:latin typeface="宋体" pitchFamily="2" charset="-122"/>
              </a:rPr>
              <a:t>6</a:t>
            </a:r>
            <a:r>
              <a:rPr lang="zh-CN" altLang="en-US" sz="2400" b="1" dirty="0" smtClean="0">
                <a:latin typeface="宋体" pitchFamily="2" charset="-122"/>
              </a:rPr>
              <a:t>万字的著作</a:t>
            </a:r>
            <a:r>
              <a:rPr lang="en-US" altLang="zh-CN" sz="2400" b="1" dirty="0" smtClean="0">
                <a:latin typeface="宋体" pitchFamily="2" charset="-122"/>
              </a:rPr>
              <a:t>……</a:t>
            </a:r>
            <a:r>
              <a:rPr lang="zh-CN" altLang="en-US" sz="2400" b="1" dirty="0" smtClean="0">
                <a:latin typeface="宋体" pitchFamily="2" charset="-122"/>
              </a:rPr>
              <a:t>而这一切都是在他自戊戌以后</a:t>
            </a:r>
            <a:endParaRPr lang="zh-CN" altLang="en-US" sz="2400" b="1" dirty="0">
              <a:solidFill>
                <a:srgbClr val="990033"/>
              </a:solidFill>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4039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403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4039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zh-CN" altLang="en-US" sz="2400" b="1" dirty="0" smtClean="0">
                <a:latin typeface="宋体" pitchFamily="2" charset="-122"/>
              </a:rPr>
              <a:t>的政治运动无不参与的情况下完成的！梁启超的治学领域极其广泛，他的著作涉及哲学、史学、文学、图书馆学、社会学等诸多学科。在学术研究上，他不动手则已，一动手便有极大的格局放在那里，不管能否成功。他喜于将某一件事物、某一国学术做一个通盘的打算，进行大规模的研究，永不肯安于小就，做一种狭窄专门的精密工作。</a:t>
            </a:r>
          </a:p>
          <a:p>
            <a:pPr marL="0" indent="628650" eaLnBrk="1" hangingPunct="1">
              <a:lnSpc>
                <a:spcPct val="122000"/>
              </a:lnSpc>
              <a:spcBef>
                <a:spcPct val="0"/>
              </a:spcBef>
              <a:buNone/>
            </a:pPr>
            <a:r>
              <a:rPr lang="zh-CN" altLang="en-US" sz="2400" b="1" dirty="0" smtClean="0">
                <a:latin typeface="宋体" pitchFamily="2" charset="-122"/>
              </a:rPr>
              <a:t>梁启超在</a:t>
            </a:r>
            <a:r>
              <a:rPr lang="en-US" altLang="zh-CN" sz="2400" b="1" dirty="0" smtClean="0">
                <a:latin typeface="宋体" pitchFamily="2" charset="-122"/>
              </a:rPr>
              <a:t>《</a:t>
            </a:r>
            <a:r>
              <a:rPr lang="zh-CN" altLang="en-US" sz="2400" b="1" dirty="0" smtClean="0">
                <a:latin typeface="宋体" pitchFamily="2" charset="-122"/>
              </a:rPr>
              <a:t>新民说</a:t>
            </a:r>
            <a:r>
              <a:rPr lang="en-US" altLang="zh-CN" sz="2400" b="1" dirty="0" smtClean="0">
                <a:latin typeface="宋体" pitchFamily="2" charset="-122"/>
              </a:rPr>
              <a:t>》</a:t>
            </a:r>
            <a:r>
              <a:rPr lang="zh-CN" altLang="en-US" sz="2400" b="1" dirty="0" smtClean="0">
                <a:latin typeface="宋体" pitchFamily="2" charset="-122"/>
              </a:rPr>
              <a:t>中把敢于进取冒险作为新国民应具备的品德之一，他一生至少有三次冒险，尤以</a:t>
            </a:r>
            <a:r>
              <a:rPr lang="en-US" altLang="zh-CN" sz="2400" b="1" dirty="0" smtClean="0">
                <a:latin typeface="宋体" pitchFamily="2" charset="-122"/>
              </a:rPr>
              <a:t>1916</a:t>
            </a:r>
            <a:r>
              <a:rPr lang="zh-CN" altLang="en-US" sz="2400" b="1" dirty="0" smtClean="0">
                <a:latin typeface="宋体" pitchFamily="2" charset="-122"/>
              </a:rPr>
              <a:t>年只身劝广东都督龙济光</a:t>
            </a:r>
            <a:r>
              <a:rPr lang="en-US" altLang="zh-CN" sz="2400" b="1" dirty="0" smtClean="0">
                <a:latin typeface="宋体" pitchFamily="2" charset="-122"/>
              </a:rPr>
              <a:t>·</a:t>
            </a:r>
            <a:r>
              <a:rPr lang="zh-CN" altLang="en-US" sz="2400" b="1" dirty="0" smtClean="0">
                <a:latin typeface="宋体" pitchFamily="2" charset="-122"/>
              </a:rPr>
              <a:t>袁护国最为惊险</a:t>
            </a:r>
            <a:r>
              <a:rPr lang="en-US" altLang="zh-CN" sz="2400" b="1" dirty="0" smtClean="0">
                <a:latin typeface="宋体" pitchFamily="2" charset="-122"/>
              </a:rPr>
              <a:t>——</a:t>
            </a:r>
            <a:r>
              <a:rPr lang="zh-CN" altLang="en-US" sz="2400" b="1" dirty="0" smtClean="0">
                <a:latin typeface="宋体" pitchFamily="2" charset="-122"/>
              </a:rPr>
              <a:t>此前梁启超好友汤觉顿前往劝说摇摆不定的龙济光时，竟被龙济光的部下开枪打死。梁启超强压悲愤，冒险出马，与龙济光苦口婆心地谈了十几个钟头，龙济光当时表示心悦诚服，随后</a:t>
            </a:r>
            <a:endParaRPr lang="zh-CN" altLang="en-US" sz="2400" b="1" dirty="0">
              <a:solidFill>
                <a:srgbClr val="990033"/>
              </a:solidFill>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4039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403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4039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zh-CN" altLang="en-US" sz="2400" b="1" dirty="0" smtClean="0">
                <a:latin typeface="宋体" pitchFamily="2" charset="-122"/>
              </a:rPr>
              <a:t>龙济光把他手下的军官聚集起来给梁启超开欢迎会，这帮军官个个拖枪带刀，一开始还客客气气，酒过三巡，凶相毕露。梁启超一看耐心说服已无可能，索性豁出去了，对龙济光吼道：“我单人独马，手无寸铁，跑到你千军万马里头，我本来不打算带命回去。我一来为中华民国前途求你们帮忙，二来也因为我是广东人，不愿意广东糜烂，所以我拼着一条命来换广州城里几十万人的安宁，来争全国四万万人的人格。既已到这里，自然是随你们的便，要怎样就怎样！”梁启超滔滔不绝地演说一个多钟头，声音之大就像打雷，一面说一面不停地拍桌子，把桌子上的玻璃杯震得叮当作响，一时举座皆惊，左右皆靡。梁启超这一吼，不仅救了自己一命，也逼着龙济光宣布独立。</a:t>
            </a:r>
          </a:p>
          <a:p>
            <a:pPr marL="0" indent="0" eaLnBrk="1" hangingPunct="1">
              <a:lnSpc>
                <a:spcPct val="122000"/>
              </a:lnSpc>
              <a:spcBef>
                <a:spcPct val="0"/>
              </a:spcBef>
              <a:buNone/>
            </a:pPr>
            <a:endParaRPr lang="zh-CN" altLang="en-US" sz="2400" b="1" dirty="0">
              <a:solidFill>
                <a:srgbClr val="990033"/>
              </a:solidFill>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4039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403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4039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2" name="标题 1"/>
          <p:cNvSpPr>
            <a:spLocks noGrp="1"/>
          </p:cNvSpPr>
          <p:nvPr>
            <p:ph type="title" idx="4294967295"/>
          </p:nvPr>
        </p:nvSpPr>
        <p:spPr>
          <a:xfrm>
            <a:off x="611188" y="188913"/>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专题十　一般论述类文章阅读</a:t>
            </a:r>
            <a:endParaRPr lang="zh-CN" altLang="en-US" sz="2200" b="1" dirty="0">
              <a:solidFill>
                <a:srgbClr val="C00000"/>
              </a:solidFill>
              <a:latin typeface="幼圆" pitchFamily="49" charset="-122"/>
              <a:ea typeface="幼圆" pitchFamily="49" charset="-122"/>
            </a:endParaRPr>
          </a:p>
        </p:txBody>
      </p:sp>
      <p:sp>
        <p:nvSpPr>
          <p:cNvPr id="1218563" name="内容占位符 2"/>
          <p:cNvSpPr>
            <a:spLocks noGrp="1"/>
          </p:cNvSpPr>
          <p:nvPr>
            <p:ph idx="4294967295"/>
          </p:nvPr>
        </p:nvSpPr>
        <p:spPr>
          <a:xfrm>
            <a:off x="714348" y="887432"/>
            <a:ext cx="8072494" cy="5399088"/>
          </a:xfrm>
        </p:spPr>
        <p:txBody>
          <a:bodyPr/>
          <a:lstStyle/>
          <a:p>
            <a:pPr marL="0" indent="0" algn="ctr" eaLnBrk="1" hangingPunct="1">
              <a:lnSpc>
                <a:spcPts val="3500"/>
              </a:lnSpc>
              <a:spcBef>
                <a:spcPct val="0"/>
              </a:spcBef>
              <a:buFont typeface="Arial" charset="0"/>
              <a:buNone/>
            </a:pPr>
            <a:r>
              <a:rPr lang="en-US" sz="2400" b="1" dirty="0">
                <a:solidFill>
                  <a:srgbClr val="0033CC"/>
                </a:solidFill>
                <a:effectLst>
                  <a:outerShdw blurRad="38100" dist="38100" dir="2700000" algn="tl">
                    <a:srgbClr val="C0C0C0"/>
                  </a:outerShdw>
                </a:effectLst>
                <a:latin typeface="宋体" pitchFamily="2" charset="-122"/>
              </a:rPr>
              <a:t>—— </a:t>
            </a:r>
            <a:r>
              <a:rPr lang="zh-CN" altLang="en-US" sz="2400" b="1" dirty="0">
                <a:solidFill>
                  <a:srgbClr val="0033CC"/>
                </a:solidFill>
                <a:effectLst>
                  <a:outerShdw blurRad="38100" dist="38100" dir="2700000" algn="tl">
                    <a:srgbClr val="C0C0C0"/>
                  </a:outerShdw>
                </a:effectLst>
                <a:latin typeface="宋体" pitchFamily="2" charset="-122"/>
              </a:rPr>
              <a:t>真题体验 </a:t>
            </a:r>
            <a:r>
              <a:rPr lang="en-US" sz="2400" b="1" dirty="0">
                <a:solidFill>
                  <a:srgbClr val="0033CC"/>
                </a:solidFill>
                <a:effectLst>
                  <a:outerShdw blurRad="38100" dist="38100" dir="2700000" algn="tl">
                    <a:srgbClr val="C0C0C0"/>
                  </a:outerShdw>
                </a:effectLst>
                <a:latin typeface="宋体" pitchFamily="2" charset="-122"/>
              </a:rPr>
              <a:t>——</a:t>
            </a:r>
            <a:r>
              <a:rPr lang="zh-CN" altLang="en-US" sz="2400" b="1" dirty="0">
                <a:latin typeface="宋体" pitchFamily="2" charset="-122"/>
              </a:rPr>
              <a:t>　</a:t>
            </a:r>
          </a:p>
          <a:p>
            <a:pPr marL="0" indent="0" eaLnBrk="1" hangingPunct="1">
              <a:lnSpc>
                <a:spcPts val="3500"/>
              </a:lnSpc>
              <a:spcBef>
                <a:spcPct val="0"/>
              </a:spcBef>
              <a:buNone/>
            </a:pPr>
            <a:r>
              <a:rPr lang="zh-CN" altLang="en-US" sz="2400" b="1" dirty="0" smtClean="0">
                <a:latin typeface="宋体" pitchFamily="2" charset="-122"/>
              </a:rPr>
              <a:t>一、</a:t>
            </a:r>
            <a:r>
              <a:rPr lang="en-US" altLang="zh-CN" sz="2400" b="1" dirty="0" smtClean="0">
                <a:latin typeface="宋体" pitchFamily="2" charset="-122"/>
              </a:rPr>
              <a:t>[2015·</a:t>
            </a:r>
            <a:r>
              <a:rPr lang="zh-CN" altLang="en-US" sz="2400" b="1" dirty="0" smtClean="0">
                <a:latin typeface="宋体" pitchFamily="2" charset="-122"/>
              </a:rPr>
              <a:t>全国卷</a:t>
            </a:r>
            <a:r>
              <a:rPr lang="en-US" altLang="zh-CN" sz="2400" b="1" dirty="0" smtClean="0">
                <a:latin typeface="宋体" pitchFamily="2" charset="-122"/>
              </a:rPr>
              <a:t>Ⅱ]</a:t>
            </a:r>
            <a:r>
              <a:rPr lang="zh-CN" altLang="en-US" sz="2400" b="1" dirty="0" smtClean="0">
                <a:latin typeface="宋体" pitchFamily="2" charset="-122"/>
              </a:rPr>
              <a:t>阅读下面的文字，完成</a:t>
            </a:r>
            <a:r>
              <a:rPr lang="en-US" altLang="zh-CN" sz="2400" b="1" dirty="0" smtClean="0">
                <a:latin typeface="宋体" pitchFamily="2" charset="-122"/>
              </a:rPr>
              <a:t>1</a:t>
            </a:r>
            <a:r>
              <a:rPr lang="zh-CN" altLang="en-US" sz="2400" b="1" dirty="0" smtClean="0">
                <a:latin typeface="宋体" pitchFamily="2" charset="-122"/>
              </a:rPr>
              <a:t>～</a:t>
            </a:r>
            <a:r>
              <a:rPr lang="en-US" altLang="zh-CN" sz="2400" b="1" dirty="0" smtClean="0">
                <a:latin typeface="宋体" pitchFamily="2" charset="-122"/>
              </a:rPr>
              <a:t>3</a:t>
            </a:r>
            <a:r>
              <a:rPr lang="zh-CN" altLang="en-US" sz="2400" b="1" dirty="0" smtClean="0">
                <a:latin typeface="宋体" pitchFamily="2" charset="-122"/>
              </a:rPr>
              <a:t>题。</a:t>
            </a:r>
          </a:p>
          <a:p>
            <a:pPr marL="0" indent="627063" eaLnBrk="1" hangingPunct="1">
              <a:lnSpc>
                <a:spcPts val="3500"/>
              </a:lnSpc>
              <a:spcBef>
                <a:spcPct val="0"/>
              </a:spcBef>
              <a:buNone/>
            </a:pPr>
            <a:r>
              <a:rPr lang="zh-CN" altLang="en-US" sz="2400" b="1" dirty="0" smtClean="0">
                <a:latin typeface="宋体" pitchFamily="2" charset="-122"/>
              </a:rPr>
              <a:t>艺术品的接受在过去并不被看作是重要的美学问题，</a:t>
            </a:r>
            <a:r>
              <a:rPr lang="en-US" altLang="zh-CN" sz="2400" b="1" dirty="0" smtClean="0">
                <a:latin typeface="宋体" pitchFamily="2" charset="-122"/>
              </a:rPr>
              <a:t>20</a:t>
            </a:r>
            <a:r>
              <a:rPr lang="zh-CN" altLang="en-US" sz="2400" b="1" dirty="0" smtClean="0">
                <a:latin typeface="宋体" pitchFamily="2" charset="-122"/>
              </a:rPr>
              <a:t>世纪解释学兴起，一个名为“接受美学”的美学分支应运而生，于是研究艺术品的接受成为艺术美学中的显学。</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过去，通常只是从艺术家的立场出发，将创作看作艺术家审美经验的结晶过程，作品完成就意味着创作完成。而从接受美学的角度来看，这一完成并不说明创作已经终结，它只说明创作的第一阶段告一段落，接下来是读者或观众、听众的再创作。由于未被阅读的作品的价值包括审美价值仅仅是一种可能的存在，只有通过阅读，它才转化</a:t>
            </a:r>
          </a:p>
          <a:p>
            <a:pPr marL="0" indent="627063" eaLnBrk="1" hangingPunct="1">
              <a:lnSpc>
                <a:spcPts val="3500"/>
              </a:lnSpc>
              <a:spcBef>
                <a:spcPct val="0"/>
              </a:spcBef>
              <a:buNone/>
            </a:pPr>
            <a:endParaRPr lang="zh-CN" altLang="en-US" sz="2400" b="1" dirty="0" smtClean="0">
              <a:latin typeface="宋体" pitchFamily="2" charset="-122"/>
            </a:endParaRPr>
          </a:p>
        </p:txBody>
      </p:sp>
      <p:sp>
        <p:nvSpPr>
          <p:cNvPr id="1218564"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218566"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1856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18562"/>
                                        </p:tgtEl>
                                        <p:attrNameLst>
                                          <p:attrName>style.visibility</p:attrName>
                                        </p:attrNameLst>
                                      </p:cBhvr>
                                      <p:to>
                                        <p:strVal val="visible"/>
                                      </p:to>
                                    </p:set>
                                    <p:anim calcmode="lin" valueType="num">
                                      <p:cBhvr additive="base">
                                        <p:cTn id="7" dur="500" fill="hold"/>
                                        <p:tgtEl>
                                          <p:spTgt spid="1218562"/>
                                        </p:tgtEl>
                                        <p:attrNameLst>
                                          <p:attrName>ppt_x</p:attrName>
                                        </p:attrNameLst>
                                      </p:cBhvr>
                                      <p:tavLst>
                                        <p:tav tm="0">
                                          <p:val>
                                            <p:strVal val="0-#ppt_w/2"/>
                                          </p:val>
                                        </p:tav>
                                        <p:tav tm="100000">
                                          <p:val>
                                            <p:strVal val="#ppt_x"/>
                                          </p:val>
                                        </p:tav>
                                      </p:tavLst>
                                    </p:anim>
                                    <p:anim calcmode="lin" valueType="num">
                                      <p:cBhvr additive="base">
                                        <p:cTn id="8" dur="500" fill="hold"/>
                                        <p:tgtEl>
                                          <p:spTgt spid="121856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218563"/>
                                        </p:tgtEl>
                                        <p:attrNameLst>
                                          <p:attrName>style.visibility</p:attrName>
                                        </p:attrNameLst>
                                      </p:cBhvr>
                                      <p:to>
                                        <p:strVal val="visible"/>
                                      </p:to>
                                    </p:set>
                                    <p:anim calcmode="lin" valueType="num">
                                      <p:cBhvr additive="base">
                                        <p:cTn id="18" dur="500" fill="hold"/>
                                        <p:tgtEl>
                                          <p:spTgt spid="1218563"/>
                                        </p:tgtEl>
                                        <p:attrNameLst>
                                          <p:attrName>ppt_x</p:attrName>
                                        </p:attrNameLst>
                                      </p:cBhvr>
                                      <p:tavLst>
                                        <p:tav tm="0">
                                          <p:val>
                                            <p:strVal val="#ppt_x"/>
                                          </p:val>
                                        </p:tav>
                                        <p:tav tm="100000">
                                          <p:val>
                                            <p:strVal val="#ppt_x"/>
                                          </p:val>
                                        </p:tav>
                                      </p:tavLst>
                                    </p:anim>
                                    <p:anim calcmode="lin" valueType="num">
                                      <p:cBhvr additive="base">
                                        <p:cTn id="19" dur="500" fill="hold"/>
                                        <p:tgtEl>
                                          <p:spTgt spid="12185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62" grpId="0" autoUpdateAnimBg="0"/>
      <p:bldP spid="121856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642"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latin typeface="宋体" pitchFamily="2" charset="-122"/>
              </a:rPr>
              <a:t>D. </a:t>
            </a:r>
            <a:r>
              <a:rPr lang="zh-CN" altLang="en-US" sz="2400" b="1" dirty="0" smtClean="0">
                <a:latin typeface="宋体" pitchFamily="2" charset="-122"/>
              </a:rPr>
              <a:t>艺术批评的观点差异会有助于人们多角度多方面地了解艺术作品和艺术家的创作思想。</a:t>
            </a:r>
          </a:p>
        </p:txBody>
      </p:sp>
      <p:sp>
        <p:nvSpPr>
          <p:cNvPr id="1264643"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4646"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46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内容占位符 2"/>
          <p:cNvSpPr txBox="1">
            <a:spLocks/>
          </p:cNvSpPr>
          <p:nvPr/>
        </p:nvSpPr>
        <p:spPr bwMode="auto">
          <a:xfrm>
            <a:off x="714348" y="2571744"/>
            <a:ext cx="7920037" cy="264320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fontAlgn="base">
              <a:lnSpc>
                <a:spcPts val="3500"/>
              </a:lnSpc>
              <a:spcBef>
                <a:spcPct val="0"/>
              </a:spcBef>
              <a:spcAft>
                <a:spcPct val="0"/>
              </a:spcAft>
            </a:pPr>
            <a:r>
              <a:rPr lang="en-US" altLang="zh-CN" sz="2400" b="1" kern="0" dirty="0" smtClean="0">
                <a:solidFill>
                  <a:srgbClr val="990033"/>
                </a:solidFill>
                <a:latin typeface="宋体" pitchFamily="2" charset="-122"/>
              </a:rPr>
              <a:t>A</a:t>
            </a:r>
            <a:r>
              <a:rPr lang="zh-CN" altLang="en-US" sz="2400" b="1" kern="0" dirty="0" smtClean="0">
                <a:solidFill>
                  <a:srgbClr val="990033"/>
                </a:solidFill>
                <a:latin typeface="宋体" pitchFamily="2" charset="-122"/>
              </a:rPr>
              <a:t>　</a:t>
            </a:r>
            <a:r>
              <a:rPr lang="en-US" altLang="zh-CN" sz="2400" b="1" kern="0" dirty="0" smtClean="0">
                <a:solidFill>
                  <a:srgbClr val="990033"/>
                </a:solidFill>
                <a:latin typeface="宋体" pitchFamily="2" charset="-122"/>
              </a:rPr>
              <a:t>[</a:t>
            </a:r>
            <a:r>
              <a:rPr lang="zh-CN" altLang="en-US" sz="2400" b="1" kern="0" dirty="0" smtClean="0">
                <a:solidFill>
                  <a:srgbClr val="990033"/>
                </a:solidFill>
                <a:latin typeface="黑体" pitchFamily="2" charset="-122"/>
                <a:ea typeface="黑体" pitchFamily="2" charset="-122"/>
              </a:rPr>
              <a:t>解析</a:t>
            </a:r>
            <a:r>
              <a:rPr lang="en-US" altLang="zh-CN" sz="2400" b="1" kern="0" dirty="0" smtClean="0">
                <a:solidFill>
                  <a:srgbClr val="990033"/>
                </a:solidFill>
                <a:latin typeface="宋体" pitchFamily="2" charset="-122"/>
              </a:rPr>
              <a:t>] </a:t>
            </a:r>
            <a:r>
              <a:rPr lang="zh-CN" altLang="en-US" sz="2400" b="1" kern="0" dirty="0" smtClean="0">
                <a:solidFill>
                  <a:srgbClr val="990033"/>
                </a:solidFill>
                <a:latin typeface="宋体" pitchFamily="2" charset="-122"/>
              </a:rPr>
              <a:t>原文首段有“著名的、有话语权的艺术批评家的言论能够决定和左右一个艺术家在艺术界和艺术市场中的地位以及作品的销售价格”，可见并不是所有的艺术批评都能如此。该项缺少具体的限制条件， 这就是对原文断章取义的理解。</a:t>
            </a:r>
          </a:p>
        </p:txBody>
      </p:sp>
      <p:sp>
        <p:nvSpPr>
          <p:cNvPr id="9"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628650" eaLnBrk="1" hangingPunct="1">
              <a:lnSpc>
                <a:spcPct val="122000"/>
              </a:lnSpc>
              <a:spcBef>
                <a:spcPct val="0"/>
              </a:spcBef>
              <a:buNone/>
            </a:pPr>
            <a:r>
              <a:rPr lang="zh-CN" altLang="en-US" sz="2400" b="1" dirty="0" smtClean="0">
                <a:latin typeface="宋体" pitchFamily="2" charset="-122"/>
              </a:rPr>
              <a:t>梁启超一生经历过多次大风大浪，但他成不了一个老练的政治家，这与当时的政局有关，也是他的性格使然。他特别看重趣味，曾说：“有人问我，你的人生观拿什么做根底？我便答道‘拿趣味做根底’，凡人必常常生活于趣味之中，生活才有价值。”“我所做的事常常失败</a:t>
            </a:r>
            <a:r>
              <a:rPr lang="en-US" altLang="zh-CN" sz="2400" b="1" dirty="0" smtClean="0">
                <a:latin typeface="宋体" pitchFamily="2" charset="-122"/>
              </a:rPr>
              <a:t>——</a:t>
            </a:r>
            <a:r>
              <a:rPr lang="zh-CN" altLang="en-US" sz="2400" b="1" dirty="0" smtClean="0">
                <a:latin typeface="宋体" pitchFamily="2" charset="-122"/>
              </a:rPr>
              <a:t>严格的可以说没有一件不失败</a:t>
            </a:r>
            <a:r>
              <a:rPr lang="en-US" altLang="zh-CN" sz="2400" b="1" dirty="0" smtClean="0">
                <a:latin typeface="宋体" pitchFamily="2" charset="-122"/>
              </a:rPr>
              <a:t>——</a:t>
            </a:r>
            <a:r>
              <a:rPr lang="zh-CN" altLang="en-US" sz="2400" b="1" dirty="0" smtClean="0">
                <a:latin typeface="宋体" pitchFamily="2" charset="-122"/>
              </a:rPr>
              <a:t>然而，我总是一面失败一面做，因为我不但在成功里头感觉趣味，在失败里头也感觉趣味。”梁启超的学问涉及面广，就是因为他兴趣特别广泛。他曾对子女说：“我是学问趣味方面极广的人，我之所以不能专积有成者在此，然而我的生活内容异常丰富，能够永久保持不厌不倦的精神，亦未始不在此。我每历苦干时候，趣味转过新方面，便觉得像换个新生命，如</a:t>
            </a:r>
            <a:endParaRPr lang="en-US" altLang="zh-CN"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4039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403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4039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zh-CN" altLang="en-US" sz="2400" b="1" dirty="0" smtClean="0">
                <a:latin typeface="宋体" pitchFamily="2" charset="-122"/>
              </a:rPr>
              <a:t>朝旭升天，如新荷出水，我自觉这种生活是极可爱的，极有价值的</a:t>
            </a:r>
            <a:r>
              <a:rPr lang="en-US" altLang="zh-CN" sz="2400" b="1" dirty="0" smtClean="0">
                <a:latin typeface="宋体" pitchFamily="2" charset="-122"/>
              </a:rPr>
              <a:t>……”</a:t>
            </a:r>
          </a:p>
          <a:p>
            <a:pPr marL="0" indent="628650" eaLnBrk="1" hangingPunct="1">
              <a:lnSpc>
                <a:spcPct val="122000"/>
              </a:lnSpc>
              <a:spcBef>
                <a:spcPct val="0"/>
              </a:spcBef>
              <a:buNone/>
            </a:pPr>
            <a:r>
              <a:rPr lang="zh-CN" altLang="en-US" sz="2400" b="1" dirty="0" smtClean="0">
                <a:latin typeface="宋体" pitchFamily="2" charset="-122"/>
              </a:rPr>
              <a:t>梁启超一生多变，世所共知。他的多变颇遭时人及后人的诟病。有人认为他一生所为学问除文学外都无大价值，不过于初学者有启迪之用，为他学问不能精深而感到惋惜；有人说他政治上“反复无常”</a:t>
            </a:r>
            <a:r>
              <a:rPr lang="en-US" altLang="zh-CN" sz="2400" b="1" dirty="0" smtClean="0">
                <a:latin typeface="宋体" pitchFamily="2" charset="-122"/>
              </a:rPr>
              <a:t>——</a:t>
            </a:r>
            <a:r>
              <a:rPr lang="zh-CN" altLang="en-US" sz="2400" b="1" dirty="0" smtClean="0">
                <a:latin typeface="宋体" pitchFamily="2" charset="-122"/>
              </a:rPr>
              <a:t>与康有为始合终分，与孙中山合作又对抗，对袁世凯先拥后反。梁启超晚年对自己的学生说，他是有中心思想和一贯主张的，决不是望风转舵、随风而飘的投机者。郑振铎认为，梁启超最伟大之处，最足以表示他的光明磊落的人格处便是他的“善变”，他的“屡变”。他的变不过是变化的方法而已，他的宗旨、他的目的并未变，那就是爱国。</a:t>
            </a:r>
          </a:p>
          <a:p>
            <a:pPr marL="0" indent="0" eaLnBrk="1" hangingPunct="1">
              <a:lnSpc>
                <a:spcPct val="122000"/>
              </a:lnSpc>
              <a:spcBef>
                <a:spcPct val="0"/>
              </a:spcBef>
              <a:buNone/>
            </a:pPr>
            <a:endParaRPr lang="en-US" altLang="zh-CN"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4039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403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4039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algn="r" eaLnBrk="1" hangingPunct="1">
              <a:lnSpc>
                <a:spcPct val="122000"/>
              </a:lnSpc>
              <a:spcBef>
                <a:spcPct val="0"/>
              </a:spcBef>
              <a:buNone/>
            </a:pPr>
            <a:r>
              <a:rPr lang="en-US" altLang="zh-CN" sz="2400" b="1" dirty="0" smtClean="0">
                <a:latin typeface="宋体" pitchFamily="2" charset="-122"/>
              </a:rPr>
              <a:t>(</a:t>
            </a:r>
            <a:r>
              <a:rPr lang="zh-CN" altLang="en-US" sz="2400" b="1" dirty="0" smtClean="0">
                <a:latin typeface="宋体" pitchFamily="2" charset="-122"/>
              </a:rPr>
              <a:t>选自</a:t>
            </a:r>
            <a:r>
              <a:rPr lang="en-US" altLang="zh-CN" sz="2400" b="1" dirty="0" smtClean="0">
                <a:latin typeface="宋体" pitchFamily="2" charset="-122"/>
              </a:rPr>
              <a:t>《</a:t>
            </a:r>
            <a:r>
              <a:rPr lang="zh-CN" altLang="en-US" sz="2400" b="1" dirty="0" smtClean="0">
                <a:latin typeface="宋体" pitchFamily="2" charset="-122"/>
              </a:rPr>
              <a:t>梁启超：趣味人生</a:t>
            </a:r>
            <a:r>
              <a:rPr lang="en-US" altLang="zh-CN" sz="2400" b="1" dirty="0" smtClean="0">
                <a:latin typeface="宋体" pitchFamily="2" charset="-122"/>
              </a:rPr>
              <a:t>》</a:t>
            </a:r>
            <a:r>
              <a:rPr lang="zh-CN" altLang="en-US" sz="2400" b="1" dirty="0" smtClean="0">
                <a:latin typeface="宋体" pitchFamily="2" charset="-122"/>
              </a:rPr>
              <a:t>，有删改</a:t>
            </a:r>
            <a:r>
              <a:rPr lang="en-US" altLang="zh-CN" sz="2400" b="1" dirty="0" smtClean="0">
                <a:latin typeface="宋体" pitchFamily="2" charset="-122"/>
              </a:rPr>
              <a:t>)</a:t>
            </a:r>
          </a:p>
          <a:p>
            <a:pPr marL="0" indent="0" eaLnBrk="1" hangingPunct="1">
              <a:lnSpc>
                <a:spcPct val="122000"/>
              </a:lnSpc>
              <a:spcBef>
                <a:spcPct val="0"/>
              </a:spcBef>
              <a:buNone/>
            </a:pPr>
            <a:r>
              <a:rPr lang="en-US" altLang="zh-CN" sz="2400" b="1" dirty="0" smtClean="0">
                <a:latin typeface="宋体" pitchFamily="2" charset="-122"/>
              </a:rPr>
              <a:t>3.</a:t>
            </a:r>
            <a:r>
              <a:rPr lang="zh-CN" altLang="en-US" sz="2400" b="1" dirty="0" smtClean="0">
                <a:latin typeface="宋体" pitchFamily="2" charset="-122"/>
              </a:rPr>
              <a:t>文中多处引用了梁启超的话，有什么好处？</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marL="0" indent="0" eaLnBrk="1" hangingPunct="1">
              <a:lnSpc>
                <a:spcPct val="1220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表现了梁启超勇敢无畏、重人生趣味的特点；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有助于读者从多个角度了解梁启超的精神特质；</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使传记的内容更加真实可信。</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p>
          <a:p>
            <a:pPr marL="0" indent="0" eaLnBrk="1" hangingPunct="1">
              <a:lnSpc>
                <a:spcPct val="1220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首先在文本中找到引用梁启超话的区域，明确其对人物性格特点的作用。如对龙济光吼出的话，就体现出梁启超英勇无畏的性格；倒数第二段的话，就体现了其看重人生趣味的性格。同时，还要注意引用梁启超的话对文本内容、读者等角度的作用。</a:t>
            </a:r>
          </a:p>
          <a:p>
            <a:pPr marL="0" indent="0" eaLnBrk="1" hangingPunct="1">
              <a:lnSpc>
                <a:spcPct val="122000"/>
              </a:lnSpc>
              <a:spcBef>
                <a:spcPct val="0"/>
              </a:spcBef>
              <a:buNone/>
            </a:pPr>
            <a:endParaRPr lang="en-US" altLang="zh-CN"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4039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403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4039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542925" algn="ctr" eaLnBrk="1" hangingPunct="1">
              <a:lnSpc>
                <a:spcPts val="3500"/>
              </a:lnSpc>
              <a:spcBef>
                <a:spcPct val="0"/>
              </a:spcBef>
              <a:buFont typeface="Arial" charset="0"/>
              <a:buNone/>
            </a:pPr>
            <a:r>
              <a:rPr lang="en-US" altLang="zh-CN" sz="2400" b="1" dirty="0">
                <a:solidFill>
                  <a:srgbClr val="0033CC"/>
                </a:solidFill>
                <a:effectLst>
                  <a:outerShdw blurRad="38100" dist="38100" dir="2700000" algn="tl">
                    <a:srgbClr val="C0C0C0"/>
                  </a:outerShdw>
                </a:effectLst>
              </a:rPr>
              <a:t>—— </a:t>
            </a:r>
            <a:r>
              <a:rPr lang="zh-CN" altLang="en-US" sz="2400" b="1" dirty="0">
                <a:solidFill>
                  <a:srgbClr val="0033CC"/>
                </a:solidFill>
                <a:effectLst>
                  <a:outerShdw blurRad="38100" dist="38100" dir="2700000" algn="tl">
                    <a:srgbClr val="C0C0C0"/>
                  </a:outerShdw>
                </a:effectLst>
              </a:rPr>
              <a:t>技法点拨 </a:t>
            </a:r>
            <a:r>
              <a:rPr lang="en-US" altLang="zh-CN" sz="2400" b="1" dirty="0">
                <a:solidFill>
                  <a:srgbClr val="0033CC"/>
                </a:solidFill>
                <a:effectLst>
                  <a:outerShdw blurRad="38100" dist="38100" dir="2700000" algn="tl">
                    <a:srgbClr val="C0C0C0"/>
                  </a:outerShdw>
                </a:effectLst>
              </a:rPr>
              <a:t>——</a:t>
            </a:r>
          </a:p>
          <a:p>
            <a:pPr marL="0" indent="542925" eaLnBrk="1" hangingPunct="1">
              <a:lnSpc>
                <a:spcPct val="122000"/>
              </a:lnSpc>
              <a:spcBef>
                <a:spcPct val="0"/>
              </a:spcBef>
              <a:buNone/>
            </a:pPr>
            <a:r>
              <a:rPr lang="zh-CN" altLang="en-US" sz="2400" b="1" dirty="0" smtClean="0">
                <a:latin typeface="黑体" pitchFamily="2" charset="-122"/>
                <a:ea typeface="黑体" pitchFamily="2" charset="-122"/>
              </a:rPr>
              <a:t>技法</a:t>
            </a:r>
            <a:r>
              <a:rPr lang="en-US" altLang="zh-CN" sz="2400" b="1" dirty="0" smtClean="0">
                <a:latin typeface="黑体" pitchFamily="2" charset="-122"/>
                <a:ea typeface="黑体" pitchFamily="2" charset="-122"/>
              </a:rPr>
              <a:t>29</a:t>
            </a:r>
            <a:r>
              <a:rPr lang="zh-CN" altLang="en-US" sz="2400" b="1" dirty="0" smtClean="0">
                <a:latin typeface="黑体" pitchFamily="2" charset="-122"/>
                <a:ea typeface="黑体" pitchFamily="2" charset="-122"/>
              </a:rPr>
              <a:t>　　　三个妙招，做好表现手法题</a:t>
            </a:r>
            <a:endParaRPr lang="en-US" altLang="zh-CN" sz="2400" b="1" dirty="0">
              <a:latin typeface="黑体" pitchFamily="2" charset="-122"/>
              <a:ea typeface="黑体" pitchFamily="2" charset="-122"/>
            </a:endParaRPr>
          </a:p>
          <a:p>
            <a:pPr marL="0" indent="628650"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一般与具体相结合</a:t>
            </a:r>
          </a:p>
          <a:p>
            <a:pPr marL="0" indent="542925" eaLnBrk="1" hangingPunct="1">
              <a:lnSpc>
                <a:spcPct val="122000"/>
              </a:lnSpc>
              <a:spcBef>
                <a:spcPct val="0"/>
              </a:spcBef>
              <a:buNone/>
            </a:pPr>
            <a:r>
              <a:rPr lang="zh-CN" altLang="en-US" sz="2400" b="1" dirty="0" smtClean="0">
                <a:latin typeface="宋体" pitchFamily="2" charset="-122"/>
              </a:rPr>
              <a:t>这主要是针对文体基本特征的分析而言的。不管是传记还是通讯，它们都具有区别于其他文体的基本特征，比如传记的基本特征是真实性、概括性和文学性。当我们要分析的是传记时，就应该抓住传记的这些特征来分析。另外，具体到某一个实用类文本，它自身会有区别于其他同类文体的个性特征，这个特征是“这一个”文本所具有的，结合“具体”分析，才是准确的。</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4243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4243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4244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56550" cy="5156200"/>
          </a:xfrm>
        </p:spPr>
        <p:txBody>
          <a:bodyPr>
            <a:noAutofit/>
          </a:bodyPr>
          <a:lstStyle/>
          <a:p>
            <a:pPr marL="0" indent="628650" eaLnBrk="1" hangingPunct="1">
              <a:lnSpc>
                <a:spcPct val="122000"/>
              </a:lnSpc>
              <a:spcBef>
                <a:spcPct val="0"/>
              </a:spcBef>
              <a:buNone/>
            </a:pPr>
            <a:r>
              <a:rPr lang="en-US" altLang="zh-CN" sz="2400" b="1" dirty="0" smtClean="0">
                <a:latin typeface="宋体" pitchFamily="2" charset="-122"/>
              </a:rPr>
              <a:t>2. </a:t>
            </a:r>
            <a:r>
              <a:rPr lang="zh-CN" altLang="en-US" sz="2400" b="1" dirty="0" smtClean="0">
                <a:latin typeface="宋体" pitchFamily="2" charset="-122"/>
              </a:rPr>
              <a:t>侧重一点突破</a:t>
            </a:r>
          </a:p>
          <a:p>
            <a:pPr marL="0" indent="628650" eaLnBrk="1" hangingPunct="1">
              <a:lnSpc>
                <a:spcPct val="122000"/>
              </a:lnSpc>
              <a:spcBef>
                <a:spcPct val="0"/>
              </a:spcBef>
              <a:buNone/>
            </a:pPr>
            <a:r>
              <a:rPr lang="zh-CN" altLang="en-US" sz="2400" b="1" dirty="0" smtClean="0">
                <a:latin typeface="宋体" pitchFamily="2" charset="-122"/>
              </a:rPr>
              <a:t>这主要是针对文本的主要表现手法的分析而言的。表现手法是作者用来实现其写作意图，表现其中心思想，或再现生活的一切手段。任何一个文本都难以单纯地依靠一种表现手法完成写作。它有主要的表现手法，也有次要的表现手法。而对于主要的表现手法，我们抓住重点进行深入细致的分析，是能分析出来的。这样，我们分析的注意力就要集中，笔墨也不能过于分散。这种题目最忌蜻蜓点水式的分析，如有其他主要的表现手法，我们可以简略写出，这样既可以保证答题的全面，又可以使答案变得丰实。</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4346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4346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4346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628650" eaLnBrk="1" hangingPunct="1">
              <a:lnSpc>
                <a:spcPct val="122000"/>
              </a:lnSpc>
              <a:spcBef>
                <a:spcPct val="0"/>
              </a:spcBef>
              <a:buNone/>
            </a:pPr>
            <a:r>
              <a:rPr lang="en-US" altLang="zh-CN" sz="2400" b="1" dirty="0" smtClean="0">
                <a:latin typeface="宋体" pitchFamily="2" charset="-122"/>
              </a:rPr>
              <a:t>3. </a:t>
            </a:r>
            <a:r>
              <a:rPr lang="zh-CN" altLang="en-US" sz="2400" b="1" dirty="0" smtClean="0">
                <a:latin typeface="宋体" pitchFamily="2" charset="-122"/>
              </a:rPr>
              <a:t>注意效果解读</a:t>
            </a:r>
          </a:p>
          <a:p>
            <a:pPr marL="0" indent="628650" eaLnBrk="1" hangingPunct="1">
              <a:lnSpc>
                <a:spcPct val="122000"/>
              </a:lnSpc>
              <a:spcBef>
                <a:spcPct val="0"/>
              </a:spcBef>
              <a:buNone/>
            </a:pPr>
            <a:r>
              <a:rPr lang="zh-CN" altLang="en-US" sz="2400" b="1" dirty="0" smtClean="0">
                <a:latin typeface="宋体" pitchFamily="2" charset="-122"/>
              </a:rPr>
              <a:t>分析文体特征或表现手法，不能仅仅停留在辨别认知的层面上，还必须分析它们的“效果”。分析“效果”：一是从作者的表达考虑，看他这样做会对他的表达有怎样的便利；二是从阅读者考虑，看作者这样做可以对读者的阅读产生什么样的积极的效果。实用类文本的文体特征与表现手法是紧紧连在一起的，如传记的文学性特征与传记作者采用的写作方法是分不开的。离开“效果”分析文体特征或表现手法，是很容易流于浮泛空洞的。</a:t>
            </a:r>
            <a:endParaRPr lang="en-US"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grpSp>
        <p:nvGrpSpPr>
          <p:cNvPr id="4" name="Group 7"/>
          <p:cNvGrpSpPr>
            <a:grpSpLocks/>
          </p:cNvGrpSpPr>
          <p:nvPr/>
        </p:nvGrpSpPr>
        <p:grpSpPr bwMode="auto">
          <a:xfrm>
            <a:off x="1588" y="2674938"/>
            <a:ext cx="609600" cy="1978025"/>
            <a:chOff x="0" y="0"/>
            <a:chExt cx="384" cy="1246"/>
          </a:xfrm>
        </p:grpSpPr>
        <p:pic>
          <p:nvPicPr>
            <p:cNvPr id="104448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4448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4448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indent="622300">
              <a:lnSpc>
                <a:spcPts val="3500"/>
              </a:lnSpc>
            </a:pPr>
            <a:r>
              <a:rPr lang="zh-CN" altLang="en-US" sz="2400" b="1" dirty="0" smtClean="0">
                <a:latin typeface="宋体" pitchFamily="2" charset="-122"/>
              </a:rPr>
              <a:t>阅读下面的文字，完成题目。</a:t>
            </a:r>
            <a:r>
              <a:rPr lang="en-US" altLang="zh-CN" sz="2400" b="1" dirty="0" smtClean="0">
                <a:latin typeface="宋体" pitchFamily="2" charset="-122"/>
              </a:rPr>
              <a:t>(25</a:t>
            </a:r>
            <a:r>
              <a:rPr lang="zh-CN" altLang="en-US" sz="2400" b="1" dirty="0" smtClean="0">
                <a:latin typeface="宋体" pitchFamily="2" charset="-122"/>
              </a:rPr>
              <a:t>分</a:t>
            </a:r>
            <a:r>
              <a:rPr lang="en-US" altLang="zh-CN" sz="2400" b="1" dirty="0" smtClean="0">
                <a:latin typeface="宋体" pitchFamily="2" charset="-122"/>
              </a:rPr>
              <a:t>)</a:t>
            </a:r>
          </a:p>
          <a:p>
            <a:pPr indent="622300" algn="ctr">
              <a:lnSpc>
                <a:spcPts val="3500"/>
              </a:lnSpc>
            </a:pPr>
            <a:r>
              <a:rPr lang="zh-CN" altLang="en-US" sz="2400" b="1" dirty="0" smtClean="0">
                <a:latin typeface="宋体" pitchFamily="2" charset="-122"/>
              </a:rPr>
              <a:t>外柔内刚的诗人美学家</a:t>
            </a:r>
          </a:p>
          <a:p>
            <a:pPr indent="622300" algn="ctr">
              <a:lnSpc>
                <a:spcPts val="3500"/>
              </a:lnSpc>
            </a:pPr>
            <a:r>
              <a:rPr lang="zh-CN" altLang="en-US" sz="2400" b="1" dirty="0" smtClean="0">
                <a:latin typeface="宋体" pitchFamily="2" charset="-122"/>
              </a:rPr>
              <a:t>王一川</a:t>
            </a:r>
          </a:p>
          <a:p>
            <a:pPr indent="622300">
              <a:lnSpc>
                <a:spcPts val="3500"/>
              </a:lnSpc>
            </a:pPr>
            <a:r>
              <a:rPr lang="zh-CN" altLang="en-US" sz="2400" b="1" dirty="0" smtClean="0">
                <a:latin typeface="宋体" pitchFamily="2" charset="-122"/>
              </a:rPr>
              <a:t>回到北大工作两年多来，每次乘车从家里返回学校时，都要路过中关园，我总会特别留意地看一眼从车窗外一闪而过的中关园一公寓。那排如今已显得低矮而又不起眼的黄漆颜色的陈旧小楼，是胡经之先生的旧居。我当然知道他早就搬离那里了，但那座旧楼却给我留下了永远的美好回忆。</a:t>
            </a:r>
          </a:p>
          <a:p>
            <a:pPr indent="622300">
              <a:lnSpc>
                <a:spcPts val="3500"/>
              </a:lnSpc>
            </a:pPr>
            <a:r>
              <a:rPr lang="zh-CN" altLang="en-US" sz="2400" b="1" dirty="0" smtClean="0">
                <a:latin typeface="宋体" pitchFamily="2" charset="-122"/>
              </a:rPr>
              <a:t>先生给我们上的文艺美学专题选修课，不是在教学楼，也不是在中文系所在的五院，而是在中关园一公寓他家里。我们文艺学专业文艺美学方向总共三个同学，分别来自</a:t>
            </a:r>
            <a:endParaRPr lang="zh-CN" altLang="zh-CN" sz="2400" b="1" dirty="0">
              <a:latin typeface="宋体" pitchFamily="2" charset="-122"/>
            </a:endParaRPr>
          </a:p>
        </p:txBody>
      </p:sp>
      <p:grpSp>
        <p:nvGrpSpPr>
          <p:cNvPr id="4" name="Group 10"/>
          <p:cNvGrpSpPr>
            <a:grpSpLocks/>
          </p:cNvGrpSpPr>
          <p:nvPr/>
        </p:nvGrpSpPr>
        <p:grpSpPr bwMode="auto">
          <a:xfrm>
            <a:off x="1588" y="4581525"/>
            <a:ext cx="609600" cy="2028825"/>
            <a:chOff x="0" y="0"/>
            <a:chExt cx="384" cy="1278"/>
          </a:xfrm>
        </p:grpSpPr>
        <p:pic>
          <p:nvPicPr>
            <p:cNvPr id="1045510"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4551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04551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linds(horizontal)">
                                      <p:cBhvr>
                                        <p:cTn id="13" dur="500"/>
                                        <p:tgtEl>
                                          <p:spTgt spid="3">
                                            <p:txEl>
                                              <p:pRg st="0" end="0"/>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linds(horizontal)">
                                      <p:cBhvr>
                                        <p:cTn id="16" dur="500"/>
                                        <p:tgtEl>
                                          <p:spTgt spid="3">
                                            <p:txEl>
                                              <p:pRg st="1" end="1"/>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linds(horizontal)">
                                      <p:cBhvr>
                                        <p:cTn id="19" dur="500"/>
                                        <p:tgtEl>
                                          <p:spTgt spid="3">
                                            <p:txEl>
                                              <p:pRg st="2" end="2"/>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北京、上海和四川，可谓来自天南海北。我们到先生家里，总会有绿茶一杯，有时还有师母做的美味。先生侃侃而谈，就文艺美学的前沿问题提出他的见解。对我们的提问，先生总是循循善诱，及时作答，中间还穿插他多年来的治学体会。先生在这种“小班研讨课”上留给我的东西是永难忘怀的：一是说搞文艺理论、文艺美学的人，要始终保持一种开放的、包容的心态，不能封闭和保守</a:t>
            </a:r>
            <a:r>
              <a:rPr lang="en-US" altLang="zh-CN" sz="2400" b="1" dirty="0" smtClean="0">
                <a:latin typeface="宋体" pitchFamily="2" charset="-122"/>
              </a:rPr>
              <a:t>(</a:t>
            </a:r>
            <a:r>
              <a:rPr lang="zh-CN" altLang="en-US" sz="2400" b="1" dirty="0" smtClean="0">
                <a:latin typeface="宋体" pitchFamily="2" charset="-122"/>
              </a:rPr>
              <a:t>而那时保守势力还很顽固</a:t>
            </a:r>
            <a:r>
              <a:rPr lang="en-US" altLang="zh-CN" sz="2400" b="1" dirty="0" smtClean="0">
                <a:latin typeface="宋体" pitchFamily="2" charset="-122"/>
              </a:rPr>
              <a:t>)</a:t>
            </a:r>
            <a:r>
              <a:rPr lang="zh-CN" altLang="en-US" sz="2400" b="1" dirty="0" smtClean="0">
                <a:latin typeface="宋体" pitchFamily="2" charset="-122"/>
              </a:rPr>
              <a:t>；二是艺术不是现实生活的一般反映的产物，而是审美体验的结晶</a:t>
            </a:r>
            <a:r>
              <a:rPr lang="en-US" altLang="zh-CN" sz="2400" b="1" dirty="0" smtClean="0">
                <a:latin typeface="宋体" pitchFamily="2" charset="-122"/>
              </a:rPr>
              <a:t>(</a:t>
            </a:r>
            <a:r>
              <a:rPr lang="zh-CN" altLang="en-US" sz="2400" b="1" dirty="0" smtClean="0">
                <a:latin typeface="宋体" pitchFamily="2" charset="-122"/>
              </a:rPr>
              <a:t>这种观点那时曾引起保守势力的压制</a:t>
            </a:r>
            <a:r>
              <a:rPr lang="en-US" altLang="zh-CN" sz="2400" b="1" dirty="0" smtClean="0">
                <a:latin typeface="宋体" pitchFamily="2" charset="-122"/>
              </a:rPr>
              <a:t>)</a:t>
            </a:r>
            <a:r>
              <a:rPr lang="zh-CN" altLang="en-US" sz="2400" b="1" dirty="0" smtClean="0">
                <a:latin typeface="宋体" pitchFamily="2" charset="-122"/>
              </a:rPr>
              <a:t>；三是搞理论的要懂艺术特性，更要善于举例。例子好不好，关系到你的理论是否站得住脚。不能举出恰当的例子，说明你的理论本身有问题。这些都成为我后来</a:t>
            </a:r>
            <a:endParaRPr lang="zh-CN" altLang="zh-CN" sz="2400" b="1" dirty="0">
              <a:latin typeface="宋体" pitchFamily="2" charset="-122"/>
            </a:endParaRPr>
          </a:p>
        </p:txBody>
      </p:sp>
      <p:grpSp>
        <p:nvGrpSpPr>
          <p:cNvPr id="4" name="Group 10"/>
          <p:cNvGrpSpPr>
            <a:grpSpLocks/>
          </p:cNvGrpSpPr>
          <p:nvPr/>
        </p:nvGrpSpPr>
        <p:grpSpPr bwMode="auto">
          <a:xfrm>
            <a:off x="1588" y="4581525"/>
            <a:ext cx="609600" cy="2028825"/>
            <a:chOff x="0" y="0"/>
            <a:chExt cx="384" cy="1278"/>
          </a:xfrm>
        </p:grpSpPr>
        <p:pic>
          <p:nvPicPr>
            <p:cNvPr id="1046534"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4653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04653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spTree>
  </p:cSld>
  <p:clrMapOvr>
    <a:masterClrMapping/>
  </p:clrMapOvr>
  <p:transition spd="med">
    <p:fade/>
  </p:transition>
  <p:timing>
    <p:tnLst>
      <p:par>
        <p:cTn id="1" dur="indefinite" restart="never" nodeType="tmRoot"/>
      </p:par>
    </p:tnLst>
  </p:timing>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55650" y="836613"/>
            <a:ext cx="7920038" cy="5399087"/>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治学的座右铭。</a:t>
            </a:r>
          </a:p>
          <a:p>
            <a:pPr indent="628650">
              <a:lnSpc>
                <a:spcPts val="3500"/>
              </a:lnSpc>
            </a:pPr>
            <a:r>
              <a:rPr lang="zh-CN" altLang="en-US" sz="2400" b="1" dirty="0" smtClean="0">
                <a:latin typeface="宋体" pitchFamily="2" charset="-122"/>
              </a:rPr>
              <a:t>先生治学，给我的突出印象是开拓。进入新时期以来，他青春焕发，昂扬进取，永不停顿地在开拓，开拓，几乎没有停留的时候。我想至少在这么四个学术领域，他都曾先后成为全国学界的开路先锋和引领者：一是当我们初次接触美学时，他创立了文艺美学，被誉为中国大陆文艺美学学科的“教父”；二是当我们刚刚试图跟上他的文艺美学脚步时，他已经着手西方文论教材的拓荒行动了；三是随后他又毅然离开北大南下深圳，在新兴的比较文学中倡导比较诗学研究，将比较文学引领到理论反思的高度；四是再后来，他倡导文化美学研究，一方面是让美学从高雅文化拓展到大众文化，另一方面是把商业性和消费性愈来</a:t>
            </a:r>
            <a:endParaRPr lang="zh-CN" altLang="zh-CN" sz="2400" b="1" dirty="0">
              <a:latin typeface="宋体" pitchFamily="2" charset="-122"/>
            </a:endParaRPr>
          </a:p>
        </p:txBody>
      </p:sp>
      <p:grpSp>
        <p:nvGrpSpPr>
          <p:cNvPr id="4" name="Group 10"/>
          <p:cNvGrpSpPr>
            <a:grpSpLocks/>
          </p:cNvGrpSpPr>
          <p:nvPr/>
        </p:nvGrpSpPr>
        <p:grpSpPr bwMode="auto">
          <a:xfrm>
            <a:off x="1588" y="4581525"/>
            <a:ext cx="609600" cy="2028825"/>
            <a:chOff x="0" y="0"/>
            <a:chExt cx="384" cy="1278"/>
          </a:xfrm>
        </p:grpSpPr>
        <p:pic>
          <p:nvPicPr>
            <p:cNvPr id="1047558"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4755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04756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spTree>
  </p:cSld>
  <p:clrMapOvr>
    <a:masterClrMapping/>
  </p:clrMapOvr>
  <p:transition spd="med">
    <p:fade/>
  </p:transition>
  <p:timing>
    <p:tnLst>
      <p:par>
        <p:cTn id="1" dur="indefinite" restart="never" nodeType="tmRoot"/>
      </p:par>
    </p:tnLst>
  </p:timing>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愈浓的当代审美文化潮流提升到美学理论高度去把握。一个学者一生能做的事情实在有限，能有一项开拓之功属于自己，已很了得，更何况这么多呢！</a:t>
            </a:r>
            <a:endParaRPr lang="en-US" altLang="zh-CN" sz="2400" b="1" dirty="0" smtClean="0">
              <a:latin typeface="宋体" pitchFamily="2" charset="-122"/>
            </a:endParaRPr>
          </a:p>
          <a:p>
            <a:pPr indent="628650">
              <a:lnSpc>
                <a:spcPts val="3500"/>
              </a:lnSpc>
            </a:pPr>
            <a:r>
              <a:rPr lang="zh-CN" altLang="en-US" sz="2400" b="1" dirty="0" smtClean="0">
                <a:latin typeface="宋体" pitchFamily="2" charset="-122"/>
              </a:rPr>
              <a:t>先生既是典型的学者，又是诗人，同时还担任过系主任、学会会长。在他身上，既有江南人的敏感、柔婉和细腻，还有诗人的浪漫和诗情，也有北大学者的耿介、刚毅。可以说，先生是外柔而又内刚的人，或是柔婉而又刚硬的人。说到柔婉，我没有见过先生激动地大声斥责过任何人，甚至连语气重的话也没听到过，当然就绝对听不到骂人的话了。他总是那么文质彬彬，那么温和谦让。但同时，我又见到，当先生毅然选择南下时，曾是那么果断、决绝，那么义无反顾。在他的身上，我见证了一位敏感、柔婉而</a:t>
            </a:r>
          </a:p>
          <a:p>
            <a:pPr>
              <a:lnSpc>
                <a:spcPts val="3500"/>
              </a:lnSpc>
            </a:pPr>
            <a:endParaRPr lang="zh-CN" altLang="en-US" sz="2400" b="1" dirty="0" smtClean="0">
              <a:latin typeface="宋体" pitchFamily="2" charset="-122"/>
            </a:endParaRPr>
          </a:p>
        </p:txBody>
      </p:sp>
      <p:grpSp>
        <p:nvGrpSpPr>
          <p:cNvPr id="4" name="Group 10"/>
          <p:cNvGrpSpPr>
            <a:grpSpLocks/>
          </p:cNvGrpSpPr>
          <p:nvPr/>
        </p:nvGrpSpPr>
        <p:grpSpPr bwMode="auto">
          <a:xfrm>
            <a:off x="1588" y="4581525"/>
            <a:ext cx="609600" cy="2028825"/>
            <a:chOff x="0" y="0"/>
            <a:chExt cx="384" cy="1278"/>
          </a:xfrm>
        </p:grpSpPr>
        <p:pic>
          <p:nvPicPr>
            <p:cNvPr id="1048582"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4858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04858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spTree>
  </p:cSld>
  <p:clrMapOvr>
    <a:masterClrMapping/>
  </p:clrMapOvr>
  <p:transition spd="med">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内容占位符 2"/>
          <p:cNvSpPr>
            <a:spLocks noGrp="1"/>
          </p:cNvSpPr>
          <p:nvPr>
            <p:ph idx="4294967295"/>
          </p:nvPr>
        </p:nvSpPr>
        <p:spPr>
          <a:xfrm>
            <a:off x="714348" y="887432"/>
            <a:ext cx="8072494"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9. </a:t>
            </a:r>
            <a:r>
              <a:rPr lang="zh-CN" altLang="en-US" sz="2400" b="1" dirty="0" smtClean="0">
                <a:latin typeface="宋体" pitchFamily="2" charset="-122"/>
              </a:rPr>
              <a:t>说法绝对。原文的说法在范围、程度上有所保留，而选项夸大其词，把相对的情况说成是绝对的情况。</a:t>
            </a:r>
          </a:p>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对点训练</a:t>
            </a:r>
            <a:r>
              <a:rPr lang="en-US" altLang="zh-CN" sz="2400" b="1" dirty="0" smtClean="0">
                <a:latin typeface="宋体" pitchFamily="2" charset="-122"/>
              </a:rPr>
              <a:t>】</a:t>
            </a:r>
          </a:p>
          <a:p>
            <a:pPr marL="0" indent="0" eaLnBrk="1" hangingPunct="1">
              <a:lnSpc>
                <a:spcPts val="3500"/>
              </a:lnSpc>
              <a:spcBef>
                <a:spcPct val="0"/>
              </a:spcBef>
              <a:buNone/>
            </a:pPr>
            <a:r>
              <a:rPr lang="zh-CN" altLang="en-US" sz="2400" b="1" dirty="0" smtClean="0">
                <a:latin typeface="宋体" pitchFamily="2" charset="-122"/>
              </a:rPr>
              <a:t>阅读下面的文字，完成题目。</a:t>
            </a:r>
          </a:p>
          <a:p>
            <a:pPr marL="0" indent="0" algn="ctr" eaLnBrk="1" hangingPunct="1">
              <a:lnSpc>
                <a:spcPts val="3500"/>
              </a:lnSpc>
              <a:spcBef>
                <a:spcPct val="0"/>
              </a:spcBef>
              <a:buNone/>
            </a:pPr>
            <a:r>
              <a:rPr lang="zh-CN" altLang="en-US" sz="2400" b="1" dirty="0" smtClean="0">
                <a:latin typeface="宋体" pitchFamily="2" charset="-122"/>
              </a:rPr>
              <a:t>珠算的命运</a:t>
            </a:r>
          </a:p>
          <a:p>
            <a:pPr marL="0" indent="0" algn="ctr" eaLnBrk="1" hangingPunct="1">
              <a:lnSpc>
                <a:spcPts val="3500"/>
              </a:lnSpc>
              <a:spcBef>
                <a:spcPct val="0"/>
              </a:spcBef>
              <a:buNone/>
            </a:pPr>
            <a:r>
              <a:rPr lang="zh-CN" altLang="en-US" sz="2400" b="1" dirty="0" smtClean="0">
                <a:latin typeface="宋体" pitchFamily="2" charset="-122"/>
              </a:rPr>
              <a:t>简　岩</a:t>
            </a:r>
          </a:p>
          <a:p>
            <a:pPr marL="0" indent="627063" eaLnBrk="1" hangingPunct="1">
              <a:lnSpc>
                <a:spcPts val="3500"/>
              </a:lnSpc>
              <a:spcBef>
                <a:spcPct val="0"/>
              </a:spcBef>
              <a:buNone/>
            </a:pPr>
            <a:r>
              <a:rPr lang="zh-CN" altLang="en-US" sz="2400" b="1" dirty="0" smtClean="0">
                <a:latin typeface="宋体" pitchFamily="2" charset="-122"/>
              </a:rPr>
              <a:t>今天，以电脑、网络、智能电话、电子游戏等为代表的数字技术已经极大地改变了世界，数字技术首先影响大脑，然后才改变人们的思维和行为方式，也才使世界得以改变。中国的研究则证明，人们在使用算盘进行计算时，大脑也在不断接受新的刺激，正如人们在使用数字技术时</a:t>
            </a:r>
          </a:p>
        </p:txBody>
      </p:sp>
      <p:sp>
        <p:nvSpPr>
          <p:cNvPr id="126669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669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66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9"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耿直的浪漫诗人，或者更准确地说，一位外柔内刚的诗人美学家。</a:t>
            </a:r>
            <a:endParaRPr lang="en-US" altLang="zh-CN" sz="2400" b="1" dirty="0" smtClean="0">
              <a:latin typeface="宋体" pitchFamily="2" charset="-122"/>
            </a:endParaRPr>
          </a:p>
          <a:p>
            <a:pPr indent="628650">
              <a:lnSpc>
                <a:spcPts val="3500"/>
              </a:lnSpc>
            </a:pPr>
            <a:r>
              <a:rPr lang="zh-CN" altLang="en-US" sz="2400" b="1" dirty="0" smtClean="0">
                <a:latin typeface="宋体" pitchFamily="2" charset="-122"/>
              </a:rPr>
              <a:t>先生这种特殊的学术禀赋，我想是同他的个人气质和多元学缘氛围有关的。他在青年和成年时期，受到中国现代革命的浪漫诗情与跨学校和多学缘的相互激荡和持续涵濡。</a:t>
            </a:r>
            <a:r>
              <a:rPr lang="en-US" altLang="zh-CN" sz="2400" b="1" dirty="0" smtClean="0">
                <a:latin typeface="宋体" pitchFamily="2" charset="-122"/>
              </a:rPr>
              <a:t>1952</a:t>
            </a:r>
            <a:r>
              <a:rPr lang="zh-CN" altLang="en-US" sz="2400" b="1" dirty="0" smtClean="0">
                <a:latin typeface="宋体" pitchFamily="2" charset="-122"/>
              </a:rPr>
              <a:t>年院系调整时，来自北京大学的游国恩教授，清华大学的俞平伯教授、季镇淮教授和王瑶教授，燕京大学的林庚教授和吴组缃教授，中山大学的王力教授以及来自南方的杨晦教授等，一时间，国内中文领域顶尖人才悉数荟萃燕园。先生就是在这样的多元学缘氛围中进入北大求学并随后留校执教的。那时的北大中文系教师中，回荡着一种多元学缘激荡下及开放时代环境中知识分子的耿介之</a:t>
            </a:r>
            <a:endParaRPr lang="zh-CN" altLang="zh-CN" sz="2400" b="1" dirty="0">
              <a:latin typeface="宋体" pitchFamily="2" charset="-122"/>
            </a:endParaRPr>
          </a:p>
        </p:txBody>
      </p:sp>
      <p:grpSp>
        <p:nvGrpSpPr>
          <p:cNvPr id="4" name="Group 10"/>
          <p:cNvGrpSpPr>
            <a:grpSpLocks/>
          </p:cNvGrpSpPr>
          <p:nvPr/>
        </p:nvGrpSpPr>
        <p:grpSpPr bwMode="auto">
          <a:xfrm>
            <a:off x="1588" y="4581525"/>
            <a:ext cx="609600" cy="2028825"/>
            <a:chOff x="0" y="0"/>
            <a:chExt cx="384" cy="1278"/>
          </a:xfrm>
        </p:grpSpPr>
        <p:pic>
          <p:nvPicPr>
            <p:cNvPr id="1049606"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4960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04960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spTree>
  </p:cSld>
  <p:clrMapOvr>
    <a:masterClrMapping/>
  </p:clrMapOvr>
  <p:transition spd="med">
    <p:fade/>
  </p:transition>
  <p:timing>
    <p:tnLst>
      <p:par>
        <p:cTn id="1" dur="indefinite" restart="never" nodeType="tmRoot"/>
      </p:par>
    </p:tnLst>
  </p:timing>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气。每遇不平之事，总会直率表达，甚至会选择潇洒地离开。富有才华的黄修己先生等以及其他系的知名教师，都先后以这样的名士风度留在了北大人的记忆里。</a:t>
            </a:r>
          </a:p>
          <a:p>
            <a:pPr algn="r">
              <a:lnSpc>
                <a:spcPts val="3500"/>
              </a:lnSpc>
            </a:pPr>
            <a:r>
              <a:rPr lang="en-US" altLang="zh-CN" sz="2400" b="1" dirty="0" smtClean="0">
                <a:latin typeface="宋体" pitchFamily="2" charset="-122"/>
              </a:rPr>
              <a:t>(</a:t>
            </a:r>
            <a:r>
              <a:rPr lang="zh-CN" altLang="en-US" sz="2400" b="1" dirty="0" smtClean="0">
                <a:latin typeface="宋体" pitchFamily="2" charset="-122"/>
              </a:rPr>
              <a:t>选自</a:t>
            </a:r>
            <a:r>
              <a:rPr lang="en-US" altLang="zh-CN" sz="2400" b="1" dirty="0" smtClean="0">
                <a:latin typeface="宋体" pitchFamily="2" charset="-122"/>
              </a:rPr>
              <a:t>《</a:t>
            </a:r>
            <a:r>
              <a:rPr lang="zh-CN" altLang="en-US" sz="2400" b="1" dirty="0" smtClean="0">
                <a:latin typeface="宋体" pitchFamily="2" charset="-122"/>
              </a:rPr>
              <a:t>光明日报</a:t>
            </a:r>
            <a:r>
              <a:rPr lang="en-US" altLang="zh-CN" sz="2400" b="1" dirty="0" smtClean="0">
                <a:latin typeface="宋体" pitchFamily="2" charset="-122"/>
              </a:rPr>
              <a:t>》2013</a:t>
            </a:r>
            <a:r>
              <a:rPr lang="zh-CN" altLang="en-US" sz="2400" b="1" dirty="0" smtClean="0">
                <a:latin typeface="宋体" pitchFamily="2" charset="-122"/>
              </a:rPr>
              <a:t>年</a:t>
            </a:r>
            <a:r>
              <a:rPr lang="en-US" altLang="zh-CN" sz="2400" b="1" dirty="0" smtClean="0">
                <a:latin typeface="宋体" pitchFamily="2" charset="-122"/>
              </a:rPr>
              <a:t>7</a:t>
            </a:r>
            <a:r>
              <a:rPr lang="zh-CN" altLang="en-US" sz="2400" b="1" dirty="0" smtClean="0">
                <a:latin typeface="宋体" pitchFamily="2" charset="-122"/>
              </a:rPr>
              <a:t>月</a:t>
            </a:r>
            <a:r>
              <a:rPr lang="en-US" altLang="zh-CN" sz="2400" b="1" dirty="0" smtClean="0">
                <a:latin typeface="宋体" pitchFamily="2" charset="-122"/>
              </a:rPr>
              <a:t>4</a:t>
            </a:r>
            <a:r>
              <a:rPr lang="zh-CN" altLang="en-US" sz="2400" b="1" dirty="0" smtClean="0">
                <a:latin typeface="宋体" pitchFamily="2" charset="-122"/>
              </a:rPr>
              <a:t>日</a:t>
            </a:r>
            <a:r>
              <a:rPr lang="en-US" altLang="zh-CN" sz="2400" b="1" dirty="0" smtClean="0">
                <a:latin typeface="宋体" pitchFamily="2" charset="-122"/>
              </a:rPr>
              <a:t>)</a:t>
            </a:r>
          </a:p>
          <a:p>
            <a:pPr>
              <a:lnSpc>
                <a:spcPts val="3500"/>
              </a:lnSpc>
            </a:pPr>
            <a:r>
              <a:rPr lang="en-US" altLang="zh-CN" sz="2400" b="1" dirty="0" smtClean="0">
                <a:latin typeface="宋体" pitchFamily="2" charset="-122"/>
              </a:rPr>
              <a:t>[</a:t>
            </a:r>
            <a:r>
              <a:rPr lang="zh-CN" altLang="en-US" sz="2400" b="1" dirty="0" smtClean="0">
                <a:latin typeface="宋体" pitchFamily="2" charset="-122"/>
              </a:rPr>
              <a:t>相关链接</a:t>
            </a:r>
            <a:r>
              <a:rPr lang="en-US" altLang="zh-CN" sz="2400" b="1" dirty="0" smtClean="0">
                <a:latin typeface="宋体" pitchFamily="2" charset="-122"/>
              </a:rPr>
              <a:t>]</a:t>
            </a:r>
          </a:p>
          <a:p>
            <a:pPr indent="628650">
              <a:lnSpc>
                <a:spcPts val="3500"/>
              </a:lnSpc>
            </a:pPr>
            <a:r>
              <a:rPr lang="en-US" altLang="zh-CN" sz="2400" b="1" dirty="0" smtClean="0">
                <a:latin typeface="宋体" pitchFamily="2" charset="-122"/>
              </a:rPr>
              <a:t>①</a:t>
            </a:r>
            <a:r>
              <a:rPr lang="zh-CN" altLang="en-US" sz="2400" b="1" dirty="0" smtClean="0">
                <a:latin typeface="宋体" pitchFamily="2" charset="-122"/>
              </a:rPr>
              <a:t>胡经之，</a:t>
            </a:r>
            <a:r>
              <a:rPr lang="en-US" altLang="zh-CN" sz="2400" b="1" dirty="0" smtClean="0">
                <a:latin typeface="宋体" pitchFamily="2" charset="-122"/>
              </a:rPr>
              <a:t>1933</a:t>
            </a:r>
            <a:r>
              <a:rPr lang="zh-CN" altLang="en-US" sz="2400" b="1" dirty="0" smtClean="0">
                <a:latin typeface="宋体" pitchFamily="2" charset="-122"/>
              </a:rPr>
              <a:t>年出生于无锡。原北京大学教授，现深圳大学学术委员会副主任、人文社会科学委员会主任、文艺美学博士生导师。在北大攻读文艺学副博士课程时，师从杨晦学文艺学，又随朱光潜、宗白华学习美学，有志于熔文艺学、美学于一炉。著有</a:t>
            </a:r>
            <a:r>
              <a:rPr lang="en-US" altLang="zh-CN" sz="2400" b="1" dirty="0" smtClean="0">
                <a:latin typeface="宋体" pitchFamily="2" charset="-122"/>
              </a:rPr>
              <a:t>《</a:t>
            </a:r>
            <a:r>
              <a:rPr lang="zh-CN" altLang="en-US" sz="2400" b="1" dirty="0" smtClean="0">
                <a:latin typeface="宋体" pitchFamily="2" charset="-122"/>
              </a:rPr>
              <a:t>文艺美学</a:t>
            </a:r>
            <a:r>
              <a:rPr lang="en-US" altLang="zh-CN" sz="2400" b="1" dirty="0" smtClean="0">
                <a:latin typeface="宋体" pitchFamily="2" charset="-122"/>
              </a:rPr>
              <a:t>》《</a:t>
            </a:r>
            <a:r>
              <a:rPr lang="zh-CN" altLang="en-US" sz="2400" b="1" dirty="0" smtClean="0">
                <a:latin typeface="宋体" pitchFamily="2" charset="-122"/>
              </a:rPr>
              <a:t>文艺美学论</a:t>
            </a:r>
            <a:r>
              <a:rPr lang="en-US" altLang="zh-CN" sz="2400" b="1" dirty="0" smtClean="0">
                <a:latin typeface="宋体" pitchFamily="2" charset="-122"/>
              </a:rPr>
              <a:t>》《</a:t>
            </a:r>
            <a:r>
              <a:rPr lang="zh-CN" altLang="en-US" sz="2400" b="1" dirty="0" smtClean="0">
                <a:latin typeface="宋体" pitchFamily="2" charset="-122"/>
              </a:rPr>
              <a:t>胡经之文丛</a:t>
            </a:r>
            <a:r>
              <a:rPr lang="en-US" altLang="zh-CN" sz="2400" b="1" dirty="0" smtClean="0">
                <a:latin typeface="宋体" pitchFamily="2" charset="-122"/>
              </a:rPr>
              <a:t>》</a:t>
            </a:r>
            <a:r>
              <a:rPr lang="zh-CN" altLang="en-US" sz="2400" b="1" dirty="0" smtClean="0">
                <a:latin typeface="宋体" pitchFamily="2" charset="-122"/>
              </a:rPr>
              <a:t>等。</a:t>
            </a:r>
          </a:p>
          <a:p>
            <a:pPr algn="r">
              <a:lnSpc>
                <a:spcPts val="3500"/>
              </a:lnSpc>
            </a:pPr>
            <a:r>
              <a:rPr lang="en-US" altLang="zh-CN" sz="2400" b="1" dirty="0" smtClean="0">
                <a:latin typeface="宋体" pitchFamily="2" charset="-122"/>
              </a:rPr>
              <a:t>(</a:t>
            </a:r>
            <a:r>
              <a:rPr lang="zh-CN" altLang="en-US" sz="2400" b="1" dirty="0" smtClean="0">
                <a:latin typeface="宋体" pitchFamily="2" charset="-122"/>
              </a:rPr>
              <a:t>摘自百度百科</a:t>
            </a:r>
            <a:r>
              <a:rPr lang="en-US" altLang="zh-CN" sz="2400" b="1" dirty="0" smtClean="0">
                <a:latin typeface="宋体" pitchFamily="2" charset="-122"/>
              </a:rPr>
              <a:t>)</a:t>
            </a:r>
          </a:p>
          <a:p>
            <a:pPr>
              <a:lnSpc>
                <a:spcPts val="3500"/>
              </a:lnSpc>
            </a:pPr>
            <a:endParaRPr lang="en-US" altLang="zh-CN" sz="2400" b="1" dirty="0" smtClean="0">
              <a:latin typeface="宋体" pitchFamily="2" charset="-122"/>
            </a:endParaRPr>
          </a:p>
          <a:p>
            <a:pPr>
              <a:lnSpc>
                <a:spcPts val="3500"/>
              </a:lnSpc>
            </a:pPr>
            <a:endParaRPr lang="zh-CN" altLang="zh-CN" sz="2400" b="1" dirty="0">
              <a:latin typeface="宋体" pitchFamily="2" charset="-122"/>
            </a:endParaRPr>
          </a:p>
        </p:txBody>
      </p:sp>
      <p:grpSp>
        <p:nvGrpSpPr>
          <p:cNvPr id="4" name="Group 10"/>
          <p:cNvGrpSpPr>
            <a:grpSpLocks/>
          </p:cNvGrpSpPr>
          <p:nvPr/>
        </p:nvGrpSpPr>
        <p:grpSpPr bwMode="auto">
          <a:xfrm>
            <a:off x="1588" y="4581525"/>
            <a:ext cx="609600" cy="2028825"/>
            <a:chOff x="0" y="0"/>
            <a:chExt cx="384" cy="1278"/>
          </a:xfrm>
        </p:grpSpPr>
        <p:pic>
          <p:nvPicPr>
            <p:cNvPr id="1050630"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5063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05063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spTree>
  </p:cSld>
  <p:clrMapOvr>
    <a:masterClrMapping/>
  </p:clrMapOvr>
  <p:transition spd="med">
    <p:fade/>
  </p:transition>
  <p:timing>
    <p:tnLst>
      <p:par>
        <p:cTn id="1" dur="indefinite" restart="never" nodeType="tmRoot"/>
      </p:par>
    </p:tnLst>
  </p:timing>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indent="628650">
              <a:lnSpc>
                <a:spcPts val="3500"/>
              </a:lnSpc>
            </a:pPr>
            <a:r>
              <a:rPr lang="zh-CN" altLang="en-US" sz="2400" b="1" dirty="0" smtClean="0">
                <a:latin typeface="宋体" pitchFamily="2" charset="-122"/>
              </a:rPr>
              <a:t>②</a:t>
            </a:r>
            <a:r>
              <a:rPr lang="en-US" altLang="zh-CN" sz="2400" b="1" dirty="0" smtClean="0">
                <a:latin typeface="宋体" pitchFamily="2" charset="-122"/>
              </a:rPr>
              <a:t>1959</a:t>
            </a:r>
            <a:r>
              <a:rPr lang="zh-CN" altLang="en-US" sz="2400" b="1" dirty="0" smtClean="0">
                <a:latin typeface="宋体" pitchFamily="2" charset="-122"/>
              </a:rPr>
              <a:t>年，胡经之为全国读书运动辅导丛书写了评论</a:t>
            </a:r>
            <a:r>
              <a:rPr lang="en-US" altLang="zh-CN" sz="2400" b="1" dirty="0" smtClean="0">
                <a:latin typeface="宋体" pitchFamily="2" charset="-122"/>
              </a:rPr>
              <a:t>《</a:t>
            </a:r>
            <a:r>
              <a:rPr lang="zh-CN" altLang="en-US" sz="2400" b="1" dirty="0" smtClean="0">
                <a:latin typeface="宋体" pitchFamily="2" charset="-122"/>
              </a:rPr>
              <a:t>野火春风斗古城</a:t>
            </a:r>
            <a:r>
              <a:rPr lang="en-US" altLang="zh-CN" sz="2400" b="1" dirty="0" smtClean="0">
                <a:latin typeface="宋体" pitchFamily="2" charset="-122"/>
              </a:rPr>
              <a:t>》</a:t>
            </a:r>
            <a:r>
              <a:rPr lang="zh-CN" altLang="en-US" sz="2400" b="1" dirty="0" smtClean="0">
                <a:latin typeface="宋体" pitchFamily="2" charset="-122"/>
              </a:rPr>
              <a:t>的小册子，</a:t>
            </a:r>
            <a:r>
              <a:rPr lang="en-US" altLang="zh-CN" sz="2400" b="1" dirty="0" smtClean="0">
                <a:latin typeface="宋体" pitchFamily="2" charset="-122"/>
              </a:rPr>
              <a:t>10</a:t>
            </a:r>
            <a:r>
              <a:rPr lang="zh-CN" altLang="en-US" sz="2400" b="1" dirty="0" smtClean="0">
                <a:latin typeface="宋体" pitchFamily="2" charset="-122"/>
              </a:rPr>
              <a:t>天完成，赚了</a:t>
            </a:r>
            <a:r>
              <a:rPr lang="en-US" altLang="zh-CN" sz="2400" b="1" dirty="0" smtClean="0">
                <a:latin typeface="宋体" pitchFamily="2" charset="-122"/>
              </a:rPr>
              <a:t>1000</a:t>
            </a:r>
            <a:r>
              <a:rPr lang="zh-CN" altLang="en-US" sz="2400" b="1" dirty="0" smtClean="0">
                <a:latin typeface="宋体" pitchFamily="2" charset="-122"/>
              </a:rPr>
              <a:t>元的稿费。当时副博士每月才有</a:t>
            </a:r>
            <a:r>
              <a:rPr lang="en-US" altLang="zh-CN" sz="2400" b="1" dirty="0" smtClean="0">
                <a:latin typeface="宋体" pitchFamily="2" charset="-122"/>
              </a:rPr>
              <a:t>50</a:t>
            </a:r>
            <a:r>
              <a:rPr lang="zh-CN" altLang="en-US" sz="2400" b="1" dirty="0" smtClean="0">
                <a:latin typeface="宋体" pitchFamily="2" charset="-122"/>
              </a:rPr>
              <a:t>元助学金，而胡经之的豪举就是跑到当时的东安市场用这笔钱买了一车旧书。胡经之把这段经历称为“走向文坛半步”。</a:t>
            </a:r>
          </a:p>
          <a:p>
            <a:pPr algn="r">
              <a:lnSpc>
                <a:spcPts val="3500"/>
              </a:lnSpc>
            </a:pPr>
            <a:r>
              <a:rPr lang="en-US" altLang="zh-CN" sz="2400" b="1" dirty="0" smtClean="0">
                <a:latin typeface="宋体" pitchFamily="2" charset="-122"/>
              </a:rPr>
              <a:t>(</a:t>
            </a:r>
            <a:r>
              <a:rPr lang="zh-CN" altLang="en-US" sz="2400" b="1" dirty="0" smtClean="0">
                <a:latin typeface="宋体" pitchFamily="2" charset="-122"/>
              </a:rPr>
              <a:t>摘自</a:t>
            </a:r>
            <a:r>
              <a:rPr lang="en-US" altLang="zh-CN" sz="2400" b="1" dirty="0" smtClean="0">
                <a:latin typeface="宋体" pitchFamily="2" charset="-122"/>
              </a:rPr>
              <a:t>《</a:t>
            </a:r>
            <a:r>
              <a:rPr lang="zh-CN" altLang="en-US" sz="2400" b="1" dirty="0" smtClean="0">
                <a:latin typeface="宋体" pitchFamily="2" charset="-122"/>
              </a:rPr>
              <a:t>深圳商报</a:t>
            </a:r>
            <a:r>
              <a:rPr lang="en-US" altLang="zh-CN" sz="2400" b="1" dirty="0" smtClean="0">
                <a:latin typeface="宋体" pitchFamily="2" charset="-122"/>
              </a:rPr>
              <a:t>》)</a:t>
            </a:r>
          </a:p>
        </p:txBody>
      </p:sp>
      <p:grpSp>
        <p:nvGrpSpPr>
          <p:cNvPr id="4" name="Group 10"/>
          <p:cNvGrpSpPr>
            <a:grpSpLocks/>
          </p:cNvGrpSpPr>
          <p:nvPr/>
        </p:nvGrpSpPr>
        <p:grpSpPr bwMode="auto">
          <a:xfrm>
            <a:off x="1588" y="4581525"/>
            <a:ext cx="609600" cy="2028825"/>
            <a:chOff x="0" y="0"/>
            <a:chExt cx="384" cy="1278"/>
          </a:xfrm>
        </p:grpSpPr>
        <p:pic>
          <p:nvPicPr>
            <p:cNvPr id="1051654"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5165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05165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spTree>
  </p:cSld>
  <p:clrMapOvr>
    <a:masterClrMapping/>
  </p:clrMapOvr>
  <p:transition spd="med">
    <p:fade/>
  </p:transition>
  <p:timing>
    <p:tnLst>
      <p:par>
        <p:cTn id="1" dur="indefinite" restart="never" nodeType="tmRoot"/>
      </p:par>
    </p:tnLst>
  </p:timing>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1.</a:t>
            </a:r>
            <a:r>
              <a:rPr lang="zh-CN" altLang="en-US" sz="2400" b="1" dirty="0" smtClean="0">
                <a:latin typeface="宋体" pitchFamily="2" charset="-122"/>
              </a:rPr>
              <a:t>下列对材料有关内容的分析和概括，最恰当的两项是</a:t>
            </a:r>
            <a:r>
              <a:rPr lang="en-US" altLang="zh-CN" sz="2400" b="1" dirty="0" smtClean="0">
                <a:latin typeface="宋体" pitchFamily="2" charset="-122"/>
              </a:rPr>
              <a:t>(5</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a:lnSpc>
                <a:spcPts val="3500"/>
              </a:lnSpc>
            </a:pPr>
            <a:r>
              <a:rPr lang="en-US" altLang="zh-CN" sz="2400" b="1" dirty="0" smtClean="0">
                <a:latin typeface="宋体" pitchFamily="2" charset="-122"/>
              </a:rPr>
              <a:t>A. </a:t>
            </a:r>
            <a:r>
              <a:rPr lang="zh-CN" altLang="en-US" sz="2400" b="1" dirty="0" smtClean="0">
                <a:latin typeface="宋体" pitchFamily="2" charset="-122"/>
              </a:rPr>
              <a:t>胡经之在给自己的学生上文艺美学专题选修课时，常常将学生“请”到家中，在一种特殊的氛围中完成教与学的任务。</a:t>
            </a:r>
          </a:p>
          <a:p>
            <a:pPr>
              <a:lnSpc>
                <a:spcPts val="3500"/>
              </a:lnSpc>
            </a:pPr>
            <a:r>
              <a:rPr lang="en-US" altLang="zh-CN" sz="2400" b="1" dirty="0" smtClean="0">
                <a:latin typeface="宋体" pitchFamily="2" charset="-122"/>
              </a:rPr>
              <a:t>B. </a:t>
            </a:r>
            <a:r>
              <a:rPr lang="zh-CN" altLang="en-US" sz="2400" b="1" dirty="0" smtClean="0">
                <a:latin typeface="宋体" pitchFamily="2" charset="-122"/>
              </a:rPr>
              <a:t>艺术不是现实生活的一般反映的产物，而是审美体验的结晶。这一观点，并没有得到学界的及时回应和接纳。</a:t>
            </a:r>
          </a:p>
          <a:p>
            <a:pPr>
              <a:lnSpc>
                <a:spcPts val="3500"/>
              </a:lnSpc>
            </a:pPr>
            <a:r>
              <a:rPr lang="en-US" altLang="zh-CN" sz="2400" b="1" dirty="0" smtClean="0">
                <a:latin typeface="宋体" pitchFamily="2" charset="-122"/>
              </a:rPr>
              <a:t>C. </a:t>
            </a:r>
            <a:r>
              <a:rPr lang="zh-CN" altLang="en-US" sz="2400" b="1" dirty="0" smtClean="0">
                <a:latin typeface="宋体" pitchFamily="2" charset="-122"/>
              </a:rPr>
              <a:t>例子好不好，关系到理论是否站得住脚，所以搞理论的要懂艺术特性，更要善于举例。这成为作者一生的座右铭。</a:t>
            </a:r>
          </a:p>
        </p:txBody>
      </p:sp>
      <p:grpSp>
        <p:nvGrpSpPr>
          <p:cNvPr id="4" name="Group 10"/>
          <p:cNvGrpSpPr>
            <a:grpSpLocks/>
          </p:cNvGrpSpPr>
          <p:nvPr/>
        </p:nvGrpSpPr>
        <p:grpSpPr bwMode="auto">
          <a:xfrm>
            <a:off x="1588" y="4581525"/>
            <a:ext cx="609600" cy="2028825"/>
            <a:chOff x="0" y="0"/>
            <a:chExt cx="384" cy="1278"/>
          </a:xfrm>
        </p:grpSpPr>
        <p:pic>
          <p:nvPicPr>
            <p:cNvPr id="1051654"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5165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05165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spTree>
  </p:cSld>
  <p:clrMapOvr>
    <a:masterClrMapping/>
  </p:clrMapOvr>
  <p:transition spd="med">
    <p:fade/>
  </p:transition>
  <p:timing>
    <p:tnLst>
      <p:par>
        <p:cTn id="1" dur="indefinite" restart="never" nodeType="tmRoot"/>
      </p:par>
    </p:tnLst>
  </p:timing>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D. </a:t>
            </a:r>
            <a:r>
              <a:rPr lang="zh-CN" altLang="en-US" sz="2400" b="1" dirty="0" smtClean="0">
                <a:latin typeface="宋体" pitchFamily="2" charset="-122"/>
              </a:rPr>
              <a:t>胡经之倡导文化美学研究，既致力于将美学拓展到大众文化领域，又致力于从美学理论的高度把握当代审美文化潮流。</a:t>
            </a:r>
          </a:p>
          <a:p>
            <a:pPr>
              <a:lnSpc>
                <a:spcPts val="3500"/>
              </a:lnSpc>
            </a:pPr>
            <a:r>
              <a:rPr lang="en-US" altLang="zh-CN" sz="2400" b="1" dirty="0" smtClean="0">
                <a:latin typeface="宋体" pitchFamily="2" charset="-122"/>
              </a:rPr>
              <a:t>E. 20</a:t>
            </a:r>
            <a:r>
              <a:rPr lang="zh-CN" altLang="en-US" sz="2400" b="1" dirty="0" smtClean="0">
                <a:latin typeface="宋体" pitchFamily="2" charset="-122"/>
              </a:rPr>
              <a:t>世纪</a:t>
            </a:r>
            <a:r>
              <a:rPr lang="en-US" altLang="zh-CN" sz="2400" b="1" dirty="0" smtClean="0">
                <a:latin typeface="宋体" pitchFamily="2" charset="-122"/>
              </a:rPr>
              <a:t>50</a:t>
            </a:r>
            <a:r>
              <a:rPr lang="zh-CN" altLang="en-US" sz="2400" b="1" dirty="0" smtClean="0">
                <a:latin typeface="宋体" pitchFamily="2" charset="-122"/>
              </a:rPr>
              <a:t>年代，国内中文领域顶尖人才悉数荟萃燕园，共同营造出多元学缘氛围，这是胡先生学术禀赋形成的主因。</a:t>
            </a:r>
          </a:p>
        </p:txBody>
      </p:sp>
      <p:grpSp>
        <p:nvGrpSpPr>
          <p:cNvPr id="4" name="Group 10"/>
          <p:cNvGrpSpPr>
            <a:grpSpLocks/>
          </p:cNvGrpSpPr>
          <p:nvPr/>
        </p:nvGrpSpPr>
        <p:grpSpPr bwMode="auto">
          <a:xfrm>
            <a:off x="1588" y="4581525"/>
            <a:ext cx="609600" cy="2028825"/>
            <a:chOff x="0" y="0"/>
            <a:chExt cx="384" cy="1278"/>
          </a:xfrm>
        </p:grpSpPr>
        <p:pic>
          <p:nvPicPr>
            <p:cNvPr id="1052678"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5267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05268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spTree>
  </p:cSld>
  <p:clrMapOvr>
    <a:masterClrMapping/>
  </p:clrMapOvr>
  <p:transition spd="med">
    <p:fade/>
  </p:transition>
  <p:timing>
    <p:tnLst>
      <p:par>
        <p:cTn id="1" dur="indefinite" restart="never" nodeType="tmRoot"/>
      </p:par>
    </p:tnLst>
  </p:timing>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答</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不给分。</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B</a:t>
            </a:r>
            <a:r>
              <a:rPr lang="zh-CN" altLang="en-US" sz="2400" b="1" dirty="0" smtClean="0">
                <a:solidFill>
                  <a:srgbClr val="990033"/>
                </a:solidFill>
                <a:latin typeface="宋体" pitchFamily="2" charset="-122"/>
              </a:rPr>
              <a:t>项，“这一观点，并没有得到学界的及时回应和接纳”概括不当，原文为“这种观点那时曾引起保守势力的压制”。</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项，“这成为作者一生的座右铭”分析有误，原文为“这些都成为我后来治学的座右铭”。</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项，“这是胡先生学术禀赋形成的主因”分析错误，原文只是说“我想是同他的个人气质和多元学缘氛围有关的”。</a:t>
            </a:r>
          </a:p>
        </p:txBody>
      </p:sp>
      <p:grpSp>
        <p:nvGrpSpPr>
          <p:cNvPr id="4" name="Group 10"/>
          <p:cNvGrpSpPr>
            <a:grpSpLocks/>
          </p:cNvGrpSpPr>
          <p:nvPr/>
        </p:nvGrpSpPr>
        <p:grpSpPr bwMode="auto">
          <a:xfrm>
            <a:off x="1588" y="4581525"/>
            <a:ext cx="609600" cy="2028825"/>
            <a:chOff x="0" y="0"/>
            <a:chExt cx="384" cy="1278"/>
          </a:xfrm>
        </p:grpSpPr>
        <p:pic>
          <p:nvPicPr>
            <p:cNvPr id="1052678"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5267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05268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spTree>
  </p:cSld>
  <p:clrMapOvr>
    <a:masterClrMapping/>
  </p:clrMapOvr>
  <p:transition spd="med">
    <p:fade/>
  </p:transition>
  <p:timing>
    <p:tnLst>
      <p:par>
        <p:cTn id="1" dur="indefinite" restart="never" nodeType="tmRoot"/>
      </p:par>
    </p:tnLst>
  </p:timing>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a:t>
            </a:r>
            <a:r>
              <a:rPr lang="en-US" altLang="zh-CN" sz="2400" b="1" dirty="0" smtClean="0">
                <a:latin typeface="宋体" pitchFamily="2" charset="-122"/>
              </a:rPr>
              <a:t>2.</a:t>
            </a:r>
            <a:r>
              <a:rPr lang="zh-CN" altLang="en-US" sz="2400" b="1" dirty="0" smtClean="0">
                <a:latin typeface="宋体" pitchFamily="2" charset="-122"/>
              </a:rPr>
              <a:t>作为带有学术性质的传记，作者在叙述时有什么特点？请简要回答。</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偏重作者对传主的所见、所闻、所思，介绍传主的学术贡献。②通过对传主的日常生活、学术研究、个人性格的描写，表现传主热爱学术的品质和个人独特气质形成的原因。③行文语言通俗易懂，适当穿插生动的颂扬话语。</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本题考查分析文本的文体基本特征的能力。要求学生从文本出发，从文中找出这类文章的特点并进行思考；可以从叙述方式、叙述内容、语言特点等方面作答。</a:t>
            </a:r>
          </a:p>
        </p:txBody>
      </p:sp>
      <p:grpSp>
        <p:nvGrpSpPr>
          <p:cNvPr id="4" name="Group 10"/>
          <p:cNvGrpSpPr>
            <a:grpSpLocks/>
          </p:cNvGrpSpPr>
          <p:nvPr/>
        </p:nvGrpSpPr>
        <p:grpSpPr bwMode="auto">
          <a:xfrm>
            <a:off x="1588" y="4581525"/>
            <a:ext cx="609600" cy="2028825"/>
            <a:chOff x="0" y="0"/>
            <a:chExt cx="384" cy="1278"/>
          </a:xfrm>
        </p:grpSpPr>
        <p:pic>
          <p:nvPicPr>
            <p:cNvPr id="1053702"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5370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05370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ox(in)">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3.</a:t>
            </a:r>
            <a:r>
              <a:rPr lang="zh-CN" altLang="en-US" sz="2400" b="1" dirty="0" smtClean="0">
                <a:latin typeface="宋体" pitchFamily="2" charset="-122"/>
              </a:rPr>
              <a:t>为何说先生是“柔婉而又刚硬的人”？请结合文本内容，简要分析其中的原因。</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柔婉，是因为胡经之总是那么文质彬彬，那么温和谦让；②刚硬，是因为胡经之果敢决绝，立志要做的事，就会执着坚持，矢志不渝。这两种气质在他身上都有鲜明的体现。</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每点</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本题考查赏析文章内容的能力。要对文章中关键的内容进行梳理，归纳出人物的个性特征，语言要简洁。</a:t>
            </a:r>
          </a:p>
        </p:txBody>
      </p:sp>
      <p:grpSp>
        <p:nvGrpSpPr>
          <p:cNvPr id="4" name="Group 10"/>
          <p:cNvGrpSpPr>
            <a:grpSpLocks/>
          </p:cNvGrpSpPr>
          <p:nvPr/>
        </p:nvGrpSpPr>
        <p:grpSpPr bwMode="auto">
          <a:xfrm>
            <a:off x="1588" y="4581525"/>
            <a:ext cx="609600" cy="2028825"/>
            <a:chOff x="0" y="0"/>
            <a:chExt cx="384" cy="1278"/>
          </a:xfrm>
        </p:grpSpPr>
        <p:pic>
          <p:nvPicPr>
            <p:cNvPr id="1055750"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5575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05575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checkerboard(across)">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4</a:t>
            </a:r>
            <a:r>
              <a:rPr lang="en-US" altLang="zh-CN" sz="2400" b="1" dirty="0" smtClean="0">
                <a:latin typeface="宋体" pitchFamily="2" charset="-122"/>
              </a:rPr>
              <a:t>.</a:t>
            </a:r>
            <a:r>
              <a:rPr lang="zh-CN" altLang="en-US" sz="2400" b="1" dirty="0" smtClean="0">
                <a:latin typeface="宋体" pitchFamily="2" charset="-122"/>
              </a:rPr>
              <a:t>胡经之被誉为“诗人美学家”，他拥有这样特殊的学术禀赋的原因有哪些？请结合文本，谈谈你的看法。</a:t>
            </a:r>
            <a:r>
              <a:rPr lang="en-US" altLang="zh-CN" sz="2400" b="1" dirty="0" smtClean="0">
                <a:latin typeface="宋体" pitchFamily="2" charset="-122"/>
              </a:rPr>
              <a:t>(8</a:t>
            </a:r>
            <a:r>
              <a:rPr lang="zh-CN" altLang="en-US" sz="2400" b="1" dirty="0" smtClean="0">
                <a:latin typeface="宋体" pitchFamily="2" charset="-122"/>
              </a:rPr>
              <a:t>分</a:t>
            </a:r>
            <a:r>
              <a:rPr lang="en-US" altLang="zh-CN" sz="2400" b="1" dirty="0" smtClean="0">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示例</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主观原因：这是由他的个人气质决定的，他柔婉，如文质彬彬、温和谦让；他刚硬，如他毅然南下，义无反顾，曾用“巨额”稿费买了一车旧书。客观原因：他进入北大和随后留校执教期间，正是北大多元学缘氛围特别浓郁的时期，具有开放的时代环境，回荡着知识分子的耿介之气。</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本题考查探究的能力。要求学生结合文本，理清“他拥有这样特殊的学术禀赋的原因”，谈个人的看法，作答时要分出条理。</a:t>
            </a:r>
          </a:p>
        </p:txBody>
      </p:sp>
      <p:grpSp>
        <p:nvGrpSpPr>
          <p:cNvPr id="4" name="Group 10"/>
          <p:cNvGrpSpPr>
            <a:grpSpLocks/>
          </p:cNvGrpSpPr>
          <p:nvPr/>
        </p:nvGrpSpPr>
        <p:grpSpPr bwMode="auto">
          <a:xfrm>
            <a:off x="1588" y="4581525"/>
            <a:ext cx="609600" cy="2028825"/>
            <a:chOff x="0" y="0"/>
            <a:chExt cx="384" cy="1278"/>
          </a:xfrm>
        </p:grpSpPr>
        <p:pic>
          <p:nvPicPr>
            <p:cNvPr id="1057798"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5779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05780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3</a:t>
            </a:r>
            <a:r>
              <a:rPr lang="zh-CN" altLang="en-US" sz="2200" b="1">
                <a:solidFill>
                  <a:srgbClr val="C00000"/>
                </a:solidFill>
                <a:latin typeface="幼圆" pitchFamily="49" charset="-122"/>
                <a:ea typeface="幼圆" pitchFamily="49" charset="-122"/>
              </a:rPr>
              <a:t>讲　分析文本的文体基本特征和主要表现手法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checkerboard(across)">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755650" y="2708275"/>
            <a:ext cx="8064500" cy="762000"/>
          </a:xfrm>
          <a:prstGeom prst="rect">
            <a:avLst/>
          </a:prstGeom>
          <a:noFill/>
          <a:ln w="9525">
            <a:noFill/>
            <a:miter lim="800000"/>
            <a:headEnd/>
            <a:tailEnd/>
          </a:ln>
        </p:spPr>
        <p:txBody>
          <a:bodyPr>
            <a:spAutoFit/>
          </a:bodyPr>
          <a:lstStyle/>
          <a:p>
            <a:pPr algn="ctr">
              <a:buFontTx/>
              <a:buNone/>
            </a:pPr>
            <a:r>
              <a:rPr lang="zh-CN" altLang="en-US" sz="4400">
                <a:solidFill>
                  <a:srgbClr val="FF6600"/>
                </a:solidFill>
                <a:latin typeface="黑体" pitchFamily="2" charset="-122"/>
                <a:ea typeface="黑体" pitchFamily="2" charset="-122"/>
              </a:rPr>
              <a:t>第</a:t>
            </a:r>
            <a:r>
              <a:rPr lang="en-US" altLang="zh-CN" sz="4400">
                <a:solidFill>
                  <a:srgbClr val="FF6600"/>
                </a:solidFill>
                <a:latin typeface="黑体" pitchFamily="2" charset="-122"/>
                <a:ea typeface="黑体" pitchFamily="2" charset="-122"/>
              </a:rPr>
              <a:t>4</a:t>
            </a:r>
            <a:r>
              <a:rPr lang="zh-CN" altLang="en-US" sz="4400">
                <a:solidFill>
                  <a:srgbClr val="FF6600"/>
                </a:solidFill>
                <a:latin typeface="黑体" pitchFamily="2" charset="-122"/>
                <a:ea typeface="黑体" pitchFamily="2" charset="-122"/>
              </a:rPr>
              <a:t>讲　鉴赏评价</a:t>
            </a:r>
          </a:p>
        </p:txBody>
      </p:sp>
      <p:grpSp>
        <p:nvGrpSpPr>
          <p:cNvPr id="2" name="Group 4"/>
          <p:cNvGrpSpPr>
            <a:grpSpLocks/>
          </p:cNvGrpSpPr>
          <p:nvPr/>
        </p:nvGrpSpPr>
        <p:grpSpPr bwMode="auto">
          <a:xfrm>
            <a:off x="1588" y="777875"/>
            <a:ext cx="609600" cy="2003425"/>
            <a:chOff x="0" y="0"/>
            <a:chExt cx="384" cy="1262"/>
          </a:xfrm>
        </p:grpSpPr>
        <p:pic>
          <p:nvPicPr>
            <p:cNvPr id="1059845"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59846" name="内容占位符 2">
              <a:hlinkClick r:id="rId3" action="ppaction://hlinksldjump"/>
            </p:cNvPr>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真题</a:t>
              </a:r>
              <a:r>
                <a:rPr lang="en-US" b="1" dirty="0">
                  <a:solidFill>
                    <a:schemeClr val="bg1"/>
                  </a:solidFill>
                </a:rPr>
                <a:t>.</a:t>
              </a:r>
            </a:p>
            <a:p>
              <a:pPr>
                <a:lnSpc>
                  <a:spcPts val="2300"/>
                </a:lnSpc>
              </a:pPr>
              <a:r>
                <a:rPr lang="zh-CN" altLang="en-US" sz="2000" b="1" dirty="0">
                  <a:solidFill>
                    <a:schemeClr val="bg1"/>
                  </a:solidFill>
                  <a:ea typeface="幼圆" pitchFamily="49" charset="-122"/>
                </a:rPr>
                <a:t>指导</a:t>
              </a:r>
            </a:p>
          </p:txBody>
        </p:sp>
      </p:grpSp>
      <p:grpSp>
        <p:nvGrpSpPr>
          <p:cNvPr id="3" name="Group 7"/>
          <p:cNvGrpSpPr>
            <a:grpSpLocks/>
          </p:cNvGrpSpPr>
          <p:nvPr/>
        </p:nvGrpSpPr>
        <p:grpSpPr bwMode="auto">
          <a:xfrm>
            <a:off x="1588" y="2674938"/>
            <a:ext cx="609600" cy="1978025"/>
            <a:chOff x="0" y="0"/>
            <a:chExt cx="384" cy="1246"/>
          </a:xfrm>
        </p:grpSpPr>
        <p:pic>
          <p:nvPicPr>
            <p:cNvPr id="1059848" name="Picture 8"/>
            <p:cNvPicPr>
              <a:picLocks noChangeAspect="1" noChangeArrowheads="1"/>
            </p:cNvPicPr>
            <p:nvPr/>
          </p:nvPicPr>
          <p:blipFill>
            <a:blip r:embed="rId4"/>
            <a:srcRect/>
            <a:stretch>
              <a:fillRect/>
            </a:stretch>
          </p:blipFill>
          <p:spPr bwMode="auto">
            <a:xfrm>
              <a:off x="0" y="0"/>
              <a:ext cx="384" cy="1171"/>
            </a:xfrm>
            <a:prstGeom prst="rect">
              <a:avLst/>
            </a:prstGeom>
            <a:noFill/>
            <a:ln w="9525">
              <a:noFill/>
              <a:miter lim="800000"/>
              <a:headEnd/>
              <a:tailEnd/>
            </a:ln>
          </p:spPr>
        </p:pic>
        <p:sp>
          <p:nvSpPr>
            <p:cNvPr id="1059849" name="内容占位符 2">
              <a:hlinkClick r:id="rId5" action="ppaction://hlinksldjump"/>
            </p:cNvPr>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考点</a:t>
              </a:r>
              <a:r>
                <a:rPr lang="en-US" b="1" dirty="0">
                  <a:solidFill>
                    <a:schemeClr val="bg1"/>
                  </a:solidFill>
                </a:rPr>
                <a:t>.</a:t>
              </a:r>
            </a:p>
            <a:p>
              <a:pPr>
                <a:lnSpc>
                  <a:spcPts val="2300"/>
                </a:lnSpc>
              </a:pPr>
              <a:r>
                <a:rPr lang="zh-CN" altLang="en-US" sz="2000" b="1" dirty="0">
                  <a:solidFill>
                    <a:schemeClr val="bg1"/>
                  </a:solidFill>
                  <a:ea typeface="幼圆" pitchFamily="49" charset="-122"/>
                </a:rPr>
                <a:t>技法</a:t>
              </a:r>
            </a:p>
          </p:txBody>
        </p:sp>
      </p:grpSp>
      <p:grpSp>
        <p:nvGrpSpPr>
          <p:cNvPr id="4" name="Group 10"/>
          <p:cNvGrpSpPr>
            <a:grpSpLocks/>
          </p:cNvGrpSpPr>
          <p:nvPr/>
        </p:nvGrpSpPr>
        <p:grpSpPr bwMode="auto">
          <a:xfrm>
            <a:off x="1588" y="4581525"/>
            <a:ext cx="609600" cy="2028825"/>
            <a:chOff x="0" y="0"/>
            <a:chExt cx="384" cy="1278"/>
          </a:xfrm>
        </p:grpSpPr>
        <p:pic>
          <p:nvPicPr>
            <p:cNvPr id="1059851" name="Picture 11">
              <a:hlinkClick r:id="rId6" action="ppaction://hlinksldjump"/>
            </p:cNvPr>
            <p:cNvPicPr>
              <a:picLocks noChangeAspect="1" noChangeArrowheads="1"/>
            </p:cNvPicPr>
            <p:nvPr/>
          </p:nvPicPr>
          <p:blipFill>
            <a:blip r:embed="rId7"/>
            <a:srcRect/>
            <a:stretch>
              <a:fillRect/>
            </a:stretch>
          </p:blipFill>
          <p:spPr bwMode="auto">
            <a:xfrm>
              <a:off x="0" y="0"/>
              <a:ext cx="384" cy="1171"/>
            </a:xfrm>
            <a:prstGeom prst="rect">
              <a:avLst/>
            </a:prstGeom>
            <a:noFill/>
            <a:ln w="9525">
              <a:noFill/>
              <a:miter lim="800000"/>
              <a:headEnd/>
              <a:tailEnd/>
            </a:ln>
          </p:spPr>
        </p:pic>
        <p:sp>
          <p:nvSpPr>
            <p:cNvPr id="1059852" name="内容占位符 2">
              <a:hlinkClick r:id="rId8" action="ppaction://hlinksldjump"/>
            </p:cNvPr>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训练</a:t>
              </a:r>
              <a:r>
                <a:rPr lang="en-US" b="1" dirty="0">
                  <a:solidFill>
                    <a:schemeClr val="bg1"/>
                  </a:solidFill>
                </a:rPr>
                <a:t>.</a:t>
              </a:r>
            </a:p>
            <a:p>
              <a:pPr>
                <a:lnSpc>
                  <a:spcPts val="2300"/>
                </a:lnSpc>
              </a:pPr>
              <a:r>
                <a:rPr lang="zh-CN" altLang="en-US" sz="2000" b="1" dirty="0">
                  <a:solidFill>
                    <a:schemeClr val="bg1"/>
                  </a:solidFill>
                  <a:ea typeface="幼圆" pitchFamily="49" charset="-122"/>
                </a:rPr>
                <a:t>检测</a:t>
              </a:r>
            </a:p>
          </p:txBody>
        </p:sp>
      </p:grpSp>
      <p:sp>
        <p:nvSpPr>
          <p:cNvPr id="1059853" name="动作按钮: 自定义 7">
            <a:hlinkClick r:id="rId9"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3"/>
                                        </p:tgtEl>
                                      </p:cBhvr>
                                    </p:animEffect>
                                    <p:animScale>
                                      <p:cBhvr>
                                        <p:cTn id="17" dur="250" autoRev="1" fill="hold"/>
                                        <p:tgtEl>
                                          <p:spTgt spid="3"/>
                                        </p:tgtEl>
                                      </p:cBhvr>
                                      <p:by x="105000" y="105000"/>
                                    </p:animScale>
                                  </p:childTnLst>
                                </p:cTn>
                              </p:par>
                            </p:childTnLst>
                          </p:cTn>
                        </p:par>
                        <p:par>
                          <p:cTn id="18" fill="hold">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4"/>
                                        </p:tgtEl>
                                      </p:cBhvr>
                                    </p:animEffect>
                                    <p:animScale>
                                      <p:cBhvr>
                                        <p:cTn id="21"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内容占位符 2"/>
          <p:cNvSpPr>
            <a:spLocks noGrp="1"/>
          </p:cNvSpPr>
          <p:nvPr>
            <p:ph idx="4294967295"/>
          </p:nvPr>
        </p:nvSpPr>
        <p:spPr>
          <a:xfrm>
            <a:off x="714348" y="887432"/>
            <a:ext cx="8072494" cy="5399088"/>
          </a:xfrm>
        </p:spPr>
        <p:txBody>
          <a:bodyPr/>
          <a:lstStyle/>
          <a:p>
            <a:pPr marL="0" indent="0" eaLnBrk="1" hangingPunct="1">
              <a:lnSpc>
                <a:spcPts val="3500"/>
              </a:lnSpc>
              <a:spcBef>
                <a:spcPct val="0"/>
              </a:spcBef>
              <a:buNone/>
            </a:pPr>
            <a:r>
              <a:rPr lang="zh-CN" altLang="en-US" sz="2400" b="1" dirty="0" smtClean="0">
                <a:latin typeface="宋体" pitchFamily="2" charset="-122"/>
              </a:rPr>
              <a:t>一样。珠算特有的技巧，如左右手拨珠可以有效地开发孩子的左右脑、提高孩子的专注力和思维能力等。在这些方面，珠算甚至优于数字技术。</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中国科学院院士唐孝威等人从</a:t>
            </a:r>
            <a:r>
              <a:rPr lang="en-US" altLang="zh-CN" sz="2400" b="1" dirty="0" smtClean="0">
                <a:latin typeface="宋体" pitchFamily="2" charset="-122"/>
              </a:rPr>
              <a:t>2008</a:t>
            </a:r>
            <a:r>
              <a:rPr lang="zh-CN" altLang="en-US" sz="2400" b="1" dirty="0" smtClean="0">
                <a:latin typeface="宋体" pitchFamily="2" charset="-122"/>
              </a:rPr>
              <a:t>年至</a:t>
            </a:r>
            <a:r>
              <a:rPr lang="en-US" altLang="zh-CN" sz="2400" b="1" dirty="0" smtClean="0">
                <a:latin typeface="宋体" pitchFamily="2" charset="-122"/>
              </a:rPr>
              <a:t>2009</a:t>
            </a:r>
            <a:r>
              <a:rPr lang="zh-CN" altLang="en-US" sz="2400" b="1" dirty="0" smtClean="0">
                <a:latin typeface="宋体" pitchFamily="2" charset="-122"/>
              </a:rPr>
              <a:t>年，在哈尔滨医科大学第二医院通过磁共振、脑电图测试，对哈尔滨市</a:t>
            </a:r>
            <a:r>
              <a:rPr lang="en-US" altLang="zh-CN" sz="2400" b="1" dirty="0" smtClean="0">
                <a:latin typeface="宋体" pitchFamily="2" charset="-122"/>
              </a:rPr>
              <a:t>30</a:t>
            </a:r>
            <a:r>
              <a:rPr lang="zh-CN" altLang="en-US" sz="2400" b="1" dirty="0" smtClean="0">
                <a:latin typeface="宋体" pitchFamily="2" charset="-122"/>
              </a:rPr>
              <a:t>名学习过珠算和</a:t>
            </a:r>
            <a:r>
              <a:rPr lang="en-US" altLang="zh-CN" sz="2400" b="1" dirty="0" smtClean="0">
                <a:latin typeface="宋体" pitchFamily="2" charset="-122"/>
              </a:rPr>
              <a:t>30</a:t>
            </a:r>
            <a:r>
              <a:rPr lang="zh-CN" altLang="en-US" sz="2400" b="1" dirty="0" smtClean="0">
                <a:latin typeface="宋体" pitchFamily="2" charset="-122"/>
              </a:rPr>
              <a:t>名没有学习过珠算的儿童</a:t>
            </a:r>
            <a:r>
              <a:rPr lang="en-US" altLang="zh-CN" sz="2400" b="1" dirty="0" smtClean="0">
                <a:latin typeface="宋体" pitchFamily="2" charset="-122"/>
              </a:rPr>
              <a:t>(</a:t>
            </a:r>
            <a:r>
              <a:rPr lang="zh-CN" altLang="en-US" sz="2400" b="1" dirty="0" smtClean="0">
                <a:latin typeface="宋体" pitchFamily="2" charset="-122"/>
              </a:rPr>
              <a:t>共</a:t>
            </a:r>
            <a:r>
              <a:rPr lang="en-US" altLang="zh-CN" sz="2400" b="1" dirty="0" smtClean="0">
                <a:latin typeface="宋体" pitchFamily="2" charset="-122"/>
              </a:rPr>
              <a:t>60</a:t>
            </a:r>
            <a:r>
              <a:rPr lang="zh-CN" altLang="en-US" sz="2400" b="1" dirty="0" smtClean="0">
                <a:latin typeface="宋体" pitchFamily="2" charset="-122"/>
              </a:rPr>
              <a:t>名</a:t>
            </a:r>
            <a:r>
              <a:rPr lang="en-US" altLang="zh-CN" sz="2400" b="1" dirty="0" smtClean="0">
                <a:latin typeface="宋体" pitchFamily="2" charset="-122"/>
              </a:rPr>
              <a:t>)</a:t>
            </a:r>
            <a:r>
              <a:rPr lang="zh-CN" altLang="en-US" sz="2400" b="1" dirty="0" smtClean="0">
                <a:latin typeface="宋体" pitchFamily="2" charset="-122"/>
              </a:rPr>
              <a:t>进行研究，结果证明，珠算能提高学生的智商、记忆力、注意力、思维能力和表象能力。</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其实，学习和使用珠算还具有数字时代所不具有的优势，尤其是在特殊时期和环境下，例如战争、灾难</a:t>
            </a:r>
            <a:r>
              <a:rPr lang="en-US" altLang="zh-CN" sz="2400" b="1" dirty="0" smtClean="0">
                <a:latin typeface="宋体" pitchFamily="2" charset="-122"/>
              </a:rPr>
              <a:t>(</a:t>
            </a:r>
            <a:r>
              <a:rPr lang="zh-CN" altLang="en-US" sz="2400" b="1" dirty="0" smtClean="0">
                <a:latin typeface="宋体" pitchFamily="2" charset="-122"/>
              </a:rPr>
              <a:t>如地震</a:t>
            </a:r>
            <a:r>
              <a:rPr lang="en-US" altLang="zh-CN" sz="2400" b="1" dirty="0" smtClean="0">
                <a:latin typeface="宋体" pitchFamily="2" charset="-122"/>
              </a:rPr>
              <a:t>)</a:t>
            </a:r>
            <a:r>
              <a:rPr lang="zh-CN" altLang="en-US" sz="2400" b="1" dirty="0" smtClean="0">
                <a:latin typeface="宋体" pitchFamily="2" charset="-122"/>
              </a:rPr>
              <a:t>、断电、野外等环境，计算器和计算机不能发挥作用了，简便的珠算还能发挥巨大作用。而且，对于特殊人群，如</a:t>
            </a:r>
          </a:p>
        </p:txBody>
      </p:sp>
      <p:sp>
        <p:nvSpPr>
          <p:cNvPr id="126669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669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66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baseline="-250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baseline="-25000"/>
            </a:p>
          </p:txBody>
        </p:sp>
      </p:grpSp>
      <p:sp>
        <p:nvSpPr>
          <p:cNvPr id="848904"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indent="533400">
              <a:lnSpc>
                <a:spcPts val="3500"/>
              </a:lnSpc>
            </a:pPr>
            <a:r>
              <a:rPr lang="zh-CN" altLang="en-US" sz="2400" b="1" dirty="0">
                <a:latin typeface="宋体" pitchFamily="2" charset="-122"/>
              </a:rPr>
              <a:t> </a:t>
            </a:r>
            <a:r>
              <a:rPr lang="zh-CN" altLang="en-US" sz="2400" b="1" dirty="0" smtClean="0">
                <a:latin typeface="宋体" pitchFamily="2" charset="-122"/>
              </a:rPr>
              <a:t>“鉴赏评价”是实用类文本阅读的一项重要内容。新课标全国卷</a:t>
            </a:r>
            <a:r>
              <a:rPr lang="en-US" altLang="zh-CN" sz="2400" b="1" dirty="0" smtClean="0">
                <a:latin typeface="宋体" pitchFamily="2" charset="-122"/>
              </a:rPr>
              <a:t>《</a:t>
            </a:r>
            <a:r>
              <a:rPr lang="zh-CN" altLang="en-US" sz="2400" b="1" dirty="0" smtClean="0">
                <a:latin typeface="宋体" pitchFamily="2" charset="-122"/>
              </a:rPr>
              <a:t>考试说明</a:t>
            </a:r>
            <a:r>
              <a:rPr lang="en-US" altLang="zh-CN" sz="2400" b="1" dirty="0" smtClean="0">
                <a:latin typeface="宋体" pitchFamily="2" charset="-122"/>
              </a:rPr>
              <a:t>》</a:t>
            </a:r>
            <a:r>
              <a:rPr lang="zh-CN" altLang="en-US" sz="2400" b="1" dirty="0" smtClean="0">
                <a:latin typeface="宋体" pitchFamily="2" charset="-122"/>
              </a:rPr>
              <a:t>的要求是：①评价文本的主要观点和基本倾向；②评价文本产生的社会价值和影响；③对文本的某种特色做深度的思考和判断。能力层级为</a:t>
            </a:r>
            <a:r>
              <a:rPr lang="en-US" altLang="zh-CN" sz="2400" b="1" dirty="0" smtClean="0">
                <a:latin typeface="宋体" pitchFamily="2" charset="-122"/>
              </a:rPr>
              <a:t>D</a:t>
            </a:r>
            <a:r>
              <a:rPr lang="zh-CN" altLang="en-US" sz="2400" b="1" dirty="0" smtClean="0">
                <a:latin typeface="宋体" pitchFamily="2" charset="-122"/>
              </a:rPr>
              <a:t>级。</a:t>
            </a:r>
          </a:p>
          <a:p>
            <a:pPr>
              <a:lnSpc>
                <a:spcPts val="3500"/>
              </a:lnSpc>
            </a:pPr>
            <a:endParaRPr lang="zh-CN" altLang="en-US" sz="2400" b="1" dirty="0">
              <a:latin typeface="宋体" pitchFamily="2" charset="-122"/>
            </a:endParaRP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buFontTx/>
              <a:buNone/>
              <a:defRPr/>
            </a:pPr>
            <a:r>
              <a:rPr lang="zh-CN" altLang="en-US" sz="2600" b="1">
                <a:solidFill>
                  <a:schemeClr val="bg1"/>
                </a:solidFill>
                <a:latin typeface="幼圆" pitchFamily="49" charset="-122"/>
                <a:ea typeface="幼圆" pitchFamily="49" charset="-122"/>
              </a:rPr>
              <a:t>考纲在线</a:t>
            </a:r>
          </a:p>
        </p:txBody>
      </p:sp>
      <p:sp>
        <p:nvSpPr>
          <p:cNvPr id="1060874"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48904"/>
                                        </p:tgtEl>
                                        <p:attrNameLst>
                                          <p:attrName>style.visibility</p:attrName>
                                        </p:attrNameLst>
                                      </p:cBhvr>
                                      <p:to>
                                        <p:strVal val="visible"/>
                                      </p:to>
                                    </p:set>
                                    <p:animEffect transition="in" filter="blinds(horizontal)">
                                      <p:cBhvr>
                                        <p:cTn id="12" dur="500"/>
                                        <p:tgtEl>
                                          <p:spTgt spid="848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8904" grpId="0"/>
      <p:bldP spid="12" grpId="0" animBg="1"/>
    </p:bldLst>
  </p:timing>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baseline="-250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baseline="-25000"/>
            </a:p>
          </p:txBody>
        </p:sp>
      </p:grpSp>
      <p:sp>
        <p:nvSpPr>
          <p:cNvPr id="849928"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a:lnSpc>
                <a:spcPts val="3500"/>
              </a:lnSpc>
            </a:pPr>
            <a:r>
              <a:rPr lang="zh-CN" altLang="en-US" sz="2400" b="1" dirty="0">
                <a:latin typeface="宋体" pitchFamily="2" charset="-122"/>
              </a:rPr>
              <a:t>　　</a:t>
            </a:r>
            <a:r>
              <a:rPr lang="zh-CN" altLang="en-US" sz="2400" b="1" dirty="0" smtClean="0">
                <a:latin typeface="宋体" pitchFamily="2" charset="-122"/>
              </a:rPr>
              <a:t>实用类文本在鉴赏评价方面，侧重评价文本的主要观点和基本倾向，如</a:t>
            </a:r>
            <a:r>
              <a:rPr lang="en-US" altLang="zh-CN" sz="2400" b="1" dirty="0" smtClean="0">
                <a:latin typeface="宋体" pitchFamily="2" charset="-122"/>
              </a:rPr>
              <a:t>2015</a:t>
            </a:r>
            <a:r>
              <a:rPr lang="zh-CN" altLang="en-US" sz="2400" b="1" dirty="0" smtClean="0">
                <a:latin typeface="宋体" pitchFamily="2" charset="-122"/>
              </a:rPr>
              <a:t>年福建卷，</a:t>
            </a:r>
            <a:r>
              <a:rPr lang="en-US" altLang="zh-CN" sz="2400" b="1" dirty="0" smtClean="0">
                <a:latin typeface="宋体" pitchFamily="2" charset="-122"/>
              </a:rPr>
              <a:t>2014</a:t>
            </a:r>
            <a:r>
              <a:rPr lang="zh-CN" altLang="en-US" sz="2400" b="1" dirty="0" smtClean="0">
                <a:latin typeface="宋体" pitchFamily="2" charset="-122"/>
              </a:rPr>
              <a:t>年、</a:t>
            </a:r>
            <a:r>
              <a:rPr lang="en-US" altLang="zh-CN" sz="2400" b="1" dirty="0" smtClean="0">
                <a:latin typeface="宋体" pitchFamily="2" charset="-122"/>
              </a:rPr>
              <a:t>2013</a:t>
            </a:r>
            <a:r>
              <a:rPr lang="zh-CN" altLang="en-US" sz="2400" b="1" dirty="0" smtClean="0">
                <a:latin typeface="宋体" pitchFamily="2" charset="-122"/>
              </a:rPr>
              <a:t>年、</a:t>
            </a:r>
            <a:r>
              <a:rPr lang="en-US" altLang="zh-CN" sz="2400" b="1" dirty="0" smtClean="0">
                <a:latin typeface="宋体" pitchFamily="2" charset="-122"/>
              </a:rPr>
              <a:t>2012</a:t>
            </a:r>
            <a:r>
              <a:rPr lang="zh-CN" altLang="en-US" sz="2400" b="1" dirty="0" smtClean="0">
                <a:latin typeface="宋体" pitchFamily="2" charset="-122"/>
              </a:rPr>
              <a:t>年辽宁卷、</a:t>
            </a:r>
            <a:r>
              <a:rPr lang="en-US" altLang="zh-CN" sz="2400" b="1" dirty="0" smtClean="0">
                <a:latin typeface="宋体" pitchFamily="2" charset="-122"/>
              </a:rPr>
              <a:t>2013</a:t>
            </a:r>
            <a:r>
              <a:rPr lang="zh-CN" altLang="en-US" sz="2400" b="1" dirty="0" smtClean="0">
                <a:latin typeface="宋体" pitchFamily="2" charset="-122"/>
              </a:rPr>
              <a:t>年新课标全国卷</a:t>
            </a:r>
            <a:r>
              <a:rPr lang="en-US" altLang="zh-CN" sz="2400" b="1" dirty="0" smtClean="0">
                <a:latin typeface="宋体" pitchFamily="2" charset="-122"/>
              </a:rPr>
              <a:t>Ⅰ</a:t>
            </a:r>
            <a:r>
              <a:rPr lang="zh-CN" altLang="en-US" sz="2400" b="1" dirty="0" smtClean="0">
                <a:latin typeface="宋体" pitchFamily="2" charset="-122"/>
              </a:rPr>
              <a:t>；评价文本产生的社会价值和影响，如</a:t>
            </a:r>
            <a:r>
              <a:rPr lang="en-US" altLang="zh-CN" sz="2400" b="1" dirty="0" smtClean="0">
                <a:latin typeface="宋体" pitchFamily="2" charset="-122"/>
              </a:rPr>
              <a:t>2007</a:t>
            </a:r>
            <a:r>
              <a:rPr lang="zh-CN" altLang="en-US" sz="2400" b="1" dirty="0" smtClean="0">
                <a:latin typeface="宋体" pitchFamily="2" charset="-122"/>
              </a:rPr>
              <a:t>年广东卷；对文本的某种特色做深度的思考和判断，如</a:t>
            </a:r>
            <a:r>
              <a:rPr lang="en-US" altLang="zh-CN" sz="2400" b="1" dirty="0" smtClean="0">
                <a:latin typeface="宋体" pitchFamily="2" charset="-122"/>
              </a:rPr>
              <a:t>2011</a:t>
            </a:r>
            <a:r>
              <a:rPr lang="zh-CN" altLang="en-US" sz="2400" b="1" dirty="0" smtClean="0">
                <a:latin typeface="宋体" pitchFamily="2" charset="-122"/>
              </a:rPr>
              <a:t>年新课标全国卷。从近几年的试题来看，对本考点的考查将会从作者的感情取向、人物思想的观点态度、评价文本中人物及相关事实、评价社会价值等方面设题。总之，鉴赏评价题在新课标高考中将会备受青睐。</a:t>
            </a:r>
          </a:p>
          <a:p>
            <a:pPr>
              <a:lnSpc>
                <a:spcPts val="3500"/>
              </a:lnSpc>
            </a:pPr>
            <a:endParaRPr lang="zh-CN" altLang="en-US" sz="2400" b="1" dirty="0">
              <a:latin typeface="宋体" pitchFamily="2" charset="-122"/>
            </a:endParaRP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buFontTx/>
              <a:buNone/>
              <a:defRPr/>
            </a:pPr>
            <a:r>
              <a:rPr lang="zh-CN" altLang="en-US" sz="2600" b="1">
                <a:solidFill>
                  <a:schemeClr val="bg1"/>
                </a:solidFill>
                <a:latin typeface="幼圆" pitchFamily="49" charset="-122"/>
                <a:ea typeface="幼圆" pitchFamily="49" charset="-122"/>
              </a:rPr>
              <a:t>考情透析</a:t>
            </a:r>
          </a:p>
        </p:txBody>
      </p:sp>
      <p:sp>
        <p:nvSpPr>
          <p:cNvPr id="1061898"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849928"/>
                                        </p:tgtEl>
                                        <p:attrNameLst>
                                          <p:attrName>style.visibility</p:attrName>
                                        </p:attrNameLst>
                                      </p:cBhvr>
                                      <p:to>
                                        <p:strVal val="visible"/>
                                      </p:to>
                                    </p:set>
                                    <p:animEffect transition="in" filter="diamond(in)">
                                      <p:cBhvr>
                                        <p:cTn id="12" dur="500"/>
                                        <p:tgtEl>
                                          <p:spTgt spid="849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28" grpId="0"/>
      <p:bldP spid="12" grpId="0" animBg="1"/>
    </p:bldLst>
  </p:timing>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algn="ctr" eaLnBrk="1" hangingPunct="1">
              <a:lnSpc>
                <a:spcPts val="3500"/>
              </a:lnSpc>
              <a:spcBef>
                <a:spcPct val="0"/>
              </a:spcBef>
              <a:buFont typeface="Arial" charset="0"/>
              <a:buNone/>
            </a:pPr>
            <a:r>
              <a:rPr lang="en-US" altLang="zh-CN" sz="2400" b="1" dirty="0">
                <a:solidFill>
                  <a:srgbClr val="0033CC"/>
                </a:solidFill>
                <a:effectLst>
                  <a:outerShdw blurRad="38100" dist="38100" dir="2700000" algn="tl">
                    <a:srgbClr val="C0C0C0"/>
                  </a:outerShdw>
                </a:effectLst>
                <a:latin typeface="宋体" pitchFamily="2" charset="-122"/>
              </a:rPr>
              <a:t>—— </a:t>
            </a:r>
            <a:r>
              <a:rPr lang="zh-CN" altLang="en-US" sz="2400" b="1" dirty="0">
                <a:solidFill>
                  <a:srgbClr val="0033CC"/>
                </a:solidFill>
                <a:effectLst>
                  <a:outerShdw blurRad="38100" dist="38100" dir="2700000" algn="tl">
                    <a:srgbClr val="C0C0C0"/>
                  </a:outerShdw>
                </a:effectLst>
                <a:latin typeface="宋体" pitchFamily="2" charset="-122"/>
              </a:rPr>
              <a:t>真题体验 </a:t>
            </a:r>
            <a:r>
              <a:rPr lang="en-US" altLang="zh-CN" sz="2400" b="1" dirty="0">
                <a:solidFill>
                  <a:srgbClr val="0033CC"/>
                </a:solidFill>
                <a:effectLst>
                  <a:outerShdw blurRad="38100" dist="38100" dir="2700000" algn="tl">
                    <a:srgbClr val="C0C0C0"/>
                  </a:outerShdw>
                </a:effectLst>
                <a:latin typeface="宋体" pitchFamily="2" charset="-122"/>
              </a:rPr>
              <a:t>——</a:t>
            </a:r>
            <a:r>
              <a:rPr lang="zh-CN" altLang="en-US" sz="2400" b="1" dirty="0">
                <a:latin typeface="宋体" pitchFamily="2" charset="-122"/>
              </a:rPr>
              <a:t>　</a:t>
            </a:r>
          </a:p>
          <a:p>
            <a:pPr marL="0" indent="0" eaLnBrk="1" hangingPunct="1">
              <a:lnSpc>
                <a:spcPts val="3500"/>
              </a:lnSpc>
              <a:spcBef>
                <a:spcPct val="0"/>
              </a:spcBef>
              <a:buNone/>
            </a:pPr>
            <a:r>
              <a:rPr lang="zh-CN" altLang="en-US" sz="2400" b="1" dirty="0" smtClean="0">
                <a:latin typeface="宋体" pitchFamily="2" charset="-122"/>
              </a:rPr>
              <a:t>［</a:t>
            </a:r>
            <a:r>
              <a:rPr lang="en-US" altLang="zh-CN" sz="2400" b="1" dirty="0" smtClean="0">
                <a:latin typeface="宋体" pitchFamily="2" charset="-122"/>
              </a:rPr>
              <a:t>2013·</a:t>
            </a:r>
            <a:r>
              <a:rPr lang="zh-CN" altLang="en-US" sz="2400" b="1" dirty="0" smtClean="0">
                <a:latin typeface="宋体" pitchFamily="2" charset="-122"/>
              </a:rPr>
              <a:t>新课标全国卷</a:t>
            </a:r>
            <a:r>
              <a:rPr lang="en-US" altLang="zh-CN" sz="2400" b="1" dirty="0" smtClean="0">
                <a:latin typeface="宋体" pitchFamily="2" charset="-122"/>
              </a:rPr>
              <a:t>Ⅰ</a:t>
            </a:r>
            <a:r>
              <a:rPr lang="zh-CN" altLang="en-US" sz="2400" b="1" dirty="0" smtClean="0">
                <a:latin typeface="宋体" pitchFamily="2" charset="-122"/>
              </a:rPr>
              <a:t>］阅读下面的文字，完成题目。</a:t>
            </a:r>
            <a:r>
              <a:rPr lang="en-US" altLang="zh-CN" sz="2400" b="1" dirty="0" smtClean="0">
                <a:latin typeface="宋体" pitchFamily="2" charset="-122"/>
              </a:rPr>
              <a:t>(25</a:t>
            </a:r>
            <a:r>
              <a:rPr lang="zh-CN" altLang="en-US" sz="2400" b="1" dirty="0" smtClean="0">
                <a:latin typeface="宋体" pitchFamily="2" charset="-122"/>
              </a:rPr>
              <a:t>分</a:t>
            </a:r>
            <a:r>
              <a:rPr lang="en-US" altLang="zh-CN" sz="2400" b="1" dirty="0" smtClean="0">
                <a:latin typeface="宋体" pitchFamily="2" charset="-122"/>
              </a:rPr>
              <a:t>)</a:t>
            </a:r>
          </a:p>
          <a:p>
            <a:pPr marL="0" indent="0" algn="ct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飞虎将军”陈纳德</a:t>
            </a:r>
          </a:p>
          <a:p>
            <a:pPr marL="0" indent="0" algn="ctr" eaLnBrk="1" hangingPunct="1">
              <a:lnSpc>
                <a:spcPts val="3500"/>
              </a:lnSpc>
              <a:spcBef>
                <a:spcPct val="0"/>
              </a:spcBef>
              <a:buFont typeface="Arial" charset="0"/>
              <a:buNone/>
            </a:pPr>
            <a:endParaRPr lang="zh-CN" altLang="en-US" sz="2400" b="1" dirty="0">
              <a:latin typeface="宋体" pitchFamily="2" charset="-122"/>
            </a:endParaRPr>
          </a:p>
          <a:p>
            <a:pPr marL="0" indent="628650" eaLnBrk="1" hangingPunct="1">
              <a:lnSpc>
                <a:spcPts val="3500"/>
              </a:lnSpc>
              <a:spcBef>
                <a:spcPct val="0"/>
              </a:spcBef>
              <a:buNone/>
            </a:pPr>
            <a:r>
              <a:rPr lang="zh-CN" altLang="en-US" sz="2400" b="1" dirty="0" smtClean="0">
                <a:latin typeface="宋体" pitchFamily="2" charset="-122"/>
              </a:rPr>
              <a:t>二十世纪三四十年代，中国人民正遭受着日本法西斯的疯狂蹂躏。战争中，从空中给予日本敌机致命打击的，是赫赫有名的美国“飞虎队”，其队长则是有着“飞虎将军”美称的陈纳德。</a:t>
            </a:r>
          </a:p>
          <a:p>
            <a:pPr marL="0" indent="628650" eaLnBrk="1" hangingPunct="1">
              <a:lnSpc>
                <a:spcPts val="3500"/>
              </a:lnSpc>
              <a:spcBef>
                <a:spcPct val="0"/>
              </a:spcBef>
              <a:buNone/>
            </a:pPr>
            <a:r>
              <a:rPr lang="en-US" altLang="zh-CN" sz="2400" b="1" dirty="0" smtClean="0">
                <a:latin typeface="宋体" pitchFamily="2" charset="-122"/>
              </a:rPr>
              <a:t>1937</a:t>
            </a:r>
            <a:r>
              <a:rPr lang="zh-CN" altLang="en-US" sz="2400" b="1" dirty="0" smtClean="0">
                <a:latin typeface="宋体" pitchFamily="2" charset="-122"/>
              </a:rPr>
              <a:t>年，中日之战一触即发，增强中国空军作战能力迫在眉睫。当时，陈纳德已经从美国空军退役，他的朋友，在中国担任中央信托局机要顾问的霍勃鲁克非常欣赏他</a:t>
            </a: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4"/>
          <p:cNvGrpSpPr>
            <a:grpSpLocks/>
          </p:cNvGrpSpPr>
          <p:nvPr/>
        </p:nvGrpSpPr>
        <p:grpSpPr bwMode="auto">
          <a:xfrm>
            <a:off x="1588" y="777875"/>
            <a:ext cx="609600" cy="2003425"/>
            <a:chOff x="0" y="0"/>
            <a:chExt cx="384" cy="1262"/>
          </a:xfrm>
        </p:grpSpPr>
        <p:pic>
          <p:nvPicPr>
            <p:cNvPr id="1062918"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6291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6292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barn(inVertical)">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box(in)">
                                      <p:cBhvr>
                                        <p:cTn id="23" dur="500"/>
                                        <p:tgtEl>
                                          <p:spTgt spid="3">
                                            <p:txEl>
                                              <p:pRg st="1" end="1"/>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box(in)">
                                      <p:cBhvr>
                                        <p:cTn id="26" dur="500"/>
                                        <p:tgtEl>
                                          <p:spTgt spid="3">
                                            <p:txEl>
                                              <p:pRg st="2" end="2"/>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blinds(horizontal)">
                                      <p:cBhvr>
                                        <p:cTn id="29" dur="500"/>
                                        <p:tgtEl>
                                          <p:spTgt spid="3">
                                            <p:txEl>
                                              <p:pRg st="4" end="4"/>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spcBef>
                <a:spcPct val="0"/>
              </a:spcBef>
            </a:pPr>
            <a:r>
              <a:rPr lang="zh-CN" altLang="en-US" sz="2400" b="1" dirty="0" smtClean="0">
                <a:latin typeface="宋体" pitchFamily="2" charset="-122"/>
              </a:rPr>
              <a:t>精湛的飞行技术和过人的军事才能，推荐他来华担任国民政府航空委员会顾问，并给他寄去国民政府航空委员会秘书长宋美龄的亲笔邀请信。</a:t>
            </a:r>
            <a:r>
              <a:rPr lang="en-US" altLang="zh-CN" sz="2400" b="1" dirty="0" smtClean="0">
                <a:latin typeface="宋体" pitchFamily="2" charset="-122"/>
              </a:rPr>
              <a:t>5</a:t>
            </a:r>
            <a:r>
              <a:rPr lang="zh-CN" altLang="en-US" sz="2400" b="1" dirty="0" smtClean="0">
                <a:latin typeface="宋体" pitchFamily="2" charset="-122"/>
              </a:rPr>
              <a:t>月，陈纳德来到上海作为期三个月的考察。在上海，陈纳德受到民众的热情欢迎和宋美龄的接见。他在日记中写道：“我终于在中国了。希望能在这里为正在争取民族团结和争取新生活的人民效劳。”</a:t>
            </a:r>
          </a:p>
          <a:p>
            <a:pPr indent="628650">
              <a:lnSpc>
                <a:spcPts val="3500"/>
              </a:lnSpc>
              <a:spcBef>
                <a:spcPct val="0"/>
              </a:spcBef>
            </a:pPr>
            <a:r>
              <a:rPr lang="en-US" altLang="zh-CN" sz="2400" b="1" dirty="0" smtClean="0">
                <a:latin typeface="宋体" pitchFamily="2" charset="-122"/>
              </a:rPr>
              <a:t>7</a:t>
            </a:r>
            <a:r>
              <a:rPr lang="zh-CN" altLang="en-US" sz="2400" b="1" dirty="0" smtClean="0">
                <a:latin typeface="宋体" pitchFamily="2" charset="-122"/>
              </a:rPr>
              <a:t>月</a:t>
            </a:r>
            <a:r>
              <a:rPr lang="en-US" altLang="zh-CN" sz="2400" b="1" dirty="0" smtClean="0">
                <a:latin typeface="宋体" pitchFamily="2" charset="-122"/>
              </a:rPr>
              <a:t>7</a:t>
            </a:r>
            <a:r>
              <a:rPr lang="zh-CN" altLang="en-US" sz="2400" b="1" dirty="0" smtClean="0">
                <a:latin typeface="宋体" pitchFamily="2" charset="-122"/>
              </a:rPr>
              <a:t>日卢沟桥事变，日本发动全面侵华战争。陈纳德听到消息，当即决定留在中国，表示愿在任何能尽其所能的岗位上服务。他认为“中国对日之战，是美国也将卷入的太平洋之战的序幕”，他要为中国，也为自己即将卷入战争的祖国尽一份力量。此后，陈纳德在芷江、昆明等地筹建航校，训练飞行员，悉心传授战斗机飞行技术和作战</a:t>
            </a: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3" name="Group 4"/>
          <p:cNvGrpSpPr>
            <a:grpSpLocks/>
          </p:cNvGrpSpPr>
          <p:nvPr/>
        </p:nvGrpSpPr>
        <p:grpSpPr bwMode="auto">
          <a:xfrm>
            <a:off x="1588" y="777875"/>
            <a:ext cx="609600" cy="2003425"/>
            <a:chOff x="0" y="0"/>
            <a:chExt cx="384" cy="1262"/>
          </a:xfrm>
        </p:grpSpPr>
        <p:pic>
          <p:nvPicPr>
            <p:cNvPr id="1063942"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6394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6394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战术，他多年前的军事理论著作</a:t>
            </a:r>
            <a:r>
              <a:rPr lang="en-US" altLang="zh-CN" sz="2400" b="1" dirty="0" smtClean="0">
                <a:latin typeface="宋体" pitchFamily="2" charset="-122"/>
              </a:rPr>
              <a:t>《</a:t>
            </a:r>
            <a:r>
              <a:rPr lang="zh-CN" altLang="en-US" sz="2400" b="1" dirty="0" smtClean="0">
                <a:latin typeface="宋体" pitchFamily="2" charset="-122"/>
              </a:rPr>
              <a:t>防御性追击的作用</a:t>
            </a:r>
            <a:r>
              <a:rPr lang="en-US" altLang="zh-CN" sz="2400" b="1" dirty="0" smtClean="0">
                <a:latin typeface="宋体" pitchFamily="2" charset="-122"/>
              </a:rPr>
              <a:t>》</a:t>
            </a:r>
            <a:r>
              <a:rPr lang="zh-CN" altLang="en-US" sz="2400" b="1" dirty="0" smtClean="0">
                <a:latin typeface="宋体" pitchFamily="2" charset="-122"/>
              </a:rPr>
              <a:t>终于有了用武之地。同时，他着手建立一个全国性的地面空袭警报系统，以便战斗机驾驶员及时拦击敌机。为了增强空军的战斗力，</a:t>
            </a:r>
            <a:r>
              <a:rPr lang="en-US" altLang="zh-CN" sz="2400" b="1" dirty="0" smtClean="0">
                <a:latin typeface="宋体" pitchFamily="2" charset="-122"/>
              </a:rPr>
              <a:t>1940</a:t>
            </a:r>
            <a:r>
              <a:rPr lang="zh-CN" altLang="en-US" sz="2400" b="1" dirty="0" smtClean="0">
                <a:latin typeface="宋体" pitchFamily="2" charset="-122"/>
              </a:rPr>
              <a:t>年</a:t>
            </a:r>
            <a:r>
              <a:rPr lang="en-US" altLang="zh-CN" sz="2400" b="1" dirty="0" smtClean="0">
                <a:latin typeface="宋体" pitchFamily="2" charset="-122"/>
              </a:rPr>
              <a:t>10</a:t>
            </a:r>
            <a:r>
              <a:rPr lang="zh-CN" altLang="en-US" sz="2400" b="1" dirty="0" smtClean="0">
                <a:latin typeface="宋体" pitchFamily="2" charset="-122"/>
              </a:rPr>
              <a:t>月，陈纳德赴美招募志愿者。虽遭遇了很多挫折，但从未放弃。经过将近一年的艰苦努力，志愿队组建成功，后被编入美国陆军航空队。</a:t>
            </a:r>
          </a:p>
          <a:p>
            <a:pPr indent="628650">
              <a:lnSpc>
                <a:spcPts val="3500"/>
              </a:lnSpc>
            </a:pPr>
            <a:r>
              <a:rPr lang="en-US" altLang="zh-CN" sz="2400" b="1" dirty="0" smtClean="0">
                <a:latin typeface="宋体" pitchFamily="2" charset="-122"/>
              </a:rPr>
              <a:t>1941</a:t>
            </a:r>
            <a:r>
              <a:rPr lang="zh-CN" altLang="en-US" sz="2400" b="1" dirty="0" smtClean="0">
                <a:latin typeface="宋体" pitchFamily="2" charset="-122"/>
              </a:rPr>
              <a:t>年</a:t>
            </a:r>
            <a:r>
              <a:rPr lang="en-US" altLang="zh-CN" sz="2400" b="1" dirty="0" smtClean="0">
                <a:latin typeface="宋体" pitchFamily="2" charset="-122"/>
              </a:rPr>
              <a:t>12</a:t>
            </a:r>
            <a:r>
              <a:rPr lang="zh-CN" altLang="en-US" sz="2400" b="1" dirty="0" smtClean="0">
                <a:latin typeface="宋体" pitchFamily="2" charset="-122"/>
              </a:rPr>
              <a:t>月</a:t>
            </a:r>
            <a:r>
              <a:rPr lang="en-US" altLang="zh-CN" sz="2400" b="1" dirty="0" smtClean="0">
                <a:latin typeface="宋体" pitchFamily="2" charset="-122"/>
              </a:rPr>
              <a:t>7</a:t>
            </a:r>
            <a:r>
              <a:rPr lang="zh-CN" altLang="en-US" sz="2400" b="1" dirty="0" smtClean="0">
                <a:latin typeface="宋体" pitchFamily="2" charset="-122"/>
              </a:rPr>
              <a:t>日，珍珠港事件爆发，太平洋战争全面展开。</a:t>
            </a:r>
            <a:r>
              <a:rPr lang="en-US" altLang="zh-CN" sz="2400" b="1" dirty="0" smtClean="0">
                <a:latin typeface="宋体" pitchFamily="2" charset="-122"/>
              </a:rPr>
              <a:t>20</a:t>
            </a:r>
            <a:r>
              <a:rPr lang="zh-CN" altLang="en-US" sz="2400" b="1" dirty="0" smtClean="0">
                <a:latin typeface="宋体" pitchFamily="2" charset="-122"/>
              </a:rPr>
              <a:t>日，志愿队在昆明和日军进行第一次正面交锋。日军来犯的</a:t>
            </a:r>
            <a:r>
              <a:rPr lang="en-US" altLang="zh-CN" sz="2400" b="1" dirty="0" smtClean="0">
                <a:latin typeface="宋体" pitchFamily="2" charset="-122"/>
              </a:rPr>
              <a:t>10</a:t>
            </a:r>
            <a:r>
              <a:rPr lang="zh-CN" altLang="en-US" sz="2400" b="1" dirty="0" smtClean="0">
                <a:latin typeface="宋体" pitchFamily="2" charset="-122"/>
              </a:rPr>
              <a:t>架轰炸机有</a:t>
            </a:r>
            <a:r>
              <a:rPr lang="en-US" altLang="zh-CN" sz="2400" b="1" dirty="0" smtClean="0">
                <a:latin typeface="宋体" pitchFamily="2" charset="-122"/>
              </a:rPr>
              <a:t>6</a:t>
            </a:r>
            <a:r>
              <a:rPr lang="zh-CN" altLang="en-US" sz="2400" b="1" dirty="0" smtClean="0">
                <a:latin typeface="宋体" pitchFamily="2" charset="-122"/>
              </a:rPr>
              <a:t>架被击落，逃跑的</a:t>
            </a:r>
            <a:r>
              <a:rPr lang="en-US" altLang="zh-CN" sz="2400" b="1" dirty="0" smtClean="0">
                <a:latin typeface="宋体" pitchFamily="2" charset="-122"/>
              </a:rPr>
              <a:t>4</a:t>
            </a:r>
            <a:r>
              <a:rPr lang="zh-CN" altLang="en-US" sz="2400" b="1" dirty="0" smtClean="0">
                <a:latin typeface="宋体" pitchFamily="2" charset="-122"/>
              </a:rPr>
              <a:t>架中又有</a:t>
            </a:r>
            <a:r>
              <a:rPr lang="en-US" altLang="zh-CN" sz="2400" b="1" dirty="0" smtClean="0">
                <a:latin typeface="宋体" pitchFamily="2" charset="-122"/>
              </a:rPr>
              <a:t>3</a:t>
            </a:r>
            <a:r>
              <a:rPr lang="zh-CN" altLang="en-US" sz="2400" b="1" dirty="0" smtClean="0">
                <a:latin typeface="宋体" pitchFamily="2" charset="-122"/>
              </a:rPr>
              <a:t>架损于途中。而志愿队的飞机全部安全返航，只有</a:t>
            </a:r>
            <a:r>
              <a:rPr lang="en-US" altLang="zh-CN" sz="2400" b="1" dirty="0" smtClean="0">
                <a:latin typeface="宋体" pitchFamily="2" charset="-122"/>
              </a:rPr>
              <a:t>1</a:t>
            </a:r>
            <a:r>
              <a:rPr lang="zh-CN" altLang="en-US" sz="2400" b="1" dirty="0" smtClean="0">
                <a:latin typeface="宋体" pitchFamily="2" charset="-122"/>
              </a:rPr>
              <a:t>名驾驶员受轻伤。首战告捷，给饱受日机轰炸的昆明人民以极大的鼓舞。当天晚上，昆明各界人士为志愿队举行了盛大</a:t>
            </a:r>
          </a:p>
          <a:p>
            <a:pPr indent="628650">
              <a:lnSpc>
                <a:spcPts val="3500"/>
              </a:lnSpc>
            </a:pP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3" name="Group 4"/>
          <p:cNvGrpSpPr>
            <a:grpSpLocks/>
          </p:cNvGrpSpPr>
          <p:nvPr/>
        </p:nvGrpSpPr>
        <p:grpSpPr bwMode="auto">
          <a:xfrm>
            <a:off x="1588" y="777875"/>
            <a:ext cx="609600" cy="2003425"/>
            <a:chOff x="0" y="0"/>
            <a:chExt cx="384" cy="1262"/>
          </a:xfrm>
        </p:grpSpPr>
        <p:pic>
          <p:nvPicPr>
            <p:cNvPr id="1064966"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6496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6496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的庆功会。陈纳德深受感动，热泪不禁涌出</a:t>
            </a:r>
            <a:r>
              <a:rPr lang="en-US" altLang="zh-CN" sz="2400" b="1" dirty="0" smtClean="0">
                <a:latin typeface="宋体" pitchFamily="2" charset="-122"/>
              </a:rPr>
              <a:t>……</a:t>
            </a:r>
            <a:r>
              <a:rPr lang="zh-CN" altLang="en-US" sz="2400" b="1" dirty="0" smtClean="0">
                <a:latin typeface="宋体" pitchFamily="2" charset="-122"/>
              </a:rPr>
              <a:t>报纸头版头条报道战斗经过，称美国志愿队的飞机是“飞虎”，“飞虎队”从此成为志愿队的代称。</a:t>
            </a:r>
            <a:endParaRPr lang="en-US" altLang="zh-CN" sz="2400" b="1" dirty="0" smtClean="0">
              <a:latin typeface="宋体" pitchFamily="2" charset="-122"/>
            </a:endParaRPr>
          </a:p>
          <a:p>
            <a:pPr indent="628650">
              <a:lnSpc>
                <a:spcPts val="3500"/>
              </a:lnSpc>
            </a:pPr>
            <a:r>
              <a:rPr lang="zh-CN" altLang="en-US" sz="2400" b="1" dirty="0" smtClean="0">
                <a:latin typeface="宋体" pitchFamily="2" charset="-122"/>
              </a:rPr>
              <a:t>次日清晨，陈纳德收到驻扎在缅甸首都仰光的第三中队的报告，说有敌机在附近出没。陈纳德立即复电说：“据过去日本人的惯例，侦察机出现区域的地面重要军事目标，将会在次日，最迟不超过三日遭到空袭，务必严加戒备。”果然不出所料，</a:t>
            </a:r>
            <a:r>
              <a:rPr lang="en-US" altLang="zh-CN" sz="2400" b="1" dirty="0" smtClean="0">
                <a:latin typeface="宋体" pitchFamily="2" charset="-122"/>
              </a:rPr>
              <a:t>23</a:t>
            </a:r>
            <a:r>
              <a:rPr lang="zh-CN" altLang="en-US" sz="2400" b="1" dirty="0" smtClean="0">
                <a:latin typeface="宋体" pitchFamily="2" charset="-122"/>
              </a:rPr>
              <a:t>日开始，日军连续空袭仰光，飞虎队第三中队和英国皇家空军迎头痛击，给日军以沉重打击。仰光的连续空战，吸引了全世界的目光，陈纳德也从一个鲜为人知的、退役的美国陆军航空队上尉，成为名扬天下的新闻人物。</a:t>
            </a:r>
          </a:p>
          <a:p>
            <a:pPr>
              <a:lnSpc>
                <a:spcPts val="3500"/>
              </a:lnSpc>
            </a:pP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3" name="Group 4"/>
          <p:cNvGrpSpPr>
            <a:grpSpLocks/>
          </p:cNvGrpSpPr>
          <p:nvPr/>
        </p:nvGrpSpPr>
        <p:grpSpPr bwMode="auto">
          <a:xfrm>
            <a:off x="1588" y="777875"/>
            <a:ext cx="609600" cy="2003425"/>
            <a:chOff x="0" y="0"/>
            <a:chExt cx="384" cy="1262"/>
          </a:xfrm>
        </p:grpSpPr>
        <p:pic>
          <p:nvPicPr>
            <p:cNvPr id="1065990"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6599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6599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indent="628650">
              <a:lnSpc>
                <a:spcPts val="3500"/>
              </a:lnSpc>
            </a:pPr>
            <a:r>
              <a:rPr lang="zh-CN" altLang="en-US" sz="2400" b="1" dirty="0" smtClean="0">
                <a:latin typeface="宋体" pitchFamily="2" charset="-122"/>
              </a:rPr>
              <a:t>此后，飞虎队又在怒江阻截战、桂林保卫战等战役中，取得一个又一个重大胜利，沉重打击了日本法西斯，为中国人民战胜日本侵略者，也为世界反法西斯斗争的胜利做出巨大贡献。陈纳德</a:t>
            </a:r>
            <a:r>
              <a:rPr lang="en-US" altLang="zh-CN" sz="2400" b="1" dirty="0" smtClean="0">
                <a:latin typeface="宋体" pitchFamily="2" charset="-122"/>
              </a:rPr>
              <a:t>1942</a:t>
            </a:r>
            <a:r>
              <a:rPr lang="zh-CN" altLang="en-US" sz="2400" b="1" dirty="0" smtClean="0">
                <a:latin typeface="宋体" pitchFamily="2" charset="-122"/>
              </a:rPr>
              <a:t>年晋升为准将后，主动向中国政府提出停发津贴。</a:t>
            </a:r>
            <a:r>
              <a:rPr lang="en-US" altLang="zh-CN" sz="2400" b="1" dirty="0" smtClean="0">
                <a:latin typeface="宋体" pitchFamily="2" charset="-122"/>
              </a:rPr>
              <a:t>1943</a:t>
            </a:r>
            <a:r>
              <a:rPr lang="zh-CN" altLang="en-US" sz="2400" b="1" dirty="0" smtClean="0">
                <a:latin typeface="宋体" pitchFamily="2" charset="-122"/>
              </a:rPr>
              <a:t>年晋升为少将，同年</a:t>
            </a:r>
            <a:r>
              <a:rPr lang="en-US" altLang="zh-CN" sz="2400" b="1" dirty="0" smtClean="0">
                <a:latin typeface="宋体" pitchFamily="2" charset="-122"/>
              </a:rPr>
              <a:t>12</a:t>
            </a:r>
            <a:r>
              <a:rPr lang="zh-CN" altLang="en-US" sz="2400" b="1" dirty="0" smtClean="0">
                <a:latin typeface="宋体" pitchFamily="2" charset="-122"/>
              </a:rPr>
              <a:t>月，成为美国著名的</a:t>
            </a:r>
            <a:r>
              <a:rPr lang="en-US" altLang="zh-CN" sz="2400" b="1" dirty="0" smtClean="0">
                <a:latin typeface="宋体" pitchFamily="2" charset="-122"/>
              </a:rPr>
              <a:t>《</a:t>
            </a:r>
            <a:r>
              <a:rPr lang="zh-CN" altLang="en-US" sz="2400" b="1" dirty="0" smtClean="0">
                <a:latin typeface="宋体" pitchFamily="2" charset="-122"/>
              </a:rPr>
              <a:t>时代</a:t>
            </a:r>
            <a:r>
              <a:rPr lang="en-US" altLang="zh-CN" sz="2400" b="1" dirty="0" smtClean="0">
                <a:latin typeface="宋体" pitchFamily="2" charset="-122"/>
              </a:rPr>
              <a:t>》</a:t>
            </a:r>
            <a:r>
              <a:rPr lang="zh-CN" altLang="en-US" sz="2400" b="1" dirty="0" smtClean="0">
                <a:latin typeface="宋体" pitchFamily="2" charset="-122"/>
              </a:rPr>
              <a:t>杂志的封面人物。</a:t>
            </a:r>
            <a:r>
              <a:rPr lang="en-US" altLang="zh-CN" sz="2400" b="1" dirty="0" smtClean="0">
                <a:latin typeface="宋体" pitchFamily="2" charset="-122"/>
              </a:rPr>
              <a:t>1958</a:t>
            </a:r>
            <a:r>
              <a:rPr lang="zh-CN" altLang="en-US" sz="2400" b="1" dirty="0" smtClean="0">
                <a:latin typeface="宋体" pitchFamily="2" charset="-122"/>
              </a:rPr>
              <a:t>年临终前又晋升为中将。</a:t>
            </a:r>
          </a:p>
          <a:p>
            <a:pPr indent="628650">
              <a:lnSpc>
                <a:spcPts val="3500"/>
              </a:lnSpc>
            </a:pPr>
            <a:r>
              <a:rPr lang="zh-CN" altLang="en-US" sz="2400" b="1" dirty="0" smtClean="0">
                <a:latin typeface="宋体" pitchFamily="2" charset="-122"/>
              </a:rPr>
              <a:t>抗战八年，陈纳德领导的飞虎队和中国人民风雨同舟，生死与共，建立了深厚的友谊。</a:t>
            </a:r>
            <a:r>
              <a:rPr lang="en-US" altLang="zh-CN" sz="2400" b="1" dirty="0" smtClean="0">
                <a:latin typeface="宋体" pitchFamily="2" charset="-122"/>
              </a:rPr>
              <a:t>1945</a:t>
            </a:r>
            <a:r>
              <a:rPr lang="zh-CN" altLang="en-US" sz="2400" b="1" dirty="0" smtClean="0">
                <a:latin typeface="宋体" pitchFamily="2" charset="-122"/>
              </a:rPr>
              <a:t>年飞虎队解散时，陈纳德受到中国国民政府的最高嘉奖。在中国，陈纳德还收获了爱情，</a:t>
            </a:r>
            <a:r>
              <a:rPr lang="en-US" altLang="zh-CN" sz="2400" b="1" dirty="0" smtClean="0">
                <a:latin typeface="宋体" pitchFamily="2" charset="-122"/>
              </a:rPr>
              <a:t>1947</a:t>
            </a:r>
            <a:r>
              <a:rPr lang="zh-CN" altLang="en-US" sz="2400" b="1" dirty="0" smtClean="0">
                <a:latin typeface="宋体" pitchFamily="2" charset="-122"/>
              </a:rPr>
              <a:t>年和中国记者陈香梅喜结良缘。陈纳德的命运和中国紧密地联系在一起，正如他所说的，“我虽然</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3" name="Group 4"/>
          <p:cNvGrpSpPr>
            <a:grpSpLocks/>
          </p:cNvGrpSpPr>
          <p:nvPr/>
        </p:nvGrpSpPr>
        <p:grpSpPr bwMode="auto">
          <a:xfrm>
            <a:off x="1588" y="777875"/>
            <a:ext cx="609600" cy="2003425"/>
            <a:chOff x="0" y="0"/>
            <a:chExt cx="384" cy="1262"/>
          </a:xfrm>
        </p:grpSpPr>
        <p:pic>
          <p:nvPicPr>
            <p:cNvPr id="1067014"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6701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6701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是美国人，但我和中国发生了如此密切的关系，大家共患难，同生死，所以我也算是半个中国人”。</a:t>
            </a:r>
            <a:endParaRPr lang="en-US" altLang="zh-CN" sz="2400" b="1" dirty="0" smtClean="0">
              <a:latin typeface="宋体" pitchFamily="2" charset="-122"/>
            </a:endParaRPr>
          </a:p>
          <a:p>
            <a:pPr indent="628650">
              <a:lnSpc>
                <a:spcPts val="3500"/>
              </a:lnSpc>
            </a:pPr>
            <a:r>
              <a:rPr lang="zh-CN" altLang="en-US" sz="2400" b="1" dirty="0" smtClean="0">
                <a:latin typeface="宋体" pitchFamily="2" charset="-122"/>
              </a:rPr>
              <a:t>陈纳德去世后，安葬在美国阿林顿公墓。墓碑正面镌刻着他生前获得的各种奖章和勋章，背面写着“陈纳德将军之墓”七个中文大字。</a:t>
            </a:r>
          </a:p>
          <a:p>
            <a:pPr algn="r">
              <a:lnSpc>
                <a:spcPts val="3500"/>
              </a:lnSpc>
            </a:pPr>
            <a:r>
              <a:rPr lang="en-US" altLang="zh-CN" sz="2400" b="1" dirty="0" smtClean="0">
                <a:latin typeface="宋体" pitchFamily="2" charset="-122"/>
              </a:rPr>
              <a:t>(</a:t>
            </a:r>
            <a:r>
              <a:rPr lang="zh-CN" altLang="en-US" sz="2400" b="1" dirty="0" smtClean="0">
                <a:latin typeface="宋体" pitchFamily="2" charset="-122"/>
              </a:rPr>
              <a:t>摘编自赵家业</a:t>
            </a:r>
            <a:r>
              <a:rPr lang="en-US" altLang="zh-CN" sz="2400" b="1" dirty="0" smtClean="0">
                <a:latin typeface="宋体" pitchFamily="2" charset="-122"/>
              </a:rPr>
              <a:t>《</a:t>
            </a:r>
            <a:r>
              <a:rPr lang="zh-CN" altLang="en-US" sz="2400" b="1" dirty="0" smtClean="0">
                <a:latin typeface="宋体" pitchFamily="2" charset="-122"/>
              </a:rPr>
              <a:t>陈纳德</a:t>
            </a:r>
            <a:r>
              <a:rPr lang="en-US" altLang="zh-CN" sz="2400" b="1" dirty="0" smtClean="0">
                <a:latin typeface="宋体" pitchFamily="2" charset="-122"/>
              </a:rPr>
              <a:t>》)</a:t>
            </a:r>
          </a:p>
          <a:p>
            <a:pPr>
              <a:lnSpc>
                <a:spcPts val="3500"/>
              </a:lnSpc>
            </a:pPr>
            <a:r>
              <a:rPr lang="en-US" altLang="zh-CN" sz="2400" b="1" dirty="0" smtClean="0">
                <a:latin typeface="宋体" pitchFamily="2" charset="-122"/>
              </a:rPr>
              <a:t>[</a:t>
            </a:r>
            <a:r>
              <a:rPr lang="zh-CN" altLang="en-US" sz="2400" b="1" dirty="0" smtClean="0">
                <a:latin typeface="宋体" pitchFamily="2" charset="-122"/>
              </a:rPr>
              <a:t>相关链接</a:t>
            </a:r>
            <a:r>
              <a:rPr lang="en-US" altLang="zh-CN" sz="2400" b="1" dirty="0" smtClean="0">
                <a:latin typeface="宋体" pitchFamily="2" charset="-122"/>
              </a:rPr>
              <a:t>]</a:t>
            </a:r>
          </a:p>
          <a:p>
            <a:pPr indent="628650">
              <a:lnSpc>
                <a:spcPts val="3500"/>
              </a:lnSpc>
            </a:pPr>
            <a:r>
              <a:rPr lang="en-US" altLang="zh-CN" sz="2400" b="1" dirty="0" smtClean="0">
                <a:latin typeface="宋体" pitchFamily="2" charset="-122"/>
              </a:rPr>
              <a:t>①</a:t>
            </a:r>
            <a:r>
              <a:rPr lang="zh-CN" altLang="en-US" sz="2400" b="1" dirty="0" smtClean="0">
                <a:latin typeface="宋体" pitchFamily="2" charset="-122"/>
              </a:rPr>
              <a:t>抗战初期，美国政府对日本侵华战争持“中立”态度，日本人知道有美国顾问在华帮助中国，要求美国下令让他们离开。美国国务院发布撤回命令，但陈纳德拒不执行，他斩钉截铁地说：“日本人离开中国时，我会高高兴兴地离开中国。”</a:t>
            </a:r>
          </a:p>
          <a:p>
            <a:pPr>
              <a:lnSpc>
                <a:spcPts val="3500"/>
              </a:lnSpc>
            </a:pPr>
            <a:r>
              <a:rPr lang="en-US" altLang="zh-CN" sz="2400" b="1" dirty="0" smtClean="0">
                <a:latin typeface="宋体" pitchFamily="2" charset="-122"/>
              </a:rPr>
              <a:t>    </a:t>
            </a: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3" name="Group 4"/>
          <p:cNvGrpSpPr>
            <a:grpSpLocks/>
          </p:cNvGrpSpPr>
          <p:nvPr/>
        </p:nvGrpSpPr>
        <p:grpSpPr bwMode="auto">
          <a:xfrm>
            <a:off x="1588" y="777875"/>
            <a:ext cx="609600" cy="2003425"/>
            <a:chOff x="0" y="0"/>
            <a:chExt cx="384" cy="1262"/>
          </a:xfrm>
        </p:grpSpPr>
        <p:pic>
          <p:nvPicPr>
            <p:cNvPr id="1068038"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6803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6804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gn="r">
              <a:lnSpc>
                <a:spcPts val="3500"/>
              </a:lnSpc>
            </a:pPr>
            <a:r>
              <a:rPr lang="zh-CN" altLang="en-US" sz="2400" b="1" dirty="0">
                <a:latin typeface="宋体" pitchFamily="2" charset="-122"/>
              </a:rPr>
              <a:t>   </a:t>
            </a:r>
            <a:r>
              <a:rPr lang="en-US" altLang="zh-CN" sz="2400" b="1" dirty="0" smtClean="0">
                <a:latin typeface="宋体" pitchFamily="2" charset="-122"/>
              </a:rPr>
              <a:t>(</a:t>
            </a:r>
            <a:r>
              <a:rPr lang="zh-CN" altLang="en-US" sz="2400" b="1" dirty="0" smtClean="0">
                <a:latin typeface="宋体" pitchFamily="2" charset="-122"/>
              </a:rPr>
              <a:t>百度百科</a:t>
            </a:r>
            <a:r>
              <a:rPr lang="en-US" altLang="zh-CN" sz="2400" b="1" dirty="0" smtClean="0">
                <a:latin typeface="宋体" pitchFamily="2" charset="-122"/>
              </a:rPr>
              <a:t>)</a:t>
            </a:r>
          </a:p>
          <a:p>
            <a:pPr indent="628650">
              <a:lnSpc>
                <a:spcPts val="3500"/>
              </a:lnSpc>
            </a:pPr>
            <a:r>
              <a:rPr lang="zh-CN" altLang="en-US" sz="2400" b="1" dirty="0" smtClean="0">
                <a:latin typeface="宋体" pitchFamily="2" charset="-122"/>
              </a:rPr>
              <a:t>②中国人的友谊最宝贵的表现，莫过于在日军占领区冒着生命危险搭救被追杀的美国飞行员和从那些地区不断地送来情报</a:t>
            </a:r>
            <a:r>
              <a:rPr lang="en-US" altLang="zh-CN" sz="2400" b="1" dirty="0" smtClean="0">
                <a:latin typeface="宋体" pitchFamily="2" charset="-122"/>
              </a:rPr>
              <a:t>……</a:t>
            </a:r>
            <a:r>
              <a:rPr lang="zh-CN" altLang="en-US" sz="2400" b="1" dirty="0" smtClean="0">
                <a:latin typeface="宋体" pitchFamily="2" charset="-122"/>
              </a:rPr>
              <a:t>为了扩建在成都郊外的飞机跑道，那里一下子就聚集了三十余万民工，三个月就完成了全部工程。</a:t>
            </a:r>
          </a:p>
          <a:p>
            <a:pPr algn="r">
              <a:lnSpc>
                <a:spcPts val="3500"/>
              </a:lnSpc>
            </a:pPr>
            <a:r>
              <a:rPr lang="en-US" altLang="zh-CN" sz="2400" b="1" dirty="0" smtClean="0">
                <a:latin typeface="宋体" pitchFamily="2" charset="-122"/>
              </a:rPr>
              <a:t>(《</a:t>
            </a:r>
            <a:r>
              <a:rPr lang="zh-CN" altLang="en-US" sz="2400" b="1" dirty="0" smtClean="0">
                <a:latin typeface="宋体" pitchFamily="2" charset="-122"/>
              </a:rPr>
              <a:t>陈纳德回忆录</a:t>
            </a:r>
            <a:r>
              <a:rPr lang="en-US" altLang="zh-CN" sz="2400" b="1" dirty="0" smtClean="0">
                <a:latin typeface="宋体" pitchFamily="2" charset="-122"/>
              </a:rPr>
              <a:t>》)</a:t>
            </a:r>
          </a:p>
          <a:p>
            <a:pPr indent="628650">
              <a:lnSpc>
                <a:spcPts val="3500"/>
              </a:lnSpc>
            </a:pPr>
            <a:r>
              <a:rPr lang="en-US" altLang="zh-CN" sz="2400" b="1" dirty="0" smtClean="0">
                <a:latin typeface="宋体" pitchFamily="2" charset="-122"/>
              </a:rPr>
              <a:t>③1990</a:t>
            </a:r>
            <a:r>
              <a:rPr lang="zh-CN" altLang="en-US" sz="2400" b="1" dirty="0" smtClean="0">
                <a:latin typeface="宋体" pitchFamily="2" charset="-122"/>
              </a:rPr>
              <a:t>年，美国发行了纪念陈纳德将军的邮票。当年的飞虎队队员每年军人节都要到华盛顿祭奠他。在中国，重庆要建飞虎队纪念馆，昆明把从城里到机场的一条公路，重新命名为陈纳德路。</a:t>
            </a:r>
          </a:p>
          <a:p>
            <a:pPr algn="r">
              <a:lnSpc>
                <a:spcPts val="3500"/>
              </a:lnSpc>
            </a:pPr>
            <a:r>
              <a:rPr lang="en-US" altLang="zh-CN" sz="2400" b="1" dirty="0" smtClean="0">
                <a:latin typeface="宋体" pitchFamily="2" charset="-122"/>
              </a:rPr>
              <a:t>(《</a:t>
            </a:r>
            <a:r>
              <a:rPr lang="zh-CN" altLang="en-US" sz="2400" b="1" dirty="0" smtClean="0">
                <a:latin typeface="宋体" pitchFamily="2" charset="-122"/>
              </a:rPr>
              <a:t>北京青年报</a:t>
            </a:r>
            <a:r>
              <a:rPr lang="en-US" altLang="zh-CN" sz="2400" b="1" dirty="0" smtClean="0">
                <a:latin typeface="宋体" pitchFamily="2" charset="-122"/>
              </a:rPr>
              <a:t>》2007</a:t>
            </a:r>
            <a:r>
              <a:rPr lang="zh-CN" altLang="en-US" sz="2400" b="1" dirty="0" smtClean="0">
                <a:latin typeface="宋体" pitchFamily="2" charset="-122"/>
              </a:rPr>
              <a:t>年</a:t>
            </a:r>
            <a:r>
              <a:rPr lang="en-US" altLang="zh-CN" sz="2400" b="1" dirty="0" smtClean="0">
                <a:latin typeface="宋体" pitchFamily="2" charset="-122"/>
              </a:rPr>
              <a:t>11</a:t>
            </a:r>
            <a:r>
              <a:rPr lang="zh-CN" altLang="en-US" sz="2400" b="1" dirty="0" smtClean="0">
                <a:latin typeface="宋体" pitchFamily="2" charset="-122"/>
              </a:rPr>
              <a:t>月</a:t>
            </a:r>
            <a:r>
              <a:rPr lang="en-US" altLang="zh-CN" sz="2400" b="1" dirty="0" smtClean="0">
                <a:latin typeface="宋体" pitchFamily="2" charset="-122"/>
              </a:rPr>
              <a:t>12</a:t>
            </a:r>
            <a:r>
              <a:rPr lang="zh-CN" altLang="en-US" sz="2400" b="1" dirty="0" smtClean="0">
                <a:latin typeface="宋体" pitchFamily="2" charset="-122"/>
              </a:rPr>
              <a:t>日</a:t>
            </a:r>
            <a:r>
              <a:rPr lang="en-US" altLang="zh-CN" sz="2400" b="1" dirty="0" smtClean="0">
                <a:latin typeface="宋体" pitchFamily="2" charset="-122"/>
              </a:rPr>
              <a:t>)</a:t>
            </a:r>
          </a:p>
          <a:p>
            <a:pPr>
              <a:lnSpc>
                <a:spcPts val="3500"/>
              </a:lnSpc>
            </a:pPr>
            <a:r>
              <a:rPr lang="en-US" altLang="zh-CN" sz="2400" b="1" dirty="0" smtClean="0">
                <a:latin typeface="宋体" pitchFamily="2" charset="-122"/>
              </a:rPr>
              <a:t> </a:t>
            </a:r>
          </a:p>
          <a:p>
            <a:pPr>
              <a:lnSpc>
                <a:spcPts val="3500"/>
              </a:lnSpc>
            </a:pPr>
            <a:endParaRPr lang="en-US" altLang="zh-CN"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3" name="Group 4"/>
          <p:cNvGrpSpPr>
            <a:grpSpLocks/>
          </p:cNvGrpSpPr>
          <p:nvPr/>
        </p:nvGrpSpPr>
        <p:grpSpPr bwMode="auto">
          <a:xfrm>
            <a:off x="1588" y="777875"/>
            <a:ext cx="609600" cy="2003425"/>
            <a:chOff x="0" y="0"/>
            <a:chExt cx="384" cy="1262"/>
          </a:xfrm>
        </p:grpSpPr>
        <p:pic>
          <p:nvPicPr>
            <p:cNvPr id="1069062"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6906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6906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1</a:t>
            </a:r>
            <a:r>
              <a:rPr lang="zh-CN" altLang="en-US" sz="2400" b="1" dirty="0" smtClean="0">
                <a:latin typeface="宋体" pitchFamily="2" charset="-122"/>
              </a:rPr>
              <a:t>．下列对材料有关内容的分析和概括，最恰当的两项是</a:t>
            </a:r>
            <a:r>
              <a:rPr lang="en-US" altLang="zh-CN" sz="2400" b="1" dirty="0" smtClean="0">
                <a:latin typeface="宋体" pitchFamily="2" charset="-122"/>
              </a:rPr>
              <a:t>(5</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a:lnSpc>
                <a:spcPts val="3500"/>
              </a:lnSpc>
            </a:pPr>
            <a:r>
              <a:rPr lang="en-US" altLang="zh-CN" sz="2400" b="1" dirty="0" smtClean="0">
                <a:latin typeface="宋体" pitchFamily="2" charset="-122"/>
              </a:rPr>
              <a:t>A</a:t>
            </a:r>
            <a:r>
              <a:rPr lang="zh-CN" altLang="en-US" sz="2400" b="1" dirty="0" smtClean="0">
                <a:latin typeface="宋体" pitchFamily="2" charset="-122"/>
              </a:rPr>
              <a:t>．在霍勃鲁克的大力推荐下，国民政府航空委员会秘书长宋美龄亲自给陈纳德写邀请信，陈纳德接信后当即决定来中国支援抗日。</a:t>
            </a:r>
          </a:p>
          <a:p>
            <a:pPr>
              <a:lnSpc>
                <a:spcPts val="3500"/>
              </a:lnSpc>
            </a:pPr>
            <a:r>
              <a:rPr lang="en-US" altLang="zh-CN" sz="2400" b="1" dirty="0" smtClean="0">
                <a:latin typeface="宋体" pitchFamily="2" charset="-122"/>
              </a:rPr>
              <a:t>B</a:t>
            </a:r>
            <a:r>
              <a:rPr lang="zh-CN" altLang="en-US" sz="2400" b="1" dirty="0" smtClean="0">
                <a:latin typeface="宋体" pitchFamily="2" charset="-122"/>
              </a:rPr>
              <a:t>．为扩建成都郊外的飞机跑道，三十多万民工只用三个月就完成全部工程，陈纳德认为，这是中国人民对飞虎队深厚友谊的最宝贵表现。</a:t>
            </a:r>
          </a:p>
          <a:p>
            <a:pPr>
              <a:lnSpc>
                <a:spcPts val="3500"/>
              </a:lnSpc>
            </a:pPr>
            <a:r>
              <a:rPr lang="en-US" altLang="zh-CN" sz="2400" b="1" dirty="0" smtClean="0">
                <a:latin typeface="宋体" pitchFamily="2" charset="-122"/>
              </a:rPr>
              <a:t>C</a:t>
            </a:r>
            <a:r>
              <a:rPr lang="zh-CN" altLang="en-US" sz="2400" b="1" dirty="0" smtClean="0">
                <a:latin typeface="宋体" pitchFamily="2" charset="-122"/>
              </a:rPr>
              <a:t>．陈纳德凭着精湛的飞行技术和卓越的军事才能，为中国抗战立下赫赫战功，自己也从一名退役上尉成为闻名全球的“飞虎将军”。</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3" name="Group 4"/>
          <p:cNvGrpSpPr>
            <a:grpSpLocks/>
          </p:cNvGrpSpPr>
          <p:nvPr/>
        </p:nvGrpSpPr>
        <p:grpSpPr bwMode="auto">
          <a:xfrm>
            <a:off x="1588" y="777875"/>
            <a:ext cx="609600" cy="2003425"/>
            <a:chOff x="0" y="0"/>
            <a:chExt cx="384" cy="1262"/>
          </a:xfrm>
        </p:grpSpPr>
        <p:pic>
          <p:nvPicPr>
            <p:cNvPr id="1070086"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7008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7008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内容占位符 2"/>
          <p:cNvSpPr>
            <a:spLocks noGrp="1"/>
          </p:cNvSpPr>
          <p:nvPr>
            <p:ph idx="4294967295"/>
          </p:nvPr>
        </p:nvSpPr>
        <p:spPr>
          <a:xfrm>
            <a:off x="714348" y="887432"/>
            <a:ext cx="8072494" cy="5399088"/>
          </a:xfrm>
        </p:spPr>
        <p:txBody>
          <a:bodyPr/>
          <a:lstStyle/>
          <a:p>
            <a:pPr marL="0" indent="0" eaLnBrk="1" hangingPunct="1">
              <a:lnSpc>
                <a:spcPts val="3500"/>
              </a:lnSpc>
              <a:spcBef>
                <a:spcPct val="0"/>
              </a:spcBef>
              <a:buNone/>
            </a:pPr>
            <a:r>
              <a:rPr lang="zh-CN" altLang="en-US" sz="2400" b="1" dirty="0" smtClean="0">
                <a:latin typeface="宋体" pitchFamily="2" charset="-122"/>
              </a:rPr>
              <a:t>老年人，使用珠算既是防止阿尔茨海默病，又是矫正该症状的有力工具。</a:t>
            </a:r>
          </a:p>
          <a:p>
            <a:pPr marL="0" indent="627063" algn="r" eaLnBrk="1" hangingPunct="1">
              <a:lnSpc>
                <a:spcPts val="3500"/>
              </a:lnSpc>
              <a:spcBef>
                <a:spcPct val="0"/>
              </a:spcBef>
              <a:buNone/>
            </a:pPr>
            <a:r>
              <a:rPr lang="zh-CN" altLang="en-US" sz="2400" b="1" dirty="0" smtClean="0">
                <a:latin typeface="宋体" pitchFamily="2" charset="-122"/>
              </a:rPr>
              <a:t> </a:t>
            </a:r>
            <a:r>
              <a:rPr lang="en-US" altLang="zh-CN" sz="2400" b="1" dirty="0" smtClean="0">
                <a:latin typeface="宋体" pitchFamily="2" charset="-122"/>
              </a:rPr>
              <a:t>(</a:t>
            </a:r>
            <a:r>
              <a:rPr lang="zh-CN" altLang="en-US" sz="2400" b="1" dirty="0" smtClean="0">
                <a:latin typeface="宋体" pitchFamily="2" charset="-122"/>
              </a:rPr>
              <a:t>选自</a:t>
            </a:r>
            <a:r>
              <a:rPr lang="en-US" altLang="zh-CN" sz="2400" b="1" dirty="0" smtClean="0">
                <a:latin typeface="宋体" pitchFamily="2" charset="-122"/>
              </a:rPr>
              <a:t>《</a:t>
            </a:r>
            <a:r>
              <a:rPr lang="zh-CN" altLang="en-US" sz="2400" b="1" dirty="0" smtClean="0">
                <a:latin typeface="宋体" pitchFamily="2" charset="-122"/>
              </a:rPr>
              <a:t>百科知识</a:t>
            </a:r>
            <a:r>
              <a:rPr lang="en-US" altLang="zh-CN" sz="2400" b="1" dirty="0" smtClean="0">
                <a:latin typeface="宋体" pitchFamily="2" charset="-122"/>
              </a:rPr>
              <a:t>》</a:t>
            </a:r>
            <a:r>
              <a:rPr lang="zh-CN" altLang="en-US" sz="2400" b="1" dirty="0" smtClean="0">
                <a:latin typeface="宋体" pitchFamily="2" charset="-122"/>
              </a:rPr>
              <a:t>，有删改</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12.</a:t>
            </a:r>
            <a:r>
              <a:rPr lang="zh-CN" altLang="en-US" sz="2400" b="1" dirty="0" smtClean="0">
                <a:latin typeface="宋体" pitchFamily="2" charset="-122"/>
              </a:rPr>
              <a:t>下列理解和分析，不符合原文意思的一项是</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A. </a:t>
            </a:r>
            <a:r>
              <a:rPr lang="zh-CN" altLang="en-US" sz="2400" b="1" dirty="0" smtClean="0">
                <a:latin typeface="宋体" pitchFamily="2" charset="-122"/>
              </a:rPr>
              <a:t>以电脑、网络、智能电话等为代表的现代数字技术，同中国珠算一样，首先影响人们的大脑，然后改变人们的思维和行为方式。</a:t>
            </a:r>
          </a:p>
          <a:p>
            <a:pPr marL="0" indent="0" eaLnBrk="1" hangingPunct="1">
              <a:lnSpc>
                <a:spcPts val="3500"/>
              </a:lnSpc>
              <a:spcBef>
                <a:spcPct val="0"/>
              </a:spcBef>
              <a:buNone/>
            </a:pPr>
            <a:r>
              <a:rPr lang="en-US" altLang="zh-CN" sz="2400" b="1" dirty="0" smtClean="0">
                <a:latin typeface="宋体" pitchFamily="2" charset="-122"/>
              </a:rPr>
              <a:t>B. </a:t>
            </a:r>
            <a:r>
              <a:rPr lang="zh-CN" altLang="en-US" sz="2400" b="1" dirty="0" smtClean="0">
                <a:latin typeface="宋体" pitchFamily="2" charset="-122"/>
              </a:rPr>
              <a:t>珠算能提高孩子的智商、记忆力、注意力、思维能力和表象能力，这不仅停留在理论上，也已被现代科学实验所证实。</a:t>
            </a:r>
          </a:p>
        </p:txBody>
      </p:sp>
      <p:sp>
        <p:nvSpPr>
          <p:cNvPr id="126669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669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66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D</a:t>
            </a:r>
            <a:r>
              <a:rPr lang="zh-CN" altLang="en-US" sz="2400" b="1" dirty="0" smtClean="0">
                <a:latin typeface="宋体" pitchFamily="2" charset="-122"/>
              </a:rPr>
              <a:t>．作为一位优秀的战斗机飞行员、令日军闻风丧胆的飞虎队队长，陈纳德曾经登上美国著名的</a:t>
            </a:r>
            <a:r>
              <a:rPr lang="en-US" altLang="zh-CN" sz="2400" b="1" dirty="0" smtClean="0">
                <a:latin typeface="宋体" pitchFamily="2" charset="-122"/>
              </a:rPr>
              <a:t>《</a:t>
            </a:r>
            <a:r>
              <a:rPr lang="zh-CN" altLang="en-US" sz="2400" b="1" dirty="0" smtClean="0">
                <a:latin typeface="宋体" pitchFamily="2" charset="-122"/>
              </a:rPr>
              <a:t>时代</a:t>
            </a:r>
            <a:r>
              <a:rPr lang="en-US" altLang="zh-CN" sz="2400" b="1" dirty="0" smtClean="0">
                <a:latin typeface="宋体" pitchFamily="2" charset="-122"/>
              </a:rPr>
              <a:t>》</a:t>
            </a:r>
            <a:r>
              <a:rPr lang="zh-CN" altLang="en-US" sz="2400" b="1" dirty="0" smtClean="0">
                <a:latin typeface="宋体" pitchFamily="2" charset="-122"/>
              </a:rPr>
              <a:t>杂志的封面。</a:t>
            </a:r>
          </a:p>
          <a:p>
            <a:pPr>
              <a:lnSpc>
                <a:spcPts val="3500"/>
              </a:lnSpc>
            </a:pPr>
            <a:r>
              <a:rPr lang="en-US" altLang="zh-CN" sz="2400" b="1" dirty="0" smtClean="0">
                <a:latin typeface="宋体" pitchFamily="2" charset="-122"/>
              </a:rPr>
              <a:t>E</a:t>
            </a:r>
            <a:r>
              <a:rPr lang="zh-CN" altLang="en-US" sz="2400" b="1" dirty="0" smtClean="0">
                <a:latin typeface="宋体" pitchFamily="2" charset="-122"/>
              </a:rPr>
              <a:t>．为帮助中国人民抗击日本侵略者，飞虎队在中国浴血奋战，做出杰出的贡献，因此被国民政府授予最高嘉奖。</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3" name="Group 4"/>
          <p:cNvGrpSpPr>
            <a:grpSpLocks/>
          </p:cNvGrpSpPr>
          <p:nvPr/>
        </p:nvGrpSpPr>
        <p:grpSpPr bwMode="auto">
          <a:xfrm>
            <a:off x="1588" y="777875"/>
            <a:ext cx="609600" cy="2003425"/>
            <a:chOff x="0" y="0"/>
            <a:chExt cx="384" cy="1262"/>
          </a:xfrm>
        </p:grpSpPr>
        <p:pic>
          <p:nvPicPr>
            <p:cNvPr id="1071110"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7111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7111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836613"/>
            <a:ext cx="7920038" cy="5399087"/>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答</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不给分。</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本题考查分析和概括文章内容的能力。</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项“陈纳德接信后当即决定来中国支援抗日”错误，文中是说“</a:t>
            </a:r>
            <a:r>
              <a:rPr lang="en-US" altLang="zh-CN" sz="2400" b="1" dirty="0" smtClean="0">
                <a:solidFill>
                  <a:srgbClr val="990033"/>
                </a:solidFill>
                <a:latin typeface="宋体" pitchFamily="2" charset="-122"/>
              </a:rPr>
              <a:t>5</a:t>
            </a:r>
            <a:r>
              <a:rPr lang="zh-CN" altLang="en-US" sz="2400" b="1" dirty="0" smtClean="0">
                <a:solidFill>
                  <a:srgbClr val="990033"/>
                </a:solidFill>
                <a:latin typeface="宋体" pitchFamily="2" charset="-122"/>
              </a:rPr>
              <a:t>月，陈纳德来到上海作为期三个月的考察”。</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项“这是中国人民对飞虎队深厚友谊的最宝贵表现”不全面，根据注释②可看出，搭救美国飞行员、送情报等都是深厚友谊的最宝贵表现。</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项“因此被国民政府授予最高嘉奖”的不是“飞虎队”，而是“陈纳德”。</a:t>
            </a:r>
          </a:p>
          <a:p>
            <a:pPr>
              <a:lnSpc>
                <a:spcPts val="3500"/>
              </a:lnSpc>
            </a:pPr>
            <a:endParaRPr lang="en-US" altLang="zh-CN" sz="2400" b="1" dirty="0">
              <a:solidFill>
                <a:srgbClr val="990033"/>
              </a:solidFill>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3" name="Group 4"/>
          <p:cNvGrpSpPr>
            <a:grpSpLocks/>
          </p:cNvGrpSpPr>
          <p:nvPr/>
        </p:nvGrpSpPr>
        <p:grpSpPr bwMode="auto">
          <a:xfrm>
            <a:off x="1588" y="777875"/>
            <a:ext cx="609600" cy="2003425"/>
            <a:chOff x="0" y="0"/>
            <a:chExt cx="384" cy="1262"/>
          </a:xfrm>
        </p:grpSpPr>
        <p:pic>
          <p:nvPicPr>
            <p:cNvPr id="1072134"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7213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7213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2</a:t>
            </a:r>
            <a:r>
              <a:rPr lang="zh-CN" altLang="en-US" sz="2400" b="1" dirty="0" smtClean="0">
                <a:latin typeface="宋体" pitchFamily="2" charset="-122"/>
              </a:rPr>
              <a:t>． 陈纳德是一位出色的军事家，材料中有哪些体现？请简要分析 。</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endParaRPr lang="en-US" altLang="zh-CN" sz="2400" b="1" dirty="0">
              <a:solidFill>
                <a:srgbClr val="990033"/>
              </a:solidFill>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二战”中立下赫赫军功：筹建航校训练飞行员，建立地面空袭警报系统，组建飞虎队，给日军以沉重打击；②具有出色的军事才能：写有理论著作</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防御性追击的作用</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，又准确预测美国会卷入战争以及日机袭击仰光的时间。</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本题考查筛选文中信息的能力。说陈纳德是出色的军事家主要是因为他取得了赫赫战功</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筹建航校训练飞行员，建立地面空袭警报系统，重创日军等；此外，他有卓越的军事才能</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有军事著作，而且曾准确预测美国会卷入太平洋战争以及日军空袭仰光的时间。</a:t>
            </a:r>
          </a:p>
          <a:p>
            <a:pPr>
              <a:lnSpc>
                <a:spcPts val="3500"/>
              </a:lnSpc>
            </a:pPr>
            <a:endParaRPr lang="en-US"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3" name="Group 4"/>
          <p:cNvGrpSpPr>
            <a:grpSpLocks/>
          </p:cNvGrpSpPr>
          <p:nvPr/>
        </p:nvGrpSpPr>
        <p:grpSpPr bwMode="auto">
          <a:xfrm>
            <a:off x="1588" y="777875"/>
            <a:ext cx="609600" cy="2003425"/>
            <a:chOff x="0" y="0"/>
            <a:chExt cx="384" cy="1262"/>
          </a:xfrm>
        </p:grpSpPr>
        <p:pic>
          <p:nvPicPr>
            <p:cNvPr id="1073158"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7315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7316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 calcmode="lin" valueType="num">
                                      <p:cBhvr additive="base">
                                        <p:cTn id="1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a:t>
            </a:r>
            <a:r>
              <a:rPr lang="en-US" altLang="zh-CN" sz="2400" b="1" dirty="0" smtClean="0">
                <a:latin typeface="宋体" pitchFamily="2" charset="-122"/>
              </a:rPr>
              <a:t>3.</a:t>
            </a:r>
            <a:r>
              <a:rPr lang="zh-CN" altLang="en-US" sz="2400" b="1" dirty="0" smtClean="0">
                <a:latin typeface="宋体" pitchFamily="2" charset="-122"/>
              </a:rPr>
              <a:t>陈纳德的人格魅力是他至今仍被怀念的一个重要原因。请结合材料简要分析。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a:lnSpc>
                <a:spcPts val="3500"/>
              </a:lnSpc>
            </a:pPr>
            <a:endParaRPr lang="en-US" altLang="zh-CN" sz="2400" b="1" dirty="0" smtClean="0">
              <a:latin typeface="宋体" pitchFamily="2" charset="-122"/>
            </a:endParaRPr>
          </a:p>
          <a:p>
            <a:pPr>
              <a:lnSpc>
                <a:spcPts val="3500"/>
              </a:lnSpc>
            </a:pPr>
            <a:r>
              <a:rPr lang="zh-CN" altLang="en-US" sz="2400" b="1" dirty="0" smtClean="0">
                <a:solidFill>
                  <a:srgbClr val="A50021"/>
                </a:solidFill>
                <a:latin typeface="宋体" pitchFamily="2" charset="-122"/>
              </a:rPr>
              <a:t>“答案”及“解析”见本讲“现场指导”。</a:t>
            </a:r>
            <a:endParaRPr lang="zh-CN" altLang="en-US" sz="2400" b="1" dirty="0">
              <a:solidFill>
                <a:srgbClr val="A50021"/>
              </a:solidFill>
              <a:latin typeface="宋体" pitchFamily="2" charset="-122"/>
            </a:endParaRPr>
          </a:p>
          <a:p>
            <a:pPr indent="542925">
              <a:buFontTx/>
              <a:buNone/>
            </a:pPr>
            <a:r>
              <a:rPr lang="zh-CN" altLang="en-US" sz="2400" b="1" dirty="0">
                <a:latin typeface="宋体" pitchFamily="2" charset="-122"/>
              </a:rPr>
              <a:t> </a:t>
            </a:r>
            <a:endParaRPr lang="en-US" altLang="zh-CN" sz="2400" b="1" dirty="0">
              <a:latin typeface="宋体" pitchFamily="2" charset="-122"/>
            </a:endParaRPr>
          </a:p>
          <a:p>
            <a:pPr indent="542925">
              <a:lnSpc>
                <a:spcPts val="3500"/>
              </a:lnSpc>
            </a:pPr>
            <a:r>
              <a:rPr lang="en-US" altLang="zh-CN" sz="2400" b="1" dirty="0">
                <a:latin typeface="宋体" pitchFamily="2" charset="-122"/>
              </a:rPr>
              <a:t>    </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3" name="Group 4"/>
          <p:cNvGrpSpPr>
            <a:grpSpLocks/>
          </p:cNvGrpSpPr>
          <p:nvPr/>
        </p:nvGrpSpPr>
        <p:grpSpPr bwMode="auto">
          <a:xfrm>
            <a:off x="1588" y="777875"/>
            <a:ext cx="609600" cy="2003425"/>
            <a:chOff x="0" y="0"/>
            <a:chExt cx="384" cy="1262"/>
          </a:xfrm>
        </p:grpSpPr>
        <p:pic>
          <p:nvPicPr>
            <p:cNvPr id="1075206"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7520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7520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checkerboard(across)">
                                      <p:cBhvr>
                                        <p:cTn id="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836613"/>
            <a:ext cx="7920038" cy="5545137"/>
          </a:xfrm>
          <a:prstGeom prst="rect">
            <a:avLst/>
          </a:prstGeom>
          <a:noFill/>
          <a:ln w="9525">
            <a:noFill/>
            <a:miter lim="800000"/>
            <a:headEnd/>
            <a:tailEnd/>
          </a:ln>
        </p:spPr>
        <p:txBody>
          <a:bodyPr/>
          <a:lstStyle/>
          <a:p>
            <a:pPr>
              <a:lnSpc>
                <a:spcPct val="122000"/>
              </a:lnSpc>
              <a:buFontTx/>
              <a:buNone/>
            </a:pPr>
            <a:r>
              <a:rPr lang="zh-CN" altLang="en-US" sz="2400" b="1" dirty="0" smtClean="0">
                <a:latin typeface="宋体" pitchFamily="2" charset="-122"/>
              </a:rPr>
              <a:t>*</a:t>
            </a:r>
            <a:r>
              <a:rPr lang="en-US" altLang="zh-CN" sz="2400" b="1" dirty="0" smtClean="0">
                <a:latin typeface="宋体" pitchFamily="2" charset="-122"/>
              </a:rPr>
              <a:t>4.</a:t>
            </a:r>
            <a:r>
              <a:rPr lang="zh-CN" altLang="en-US" sz="2400" b="1" dirty="0" smtClean="0">
                <a:latin typeface="宋体" pitchFamily="2" charset="-122"/>
              </a:rPr>
              <a:t>为什么陈纳德说自己是“半个中国人”？请结合材料，谈谈你的看法。</a:t>
            </a:r>
            <a:r>
              <a:rPr lang="en-US" altLang="zh-CN" sz="2400" b="1" dirty="0" smtClean="0">
                <a:latin typeface="宋体" pitchFamily="2" charset="-122"/>
              </a:rPr>
              <a:t>(8</a:t>
            </a:r>
            <a:r>
              <a:rPr lang="zh-CN" altLang="en-US" sz="2400" b="1" dirty="0" smtClean="0">
                <a:latin typeface="宋体" pitchFamily="2" charset="-122"/>
              </a:rPr>
              <a:t>分</a:t>
            </a:r>
            <a:r>
              <a:rPr lang="en-US" altLang="zh-CN" sz="2400" b="1" dirty="0" smtClean="0">
                <a:latin typeface="宋体" pitchFamily="2" charset="-122"/>
              </a:rPr>
              <a:t>)</a:t>
            </a:r>
          </a:p>
          <a:p>
            <a:pPr>
              <a:lnSpc>
                <a:spcPct val="122000"/>
              </a:lnSpc>
              <a:buFontTx/>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陈纳德精湛的飞行技术，过人的军事才能，在受聘担任国民政府航空委员会顾问期间，得到了充分施展的机会；②率领飞虎队在中国境内进行反法西斯斗争；③在中国抗战期间立下了赫赫战功，从一个退休上尉晋升为将军，事业达到辉煌的顶峰；④率飞虎队与中国人民协同作战，生死与共，结下了深厚的友谊；⑤受到国民政府的最高嘉奖；⑥和中国女子陈香梅产生感情并结为连理。</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3" name="Group 4"/>
          <p:cNvGrpSpPr>
            <a:grpSpLocks/>
          </p:cNvGrpSpPr>
          <p:nvPr/>
        </p:nvGrpSpPr>
        <p:grpSpPr bwMode="auto">
          <a:xfrm>
            <a:off x="1588" y="777875"/>
            <a:ext cx="609600" cy="2003425"/>
            <a:chOff x="0" y="0"/>
            <a:chExt cx="384" cy="1262"/>
          </a:xfrm>
        </p:grpSpPr>
        <p:pic>
          <p:nvPicPr>
            <p:cNvPr id="1076230"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7623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7623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探讨作品中蕴含的人生价值和时代精神的能力。探究陈纳德说自己是“半个中国人”的原因，主要从他和中国的关系渊源进行分析。他曾任国民政府航空委员会顾问，并做出突出贡献；组建了飞虎队同中国人民共同抗击法西斯；由一个退休的上尉晋升为一名将军，步入人生顶峰；受到了国民政府的最高嘉奖；尤其关键的是他在中国获得了爱情。这些都是他说自己是“半个中国人”的重要理由。</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3" name="Group 4"/>
          <p:cNvGrpSpPr>
            <a:grpSpLocks/>
          </p:cNvGrpSpPr>
          <p:nvPr/>
        </p:nvGrpSpPr>
        <p:grpSpPr bwMode="auto">
          <a:xfrm>
            <a:off x="1588" y="777875"/>
            <a:ext cx="609600" cy="2003425"/>
            <a:chOff x="0" y="0"/>
            <a:chExt cx="384" cy="1262"/>
          </a:xfrm>
        </p:grpSpPr>
        <p:pic>
          <p:nvPicPr>
            <p:cNvPr id="1077254"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7725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7725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90575" y="936625"/>
            <a:ext cx="7920038" cy="5399088"/>
          </a:xfrm>
          <a:prstGeom prst="rect">
            <a:avLst/>
          </a:prstGeom>
          <a:noFill/>
          <a:ln>
            <a:noFill/>
          </a:ln>
          <a:extLst>
            <a:ext uri="{909E8E84-426E-40DD-AFC4-6F175D3DCCD1}"/>
            <a:ext uri="{91240B29-F687-4F45-9708-019B960494DF}"/>
          </a:extLst>
        </p:spPr>
        <p:txBody>
          <a:bodyPr/>
          <a:lstStyle/>
          <a:p>
            <a:pPr algn="ctr">
              <a:lnSpc>
                <a:spcPts val="3500"/>
              </a:lnSpc>
            </a:pPr>
            <a:r>
              <a:rPr lang="en-US" altLang="zh-CN" sz="2400" b="1" dirty="0">
                <a:solidFill>
                  <a:srgbClr val="0033CC"/>
                </a:solidFill>
                <a:effectLst>
                  <a:outerShdw blurRad="38100" dist="38100" dir="2700000" algn="tl">
                    <a:srgbClr val="C0C0C0"/>
                  </a:outerShdw>
                </a:effectLst>
                <a:latin typeface="宋体" pitchFamily="2" charset="-122"/>
                <a:ea typeface="黑体" pitchFamily="2" charset="-122"/>
              </a:rPr>
              <a:t>——</a:t>
            </a:r>
            <a:r>
              <a:rPr lang="en-US" altLang="zh-CN" sz="2400" b="1" dirty="0">
                <a:solidFill>
                  <a:srgbClr val="0033CC"/>
                </a:solidFill>
                <a:effectLst>
                  <a:outerShdw blurRad="38100" dist="38100" dir="2700000" algn="tl">
                    <a:srgbClr val="C0C0C0"/>
                  </a:outerShdw>
                </a:effectLst>
                <a:latin typeface="黑体" pitchFamily="2" charset="-122"/>
                <a:ea typeface="黑体" pitchFamily="2" charset="-122"/>
              </a:rPr>
              <a:t> </a:t>
            </a:r>
            <a:r>
              <a:rPr lang="zh-CN" altLang="en-US" sz="2400" b="1" dirty="0">
                <a:solidFill>
                  <a:srgbClr val="0033CC"/>
                </a:solidFill>
                <a:effectLst>
                  <a:outerShdw blurRad="38100" dist="38100" dir="2700000" algn="tl">
                    <a:srgbClr val="C0C0C0"/>
                  </a:outerShdw>
                </a:effectLst>
                <a:latin typeface="黑体" pitchFamily="2" charset="-122"/>
                <a:ea typeface="黑体" pitchFamily="2" charset="-122"/>
              </a:rPr>
              <a:t>现场指导 </a:t>
            </a:r>
            <a:r>
              <a:rPr lang="en-US" altLang="zh-CN" sz="2400" b="1" dirty="0">
                <a:solidFill>
                  <a:srgbClr val="0033CC"/>
                </a:solidFill>
                <a:effectLst>
                  <a:outerShdw blurRad="38100" dist="38100" dir="2700000" algn="tl">
                    <a:srgbClr val="C0C0C0"/>
                  </a:outerShdw>
                </a:effectLst>
                <a:latin typeface="宋体" pitchFamily="2" charset="-122"/>
                <a:ea typeface="黑体" pitchFamily="2" charset="-122"/>
              </a:rPr>
              <a:t>——</a:t>
            </a:r>
            <a:endParaRPr lang="en-US" altLang="zh-CN" sz="2400" b="1" dirty="0">
              <a:solidFill>
                <a:srgbClr val="0033CC"/>
              </a:solidFill>
              <a:effectLst>
                <a:outerShdw blurRad="38100" dist="38100" dir="2700000" algn="tl">
                  <a:srgbClr val="C0C0C0"/>
                </a:outerShdw>
              </a:effectLst>
              <a:latin typeface="黑体" pitchFamily="2" charset="-122"/>
              <a:ea typeface="黑体" pitchFamily="2" charset="-122"/>
            </a:endParaRPr>
          </a:p>
          <a:p>
            <a:pPr>
              <a:lnSpc>
                <a:spcPts val="3500"/>
              </a:lnSpc>
            </a:pPr>
            <a:r>
              <a:rPr lang="en-US" altLang="zh-CN" sz="2400" b="1" dirty="0" smtClean="0">
                <a:latin typeface="宋体" pitchFamily="2" charset="-122"/>
              </a:rPr>
              <a:t>[2013·</a:t>
            </a:r>
            <a:r>
              <a:rPr lang="zh-CN" altLang="en-US" sz="2400" b="1" dirty="0" smtClean="0">
                <a:latin typeface="宋体" pitchFamily="2" charset="-122"/>
              </a:rPr>
              <a:t>新课标全国卷</a:t>
            </a:r>
            <a:r>
              <a:rPr lang="en-US" altLang="zh-CN" sz="2400" b="1" dirty="0" smtClean="0">
                <a:latin typeface="宋体" pitchFamily="2" charset="-122"/>
              </a:rPr>
              <a:t>Ⅰ]</a:t>
            </a:r>
            <a:r>
              <a:rPr lang="zh-CN" altLang="en-US" sz="2400" b="1" dirty="0" smtClean="0">
                <a:latin typeface="宋体" pitchFamily="2" charset="-122"/>
              </a:rPr>
              <a:t>陈纳德的人格魅力是他至今仍被怀念的一个重要原因。请结合材料简要分析。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原文见本讲“真题体验”</a:t>
            </a:r>
            <a:r>
              <a:rPr lang="en-US" altLang="zh-CN" sz="2400" b="1" dirty="0" smtClean="0">
                <a:latin typeface="宋体" pitchFamily="2" charset="-122"/>
              </a:rPr>
              <a:t>)</a:t>
            </a:r>
          </a:p>
          <a:p>
            <a:pPr>
              <a:lnSpc>
                <a:spcPts val="3500"/>
              </a:lnSpc>
            </a:pPr>
            <a:endParaRPr lang="en-US"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aphicFrame>
        <p:nvGraphicFramePr>
          <p:cNvPr id="1078277" name="Group 5"/>
          <p:cNvGraphicFramePr>
            <a:graphicFrameLocks noGrp="1"/>
          </p:cNvGraphicFramePr>
          <p:nvPr/>
        </p:nvGraphicFramePr>
        <p:xfrm>
          <a:off x="1000100" y="2857496"/>
          <a:ext cx="7632700" cy="3222498"/>
        </p:xfrm>
        <a:graphic>
          <a:graphicData uri="http://schemas.openxmlformats.org/drawingml/2006/table">
            <a:tbl>
              <a:tblPr/>
              <a:tblGrid>
                <a:gridCol w="458788"/>
                <a:gridCol w="458787"/>
                <a:gridCol w="6715125"/>
              </a:tblGrid>
              <a:tr h="217488">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黑体" pitchFamily="2" charset="-122"/>
                          <a:ea typeface="宋体" pitchFamily="2" charset="-122"/>
                          <a:cs typeface="Times New Roman" pitchFamily="18" charset="0"/>
                        </a:rPr>
                        <a:t>教你</a:t>
                      </a:r>
                      <a:endParaRPr kumimoji="0" lang="zh-CN" altLang="en-US" sz="1800" b="1" i="0" u="none" strike="noStrike" cap="none" normalizeH="0" baseline="0" dirty="0" smtClean="0">
                        <a:ln>
                          <a:noFill/>
                        </a:ln>
                        <a:solidFill>
                          <a:schemeClr val="tx1"/>
                        </a:solidFill>
                        <a:effectLst/>
                        <a:latin typeface="Calibri" pitchFamily="34" charset="0"/>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黑体" pitchFamily="2" charset="-122"/>
                          <a:ea typeface="宋体" pitchFamily="2" charset="-122"/>
                          <a:cs typeface="Times New Roman" pitchFamily="18" charset="0"/>
                        </a:rPr>
                        <a:t>审题</a:t>
                      </a:r>
                      <a:endParaRPr kumimoji="0" lang="zh-CN" altLang="en-US" sz="18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审题要点</a:t>
                      </a:r>
                      <a:endParaRPr kumimoji="0" lang="zh-CN" altLang="en-US" sz="18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1800" b="1" i="0" u="none" strike="noStrike" cap="none" normalizeH="0" baseline="0" dirty="0" smtClean="0">
                          <a:ln>
                            <a:noFill/>
                          </a:ln>
                          <a:solidFill>
                            <a:schemeClr val="tx1"/>
                          </a:solidFill>
                          <a:effectLst/>
                          <a:latin typeface="Calibri" pitchFamily="34" charset="0"/>
                          <a:ea typeface="宋体" pitchFamily="2" charset="-122"/>
                        </a:rPr>
                        <a:t>这个题干可以转换为“陈纳德有哪些人格魅力？请结合材料简要分析”，转换之后问题就明确了。另外还要注意“结合材料简要分析”这句话，答案必须要结合材料分析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思路分析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Tx/>
                        <a:buNone/>
                        <a:tabLst/>
                        <a:defRPr/>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1800" b="1" i="0" u="none" strike="noStrike" cap="none" normalizeH="0" baseline="0" dirty="0" smtClean="0">
                          <a:ln>
                            <a:noFill/>
                          </a:ln>
                          <a:solidFill>
                            <a:schemeClr val="tx1"/>
                          </a:solidFill>
                          <a:effectLst/>
                          <a:latin typeface="Calibri" pitchFamily="34" charset="0"/>
                          <a:ea typeface="宋体" pitchFamily="2" charset="-122"/>
                        </a:rPr>
                        <a:t>本题考查筛选并整合文中信息、评价文本的主要观点和基本倾向的能力。陈纳德的人格魅力主要表现在他献身正义事业、坚定的信念、百折不屈的品质，以及对人真诚友善上。他留在中国支援抗战表现了他的正义感；回到美国克服困难招募志愿者可看出他坚韧不拔的精神品质；主动申请停发津贴、获得爱情等体现出他的真诚友善</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3" name="Group 4"/>
          <p:cNvGrpSpPr>
            <a:grpSpLocks/>
          </p:cNvGrpSpPr>
          <p:nvPr/>
        </p:nvGrpSpPr>
        <p:grpSpPr bwMode="auto">
          <a:xfrm>
            <a:off x="1588" y="777875"/>
            <a:ext cx="609600" cy="2003425"/>
            <a:chOff x="0" y="0"/>
            <a:chExt cx="384" cy="1262"/>
          </a:xfrm>
        </p:grpSpPr>
        <p:pic>
          <p:nvPicPr>
            <p:cNvPr id="1078291"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78292"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78293"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additive="base">
                                        <p:cTn id="12"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78277"/>
                                        </p:tgtEl>
                                        <p:attrNameLst>
                                          <p:attrName>style.visibility</p:attrName>
                                        </p:attrNameLst>
                                      </p:cBhvr>
                                      <p:to>
                                        <p:strVal val="visible"/>
                                      </p:to>
                                    </p:set>
                                    <p:anim calcmode="lin" valueType="num">
                                      <p:cBhvr additive="base">
                                        <p:cTn id="16" dur="500" fill="hold"/>
                                        <p:tgtEl>
                                          <p:spTgt spid="1078277"/>
                                        </p:tgtEl>
                                        <p:attrNameLst>
                                          <p:attrName>ppt_x</p:attrName>
                                        </p:attrNameLst>
                                      </p:cBhvr>
                                      <p:tavLst>
                                        <p:tav tm="0">
                                          <p:val>
                                            <p:strVal val="#ppt_x"/>
                                          </p:val>
                                        </p:tav>
                                        <p:tav tm="100000">
                                          <p:val>
                                            <p:strVal val="#ppt_x"/>
                                          </p:val>
                                        </p:tav>
                                      </p:tavLst>
                                    </p:anim>
                                    <p:anim calcmode="lin" valueType="num">
                                      <p:cBhvr additive="base">
                                        <p:cTn id="17" dur="500" fill="hold"/>
                                        <p:tgtEl>
                                          <p:spTgt spid="10782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aphicFrame>
        <p:nvGraphicFramePr>
          <p:cNvPr id="1079300" name="Group 4"/>
          <p:cNvGraphicFramePr>
            <a:graphicFrameLocks noGrp="1"/>
          </p:cNvGraphicFramePr>
          <p:nvPr/>
        </p:nvGraphicFramePr>
        <p:xfrm>
          <a:off x="714347" y="1484313"/>
          <a:ext cx="8105803" cy="3936683"/>
        </p:xfrm>
        <a:graphic>
          <a:graphicData uri="http://schemas.openxmlformats.org/drawingml/2006/table">
            <a:tbl>
              <a:tblPr/>
              <a:tblGrid>
                <a:gridCol w="357191"/>
                <a:gridCol w="357190"/>
                <a:gridCol w="513497"/>
                <a:gridCol w="443527"/>
                <a:gridCol w="6434398"/>
              </a:tblGrid>
              <a:tr h="854075">
                <a:tc row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黑体" pitchFamily="2" charset="-122"/>
                          <a:ea typeface="宋体" pitchFamily="2" charset="-122"/>
                          <a:cs typeface="Times New Roman" pitchFamily="18" charset="0"/>
                        </a:rPr>
                        <a:t>教你</a:t>
                      </a:r>
                      <a:endParaRPr kumimoji="0" lang="zh-CN" altLang="en-US" sz="1800" b="1" i="0" u="none" strike="noStrike" cap="none" normalizeH="0" baseline="0" dirty="0" smtClean="0">
                        <a:ln>
                          <a:noFill/>
                        </a:ln>
                        <a:solidFill>
                          <a:schemeClr val="tx1"/>
                        </a:solidFill>
                        <a:effectLst/>
                        <a:latin typeface="Calibri" pitchFamily="34" charset="0"/>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黑体" pitchFamily="2" charset="-122"/>
                          <a:ea typeface="宋体" pitchFamily="2" charset="-122"/>
                          <a:cs typeface="Times New Roman" pitchFamily="18" charset="0"/>
                        </a:rPr>
                        <a:t>答题</a:t>
                      </a:r>
                      <a:endParaRPr kumimoji="0" lang="zh-CN" altLang="en-US" sz="18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现场</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答案</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1800" b="1" i="0" u="none" strike="noStrike" cap="none" normalizeH="0" baseline="0" dirty="0" smtClean="0">
                          <a:ln>
                            <a:noFill/>
                          </a:ln>
                          <a:solidFill>
                            <a:schemeClr val="tx1"/>
                          </a:solidFill>
                          <a:effectLst/>
                          <a:latin typeface="Calibri" pitchFamily="34" charset="0"/>
                          <a:ea typeface="宋体" pitchFamily="2" charset="-122"/>
                        </a:rPr>
                        <a:t>①有正义感、有勇气。②真诚、善良。③顽强不屈</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1090612">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我来评分</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得分理由</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     </a:t>
                      </a:r>
                      <a:endParaRPr kumimoji="0" lang="zh-CN" altLang="en-US" sz="1800" b="1" i="0" u="none" strike="noStrike" cap="none" normalizeH="0" baseline="0" dirty="0" smtClean="0">
                        <a:ln>
                          <a:noFill/>
                        </a:ln>
                        <a:solidFill>
                          <a:srgbClr val="990033"/>
                        </a:solidFill>
                        <a:effectLst/>
                        <a:latin typeface="宋体" pitchFamily="2" charset="-122"/>
                        <a:ea typeface="宋体" pitchFamily="2"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893888">
                <a:tc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我来答题</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rgbClr val="990033"/>
                        </a:solidFill>
                        <a:effectLst/>
                        <a:latin typeface="宋体" pitchFamily="2" charset="-122"/>
                        <a:ea typeface="宋体" pitchFamily="2"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79322" name="Text Box 26"/>
          <p:cNvSpPr txBox="1">
            <a:spLocks noChangeArrowheads="1"/>
          </p:cNvSpPr>
          <p:nvPr/>
        </p:nvSpPr>
        <p:spPr bwMode="auto">
          <a:xfrm>
            <a:off x="2428860" y="2500306"/>
            <a:ext cx="5975350" cy="720838"/>
          </a:xfrm>
          <a:prstGeom prst="rect">
            <a:avLst/>
          </a:prstGeom>
          <a:noFill/>
          <a:ln w="9525">
            <a:noFill/>
            <a:miter lim="800000"/>
            <a:headEnd/>
            <a:tailEnd/>
          </a:ln>
          <a:effectLst/>
        </p:spPr>
        <p:txBody>
          <a:bodyPr>
            <a:spAutoFit/>
          </a:bodyPr>
          <a:lstStyle/>
          <a:p>
            <a:pPr eaLnBrk="0" hangingPunct="0">
              <a:lnSpc>
                <a:spcPct val="118000"/>
              </a:lnSpc>
              <a:buFontTx/>
              <a:buNone/>
            </a:pPr>
            <a:r>
              <a:rPr lang="zh-CN" altLang="en-US" b="1" dirty="0" smtClean="0">
                <a:solidFill>
                  <a:srgbClr val="990033"/>
                </a:solidFill>
              </a:rPr>
              <a:t>     人格魅力基本答了出来，但没有结合材料进行分析，要点不全，以致丢了分数。</a:t>
            </a:r>
          </a:p>
        </p:txBody>
      </p:sp>
      <p:sp>
        <p:nvSpPr>
          <p:cNvPr id="1079323" name="Text Box 27"/>
          <p:cNvSpPr txBox="1">
            <a:spLocks noChangeArrowheads="1"/>
          </p:cNvSpPr>
          <p:nvPr/>
        </p:nvSpPr>
        <p:spPr bwMode="auto">
          <a:xfrm>
            <a:off x="1500166" y="2714620"/>
            <a:ext cx="409597" cy="646331"/>
          </a:xfrm>
          <a:prstGeom prst="rect">
            <a:avLst/>
          </a:prstGeom>
          <a:noFill/>
          <a:ln w="9525">
            <a:noFill/>
            <a:miter lim="800000"/>
            <a:headEnd/>
            <a:tailEnd/>
          </a:ln>
          <a:effectLst/>
        </p:spPr>
        <p:txBody>
          <a:bodyPr wrap="square">
            <a:spAutoFit/>
          </a:bodyPr>
          <a:lstStyle/>
          <a:p>
            <a:pPr>
              <a:spcBef>
                <a:spcPct val="50000"/>
              </a:spcBef>
              <a:buFontTx/>
              <a:buNone/>
            </a:pPr>
            <a:r>
              <a:rPr lang="en-US" altLang="zh-CN" b="1" dirty="0">
                <a:solidFill>
                  <a:srgbClr val="990033"/>
                </a:solidFill>
              </a:rPr>
              <a:t>3</a:t>
            </a:r>
            <a:r>
              <a:rPr lang="zh-CN" altLang="en-US" b="1" dirty="0">
                <a:solidFill>
                  <a:srgbClr val="990033"/>
                </a:solidFill>
              </a:rPr>
              <a:t>分</a:t>
            </a:r>
            <a:endParaRPr lang="en-US" altLang="zh-CN" b="1" dirty="0">
              <a:solidFill>
                <a:srgbClr val="990033"/>
              </a:solidFill>
            </a:endParaRPr>
          </a:p>
        </p:txBody>
      </p:sp>
      <p:grpSp>
        <p:nvGrpSpPr>
          <p:cNvPr id="3" name="Group 4"/>
          <p:cNvGrpSpPr>
            <a:grpSpLocks/>
          </p:cNvGrpSpPr>
          <p:nvPr/>
        </p:nvGrpSpPr>
        <p:grpSpPr bwMode="auto">
          <a:xfrm>
            <a:off x="1588" y="777875"/>
            <a:ext cx="609600" cy="2003425"/>
            <a:chOff x="0" y="0"/>
            <a:chExt cx="384" cy="1262"/>
          </a:xfrm>
        </p:grpSpPr>
        <p:pic>
          <p:nvPicPr>
            <p:cNvPr id="1079325"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79326"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079327"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0" name="Text Box 26"/>
          <p:cNvSpPr txBox="1">
            <a:spLocks noChangeArrowheads="1"/>
          </p:cNvSpPr>
          <p:nvPr/>
        </p:nvSpPr>
        <p:spPr bwMode="auto">
          <a:xfrm>
            <a:off x="2000232" y="3714752"/>
            <a:ext cx="6715172" cy="1701491"/>
          </a:xfrm>
          <a:prstGeom prst="rect">
            <a:avLst/>
          </a:prstGeom>
          <a:noFill/>
          <a:ln w="9525">
            <a:noFill/>
            <a:miter lim="800000"/>
            <a:headEnd/>
            <a:tailEnd/>
          </a:ln>
          <a:effectLst/>
        </p:spPr>
        <p:txBody>
          <a:bodyPr wrap="square">
            <a:spAutoFit/>
          </a:bodyPr>
          <a:lstStyle/>
          <a:p>
            <a:pPr eaLnBrk="0" hangingPunct="0">
              <a:lnSpc>
                <a:spcPct val="118000"/>
              </a:lnSpc>
              <a:buFontTx/>
              <a:buNone/>
            </a:pPr>
            <a:r>
              <a:rPr lang="zh-CN" altLang="en-US" b="1" dirty="0" smtClean="0">
                <a:solidFill>
                  <a:srgbClr val="990033"/>
                </a:solidFill>
              </a:rPr>
              <a:t>     ①强烈的正义感，过人的勇气：“七七事变”后立即决定留在中国支援抗战，即使美国国务院发布命令也不撤回；②意志坚定，百折不挠：克服了重重困难，招募志愿者来华参战；③真诚正直，善良友爱：主动要求国民政府停发津贴，得到陈香梅的爱情，飞虎队队员每年组织悼念活动。</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79323"/>
                                        </p:tgtEl>
                                        <p:attrNameLst>
                                          <p:attrName>style.visibility</p:attrName>
                                        </p:attrNameLst>
                                      </p:cBhvr>
                                      <p:to>
                                        <p:strVal val="visible"/>
                                      </p:to>
                                    </p:set>
                                    <p:anim calcmode="lin" valueType="num">
                                      <p:cBhvr additive="base">
                                        <p:cTn id="7" dur="500" fill="hold"/>
                                        <p:tgtEl>
                                          <p:spTgt spid="1079323"/>
                                        </p:tgtEl>
                                        <p:attrNameLst>
                                          <p:attrName>ppt_x</p:attrName>
                                        </p:attrNameLst>
                                      </p:cBhvr>
                                      <p:tavLst>
                                        <p:tav tm="0">
                                          <p:val>
                                            <p:strVal val="#ppt_x"/>
                                          </p:val>
                                        </p:tav>
                                        <p:tav tm="100000">
                                          <p:val>
                                            <p:strVal val="#ppt_x"/>
                                          </p:val>
                                        </p:tav>
                                      </p:tavLst>
                                    </p:anim>
                                    <p:anim calcmode="lin" valueType="num">
                                      <p:cBhvr additive="base">
                                        <p:cTn id="8" dur="500" fill="hold"/>
                                        <p:tgtEl>
                                          <p:spTgt spid="10793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079322"/>
                                        </p:tgtEl>
                                        <p:attrNameLst>
                                          <p:attrName>style.visibility</p:attrName>
                                        </p:attrNameLst>
                                      </p:cBhvr>
                                      <p:to>
                                        <p:strVal val="visible"/>
                                      </p:to>
                                    </p:set>
                                    <p:animEffect transition="in" filter="box(in)">
                                      <p:cBhvr>
                                        <p:cTn id="13" dur="500"/>
                                        <p:tgtEl>
                                          <p:spTgt spid="1079322"/>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ox(in)">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9322" grpId="0"/>
      <p:bldP spid="1079323" grpId="0"/>
      <p:bldP spid="10" grpId="0"/>
    </p:bldLst>
  </p:timing>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622300" algn="ctr" eaLnBrk="1" hangingPunct="1">
              <a:lnSpc>
                <a:spcPts val="3500"/>
              </a:lnSpc>
              <a:spcBef>
                <a:spcPct val="0"/>
              </a:spcBef>
              <a:buFont typeface="Arial" charset="0"/>
              <a:buNone/>
            </a:pPr>
            <a:r>
              <a:rPr lang="en-US" altLang="zh-CN" sz="2400" b="1" dirty="0">
                <a:solidFill>
                  <a:srgbClr val="0033CC"/>
                </a:solidFill>
                <a:effectLst>
                  <a:outerShdw blurRad="38100" dist="38100" dir="2700000" algn="tl">
                    <a:srgbClr val="C0C0C0"/>
                  </a:outerShdw>
                </a:effectLst>
              </a:rPr>
              <a:t>—— </a:t>
            </a:r>
            <a:r>
              <a:rPr lang="zh-CN" altLang="en-US" sz="2400" b="1" dirty="0">
                <a:solidFill>
                  <a:srgbClr val="0033CC"/>
                </a:solidFill>
                <a:effectLst>
                  <a:outerShdw blurRad="38100" dist="38100" dir="2700000" algn="tl">
                    <a:srgbClr val="C0C0C0"/>
                  </a:outerShdw>
                </a:effectLst>
              </a:rPr>
              <a:t>考点精讲 </a:t>
            </a:r>
            <a:r>
              <a:rPr lang="en-US" altLang="zh-CN" sz="2400" b="1" dirty="0">
                <a:solidFill>
                  <a:srgbClr val="0033CC"/>
                </a:solidFill>
                <a:effectLst>
                  <a:outerShdw blurRad="38100" dist="38100" dir="2700000" algn="tl">
                    <a:srgbClr val="C0C0C0"/>
                  </a:outerShdw>
                </a:effectLst>
              </a:rPr>
              <a:t>——</a:t>
            </a:r>
          </a:p>
          <a:p>
            <a:pPr marL="0" indent="0" eaLnBrk="1" hangingPunct="1">
              <a:lnSpc>
                <a:spcPct val="122000"/>
              </a:lnSpc>
              <a:spcBef>
                <a:spcPct val="0"/>
              </a:spcBef>
              <a:buNone/>
            </a:pPr>
            <a:r>
              <a:rPr lang="zh-CN" altLang="zh-CN" sz="2400" b="1" dirty="0">
                <a:latin typeface="黑体" pitchFamily="2" charset="-122"/>
                <a:ea typeface="黑体" pitchFamily="2" charset="-122"/>
              </a:rPr>
              <a:t>►　</a:t>
            </a:r>
            <a:r>
              <a:rPr lang="zh-CN" altLang="en-US" sz="2400" b="1" dirty="0">
                <a:latin typeface="黑体" pitchFamily="2" charset="-122"/>
                <a:ea typeface="黑体" pitchFamily="2" charset="-122"/>
              </a:rPr>
              <a:t>考点一　</a:t>
            </a:r>
            <a:r>
              <a:rPr lang="zh-CN" altLang="en-US" sz="2400" b="1" dirty="0" smtClean="0">
                <a:latin typeface="黑体" pitchFamily="2" charset="-122"/>
                <a:ea typeface="黑体" pitchFamily="2" charset="-122"/>
              </a:rPr>
              <a:t>评价文本的主要观点和基本倾向</a:t>
            </a:r>
            <a:endParaRPr lang="zh-CN" altLang="en-US" sz="2400" b="1" dirty="0">
              <a:latin typeface="黑体" pitchFamily="2" charset="-122"/>
              <a:ea typeface="黑体" pitchFamily="2" charset="-122"/>
            </a:endParaRPr>
          </a:p>
          <a:p>
            <a:pPr marL="0" indent="622300" algn="ctr" eaLnBrk="1" hangingPunct="1">
              <a:lnSpc>
                <a:spcPct val="122000"/>
              </a:lnSpc>
              <a:spcBef>
                <a:spcPct val="0"/>
              </a:spcBef>
              <a:buFont typeface="Arial" charset="0"/>
              <a:buNone/>
            </a:pPr>
            <a:r>
              <a:rPr lang="zh-CN" altLang="en-US" sz="2400" b="1" dirty="0">
                <a:latin typeface="黑体" pitchFamily="2" charset="-122"/>
                <a:ea typeface="黑体" pitchFamily="2" charset="-122"/>
              </a:rPr>
              <a:t>知识储备</a:t>
            </a:r>
          </a:p>
          <a:p>
            <a:pPr marL="0" indent="622300" eaLnBrk="1" hangingPunct="1">
              <a:lnSpc>
                <a:spcPct val="122000"/>
              </a:lnSpc>
              <a:spcBef>
                <a:spcPct val="0"/>
              </a:spcBef>
              <a:buNone/>
            </a:pPr>
            <a:r>
              <a:rPr lang="zh-CN" altLang="en-US" sz="2400" b="1" dirty="0" smtClean="0">
                <a:latin typeface="宋体" pitchFamily="2" charset="-122"/>
              </a:rPr>
              <a:t>文本的主要观点和基本倾向，指的是作者在文中对客观存在的人、事、物、现象、表现、做法等所持有的主张和看法。如果不能准确把握住文本的主要观点和基本倾向，就不能说读懂了文本。“评价文本的主要观点和基本倾向”指的是结合社会现实，按照“真”“善”“美”的评判标准对文本的主要观点和基本倾向加以评判。</a:t>
            </a:r>
            <a:endParaRPr lang="en-US" altLang="zh-CN" sz="2400" b="1" dirty="0" smtClean="0">
              <a:latin typeface="宋体" pitchFamily="2" charset="-122"/>
            </a:endParaRPr>
          </a:p>
          <a:p>
            <a:pPr marL="0" indent="622300" eaLnBrk="1" hangingPunct="1">
              <a:lnSpc>
                <a:spcPct val="122000"/>
              </a:lnSpc>
              <a:spcBef>
                <a:spcPct val="0"/>
              </a:spcBef>
              <a:buNone/>
            </a:pPr>
            <a:r>
              <a:rPr lang="zh-CN" altLang="en-US" sz="2400" b="1" dirty="0" smtClean="0">
                <a:latin typeface="宋体" pitchFamily="2" charset="-122"/>
              </a:rPr>
              <a:t>文本类型不同，在把握其主要观点和基本倾向上就有着各自不同的侧重点。新闻，一般是寓理于事。评价时，一要看主体的关键材料，二要看导语及结尾。尤其是结尾，</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08135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8135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8135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left)">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None/>
            </a:pPr>
            <a:r>
              <a:rPr lang="zh-CN" altLang="en-US" sz="2400" b="1" dirty="0" smtClean="0">
                <a:latin typeface="宋体" pitchFamily="2" charset="-122"/>
              </a:rPr>
              <a:t>其作用一般是阐明事实的意义，指出事件发展的趋向，加深受众的理解和印象，好的结尾能起到画龙点睛的作用。传记，一般是通过传主的经历、事迹、贡献去揭示传主的精神世界及人生追求。评价时，不妨多留意一下作者对传主形象、精神的评价。访谈，一般是通过受访者的话语揭示其观点和倾向。评价时，要多留意受访者的观点表述及其情感态度的表露。报告，一般在大量调查事实的基础上做出某种论断。评价时，应多留意报告的总结部分。科普文章，一般是破除旧知，更新观念。评价时，要特别留意文本中所提到的新成果、新技术、新工艺、新见解在学术等领域所获得的相关评价。</a:t>
            </a:r>
          </a:p>
          <a:p>
            <a:pPr marL="0" indent="0" eaLnBrk="1" hangingPunct="1">
              <a:lnSpc>
                <a:spcPct val="122000"/>
              </a:lnSpc>
              <a:spcBef>
                <a:spcPct val="0"/>
              </a:spcBef>
              <a:buNone/>
            </a:pPr>
            <a:endParaRPr lang="zh-CN" altLang="en-US"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08237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8237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8237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内容占位符 2"/>
          <p:cNvSpPr>
            <a:spLocks noGrp="1"/>
          </p:cNvSpPr>
          <p:nvPr>
            <p:ph idx="4294967295"/>
          </p:nvPr>
        </p:nvSpPr>
        <p:spPr>
          <a:xfrm>
            <a:off x="714348" y="887432"/>
            <a:ext cx="8072494" cy="2755882"/>
          </a:xfrm>
        </p:spPr>
        <p:txBody>
          <a:bodyPr/>
          <a:lstStyle/>
          <a:p>
            <a:pPr marL="0" indent="0" eaLnBrk="1" hangingPunct="1">
              <a:lnSpc>
                <a:spcPts val="3500"/>
              </a:lnSpc>
              <a:spcBef>
                <a:spcPct val="0"/>
              </a:spcBef>
              <a:buNone/>
            </a:pPr>
            <a:r>
              <a:rPr lang="en-US" altLang="zh-CN" sz="2400" b="1" dirty="0" smtClean="0">
                <a:latin typeface="宋体" pitchFamily="2" charset="-122"/>
              </a:rPr>
              <a:t>C. </a:t>
            </a:r>
            <a:r>
              <a:rPr lang="zh-CN" altLang="en-US" sz="2400" b="1" dirty="0" smtClean="0">
                <a:latin typeface="宋体" pitchFamily="2" charset="-122"/>
              </a:rPr>
              <a:t>珠算还具有数字时代所不具有的优势，尤其是在战争、灾难</a:t>
            </a:r>
            <a:r>
              <a:rPr lang="en-US" altLang="zh-CN" sz="2400" b="1" dirty="0" smtClean="0">
                <a:latin typeface="宋体" pitchFamily="2" charset="-122"/>
              </a:rPr>
              <a:t>(</a:t>
            </a:r>
            <a:r>
              <a:rPr lang="zh-CN" altLang="en-US" sz="2400" b="1" dirty="0" smtClean="0">
                <a:latin typeface="宋体" pitchFamily="2" charset="-122"/>
              </a:rPr>
              <a:t>如地震</a:t>
            </a:r>
            <a:r>
              <a:rPr lang="en-US" altLang="zh-CN" sz="2400" b="1" dirty="0" smtClean="0">
                <a:latin typeface="宋体" pitchFamily="2" charset="-122"/>
              </a:rPr>
              <a:t>)</a:t>
            </a:r>
            <a:r>
              <a:rPr lang="zh-CN" altLang="en-US" sz="2400" b="1" dirty="0" smtClean="0">
                <a:latin typeface="宋体" pitchFamily="2" charset="-122"/>
              </a:rPr>
              <a:t>、断电、野外等环境，珠算都能不受任何影响，继续发挥作用。</a:t>
            </a:r>
          </a:p>
          <a:p>
            <a:pPr marL="0" indent="0" eaLnBrk="1" hangingPunct="1">
              <a:lnSpc>
                <a:spcPts val="3500"/>
              </a:lnSpc>
              <a:spcBef>
                <a:spcPct val="0"/>
              </a:spcBef>
              <a:buNone/>
            </a:pPr>
            <a:r>
              <a:rPr lang="en-US" altLang="zh-CN" sz="2400" b="1" dirty="0" smtClean="0">
                <a:latin typeface="宋体" pitchFamily="2" charset="-122"/>
              </a:rPr>
              <a:t>D. </a:t>
            </a:r>
            <a:r>
              <a:rPr lang="zh-CN" altLang="en-US" sz="2400" b="1" dirty="0" smtClean="0">
                <a:latin typeface="宋体" pitchFamily="2" charset="-122"/>
              </a:rPr>
              <a:t>珠算在防病方面也起着一定的作用，对于特殊人群，如老年人，使用珠算既能防止某种病症的发生，也是矫正这一症状的有效工具。</a:t>
            </a:r>
          </a:p>
          <a:p>
            <a:pPr marL="0" indent="0" eaLnBrk="1" hangingPunct="1">
              <a:lnSpc>
                <a:spcPts val="3500"/>
              </a:lnSpc>
              <a:spcBef>
                <a:spcPct val="0"/>
              </a:spcBef>
              <a:buNone/>
            </a:pPr>
            <a:endParaRPr lang="en-US" altLang="zh-CN" sz="2400" b="1" dirty="0" smtClean="0">
              <a:latin typeface="宋体" pitchFamily="2" charset="-122"/>
            </a:endParaRPr>
          </a:p>
          <a:p>
            <a:pPr marL="0" indent="627063" eaLnBrk="1" hangingPunct="1">
              <a:lnSpc>
                <a:spcPts val="3500"/>
              </a:lnSpc>
              <a:spcBef>
                <a:spcPct val="0"/>
              </a:spcBef>
              <a:buNone/>
            </a:pPr>
            <a:endParaRPr lang="zh-CN" altLang="en-US" sz="2400" b="1" dirty="0" smtClean="0">
              <a:latin typeface="宋体" pitchFamily="2" charset="-122"/>
            </a:endParaRPr>
          </a:p>
          <a:p>
            <a:pPr marL="0" indent="0" eaLnBrk="1" hangingPunct="1">
              <a:lnSpc>
                <a:spcPts val="3500"/>
              </a:lnSpc>
              <a:spcBef>
                <a:spcPct val="0"/>
              </a:spcBef>
              <a:buNone/>
            </a:pPr>
            <a:endParaRPr lang="zh-CN" altLang="en-US" sz="2400" b="1" dirty="0" smtClean="0">
              <a:latin typeface="宋体" pitchFamily="2" charset="-122"/>
            </a:endParaRPr>
          </a:p>
        </p:txBody>
      </p:sp>
      <p:sp>
        <p:nvSpPr>
          <p:cNvPr id="126669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669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66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内容占位符 2"/>
          <p:cNvSpPr txBox="1">
            <a:spLocks/>
          </p:cNvSpPr>
          <p:nvPr/>
        </p:nvSpPr>
        <p:spPr bwMode="auto">
          <a:xfrm>
            <a:off x="785786" y="3643314"/>
            <a:ext cx="7920037" cy="264320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fontAlgn="base">
              <a:lnSpc>
                <a:spcPts val="3500"/>
              </a:lnSpc>
              <a:spcBef>
                <a:spcPct val="0"/>
              </a:spcBef>
              <a:spcAft>
                <a:spcPct val="0"/>
              </a:spcAft>
            </a:pPr>
            <a:r>
              <a:rPr lang="en-US" altLang="zh-CN" sz="2400" b="1" kern="0" dirty="0" smtClean="0">
                <a:solidFill>
                  <a:srgbClr val="990033"/>
                </a:solidFill>
                <a:latin typeface="宋体" pitchFamily="2" charset="-122"/>
              </a:rPr>
              <a:t>C</a:t>
            </a:r>
            <a:r>
              <a:rPr lang="zh-CN" altLang="en-US" sz="2400" b="1" kern="0" dirty="0" smtClean="0">
                <a:solidFill>
                  <a:srgbClr val="990033"/>
                </a:solidFill>
                <a:latin typeface="宋体" pitchFamily="2" charset="-122"/>
              </a:rPr>
              <a:t>　</a:t>
            </a:r>
            <a:r>
              <a:rPr lang="en-US" altLang="zh-CN" sz="2400" b="1" kern="0" dirty="0" smtClean="0">
                <a:solidFill>
                  <a:srgbClr val="990033"/>
                </a:solidFill>
                <a:latin typeface="宋体" pitchFamily="2" charset="-122"/>
              </a:rPr>
              <a:t>[</a:t>
            </a:r>
            <a:r>
              <a:rPr lang="zh-CN" altLang="en-US" sz="2400" b="1" kern="0" dirty="0" smtClean="0">
                <a:solidFill>
                  <a:srgbClr val="990033"/>
                </a:solidFill>
                <a:latin typeface="黑体" pitchFamily="2" charset="-122"/>
                <a:ea typeface="黑体" pitchFamily="2" charset="-122"/>
              </a:rPr>
              <a:t>解析</a:t>
            </a:r>
            <a:r>
              <a:rPr lang="en-US" altLang="zh-CN" sz="2400" b="1" kern="0" dirty="0" smtClean="0">
                <a:solidFill>
                  <a:srgbClr val="990033"/>
                </a:solidFill>
                <a:latin typeface="宋体" pitchFamily="2" charset="-122"/>
              </a:rPr>
              <a:t>]  “</a:t>
            </a:r>
            <a:r>
              <a:rPr lang="zh-CN" altLang="en-US" sz="2400" b="1" kern="0" dirty="0" smtClean="0">
                <a:solidFill>
                  <a:srgbClr val="990033"/>
                </a:solidFill>
                <a:latin typeface="宋体" pitchFamily="2" charset="-122"/>
              </a:rPr>
              <a:t>都能不受任何影响”的说法太绝对。 </a:t>
            </a:r>
          </a:p>
        </p:txBody>
      </p:sp>
      <p:sp>
        <p:nvSpPr>
          <p:cNvPr id="9"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622300" algn="ctr" eaLnBrk="1" hangingPunct="1">
              <a:lnSpc>
                <a:spcPct val="122000"/>
              </a:lnSpc>
              <a:spcBef>
                <a:spcPct val="0"/>
              </a:spcBef>
              <a:buFont typeface="Arial" charset="0"/>
              <a:buNone/>
            </a:pPr>
            <a:r>
              <a:rPr lang="zh-CN" altLang="en-US" sz="2400" b="1" dirty="0">
                <a:latin typeface="黑体" pitchFamily="2" charset="-122"/>
                <a:ea typeface="黑体" pitchFamily="2" charset="-122"/>
              </a:rPr>
              <a:t>类题指津</a:t>
            </a:r>
          </a:p>
          <a:p>
            <a:pPr marL="0" indent="0" eaLnBrk="1" hangingPunct="1">
              <a:lnSpc>
                <a:spcPct val="122000"/>
              </a:lnSpc>
              <a:spcBef>
                <a:spcPct val="0"/>
              </a:spcBef>
              <a:buFont typeface="Arial" charset="0"/>
              <a:buNone/>
            </a:pPr>
            <a:r>
              <a:rPr lang="en-US" altLang="zh-CN" sz="2400" b="1" dirty="0">
                <a:latin typeface="宋体" pitchFamily="2" charset="-122"/>
              </a:rPr>
              <a:t>【</a:t>
            </a:r>
            <a:r>
              <a:rPr lang="zh-CN" altLang="en-US" sz="2400" b="1" dirty="0">
                <a:latin typeface="宋体" pitchFamily="2" charset="-122"/>
              </a:rPr>
              <a:t>设问方式</a:t>
            </a:r>
            <a:r>
              <a:rPr lang="en-US" altLang="zh-CN" sz="2400" b="1" dirty="0">
                <a:latin typeface="宋体" pitchFamily="2" charset="-122"/>
              </a:rPr>
              <a:t>】</a:t>
            </a:r>
          </a:p>
          <a:p>
            <a:pPr marL="0" indent="628650"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a:t>
            </a:r>
            <a:r>
              <a:rPr lang="en-US" altLang="zh-CN" sz="2400" b="1" dirty="0" smtClean="0">
                <a:latin typeface="宋体" pitchFamily="2" charset="-122"/>
              </a:rPr>
              <a:t>2015·</a:t>
            </a:r>
            <a:r>
              <a:rPr lang="zh-CN" altLang="en-US" sz="2400" b="1" dirty="0" smtClean="0">
                <a:latin typeface="宋体" pitchFamily="2" charset="-122"/>
              </a:rPr>
              <a:t>福建卷］请根据文本，分析“萤火虫是自然的，也是文化的，但归根结底是自然的”这句话的含意。</a:t>
            </a:r>
          </a:p>
          <a:p>
            <a:pPr marL="0" indent="628650" eaLnBrk="1" hangingPunct="1">
              <a:lnSpc>
                <a:spcPct val="122000"/>
              </a:lnSpc>
              <a:spcBef>
                <a:spcPct val="0"/>
              </a:spcBef>
              <a:buNone/>
            </a:pPr>
            <a:r>
              <a:rPr lang="en-US" altLang="zh-CN" sz="2400" b="1" dirty="0" smtClean="0">
                <a:latin typeface="宋体" pitchFamily="2" charset="-122"/>
              </a:rPr>
              <a:t>2.</a:t>
            </a:r>
            <a:r>
              <a:rPr lang="zh-CN" altLang="en-US" sz="2400" b="1" dirty="0" smtClean="0">
                <a:latin typeface="宋体" pitchFamily="2" charset="-122"/>
              </a:rPr>
              <a:t> ［</a:t>
            </a:r>
            <a:r>
              <a:rPr lang="en-US" altLang="zh-CN" sz="2400" b="1" dirty="0" smtClean="0">
                <a:latin typeface="宋体" pitchFamily="2" charset="-122"/>
              </a:rPr>
              <a:t>2013·</a:t>
            </a:r>
            <a:r>
              <a:rPr lang="zh-CN" altLang="en-US" sz="2400" b="1" dirty="0" smtClean="0">
                <a:latin typeface="宋体" pitchFamily="2" charset="-122"/>
              </a:rPr>
              <a:t>新课标全国卷</a:t>
            </a:r>
            <a:r>
              <a:rPr lang="en-US" altLang="zh-CN" sz="2400" b="1" dirty="0" smtClean="0">
                <a:latin typeface="宋体" pitchFamily="2" charset="-122"/>
              </a:rPr>
              <a:t>Ⅱ</a:t>
            </a:r>
            <a:r>
              <a:rPr lang="zh-CN" altLang="en-US" sz="2400" b="1" dirty="0" smtClean="0">
                <a:latin typeface="宋体" pitchFamily="2" charset="-122"/>
              </a:rPr>
              <a:t> ］下列对材料有关内容的分析和概括，最恰当的两项是</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r>
              <a:rPr lang="zh-CN" altLang="en-US" sz="2400" b="1" dirty="0" smtClean="0">
                <a:latin typeface="宋体" pitchFamily="2" charset="-122"/>
              </a:rPr>
              <a:t>。</a:t>
            </a:r>
          </a:p>
          <a:p>
            <a:pPr marL="0" indent="533400" eaLnBrk="1" hangingPunct="1">
              <a:lnSpc>
                <a:spcPct val="122000"/>
              </a:lnSpc>
              <a:spcBef>
                <a:spcPct val="0"/>
              </a:spcBef>
              <a:buNone/>
            </a:pPr>
            <a:r>
              <a:rPr lang="en-US" altLang="zh-CN" sz="2400" b="1" dirty="0" smtClean="0">
                <a:latin typeface="宋体" pitchFamily="2" charset="-122"/>
              </a:rPr>
              <a:t>3.</a:t>
            </a:r>
            <a:r>
              <a:rPr lang="zh-CN" altLang="en-US" sz="2400" b="1" dirty="0" smtClean="0">
                <a:latin typeface="宋体" pitchFamily="2" charset="-122"/>
              </a:rPr>
              <a:t> ［</a:t>
            </a:r>
            <a:r>
              <a:rPr lang="en-US" altLang="zh-CN" sz="2400" b="1" dirty="0" smtClean="0">
                <a:latin typeface="宋体" pitchFamily="2" charset="-122"/>
              </a:rPr>
              <a:t>2012·</a:t>
            </a:r>
            <a:r>
              <a:rPr lang="zh-CN" altLang="en-US" sz="2400" b="1" dirty="0" smtClean="0">
                <a:latin typeface="宋体" pitchFamily="2" charset="-122"/>
              </a:rPr>
              <a:t>广东卷］秦绍德认为，学者“被媒体过分关注恰恰做不出学问”，根据文意，怎样理解这一观点？</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08339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8339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8340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908050"/>
            <a:ext cx="7920037" cy="5399088"/>
          </a:xfrm>
        </p:spPr>
        <p:txBody>
          <a:bodyPr>
            <a:noAutofit/>
          </a:bodyPr>
          <a:lstStyle/>
          <a:p>
            <a:pPr marL="0" indent="0" eaLnBrk="1" hangingPunct="1">
              <a:lnSpc>
                <a:spcPct val="122000"/>
              </a:lnSpc>
              <a:spcBef>
                <a:spcPct val="0"/>
              </a:spcBef>
              <a:buFont typeface="Arial" charset="0"/>
              <a:buNone/>
            </a:pPr>
            <a:r>
              <a:rPr lang="en-US" altLang="zh-CN" sz="2400" b="1" dirty="0">
                <a:latin typeface="宋体" pitchFamily="2" charset="-122"/>
              </a:rPr>
              <a:t>【</a:t>
            </a:r>
            <a:r>
              <a:rPr lang="zh-CN" altLang="en-US" sz="2400" b="1" dirty="0">
                <a:latin typeface="宋体" pitchFamily="2" charset="-122"/>
              </a:rPr>
              <a:t>答题思路</a:t>
            </a:r>
            <a:r>
              <a:rPr lang="en-US" altLang="zh-CN" sz="2400" b="1" dirty="0">
                <a:latin typeface="宋体" pitchFamily="2" charset="-122"/>
              </a:rPr>
              <a:t>】</a:t>
            </a:r>
          </a:p>
          <a:p>
            <a:pPr marL="0" indent="542925" eaLnBrk="1" hangingPunct="1">
              <a:lnSpc>
                <a:spcPct val="122000"/>
              </a:lnSpc>
              <a:spcBef>
                <a:spcPct val="0"/>
              </a:spcBef>
              <a:buNone/>
            </a:pPr>
            <a:r>
              <a:rPr lang="zh-CN" altLang="en-US" sz="2400" b="1" dirty="0" smtClean="0">
                <a:latin typeface="宋体" pitchFamily="2" charset="-122"/>
              </a:rPr>
              <a:t>解答这类题应该从以下四个方面考虑：</a:t>
            </a:r>
          </a:p>
          <a:p>
            <a:pPr marL="0" indent="542925"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准确判断，客观周全。对文本的主要观点和基本倾向的判断，既不能以偏概全，也不能主次颠倒，更不能主观臆断。</a:t>
            </a:r>
          </a:p>
          <a:p>
            <a:pPr marL="0" indent="542925" eaLnBrk="1" hangingPunct="1">
              <a:lnSpc>
                <a:spcPct val="122000"/>
              </a:lnSpc>
              <a:spcBef>
                <a:spcPct val="0"/>
              </a:spcBef>
              <a:buNone/>
            </a:pPr>
            <a:r>
              <a:rPr lang="en-US" altLang="zh-CN" sz="2400" b="1" dirty="0" smtClean="0">
                <a:latin typeface="宋体" pitchFamily="2" charset="-122"/>
              </a:rPr>
              <a:t>2. </a:t>
            </a:r>
            <a:r>
              <a:rPr lang="zh-CN" altLang="en-US" sz="2400" b="1" dirty="0" smtClean="0">
                <a:latin typeface="宋体" pitchFamily="2" charset="-122"/>
              </a:rPr>
              <a:t>独立思考，体现个性。在对文本的主要观点和基本倾向有了正确认识之后，可参照自己对真善美评判标准的理解，对文本的主要观点和基本倾向进行分析判断。要注意结合自己的人生经历及生活积累，形成具有个性色彩的评价。而那些离开了自身体悟与感知，离开了自己思想情感的分析评价，往往是体现不出“独立”评判的。</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08442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8442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8442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542925" eaLnBrk="1" hangingPunct="1">
              <a:lnSpc>
                <a:spcPct val="122000"/>
              </a:lnSpc>
              <a:spcBef>
                <a:spcPct val="0"/>
              </a:spcBef>
              <a:buNone/>
            </a:pPr>
            <a:r>
              <a:rPr lang="en-US" altLang="zh-CN" sz="2400" b="1" dirty="0" smtClean="0">
                <a:latin typeface="宋体" pitchFamily="2" charset="-122"/>
              </a:rPr>
              <a:t>3. </a:t>
            </a:r>
            <a:r>
              <a:rPr lang="zh-CN" altLang="en-US" sz="2400" b="1" dirty="0" smtClean="0">
                <a:latin typeface="宋体" pitchFamily="2" charset="-122"/>
              </a:rPr>
              <a:t>尊重公德，尊重事实。必须明确，对文本的主要观点和基本倾向做出“独立”的评价，虽然强调个性色彩，但是，“独立”评价绝对不是单纯从自身的兴趣爱好出发，随意褒贬，个性化的评价也必须是以尊重社会、尊重公德为前提的。其次，评价必须建立在对文本充分认知的基础之上，才可能做到负责任的评价。</a:t>
            </a:r>
          </a:p>
          <a:p>
            <a:pPr marL="0" indent="542925" eaLnBrk="1" hangingPunct="1">
              <a:lnSpc>
                <a:spcPct val="122000"/>
              </a:lnSpc>
              <a:spcBef>
                <a:spcPct val="0"/>
              </a:spcBef>
              <a:buNone/>
            </a:pPr>
            <a:r>
              <a:rPr lang="en-US" altLang="zh-CN" sz="2400" b="1" dirty="0" smtClean="0">
                <a:latin typeface="宋体" pitchFamily="2" charset="-122"/>
              </a:rPr>
              <a:t>4. </a:t>
            </a:r>
            <a:r>
              <a:rPr lang="zh-CN" altLang="en-US" sz="2400" b="1" dirty="0" smtClean="0">
                <a:latin typeface="宋体" pitchFamily="2" charset="-122"/>
              </a:rPr>
              <a:t>拓展思路，追求深刻。除了利用自己掌握的理论知识外，还要学会知人论世，对文本的主要观点和基本倾向做出客观的、历史的评价。当然，还可把文本的观点和倾向与社会现实或未来发展结合起来，做出动态的现实主义的评价，使评价具有一定的深度。</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08544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854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8544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Font typeface="Arial" charset="0"/>
              <a:buNone/>
            </a:pPr>
            <a:r>
              <a:rPr lang="en-US" altLang="zh-CN" sz="2400" b="1" dirty="0">
                <a:latin typeface="宋体" pitchFamily="2" charset="-122"/>
              </a:rPr>
              <a:t>【</a:t>
            </a:r>
            <a:r>
              <a:rPr lang="en-US" altLang="zh-CN" sz="2400" b="1" dirty="0" err="1">
                <a:latin typeface="宋体" pitchFamily="2" charset="-122"/>
              </a:rPr>
              <a:t>对点训练</a:t>
            </a:r>
            <a:r>
              <a:rPr lang="en-US" altLang="zh-CN" sz="2400" b="1" dirty="0">
                <a:latin typeface="宋体" pitchFamily="2" charset="-122"/>
              </a:rPr>
              <a:t>】</a:t>
            </a:r>
          </a:p>
          <a:p>
            <a:pPr marL="0" indent="0" eaLnBrk="1" hangingPunct="1">
              <a:lnSpc>
                <a:spcPct val="122000"/>
              </a:lnSpc>
              <a:spcBef>
                <a:spcPct val="0"/>
              </a:spcBef>
              <a:buNone/>
            </a:pPr>
            <a:r>
              <a:rPr lang="zh-CN" altLang="en-US" sz="2400" b="1" dirty="0">
                <a:latin typeface="宋体" pitchFamily="2" charset="-122"/>
              </a:rPr>
              <a:t>［</a:t>
            </a:r>
            <a:r>
              <a:rPr lang="en-US" altLang="zh-CN" sz="2400" b="1" dirty="0">
                <a:latin typeface="宋体" pitchFamily="2" charset="-122"/>
              </a:rPr>
              <a:t>2010•课标全国卷</a:t>
            </a:r>
            <a:r>
              <a:rPr lang="zh-CN" altLang="en-US" sz="2400" b="1" dirty="0" smtClean="0">
                <a:latin typeface="宋体" pitchFamily="2" charset="-122"/>
              </a:rPr>
              <a:t>］阅读下面的文字，完成题目。 </a:t>
            </a:r>
          </a:p>
          <a:p>
            <a:pPr marL="0" indent="542925" algn="ctr" eaLnBrk="1" hangingPunct="1">
              <a:lnSpc>
                <a:spcPct val="122000"/>
              </a:lnSpc>
              <a:spcBef>
                <a:spcPct val="0"/>
              </a:spcBef>
              <a:buNone/>
            </a:pPr>
            <a:r>
              <a:rPr lang="zh-CN" altLang="en-US" sz="2400" b="1" dirty="0" smtClean="0">
                <a:latin typeface="宋体" pitchFamily="2" charset="-122"/>
              </a:rPr>
              <a:t>杂交水稻之父</a:t>
            </a:r>
          </a:p>
          <a:p>
            <a:pPr marL="0" indent="542925" eaLnBrk="1" hangingPunct="1">
              <a:lnSpc>
                <a:spcPct val="122000"/>
              </a:lnSpc>
              <a:spcBef>
                <a:spcPct val="0"/>
              </a:spcBef>
              <a:buNone/>
            </a:pPr>
            <a:r>
              <a:rPr lang="en-US" altLang="zh-CN" sz="2400" b="1" dirty="0" smtClean="0">
                <a:latin typeface="宋体" pitchFamily="2" charset="-122"/>
              </a:rPr>
              <a:t>1982</a:t>
            </a:r>
            <a:r>
              <a:rPr lang="zh-CN" altLang="en-US" sz="2400" b="1" dirty="0" smtClean="0">
                <a:latin typeface="宋体" pitchFamily="2" charset="-122"/>
              </a:rPr>
              <a:t>年的一个秋日，马尼拉洛斯巴洛斯镇国际水稻研究所的报告厅里，正在举行国际水稻科技界的一次盛会。会议开始，国际水稻研究所所长、印度农业部前部长斯瓦米纳森博士庄重地引领袁隆平走上主席台。这时，屏幕上赫然打出袁隆平的巨幅头像，下方是“杂交水稻之父袁隆平”一行特大黑体字，报告厅里顿时响起经久不息的掌声。</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08647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8647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8647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883525" cy="5300663"/>
          </a:xfrm>
        </p:spPr>
        <p:txBody>
          <a:bodyPr/>
          <a:lstStyle/>
          <a:p>
            <a:pPr marL="0" indent="628650" eaLnBrk="1" hangingPunct="1">
              <a:lnSpc>
                <a:spcPts val="3500"/>
              </a:lnSpc>
              <a:spcBef>
                <a:spcPct val="0"/>
              </a:spcBef>
              <a:buNone/>
            </a:pPr>
            <a:r>
              <a:rPr lang="zh-CN" altLang="en-US" sz="2400" b="1" dirty="0" smtClean="0">
                <a:latin typeface="宋体" pitchFamily="2" charset="-122"/>
              </a:rPr>
              <a:t>国际同行的推崇，确实使袁隆平感受到了心智和汗水的价值，以及来自光明正大的竞争对手的真诚友谊和温暖。想到国内学术界某些权威至今仍然把自己看作湘西泥巴地里滚出来的土老帽儿，把杂交水稻技术视为不值一提的雕虫小技，袁隆平内心不由得黯然掠过一丝淡淡的悲哀。</a:t>
            </a:r>
            <a:endParaRPr lang="en-US" altLang="zh-CN" sz="2400" b="1" dirty="0" smtClean="0">
              <a:latin typeface="宋体" pitchFamily="2" charset="-122"/>
            </a:endParaRPr>
          </a:p>
          <a:p>
            <a:pPr marL="0" indent="628650" eaLnBrk="1" hangingPunct="1">
              <a:lnSpc>
                <a:spcPts val="3500"/>
              </a:lnSpc>
              <a:spcBef>
                <a:spcPct val="0"/>
              </a:spcBef>
              <a:buNone/>
            </a:pPr>
            <a:r>
              <a:rPr lang="zh-CN" altLang="en-US" sz="2400" b="1" dirty="0" smtClean="0">
                <a:latin typeface="宋体" pitchFamily="2" charset="-122"/>
              </a:rPr>
              <a:t>会后，袁隆平跟斯瓦米纳森开玩笑说：“您今天这样‘突然袭击’，大张旗鼓地‘贩卖’我，可真叫我有点措手不及呀！”“我就是特意要给您一个惊喜呀！”“可我</a:t>
            </a:r>
            <a:r>
              <a:rPr lang="en-US" altLang="zh-CN" sz="2400" b="1" dirty="0" smtClean="0">
                <a:latin typeface="宋体" pitchFamily="2" charset="-122"/>
              </a:rPr>
              <a:t>1980</a:t>
            </a:r>
            <a:r>
              <a:rPr lang="zh-CN" altLang="en-US" sz="2400" b="1" dirty="0" smtClean="0">
                <a:latin typeface="宋体" pitchFamily="2" charset="-122"/>
              </a:rPr>
              <a:t>年第一次应邀来合作研究时，您竟然给我定了个每月</a:t>
            </a:r>
            <a:r>
              <a:rPr lang="en-US" altLang="zh-CN" sz="2400" b="1" dirty="0" smtClean="0">
                <a:latin typeface="宋体" pitchFamily="2" charset="-122"/>
              </a:rPr>
              <a:t>800</a:t>
            </a:r>
            <a:r>
              <a:rPr lang="zh-CN" altLang="en-US" sz="2400" b="1" dirty="0" smtClean="0">
                <a:latin typeface="宋体" pitchFamily="2" charset="-122"/>
              </a:rPr>
              <a:t>美元的实习研究生工资！”袁隆平笑着说。那一次他向斯瓦米纳森提出严正抗议，准备拂袖而去。经斯瓦米纳森反复道歉，极力挽留，并把他重新定为特别研究员，</a:t>
            </a:r>
          </a:p>
          <a:p>
            <a:pPr marL="0" indent="533400" eaLnBrk="1" hangingPunct="1">
              <a:lnSpc>
                <a:spcPts val="3500"/>
              </a:lnSpc>
              <a:spcBef>
                <a:spcPct val="0"/>
              </a:spcBef>
              <a:buNone/>
            </a:pPr>
            <a:endParaRPr lang="zh-CN" altLang="en-US"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08749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874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8749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每月工资提到</a:t>
            </a:r>
            <a:r>
              <a:rPr lang="en-US" altLang="zh-CN" sz="2400" b="1" dirty="0" smtClean="0">
                <a:latin typeface="宋体" pitchFamily="2" charset="-122"/>
              </a:rPr>
              <a:t>1750</a:t>
            </a:r>
            <a:r>
              <a:rPr lang="zh-CN" altLang="en-US" sz="2400" b="1" dirty="0" smtClean="0">
                <a:latin typeface="宋体" pitchFamily="2" charset="-122"/>
              </a:rPr>
              <a:t>美元，他才留了下来。</a:t>
            </a:r>
            <a:endParaRPr lang="en-US" altLang="zh-CN" sz="2400" b="1" dirty="0" smtClean="0">
              <a:latin typeface="宋体" pitchFamily="2" charset="-122"/>
            </a:endParaRPr>
          </a:p>
          <a:p>
            <a:pPr marL="0" indent="628650" eaLnBrk="1" hangingPunct="1">
              <a:lnSpc>
                <a:spcPts val="3500"/>
              </a:lnSpc>
              <a:spcBef>
                <a:spcPct val="0"/>
              </a:spcBef>
              <a:buNone/>
            </a:pPr>
            <a:r>
              <a:rPr lang="zh-CN" altLang="en-US" sz="2400" b="1" dirty="0" smtClean="0">
                <a:latin typeface="宋体" pitchFamily="2" charset="-122"/>
              </a:rPr>
              <a:t>“哈哈，您还记得那件事呀！说实话，那时候我们看您在国内地位也很低似的，这里给您待遇太高，反而使我们丢份。加上那时我们毕竟还没有亲眼见过成功的三系配套杂交水稻，所以定的工资估计为您在国内的</a:t>
            </a:r>
            <a:r>
              <a:rPr lang="en-US" altLang="zh-CN" sz="2400" b="1" dirty="0" smtClean="0">
                <a:latin typeface="宋体" pitchFamily="2" charset="-122"/>
              </a:rPr>
              <a:t>10</a:t>
            </a:r>
            <a:r>
              <a:rPr lang="zh-CN" altLang="en-US" sz="2400" b="1" dirty="0" smtClean="0">
                <a:latin typeface="宋体" pitchFamily="2" charset="-122"/>
              </a:rPr>
              <a:t>倍，想来您该可以接受。没想到您还很有气派！而第二年我们就看到中国政府给您颁发了科技特等发明奖，而且您的伟大成果也让我们亲眼看到了。所以我们后来一直为那件事感到内疚。今天，也算是我们正式为您正名吧！”斯瓦米纳森爽朗地一笑，便竹筒倒豆子般地把那件往事兜底揭穿了。</a:t>
            </a:r>
          </a:p>
          <a:p>
            <a:pPr marL="0" indent="0" eaLnBrk="1" hangingPunct="1">
              <a:lnSpc>
                <a:spcPts val="3500"/>
              </a:lnSpc>
              <a:spcBef>
                <a:spcPct val="0"/>
              </a:spcBef>
              <a:buNone/>
            </a:pP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08851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8851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8852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628650" eaLnBrk="1" hangingPunct="1">
              <a:lnSpc>
                <a:spcPts val="3500"/>
              </a:lnSpc>
              <a:spcBef>
                <a:spcPct val="0"/>
              </a:spcBef>
              <a:buNone/>
            </a:pPr>
            <a:r>
              <a:rPr lang="zh-CN" altLang="en-US" sz="2400" b="1" dirty="0" smtClean="0">
                <a:latin typeface="宋体" pitchFamily="2" charset="-122"/>
              </a:rPr>
              <a:t>“哈哈，原来阁下您也曾亲自参与歧视我的‘勾当’啊！坦率地说，我们在国内是从来不争经济利益的。可是，到了您这里，拿多少钱可就关系到中国科学家的尊严了，所以我一定要跟您‘斗争’到底啊。不过，中国有句老话，叫作‘不打不相识’。这就像我们国际科技界的朋友们，实际都是同一阵地上的竞争对手。但是也正因为在同一块阵地上竞争，才有机会成为朋友啊！我和您一见面就‘打了一仗’，所以我们的友谊也将会更加长久。是不是？”袁隆平说。</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08954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895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8954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628650" eaLnBrk="1" hangingPunct="1">
              <a:lnSpc>
                <a:spcPts val="3500"/>
              </a:lnSpc>
              <a:spcBef>
                <a:spcPct val="0"/>
              </a:spcBef>
              <a:buNone/>
            </a:pPr>
            <a:r>
              <a:rPr lang="zh-CN" altLang="en-US" sz="2400" b="1" dirty="0" smtClean="0">
                <a:latin typeface="宋体" pitchFamily="2" charset="-122"/>
              </a:rPr>
              <a:t>袁隆平发明的杂交水稻技术，使水稻平均亩产比原先增加</a:t>
            </a:r>
            <a:r>
              <a:rPr lang="en-US" altLang="zh-CN" sz="2400" b="1" dirty="0" smtClean="0">
                <a:latin typeface="宋体" pitchFamily="2" charset="-122"/>
              </a:rPr>
              <a:t>20%</a:t>
            </a:r>
            <a:r>
              <a:rPr lang="zh-CN" altLang="en-US" sz="2400" b="1" dirty="0" smtClean="0">
                <a:latin typeface="宋体" pitchFamily="2" charset="-122"/>
              </a:rPr>
              <a:t>以上。这项世界领先的科技成果，不仅有助于中国以仅占世界</a:t>
            </a:r>
            <a:r>
              <a:rPr lang="en-US" altLang="zh-CN" sz="2400" b="1" dirty="0" smtClean="0">
                <a:latin typeface="宋体" pitchFamily="2" charset="-122"/>
              </a:rPr>
              <a:t>7%</a:t>
            </a:r>
            <a:r>
              <a:rPr lang="zh-CN" altLang="en-US" sz="2400" b="1" dirty="0" smtClean="0">
                <a:latin typeface="宋体" pitchFamily="2" charset="-122"/>
              </a:rPr>
              <a:t>的耕地养活占世界</a:t>
            </a:r>
            <a:r>
              <a:rPr lang="en-US" altLang="zh-CN" sz="2400" b="1" dirty="0" smtClean="0">
                <a:latin typeface="宋体" pitchFamily="2" charset="-122"/>
              </a:rPr>
              <a:t>22%</a:t>
            </a:r>
            <a:r>
              <a:rPr lang="zh-CN" altLang="en-US" sz="2400" b="1" dirty="0" smtClean="0">
                <a:latin typeface="宋体" pitchFamily="2" charset="-122"/>
              </a:rPr>
              <a:t>的人口，而且惠及全世界。为此，他被美国科学院选聘为外籍院士，院长西瑟罗纳先生介绍袁隆平当选的理由是：“袁隆平先生发明杂交水稻技术，为世界粮食安全做出了杰出贡献，增产的粮食每年为世界解决了</a:t>
            </a:r>
            <a:r>
              <a:rPr lang="en-US" altLang="zh-CN" sz="2400" b="1" dirty="0" smtClean="0">
                <a:latin typeface="宋体" pitchFamily="2" charset="-122"/>
              </a:rPr>
              <a:t>7000</a:t>
            </a:r>
            <a:r>
              <a:rPr lang="zh-CN" altLang="en-US" sz="2400" b="1" dirty="0" smtClean="0">
                <a:latin typeface="宋体" pitchFamily="2" charset="-122"/>
              </a:rPr>
              <a:t>万人的吃饭问题。”湖南郴州农民曹宏球说“邓小平送来了好政策，袁隆平送来了好种子”，他专门花钱雕了一尊汉白玉的袁隆平石像供在家里。</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09056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9056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9056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628650" eaLnBrk="1" hangingPunct="1">
              <a:lnSpc>
                <a:spcPts val="3500"/>
              </a:lnSpc>
              <a:spcBef>
                <a:spcPct val="0"/>
              </a:spcBef>
              <a:buNone/>
            </a:pPr>
            <a:r>
              <a:rPr lang="zh-CN" altLang="en-US" sz="2400" b="1" dirty="0" smtClean="0">
                <a:latin typeface="宋体" pitchFamily="2" charset="-122"/>
              </a:rPr>
              <a:t>袁隆平把他的研究生介绍到美国、澳大利亚等国攻读博士学位，这些研究生学成后都选择留在国外工作。有人便跟袁隆平开玩笑说：“您老人家送出去的人才都飞了，您可是白费心血了！”袁隆平则认真地回答说：“你们不要短见浅识。中国杂交水稻事业的未来，需要大量超过袁隆平的人才。优秀人才的成长需要广阔的自由天地，让他们通通窝到我的手下来，受着我的思想束缚，而且我还无法给他们提供世界一流的研究条件，怎么能使他们成长为超过我的杰出学者呢？一旦祖国有条件充分发挥他们的作用，他们随时都会回来的。相反，如果他们回来而又无用武之地，那又叫人家回来干什么呢？”</a:t>
            </a:r>
          </a:p>
          <a:p>
            <a:pPr marL="0" indent="90488"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摘编自庄志霞</a:t>
            </a:r>
            <a:r>
              <a:rPr lang="en-US" altLang="zh-CN" sz="2400" b="1" dirty="0" smtClean="0">
                <a:latin typeface="宋体" pitchFamily="2" charset="-122"/>
              </a:rPr>
              <a:t>《</a:t>
            </a:r>
            <a:r>
              <a:rPr lang="zh-CN" altLang="en-US" sz="2400" b="1" dirty="0" smtClean="0">
                <a:latin typeface="宋体" pitchFamily="2" charset="-122"/>
              </a:rPr>
              <a:t>袁隆平传</a:t>
            </a:r>
            <a:r>
              <a:rPr lang="en-US" altLang="zh-CN" sz="2400" b="1" dirty="0" smtClean="0">
                <a:latin typeface="宋体" pitchFamily="2" charset="-122"/>
              </a:rPr>
              <a:t>》)</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09159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915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9159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90488" eaLnBrk="1" hangingPunct="1">
              <a:lnSpc>
                <a:spcPts val="3500"/>
              </a:lnSpc>
              <a:spcBef>
                <a:spcPct val="0"/>
              </a:spcBef>
              <a:buNone/>
            </a:pPr>
            <a:r>
              <a:rPr lang="en-US" altLang="zh-CN" sz="2400" b="1" dirty="0" smtClean="0">
                <a:latin typeface="宋体" pitchFamily="2" charset="-122"/>
              </a:rPr>
              <a:t>1.</a:t>
            </a:r>
            <a:r>
              <a:rPr lang="zh-CN" altLang="en-US" sz="2400" b="1" dirty="0" smtClean="0">
                <a:latin typeface="宋体" pitchFamily="2" charset="-122"/>
              </a:rPr>
              <a:t>有人说袁隆平送出去的人才“都飞了”，他是“白费心血”，袁隆平却认为这种看法是“短见浅识”。为什么？请简要分析。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marL="0" indent="90488"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中国杂交水稻事业的未来，需要大量超过袁隆平的人才；②优秀人才的成长需要广阔的自由天地，国外一流的科研条件更有利于杰出学者的成长；③一旦祖国有条件让他们充分发挥作用，他们也会随时回来。</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分，意思对即可</a:t>
            </a:r>
            <a:r>
              <a:rPr lang="en-US" altLang="zh-CN" sz="2400" b="1" dirty="0" smtClean="0">
                <a:solidFill>
                  <a:srgbClr val="990033"/>
                </a:solidFill>
                <a:latin typeface="宋体" pitchFamily="2" charset="-122"/>
              </a:rPr>
              <a:t>)</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09261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9261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9261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内容占位符 2"/>
          <p:cNvSpPr>
            <a:spLocks noGrp="1"/>
          </p:cNvSpPr>
          <p:nvPr>
            <p:ph idx="4294967295"/>
          </p:nvPr>
        </p:nvSpPr>
        <p:spPr>
          <a:xfrm>
            <a:off x="714348" y="887432"/>
            <a:ext cx="8072494" cy="5399088"/>
          </a:xfrm>
        </p:spPr>
        <p:txBody>
          <a:bodyPr/>
          <a:lstStyle/>
          <a:p>
            <a:pPr marL="0" indent="627063" eaLnBrk="1" hangingPunct="1">
              <a:lnSpc>
                <a:spcPts val="3500"/>
              </a:lnSpc>
              <a:spcBef>
                <a:spcPct val="0"/>
              </a:spcBef>
              <a:buNone/>
            </a:pPr>
            <a:r>
              <a:rPr lang="en-US" altLang="zh-CN" sz="2400" b="1" dirty="0" smtClean="0">
                <a:latin typeface="宋体" pitchFamily="2" charset="-122"/>
              </a:rPr>
              <a:t>10. </a:t>
            </a:r>
            <a:r>
              <a:rPr lang="zh-CN" altLang="en-US" sz="2400" b="1" dirty="0" smtClean="0">
                <a:latin typeface="宋体" pitchFamily="2" charset="-122"/>
              </a:rPr>
              <a:t>混淆已然和未然。“已然”是已经发生的情况，“未然”是即将出现的情况。命题者设计干扰项时，有时会故意将“即将出现的情况”表述或推断为“已经发生的情况”，或相反。</a:t>
            </a:r>
            <a:endParaRPr lang="en-US" altLang="zh-CN" sz="2400" b="1" dirty="0" smtClean="0">
              <a:latin typeface="宋体" pitchFamily="2" charset="-122"/>
            </a:endParaRPr>
          </a:p>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对点训练</a:t>
            </a:r>
            <a:r>
              <a:rPr lang="en-US" altLang="zh-CN" sz="2400" b="1" dirty="0" smtClean="0">
                <a:latin typeface="宋体" pitchFamily="2" charset="-122"/>
              </a:rPr>
              <a:t>】</a:t>
            </a:r>
          </a:p>
          <a:p>
            <a:pPr marL="0" indent="0" eaLnBrk="1" hangingPunct="1">
              <a:lnSpc>
                <a:spcPts val="3500"/>
              </a:lnSpc>
              <a:spcBef>
                <a:spcPct val="0"/>
              </a:spcBef>
              <a:buNone/>
            </a:pPr>
            <a:r>
              <a:rPr lang="zh-CN" altLang="en-US" sz="2400" b="1" dirty="0" smtClean="0">
                <a:latin typeface="宋体" pitchFamily="2" charset="-122"/>
              </a:rPr>
              <a:t>阅读下面的文字，完成题目。</a:t>
            </a:r>
          </a:p>
          <a:p>
            <a:pPr marL="0" indent="627063" algn="ctr" eaLnBrk="1" hangingPunct="1">
              <a:lnSpc>
                <a:spcPts val="3500"/>
              </a:lnSpc>
              <a:spcBef>
                <a:spcPct val="0"/>
              </a:spcBef>
              <a:buNone/>
            </a:pPr>
            <a:r>
              <a:rPr lang="zh-CN" altLang="en-US" sz="2400" b="1" dirty="0" smtClean="0">
                <a:latin typeface="宋体" pitchFamily="2" charset="-122"/>
              </a:rPr>
              <a:t>小说敢不敢拒绝影视改编？</a:t>
            </a:r>
          </a:p>
          <a:p>
            <a:pPr marL="0" indent="627063" algn="ctr" eaLnBrk="1" hangingPunct="1">
              <a:lnSpc>
                <a:spcPts val="3500"/>
              </a:lnSpc>
              <a:spcBef>
                <a:spcPct val="0"/>
              </a:spcBef>
              <a:buNone/>
            </a:pPr>
            <a:r>
              <a:rPr lang="zh-CN" altLang="en-US" sz="2400" b="1" dirty="0" smtClean="0">
                <a:latin typeface="宋体" pitchFamily="2" charset="-122"/>
              </a:rPr>
              <a:t>王　彦</a:t>
            </a:r>
          </a:p>
          <a:p>
            <a:pPr marL="0" indent="627063" eaLnBrk="1" hangingPunct="1">
              <a:lnSpc>
                <a:spcPts val="3500"/>
              </a:lnSpc>
              <a:spcBef>
                <a:spcPct val="0"/>
              </a:spcBef>
              <a:buNone/>
            </a:pPr>
            <a:r>
              <a:rPr lang="zh-CN" altLang="en-US" sz="2400" b="1" dirty="0" smtClean="0">
                <a:latin typeface="宋体" pitchFamily="2" charset="-122"/>
              </a:rPr>
              <a:t>自</a:t>
            </a:r>
            <a:r>
              <a:rPr lang="en-US" altLang="zh-CN" sz="2400" b="1" dirty="0" smtClean="0">
                <a:latin typeface="宋体" pitchFamily="2" charset="-122"/>
              </a:rPr>
              <a:t>1987</a:t>
            </a:r>
            <a:r>
              <a:rPr lang="zh-CN" altLang="en-US" sz="2400" b="1" dirty="0" smtClean="0">
                <a:latin typeface="宋体" pitchFamily="2" charset="-122"/>
              </a:rPr>
              <a:t>年出版</a:t>
            </a:r>
            <a:r>
              <a:rPr lang="en-US" altLang="zh-CN" sz="2400" b="1" dirty="0" smtClean="0">
                <a:latin typeface="宋体" pitchFamily="2" charset="-122"/>
              </a:rPr>
              <a:t>《</a:t>
            </a:r>
            <a:r>
              <a:rPr lang="zh-CN" altLang="en-US" sz="2400" b="1" dirty="0" smtClean="0">
                <a:latin typeface="宋体" pitchFamily="2" charset="-122"/>
              </a:rPr>
              <a:t>商州</a:t>
            </a:r>
            <a:r>
              <a:rPr lang="en-US" altLang="zh-CN" sz="2400" b="1" dirty="0" smtClean="0">
                <a:latin typeface="宋体" pitchFamily="2" charset="-122"/>
              </a:rPr>
              <a:t>》</a:t>
            </a:r>
            <a:r>
              <a:rPr lang="zh-CN" altLang="en-US" sz="2400" b="1" dirty="0" smtClean="0">
                <a:latin typeface="宋体" pitchFamily="2" charset="-122"/>
              </a:rPr>
              <a:t>，到</a:t>
            </a:r>
            <a:r>
              <a:rPr lang="en-US" altLang="zh-CN" sz="2400" b="1" dirty="0" smtClean="0">
                <a:latin typeface="宋体" pitchFamily="2" charset="-122"/>
              </a:rPr>
              <a:t>2014</a:t>
            </a:r>
            <a:r>
              <a:rPr lang="zh-CN" altLang="en-US" sz="2400" b="1" dirty="0" smtClean="0">
                <a:latin typeface="宋体" pitchFamily="2" charset="-122"/>
              </a:rPr>
              <a:t>年</a:t>
            </a:r>
            <a:r>
              <a:rPr lang="en-US" altLang="zh-CN" sz="2400" b="1" dirty="0" smtClean="0">
                <a:latin typeface="宋体" pitchFamily="2" charset="-122"/>
              </a:rPr>
              <a:t>9</a:t>
            </a:r>
            <a:r>
              <a:rPr lang="zh-CN" altLang="en-US" sz="2400" b="1" dirty="0" smtClean="0">
                <a:latin typeface="宋体" pitchFamily="2" charset="-122"/>
              </a:rPr>
              <a:t>月</a:t>
            </a:r>
            <a:r>
              <a:rPr lang="en-US" altLang="zh-CN" sz="2400" b="1" dirty="0" smtClean="0">
                <a:latin typeface="宋体" pitchFamily="2" charset="-122"/>
              </a:rPr>
              <a:t>《</a:t>
            </a:r>
            <a:r>
              <a:rPr lang="zh-CN" altLang="en-US" sz="2400" b="1" dirty="0" smtClean="0">
                <a:latin typeface="宋体" pitchFamily="2" charset="-122"/>
              </a:rPr>
              <a:t>老生</a:t>
            </a:r>
            <a:r>
              <a:rPr lang="en-US" altLang="zh-CN" sz="2400" b="1" dirty="0" smtClean="0">
                <a:latin typeface="宋体" pitchFamily="2" charset="-122"/>
              </a:rPr>
              <a:t>》</a:t>
            </a:r>
            <a:r>
              <a:rPr lang="zh-CN" altLang="en-US" sz="2400" b="1" dirty="0" smtClean="0">
                <a:latin typeface="宋体" pitchFamily="2" charset="-122"/>
              </a:rPr>
              <a:t>问世，</a:t>
            </a:r>
            <a:r>
              <a:rPr lang="en-US" altLang="zh-CN" sz="2400" b="1" dirty="0" smtClean="0">
                <a:latin typeface="宋体" pitchFamily="2" charset="-122"/>
              </a:rPr>
              <a:t>27</a:t>
            </a:r>
            <a:r>
              <a:rPr lang="zh-CN" altLang="en-US" sz="2400" b="1" dirty="0" smtClean="0">
                <a:latin typeface="宋体" pitchFamily="2" charset="-122"/>
              </a:rPr>
              <a:t>年间贾平凹共创作</a:t>
            </a:r>
            <a:r>
              <a:rPr lang="en-US" altLang="zh-CN" sz="2400" b="1" dirty="0" smtClean="0">
                <a:latin typeface="宋体" pitchFamily="2" charset="-122"/>
              </a:rPr>
              <a:t>15</a:t>
            </a:r>
            <a:r>
              <a:rPr lang="zh-CN" altLang="en-US" sz="2400" b="1" dirty="0" smtClean="0">
                <a:latin typeface="宋体" pitchFamily="2" charset="-122"/>
              </a:rPr>
              <a:t>部长篇小说。但其中被改编为影视剧的仅有</a:t>
            </a:r>
            <a:r>
              <a:rPr lang="en-US" altLang="zh-CN" sz="2400" b="1" dirty="0" smtClean="0">
                <a:latin typeface="宋体" pitchFamily="2" charset="-122"/>
              </a:rPr>
              <a:t>3</a:t>
            </a:r>
            <a:r>
              <a:rPr lang="zh-CN" altLang="en-US" sz="2400" b="1" dirty="0" smtClean="0">
                <a:latin typeface="宋体" pitchFamily="2" charset="-122"/>
              </a:rPr>
              <a:t>部，改编后成为口碑之作的更近乎为零。作为</a:t>
            </a:r>
            <a:endParaRPr lang="en-US" altLang="zh-CN" sz="2400" b="1" dirty="0" smtClean="0">
              <a:latin typeface="宋体" pitchFamily="2" charset="-122"/>
            </a:endParaRPr>
          </a:p>
          <a:p>
            <a:pPr marL="0" indent="627063" eaLnBrk="1" hangingPunct="1">
              <a:lnSpc>
                <a:spcPts val="3500"/>
              </a:lnSpc>
              <a:spcBef>
                <a:spcPct val="0"/>
              </a:spcBef>
              <a:buNone/>
            </a:pPr>
            <a:endParaRPr lang="zh-CN" altLang="en-US" sz="2400" b="1" dirty="0" smtClean="0">
              <a:latin typeface="宋体" pitchFamily="2" charset="-122"/>
            </a:endParaRPr>
          </a:p>
        </p:txBody>
      </p:sp>
      <p:sp>
        <p:nvSpPr>
          <p:cNvPr id="126669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669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66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90488" eaLnBrk="1" hangingPunct="1">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考生评价文本的主要观点和基本倾向的能力。由题干可知，命题者问的是袁隆平说有的人认为他培养人才是“白费心血”的看法是“短见浅识”的原因，答题时要谨记这一点。可从文章的最后一段找到依据，然后分层分析概括即可，注意分析要准确，概括要全面。</a:t>
            </a:r>
            <a:endParaRPr lang="zh-CN" altLang="en-US" sz="2400" b="1" dirty="0">
              <a:solidFill>
                <a:srgbClr val="990033"/>
              </a:solidFill>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09363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9363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9364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908050"/>
            <a:ext cx="7848600" cy="5473700"/>
          </a:xfrm>
        </p:spPr>
        <p:txBody>
          <a:bodyPr/>
          <a:lstStyle/>
          <a:p>
            <a:pPr marL="0" indent="0" eaLnBrk="1" hangingPunct="1">
              <a:lnSpc>
                <a:spcPts val="3300"/>
              </a:lnSpc>
              <a:spcBef>
                <a:spcPct val="0"/>
              </a:spcBef>
              <a:buNone/>
            </a:pPr>
            <a:r>
              <a:rPr lang="zh-CN" altLang="zh-CN" sz="2400" b="1" dirty="0">
                <a:latin typeface="黑体" pitchFamily="2" charset="-122"/>
                <a:ea typeface="黑体" pitchFamily="2" charset="-122"/>
              </a:rPr>
              <a:t>►　考点二　</a:t>
            </a:r>
            <a:r>
              <a:rPr lang="zh-CN" altLang="en-US" sz="2400" b="1" dirty="0" smtClean="0">
                <a:latin typeface="黑体" pitchFamily="2" charset="-122"/>
                <a:ea typeface="黑体" pitchFamily="2" charset="-122"/>
              </a:rPr>
              <a:t>评价文本产生的社会价值和影响</a:t>
            </a:r>
            <a:endParaRPr lang="zh-CN" altLang="en-US" sz="2400" b="1" dirty="0">
              <a:latin typeface="黑体" pitchFamily="2" charset="-122"/>
              <a:ea typeface="黑体" pitchFamily="2" charset="-122"/>
            </a:endParaRPr>
          </a:p>
          <a:p>
            <a:pPr marL="0" indent="542925" algn="ctr" eaLnBrk="1" hangingPunct="1">
              <a:lnSpc>
                <a:spcPts val="3300"/>
              </a:lnSpc>
              <a:spcBef>
                <a:spcPct val="0"/>
              </a:spcBef>
              <a:buFont typeface="Arial" charset="0"/>
              <a:buNone/>
            </a:pPr>
            <a:r>
              <a:rPr lang="zh-CN" altLang="en-US" sz="2400" b="1" dirty="0">
                <a:latin typeface="黑体" pitchFamily="2" charset="-122"/>
                <a:ea typeface="黑体" pitchFamily="2" charset="-122"/>
              </a:rPr>
              <a:t>知识储备</a:t>
            </a:r>
          </a:p>
          <a:p>
            <a:pPr marL="0" indent="542925" eaLnBrk="1" hangingPunct="1">
              <a:lnSpc>
                <a:spcPts val="3300"/>
              </a:lnSpc>
              <a:spcBef>
                <a:spcPct val="0"/>
              </a:spcBef>
              <a:buNone/>
            </a:pPr>
            <a:r>
              <a:rPr lang="zh-CN" altLang="en-US" sz="2400" b="1" dirty="0" smtClean="0">
                <a:latin typeface="宋体" pitchFamily="2" charset="-122"/>
              </a:rPr>
              <a:t>“文本产生的社会价值和影响”，指的是文本问世后，对社会生活所产生的积极或消极的作用及意义，不过，高考一般不考查文本的消极作用及意义。实用类文本涉及的题材通常都是针对性极强的，与民生、世情、文化、经济、当前社会价值取向或某种阶层的价值取向息息相关，因此会产生较大的社会价值和影响。因此，阅读时，应将视野扩大，将文章放到当时社会的大背景中，联系当时社会的政治经济状况、主流思想文化、各阶层的关注程度等来进行对照，然后实事求是地进行评价。</a:t>
            </a:r>
            <a:endParaRPr lang="en-US" altLang="zh-CN" sz="2400" b="1" dirty="0" smtClean="0">
              <a:latin typeface="宋体" pitchFamily="2" charset="-122"/>
            </a:endParaRPr>
          </a:p>
          <a:p>
            <a:pPr marL="0" indent="542925" eaLnBrk="1" hangingPunct="1">
              <a:lnSpc>
                <a:spcPts val="3300"/>
              </a:lnSpc>
              <a:spcBef>
                <a:spcPct val="0"/>
              </a:spcBef>
              <a:buNone/>
            </a:pPr>
            <a:r>
              <a:rPr lang="zh-CN" altLang="en-US" sz="2400" b="1" dirty="0" smtClean="0">
                <a:latin typeface="宋体" pitchFamily="2" charset="-122"/>
              </a:rPr>
              <a:t>文体不同，对“评价文本产生的社会价值和影响”的考查角度也不相同。</a:t>
            </a:r>
          </a:p>
          <a:p>
            <a:pPr marL="0" indent="542925" eaLnBrk="1" hangingPunct="1">
              <a:lnSpc>
                <a:spcPts val="3300"/>
              </a:lnSpc>
              <a:spcBef>
                <a:spcPct val="0"/>
              </a:spcBef>
              <a:buNone/>
            </a:pPr>
            <a:endParaRPr lang="zh-CN" altLang="en-US"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09466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9466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9466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542925" eaLnBrk="1" hangingPunct="1">
              <a:lnSpc>
                <a:spcPts val="3300"/>
              </a:lnSpc>
              <a:spcBef>
                <a:spcPct val="0"/>
              </a:spcBef>
              <a:buFont typeface="Arial" charset="0"/>
              <a:buNone/>
            </a:pPr>
            <a:endParaRPr lang="zh-CN" altLang="en-US" sz="2400" b="1" dirty="0">
              <a:latin typeface="宋体" pitchFamily="2" charset="-122"/>
            </a:endParaRPr>
          </a:p>
          <a:p>
            <a:pPr marL="0" indent="628650" eaLnBrk="1" hangingPunct="1">
              <a:lnSpc>
                <a:spcPts val="3500"/>
              </a:lnSpc>
              <a:spcBef>
                <a:spcPct val="0"/>
              </a:spcBef>
              <a:buNone/>
            </a:pPr>
            <a:r>
              <a:rPr lang="zh-CN" altLang="en-US" sz="2400" b="1" dirty="0" smtClean="0">
                <a:latin typeface="宋体" pitchFamily="2" charset="-122"/>
              </a:rPr>
              <a:t>新闻，要求评价的多是它的时效性和真实性、新闻的客观性与作者主观态度的关系、新闻真实与生活真实的关系等等；传记，要求评价的多是传主的功过得失以及可以获取的人生启示；访谈，要求评价的多是访谈对象、访谈内容与整个社会或某些阶层的关系；报告，要求评价的多是调查的事实与国计民生的关系；科普文章，要求评价的多是新成果、新技术、新工艺、新见解对人类发展可能产生的影响及意义。</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09568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9568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9568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542925" eaLnBrk="1" hangingPunct="1">
              <a:lnSpc>
                <a:spcPts val="3300"/>
              </a:lnSpc>
              <a:spcBef>
                <a:spcPct val="0"/>
              </a:spcBef>
              <a:buFont typeface="Arial" charset="0"/>
              <a:buNone/>
            </a:pPr>
            <a:endParaRPr lang="en-US" altLang="zh-CN" sz="2400" b="1" dirty="0">
              <a:latin typeface="宋体" pitchFamily="2" charset="-122"/>
            </a:endParaRPr>
          </a:p>
          <a:p>
            <a:pPr marL="0" indent="0" eaLnBrk="1" hangingPunct="1">
              <a:lnSpc>
                <a:spcPct val="122000"/>
              </a:lnSpc>
              <a:spcBef>
                <a:spcPct val="0"/>
              </a:spcBef>
              <a:buFont typeface="Arial" charset="0"/>
              <a:buNone/>
            </a:pPr>
            <a:r>
              <a:rPr lang="en-US" altLang="zh-CN" sz="2400" b="1" dirty="0">
                <a:latin typeface="宋体" pitchFamily="2" charset="-122"/>
              </a:rPr>
              <a:t>【</a:t>
            </a:r>
            <a:r>
              <a:rPr lang="zh-CN" altLang="en-US" sz="2400" b="1" dirty="0">
                <a:latin typeface="宋体" pitchFamily="2" charset="-122"/>
              </a:rPr>
              <a:t>设问方式</a:t>
            </a:r>
            <a:r>
              <a:rPr lang="en-US" altLang="zh-CN" sz="2400" b="1" dirty="0">
                <a:latin typeface="宋体" pitchFamily="2" charset="-122"/>
              </a:rPr>
              <a:t>】</a:t>
            </a:r>
          </a:p>
          <a:p>
            <a:pPr marL="0" indent="542925" eaLnBrk="1" hangingPunct="1">
              <a:lnSpc>
                <a:spcPct val="122000"/>
              </a:lnSpc>
              <a:spcBef>
                <a:spcPct val="0"/>
              </a:spcBef>
              <a:buNone/>
            </a:pPr>
            <a:r>
              <a:rPr lang="en-US" altLang="zh-CN" sz="2400" b="1" dirty="0" smtClean="0">
                <a:latin typeface="宋体" pitchFamily="2" charset="-122"/>
              </a:rPr>
              <a:t>1. [2013•</a:t>
            </a:r>
            <a:r>
              <a:rPr lang="zh-CN" altLang="en-US" sz="2400" b="1" dirty="0" smtClean="0">
                <a:latin typeface="宋体" pitchFamily="2" charset="-122"/>
              </a:rPr>
              <a:t>新课标全国卷</a:t>
            </a:r>
            <a:r>
              <a:rPr lang="en-US" altLang="zh-CN" sz="2400" b="1" dirty="0" smtClean="0">
                <a:latin typeface="宋体" pitchFamily="2" charset="-122"/>
              </a:rPr>
              <a:t>Ⅰ]</a:t>
            </a:r>
            <a:r>
              <a:rPr lang="zh-CN" altLang="en-US" sz="2400" b="1" dirty="0" smtClean="0">
                <a:latin typeface="宋体" pitchFamily="2" charset="-122"/>
              </a:rPr>
              <a:t>陈纳德的人格魅力是他至今仍被怀念的一个重要原因。请结合材料简要分析。</a:t>
            </a:r>
          </a:p>
          <a:p>
            <a:pPr marL="0" indent="542925" eaLnBrk="1" hangingPunct="1">
              <a:lnSpc>
                <a:spcPct val="122000"/>
              </a:lnSpc>
              <a:spcBef>
                <a:spcPct val="0"/>
              </a:spcBef>
              <a:buNone/>
            </a:pPr>
            <a:r>
              <a:rPr lang="en-US" altLang="zh-CN" sz="2400" b="1" dirty="0" smtClean="0">
                <a:latin typeface="宋体" pitchFamily="2" charset="-122"/>
              </a:rPr>
              <a:t>2. [2010•</a:t>
            </a:r>
            <a:r>
              <a:rPr lang="zh-CN" altLang="en-US" sz="2400" b="1" dirty="0" smtClean="0">
                <a:latin typeface="宋体" pitchFamily="2" charset="-122"/>
              </a:rPr>
              <a:t>山东卷</a:t>
            </a:r>
            <a:r>
              <a:rPr lang="en-US" altLang="zh-CN" sz="2400" b="1" dirty="0" smtClean="0">
                <a:latin typeface="宋体" pitchFamily="2" charset="-122"/>
              </a:rPr>
              <a:t>]</a:t>
            </a:r>
            <a:r>
              <a:rPr lang="zh-CN" altLang="en-US" sz="2400" b="1" dirty="0" smtClean="0">
                <a:latin typeface="宋体" pitchFamily="2" charset="-122"/>
              </a:rPr>
              <a:t>这篇报道具有很高的社会价值。请结合文本和新闻背景谈谈你的理解。</a:t>
            </a:r>
          </a:p>
          <a:p>
            <a:pPr marL="0" indent="542925" eaLnBrk="1" hangingPunct="1">
              <a:lnSpc>
                <a:spcPts val="3300"/>
              </a:lnSpc>
              <a:spcBef>
                <a:spcPct val="0"/>
              </a:spcBef>
              <a:buFont typeface="Arial" charset="0"/>
              <a:buNone/>
            </a:pPr>
            <a:endParaRPr lang="en-US"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09671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9671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9671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Font typeface="Arial" charset="0"/>
              <a:buNone/>
            </a:pPr>
            <a:r>
              <a:rPr lang="en-US" altLang="zh-CN" sz="2400" b="1" dirty="0">
                <a:latin typeface="宋体" pitchFamily="2" charset="-122"/>
              </a:rPr>
              <a:t>【</a:t>
            </a:r>
            <a:r>
              <a:rPr lang="zh-CN" altLang="en-US" sz="2400" b="1" dirty="0">
                <a:latin typeface="宋体" pitchFamily="2" charset="-122"/>
              </a:rPr>
              <a:t>答题思路</a:t>
            </a:r>
            <a:r>
              <a:rPr lang="en-US" altLang="zh-CN" sz="2400" b="1" dirty="0">
                <a:latin typeface="宋体" pitchFamily="2" charset="-122"/>
              </a:rPr>
              <a:t>】</a:t>
            </a:r>
          </a:p>
          <a:p>
            <a:pPr marL="0" indent="542925" eaLnBrk="1" hangingPunct="1">
              <a:lnSpc>
                <a:spcPct val="122000"/>
              </a:lnSpc>
              <a:spcBef>
                <a:spcPct val="0"/>
              </a:spcBef>
              <a:buNone/>
            </a:pPr>
            <a:r>
              <a:rPr lang="zh-CN" altLang="en-US" sz="2400" b="1" dirty="0" smtClean="0">
                <a:latin typeface="宋体" pitchFamily="2" charset="-122"/>
              </a:rPr>
              <a:t>“评价文本产生的社会价值和影响”的解题方法：</a:t>
            </a:r>
          </a:p>
          <a:p>
            <a:pPr marL="0" indent="723900"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正确解读文本，辨清立场态度。比如说，一部传记既包括传主的个性立场，又含有传者的态度立场，这两者有时可能是相同的、相近的，但有时也可能是相异的、相反的。而这两种立场共同构成了这个传记的全部。因此，一部传记所产生的社会价值与影响，也是由这两个方面共同形成的。</a:t>
            </a:r>
          </a:p>
          <a:p>
            <a:pPr marL="0" indent="542925" eaLnBrk="1" hangingPunct="1">
              <a:lnSpc>
                <a:spcPts val="3300"/>
              </a:lnSpc>
              <a:spcBef>
                <a:spcPct val="0"/>
              </a:spcBef>
              <a:buFont typeface="Arial" charset="0"/>
              <a:buNone/>
            </a:pPr>
            <a:endParaRPr lang="en-US"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09773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9773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9773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542925" eaLnBrk="1" hangingPunct="1">
              <a:lnSpc>
                <a:spcPts val="3300"/>
              </a:lnSpc>
              <a:spcBef>
                <a:spcPct val="0"/>
              </a:spcBef>
              <a:buFont typeface="Arial" charset="0"/>
              <a:buNone/>
            </a:pPr>
            <a:endParaRPr lang="zh-CN" altLang="en-US" sz="2400" b="1" dirty="0">
              <a:latin typeface="宋体" pitchFamily="2" charset="-122"/>
            </a:endParaRPr>
          </a:p>
          <a:p>
            <a:pPr marL="0" indent="542925" eaLnBrk="1" hangingPunct="1">
              <a:lnSpc>
                <a:spcPct val="122000"/>
              </a:lnSpc>
              <a:spcBef>
                <a:spcPct val="0"/>
              </a:spcBef>
              <a:buNone/>
            </a:pPr>
            <a:r>
              <a:rPr lang="en-US" altLang="zh-CN" sz="2400" b="1" dirty="0">
                <a:latin typeface="宋体" pitchFamily="2" charset="-122"/>
              </a:rPr>
              <a:t> </a:t>
            </a:r>
            <a:r>
              <a:rPr lang="en-US" altLang="zh-CN" sz="2400" b="1" dirty="0" smtClean="0">
                <a:latin typeface="宋体" pitchFamily="2" charset="-122"/>
              </a:rPr>
              <a:t>2. </a:t>
            </a:r>
            <a:r>
              <a:rPr lang="zh-CN" altLang="en-US" sz="2400" b="1" dirty="0" smtClean="0">
                <a:latin typeface="宋体" pitchFamily="2" charset="-122"/>
              </a:rPr>
              <a:t>联系社会现实，纵横立体考查。比如，在对传记、新闻等本身的情感态度有了客观的认识之后，就必须把作者或文本中人物的立场态度放到社会发展的历史长河中去考查，不仅要看到文本在过去已经产生的客观价值，还应该看到文本在今天乃至将来可能具有的潜在价值。此外，我们应在看到文本积极作用的同时，还要看到文本可能存在着的负面效应。一般来说，我们要把文本中的人物放到他成长的具体环境中去加以考查，而把文本中的事件放在特定的历史时代中，通过其对文本材料的取舍、加工、评价、判断去衡量、考查其人其事。</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09875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9875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9876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542925" eaLnBrk="1" hangingPunct="1">
              <a:lnSpc>
                <a:spcPts val="3500"/>
              </a:lnSpc>
              <a:spcBef>
                <a:spcPct val="0"/>
              </a:spcBef>
              <a:buFont typeface="Arial" charset="0"/>
              <a:buNone/>
            </a:pPr>
            <a:endParaRPr lang="zh-CN" altLang="en-US" sz="2400" b="1" dirty="0">
              <a:latin typeface="宋体" pitchFamily="2" charset="-122"/>
            </a:endParaRPr>
          </a:p>
          <a:p>
            <a:pPr marL="0" indent="628650" eaLnBrk="1" hangingPunct="1">
              <a:lnSpc>
                <a:spcPts val="3500"/>
              </a:lnSpc>
              <a:spcBef>
                <a:spcPct val="0"/>
              </a:spcBef>
              <a:buNone/>
            </a:pPr>
            <a:r>
              <a:rPr lang="en-US" altLang="zh-CN" sz="2400" b="1" dirty="0" smtClean="0">
                <a:latin typeface="宋体" pitchFamily="2" charset="-122"/>
              </a:rPr>
              <a:t>3. </a:t>
            </a:r>
            <a:r>
              <a:rPr lang="zh-CN" altLang="en-US" sz="2400" b="1" dirty="0" smtClean="0">
                <a:latin typeface="宋体" pitchFamily="2" charset="-122"/>
              </a:rPr>
              <a:t>提出独到观点，阐述规范合理。在获得以上认识的基础上，还必须对这些认识进行提炼整合，提出自己的独到观点。这里要提醒大家的是，一个文本存在的社会价值和产生的社会影响，应该是多方面的，有主有次，分析评价时应尽量取主舍次。眉毛胡子一把抓，既不明智，也不可能。</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09978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09978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09978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Font typeface="Arial" charset="0"/>
              <a:buNone/>
            </a:pPr>
            <a:r>
              <a:rPr lang="en-US" altLang="zh-CN" sz="2400" b="1" dirty="0" smtClean="0">
                <a:latin typeface="宋体" pitchFamily="2" charset="-122"/>
              </a:rPr>
              <a:t>【</a:t>
            </a:r>
            <a:r>
              <a:rPr lang="en-US" altLang="zh-CN" sz="2400" b="1" dirty="0" err="1">
                <a:latin typeface="宋体" pitchFamily="2" charset="-122"/>
              </a:rPr>
              <a:t>对点训练</a:t>
            </a:r>
            <a:r>
              <a:rPr lang="en-US" altLang="zh-CN" sz="2400" b="1" dirty="0" smtClean="0">
                <a:latin typeface="宋体" pitchFamily="2" charset="-122"/>
              </a:rPr>
              <a:t>】</a:t>
            </a:r>
          </a:p>
          <a:p>
            <a:pPr marL="0" indent="0" eaLnBrk="1" hangingPunct="1">
              <a:lnSpc>
                <a:spcPct val="122000"/>
              </a:lnSpc>
              <a:spcBef>
                <a:spcPct val="0"/>
              </a:spcBef>
              <a:buFont typeface="Arial" charset="0"/>
              <a:buNone/>
            </a:pPr>
            <a:r>
              <a:rPr lang="zh-CN" altLang="en-US" sz="2400" b="1" dirty="0" smtClean="0">
                <a:latin typeface="宋体" pitchFamily="2" charset="-122"/>
              </a:rPr>
              <a:t>［</a:t>
            </a:r>
            <a:r>
              <a:rPr lang="en-US" altLang="zh-CN" sz="2400" b="1" dirty="0" smtClean="0">
                <a:latin typeface="宋体" pitchFamily="2" charset="-122"/>
              </a:rPr>
              <a:t>2012·</a:t>
            </a:r>
            <a:r>
              <a:rPr lang="zh-CN" altLang="en-US" sz="2400" b="1" dirty="0" smtClean="0">
                <a:latin typeface="宋体" pitchFamily="2" charset="-122"/>
              </a:rPr>
              <a:t>辽宁卷］ 阅读下面的文字，完成题目。</a:t>
            </a:r>
          </a:p>
          <a:p>
            <a:pPr marL="0" indent="0" algn="ctr" eaLnBrk="1" hangingPunct="1">
              <a:lnSpc>
                <a:spcPct val="122000"/>
              </a:lnSpc>
              <a:spcBef>
                <a:spcPct val="0"/>
              </a:spcBef>
              <a:buNone/>
            </a:pPr>
            <a:r>
              <a:rPr lang="zh-CN" altLang="en-US" sz="2400" b="1" dirty="0" smtClean="0">
                <a:latin typeface="宋体" pitchFamily="2" charset="-122"/>
              </a:rPr>
              <a:t>克罗齐的求索</a:t>
            </a:r>
          </a:p>
          <a:p>
            <a:pPr marL="0" indent="628650" eaLnBrk="1" hangingPunct="1">
              <a:lnSpc>
                <a:spcPct val="122000"/>
              </a:lnSpc>
              <a:spcBef>
                <a:spcPct val="0"/>
              </a:spcBef>
              <a:buNone/>
            </a:pPr>
            <a:r>
              <a:rPr lang="zh-CN" altLang="en-US" sz="2400" b="1" dirty="0" smtClean="0">
                <a:latin typeface="宋体" pitchFamily="2" charset="-122"/>
              </a:rPr>
              <a:t>事业成功的种子往往播撒在苦难的土壤之中。</a:t>
            </a:r>
            <a:r>
              <a:rPr lang="en-US" altLang="zh-CN" sz="2400" b="1" dirty="0" smtClean="0">
                <a:latin typeface="宋体" pitchFamily="2" charset="-122"/>
              </a:rPr>
              <a:t>1883</a:t>
            </a:r>
            <a:r>
              <a:rPr lang="zh-CN" altLang="en-US" sz="2400" b="1" dirty="0" smtClean="0">
                <a:latin typeface="宋体" pitchFamily="2" charset="-122"/>
              </a:rPr>
              <a:t>年，卡萨米西奥拉大地震夺去了贝尼代托</a:t>
            </a:r>
            <a:r>
              <a:rPr lang="en-US" altLang="zh-CN" sz="2400" b="1" dirty="0" smtClean="0">
                <a:latin typeface="宋体" pitchFamily="2" charset="-122"/>
              </a:rPr>
              <a:t>·</a:t>
            </a:r>
            <a:r>
              <a:rPr lang="zh-CN" altLang="en-US" sz="2400" b="1" dirty="0" smtClean="0">
                <a:latin typeface="宋体" pitchFamily="2" charset="-122"/>
              </a:rPr>
              <a:t>克罗齐的双亲和妹妹的生命，被埋在废墟下的他侥幸得救。当时他</a:t>
            </a:r>
            <a:r>
              <a:rPr lang="en-US" altLang="zh-CN" sz="2400" b="1" dirty="0" smtClean="0">
                <a:latin typeface="宋体" pitchFamily="2" charset="-122"/>
              </a:rPr>
              <a:t>17</a:t>
            </a:r>
            <a:r>
              <a:rPr lang="zh-CN" altLang="en-US" sz="2400" b="1" dirty="0" smtClean="0">
                <a:latin typeface="宋体" pitchFamily="2" charset="-122"/>
              </a:rPr>
              <a:t>岁，温馨的生活在暴虐的自然面前顷刻灰飞烟灭。这场灾难给青年时代的克罗齐造成了巨大的心理创伤，也使他在人生之旅和学术之途上更为关注自我心灵的充实和人类社会的精神景况。</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10080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0080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0080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628650" eaLnBrk="1" hangingPunct="1">
              <a:lnSpc>
                <a:spcPct val="122000"/>
              </a:lnSpc>
              <a:spcBef>
                <a:spcPct val="0"/>
              </a:spcBef>
              <a:buNone/>
            </a:pPr>
            <a:r>
              <a:rPr lang="en-US" altLang="zh-CN" sz="2400" b="1" dirty="0" smtClean="0">
                <a:latin typeface="宋体" pitchFamily="2" charset="-122"/>
              </a:rPr>
              <a:t>1886</a:t>
            </a:r>
            <a:r>
              <a:rPr lang="zh-CN" altLang="en-US" sz="2400" b="1" dirty="0" smtClean="0">
                <a:latin typeface="宋体" pitchFamily="2" charset="-122"/>
              </a:rPr>
              <a:t>年克罗齐辍学，开始自主学习和独立研究。他一度潜心于他的家乡那不勒斯以及欧洲的历史研究，期望能在喜欢的学术事业中求得情感的解脱。期间，他结合自己从未放弃的美学志趣，把历史与艺术联系起来进行思考。他发现，历史与艺术都以人为焦点，着力于表现独特而个别的事实，不关心抽象概念或一般法则。艺术不是世俗理解中的娱乐手段，它创造的是一个可能的事实；历史则提供实有的真实，表现为真实发生过的一切。</a:t>
            </a:r>
            <a:endParaRPr lang="en-US" altLang="zh-CN" sz="2400" b="1" dirty="0" smtClean="0">
              <a:latin typeface="宋体" pitchFamily="2" charset="-122"/>
            </a:endParaRPr>
          </a:p>
          <a:p>
            <a:pPr marL="0" indent="628650" eaLnBrk="1" hangingPunct="1">
              <a:lnSpc>
                <a:spcPct val="122000"/>
              </a:lnSpc>
              <a:spcBef>
                <a:spcPct val="0"/>
              </a:spcBef>
              <a:buNone/>
            </a:pPr>
            <a:r>
              <a:rPr lang="en-US" altLang="zh-CN" sz="2400" b="1" dirty="0" smtClean="0">
                <a:latin typeface="宋体" pitchFamily="2" charset="-122"/>
              </a:rPr>
              <a:t>1902</a:t>
            </a:r>
            <a:r>
              <a:rPr lang="zh-CN" altLang="en-US" sz="2400" b="1" dirty="0" smtClean="0">
                <a:latin typeface="宋体" pitchFamily="2" charset="-122"/>
              </a:rPr>
              <a:t>年，克罗齐出版了影响深远的</a:t>
            </a:r>
            <a:r>
              <a:rPr lang="en-US" altLang="zh-CN" sz="2400" b="1" dirty="0" smtClean="0">
                <a:latin typeface="宋体" pitchFamily="2" charset="-122"/>
              </a:rPr>
              <a:t>《</a:t>
            </a:r>
            <a:r>
              <a:rPr lang="zh-CN" altLang="en-US" sz="2400" b="1" dirty="0" smtClean="0">
                <a:latin typeface="宋体" pitchFamily="2" charset="-122"/>
              </a:rPr>
              <a:t>美学</a:t>
            </a:r>
            <a:r>
              <a:rPr lang="en-US" altLang="zh-CN" sz="2400" b="1" dirty="0" smtClean="0">
                <a:latin typeface="宋体" pitchFamily="2" charset="-122"/>
              </a:rPr>
              <a:t>》</a:t>
            </a:r>
            <a:r>
              <a:rPr lang="zh-CN" altLang="en-US" sz="2400" b="1" dirty="0" smtClean="0">
                <a:latin typeface="宋体" pitchFamily="2" charset="-122"/>
              </a:rPr>
              <a:t>，为现代美学做出了开拓性贡献。中国美学家朱光潜在</a:t>
            </a:r>
            <a:r>
              <a:rPr lang="en-US" altLang="zh-CN" sz="2400" b="1" dirty="0" smtClean="0">
                <a:latin typeface="宋体" pitchFamily="2" charset="-122"/>
              </a:rPr>
              <a:t>《</a:t>
            </a:r>
            <a:r>
              <a:rPr lang="zh-CN" altLang="en-US" sz="2400" b="1" dirty="0" smtClean="0">
                <a:latin typeface="宋体" pitchFamily="2" charset="-122"/>
              </a:rPr>
              <a:t>文艺心理学</a:t>
            </a:r>
            <a:r>
              <a:rPr lang="en-US" altLang="zh-CN" sz="2400" b="1" dirty="0" smtClean="0">
                <a:latin typeface="宋体" pitchFamily="2" charset="-122"/>
              </a:rPr>
              <a:t>》</a:t>
            </a:r>
            <a:r>
              <a:rPr lang="zh-CN" altLang="en-US" sz="2400" b="1" dirty="0" smtClean="0">
                <a:latin typeface="宋体" pitchFamily="2" charset="-122"/>
              </a:rPr>
              <a:t>中对克罗齐的美学思想曾作过专章介绍。意大利哲学家金蒂雷赞赏克罗齐不仅发现了想象的规律，而且引入了</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10183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0183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0183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zh-CN" altLang="en-US" sz="2400" b="1" dirty="0" smtClean="0">
                <a:latin typeface="宋体" pitchFamily="2" charset="-122"/>
              </a:rPr>
              <a:t>心灵发展的概念。在共同的学术兴趣和理论探讨中，克罗齐和金蒂雷的友谊也由此得到发展。在</a:t>
            </a:r>
            <a:r>
              <a:rPr lang="en-US" altLang="zh-CN" sz="2400" b="1" dirty="0" smtClean="0">
                <a:latin typeface="宋体" pitchFamily="2" charset="-122"/>
              </a:rPr>
              <a:t>《</a:t>
            </a:r>
            <a:r>
              <a:rPr lang="zh-CN" altLang="en-US" sz="2400" b="1" dirty="0" smtClean="0">
                <a:latin typeface="宋体" pitchFamily="2" charset="-122"/>
              </a:rPr>
              <a:t>美学</a:t>
            </a:r>
            <a:r>
              <a:rPr lang="en-US" altLang="zh-CN" sz="2400" b="1" dirty="0" smtClean="0">
                <a:latin typeface="宋体" pitchFamily="2" charset="-122"/>
              </a:rPr>
              <a:t>》</a:t>
            </a:r>
            <a:r>
              <a:rPr lang="zh-CN" altLang="en-US" sz="2400" b="1" dirty="0" smtClean="0">
                <a:latin typeface="宋体" pitchFamily="2" charset="-122"/>
              </a:rPr>
              <a:t>中，克罗齐重点对过去时代的“错误的美学”，尤其是“自然主义美学”和“唯理主义美学”进行批驳，肯定了艺术的“心灵性”和“非逻辑性”等特点，把艺术和美学从对道德与理性的依附中解放出来。</a:t>
            </a:r>
          </a:p>
          <a:p>
            <a:pPr marL="0" indent="628650" eaLnBrk="1" hangingPunct="1">
              <a:lnSpc>
                <a:spcPct val="122000"/>
              </a:lnSpc>
              <a:spcBef>
                <a:spcPct val="0"/>
              </a:spcBef>
              <a:buNone/>
            </a:pPr>
            <a:r>
              <a:rPr lang="zh-CN" altLang="en-US" sz="2400" b="1" dirty="0" smtClean="0">
                <a:latin typeface="宋体" pitchFamily="2" charset="-122"/>
              </a:rPr>
              <a:t>然而，学术上的创获并未使克罗齐摆脱椎心的痛苦和深刻的孤独。在潜意识里，他渴望公众对他的工作有所关注。</a:t>
            </a:r>
            <a:r>
              <a:rPr lang="en-US" altLang="zh-CN" sz="2400" b="1" dirty="0" smtClean="0">
                <a:latin typeface="宋体" pitchFamily="2" charset="-122"/>
              </a:rPr>
              <a:t>1903</a:t>
            </a:r>
            <a:r>
              <a:rPr lang="zh-CN" altLang="en-US" sz="2400" b="1" dirty="0" smtClean="0">
                <a:latin typeface="宋体" pitchFamily="2" charset="-122"/>
              </a:rPr>
              <a:t>年他开始创办涉及文学、历史与哲学的文化刊物</a:t>
            </a:r>
            <a:r>
              <a:rPr lang="en-US" altLang="zh-CN" sz="2400" b="1" dirty="0" smtClean="0">
                <a:latin typeface="宋体" pitchFamily="2" charset="-122"/>
              </a:rPr>
              <a:t>——《</a:t>
            </a:r>
            <a:r>
              <a:rPr lang="zh-CN" altLang="en-US" sz="2400" b="1" dirty="0" smtClean="0">
                <a:latin typeface="宋体" pitchFamily="2" charset="-122"/>
              </a:rPr>
              <a:t>批评</a:t>
            </a:r>
            <a:r>
              <a:rPr lang="en-US" altLang="zh-CN" sz="2400" b="1" dirty="0" smtClean="0">
                <a:latin typeface="宋体" pitchFamily="2" charset="-122"/>
              </a:rPr>
              <a:t>》</a:t>
            </a:r>
            <a:r>
              <a:rPr lang="zh-CN" altLang="en-US" sz="2400" b="1" dirty="0" smtClean="0">
                <a:latin typeface="宋体" pitchFamily="2" charset="-122"/>
              </a:rPr>
              <a:t>。克罗齐在</a:t>
            </a:r>
            <a:r>
              <a:rPr lang="en-US" altLang="zh-CN" sz="2400" b="1" dirty="0" smtClean="0">
                <a:latin typeface="宋体" pitchFamily="2" charset="-122"/>
              </a:rPr>
              <a:t>《</a:t>
            </a:r>
            <a:r>
              <a:rPr lang="zh-CN" altLang="en-US" sz="2400" b="1" dirty="0" smtClean="0">
                <a:latin typeface="宋体" pitchFamily="2" charset="-122"/>
              </a:rPr>
              <a:t>自传</a:t>
            </a:r>
            <a:r>
              <a:rPr lang="en-US" altLang="zh-CN" sz="2400" b="1" dirty="0" smtClean="0">
                <a:latin typeface="宋体" pitchFamily="2" charset="-122"/>
              </a:rPr>
              <a:t>》</a:t>
            </a:r>
            <a:r>
              <a:rPr lang="zh-CN" altLang="en-US" sz="2400" b="1" dirty="0" smtClean="0">
                <a:latin typeface="宋体" pitchFamily="2" charset="-122"/>
              </a:rPr>
              <a:t>中曾说：“创办</a:t>
            </a:r>
            <a:r>
              <a:rPr lang="en-US" altLang="zh-CN" sz="2400" b="1" dirty="0" smtClean="0">
                <a:latin typeface="宋体" pitchFamily="2" charset="-122"/>
              </a:rPr>
              <a:t>《</a:t>
            </a:r>
            <a:r>
              <a:rPr lang="zh-CN" altLang="en-US" sz="2400" b="1" dirty="0" smtClean="0">
                <a:latin typeface="宋体" pitchFamily="2" charset="-122"/>
              </a:rPr>
              <a:t>批评</a:t>
            </a:r>
            <a:r>
              <a:rPr lang="en-US" altLang="zh-CN" sz="2400" b="1" dirty="0" smtClean="0">
                <a:latin typeface="宋体" pitchFamily="2" charset="-122"/>
              </a:rPr>
              <a:t>》</a:t>
            </a:r>
            <a:r>
              <a:rPr lang="zh-CN" altLang="en-US" sz="2400" b="1" dirty="0" smtClean="0">
                <a:latin typeface="宋体" pitchFamily="2" charset="-122"/>
              </a:rPr>
              <a:t>杂志标志着我的生活中一个新时期的开始。”他主要负责文学与历史，前期曾邀请金蒂雷负责哲学。在长达</a:t>
            </a:r>
            <a:r>
              <a:rPr lang="en-US" altLang="zh-CN" sz="2400" b="1" dirty="0" smtClean="0">
                <a:latin typeface="宋体" pitchFamily="2" charset="-122"/>
              </a:rPr>
              <a:t>42</a:t>
            </a: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10285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0285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0285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内容占位符 2"/>
          <p:cNvSpPr>
            <a:spLocks noGrp="1"/>
          </p:cNvSpPr>
          <p:nvPr>
            <p:ph idx="4294967295"/>
          </p:nvPr>
        </p:nvSpPr>
        <p:spPr>
          <a:xfrm>
            <a:off x="714348" y="887432"/>
            <a:ext cx="8072494" cy="5399088"/>
          </a:xfrm>
        </p:spPr>
        <p:txBody>
          <a:bodyPr/>
          <a:lstStyle/>
          <a:p>
            <a:pPr marL="0" indent="0" eaLnBrk="1" hangingPunct="1">
              <a:lnSpc>
                <a:spcPts val="3500"/>
              </a:lnSpc>
              <a:spcBef>
                <a:spcPct val="0"/>
              </a:spcBef>
              <a:buNone/>
            </a:pPr>
            <a:r>
              <a:rPr lang="zh-CN" altLang="en-US" sz="2400" b="1" dirty="0" smtClean="0">
                <a:latin typeface="宋体" pitchFamily="2" charset="-122"/>
              </a:rPr>
              <a:t>一代名家，贾平凹似乎与时下小说改编影视剧成风的潮流格格不入。</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对此，有学者提出，当今文学界紧缺的恰是敢于逆流而行，让影视剧改编无从入手的纯文学性小说，虽然读者很少。</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徐兆寿一直在留心具有文学天赋的年轻人，但学生们每每志不在此。徐教授很清楚，剧本创作接触到的是声色犬马的物质世界，而真正的纯文学是孤独的精神构建，“可惜现实面前，多数人倾向于物质”。而现实生活中读者也是“浅薄”的，能读得懂才读，能读得快才读，能读得高兴才读。久而久之，阅读的文学门槛必须放低，这就导致它走向影视剧，总要面对群体性吧。</a:t>
            </a:r>
          </a:p>
          <a:p>
            <a:pPr marL="0" indent="627063" eaLnBrk="1" hangingPunct="1">
              <a:lnSpc>
                <a:spcPts val="3500"/>
              </a:lnSpc>
              <a:spcBef>
                <a:spcPct val="0"/>
              </a:spcBef>
              <a:buNone/>
            </a:pPr>
            <a:endParaRPr lang="zh-CN" altLang="en-US" sz="2400" b="1" dirty="0" smtClean="0">
              <a:latin typeface="宋体" pitchFamily="2" charset="-122"/>
            </a:endParaRPr>
          </a:p>
          <a:p>
            <a:pPr marL="0" indent="627063" eaLnBrk="1" hangingPunct="1">
              <a:lnSpc>
                <a:spcPts val="3500"/>
              </a:lnSpc>
              <a:spcBef>
                <a:spcPct val="0"/>
              </a:spcBef>
              <a:buNone/>
            </a:pPr>
            <a:endParaRPr lang="zh-CN" altLang="en-US" sz="2400" b="1" dirty="0" smtClean="0">
              <a:latin typeface="宋体" pitchFamily="2" charset="-122"/>
            </a:endParaRPr>
          </a:p>
        </p:txBody>
      </p:sp>
      <p:sp>
        <p:nvSpPr>
          <p:cNvPr id="126669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669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66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zh-CN" altLang="en-US" sz="2400" b="1" dirty="0" smtClean="0">
                <a:latin typeface="宋体" pitchFamily="2" charset="-122"/>
              </a:rPr>
              <a:t>年的办刊过程中，克罗齐渐渐达到了他所期待的理论家和实践者之间协调统一的理想。</a:t>
            </a:r>
            <a:r>
              <a:rPr lang="en-US" altLang="zh-CN" sz="2400" b="1" dirty="0" smtClean="0">
                <a:latin typeface="宋体" pitchFamily="2" charset="-122"/>
              </a:rPr>
              <a:t>1920</a:t>
            </a:r>
            <a:r>
              <a:rPr lang="zh-CN" altLang="en-US" sz="2400" b="1" dirty="0" smtClean="0">
                <a:latin typeface="宋体" pitchFamily="2" charset="-122"/>
              </a:rPr>
              <a:t>年</a:t>
            </a:r>
            <a:r>
              <a:rPr lang="en-US" altLang="zh-CN" sz="2400" b="1" dirty="0" smtClean="0">
                <a:latin typeface="宋体" pitchFamily="2" charset="-122"/>
              </a:rPr>
              <a:t>6</a:t>
            </a:r>
            <a:r>
              <a:rPr lang="zh-CN" altLang="en-US" sz="2400" b="1" dirty="0" smtClean="0">
                <a:latin typeface="宋体" pitchFamily="2" charset="-122"/>
              </a:rPr>
              <a:t>月至</a:t>
            </a:r>
            <a:r>
              <a:rPr lang="en-US" altLang="zh-CN" sz="2400" b="1" dirty="0" smtClean="0">
                <a:latin typeface="宋体" pitchFamily="2" charset="-122"/>
              </a:rPr>
              <a:t>1921</a:t>
            </a:r>
            <a:r>
              <a:rPr lang="zh-CN" altLang="en-US" sz="2400" b="1" dirty="0" smtClean="0">
                <a:latin typeface="宋体" pitchFamily="2" charset="-122"/>
              </a:rPr>
              <a:t>年</a:t>
            </a:r>
            <a:r>
              <a:rPr lang="en-US" altLang="zh-CN" sz="2400" b="1" dirty="0" smtClean="0">
                <a:latin typeface="宋体" pitchFamily="2" charset="-122"/>
              </a:rPr>
              <a:t>7</a:t>
            </a:r>
            <a:r>
              <a:rPr lang="zh-CN" altLang="en-US" sz="2400" b="1" dirty="0" smtClean="0">
                <a:latin typeface="宋体" pitchFamily="2" charset="-122"/>
              </a:rPr>
              <a:t>月，克罗齐担任意大利教育部长，发起了意大利现代史上著名的教育改革运动。</a:t>
            </a:r>
            <a:endParaRPr lang="en-US" altLang="zh-CN" sz="2400" b="1" dirty="0" smtClean="0">
              <a:latin typeface="宋体" pitchFamily="2" charset="-122"/>
            </a:endParaRPr>
          </a:p>
          <a:p>
            <a:pPr marL="0" indent="628650" eaLnBrk="1" hangingPunct="1">
              <a:lnSpc>
                <a:spcPct val="122000"/>
              </a:lnSpc>
              <a:spcBef>
                <a:spcPct val="0"/>
              </a:spcBef>
              <a:buNone/>
            </a:pPr>
            <a:r>
              <a:rPr lang="zh-CN" altLang="en-US" sz="2400" b="1" dirty="0" smtClean="0">
                <a:latin typeface="宋体" pitchFamily="2" charset="-122"/>
              </a:rPr>
              <a:t>在进行社会活动的同时，克罗齐不断修正完善他的理论学说。他在一次交流活动中说：“正如每一个对自己所做事情感到要负责的人一样，我喜欢反复思索我写过的并发表过的那些东西，喜欢经常回味和审查它们，以求看一看是否可以发现一些不妥之处，是否可以进一步加以展开</a:t>
            </a:r>
            <a:r>
              <a:rPr lang="en-US" altLang="zh-CN" sz="2400" b="1" dirty="0" smtClean="0">
                <a:latin typeface="宋体" pitchFamily="2" charset="-122"/>
              </a:rPr>
              <a:t>……‘</a:t>
            </a:r>
            <a:r>
              <a:rPr lang="zh-CN" altLang="en-US" sz="2400" b="1" dirty="0" smtClean="0">
                <a:latin typeface="宋体" pitchFamily="2" charset="-122"/>
              </a:rPr>
              <a:t>人不是生来就什么都会的。’这就是说，他所懂得的事情只是慢慢才学会的；似乎还应当加上一句</a:t>
            </a:r>
            <a:r>
              <a:rPr lang="en-US" altLang="zh-CN" sz="2400" b="1" dirty="0" smtClean="0">
                <a:latin typeface="宋体" pitchFamily="2" charset="-122"/>
              </a:rPr>
              <a:t>——‘</a:t>
            </a:r>
            <a:r>
              <a:rPr lang="zh-CN" altLang="en-US" sz="2400" b="1" dirty="0" smtClean="0">
                <a:latin typeface="宋体" pitchFamily="2" charset="-122"/>
              </a:rPr>
              <a:t>人也不是死后才会的’。因此，人往往要像前几年</a:t>
            </a:r>
          </a:p>
          <a:p>
            <a:pPr marL="0" indent="628650" eaLnBrk="1" hangingPunct="1">
              <a:lnSpc>
                <a:spcPct val="122000"/>
              </a:lnSpc>
              <a:spcBef>
                <a:spcPct val="0"/>
              </a:spcBef>
              <a:buNone/>
            </a:pPr>
            <a:endParaRPr lang="zh-CN" altLang="en-US" sz="2400" b="1" dirty="0" smtClean="0">
              <a:latin typeface="宋体" pitchFamily="2" charset="-122"/>
            </a:endParaRPr>
          </a:p>
          <a:p>
            <a:pPr marL="0" indent="0" eaLnBrk="1" hangingPunct="1">
              <a:lnSpc>
                <a:spcPct val="122000"/>
              </a:lnSpc>
              <a:spcBef>
                <a:spcPct val="0"/>
              </a:spcBef>
              <a:buNone/>
            </a:pP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10387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0387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0388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zh-CN" altLang="en-US" sz="2400" b="1" dirty="0" smtClean="0">
                <a:latin typeface="宋体" pitchFamily="2" charset="-122"/>
              </a:rPr>
              <a:t>那不勒斯的一位外科医生所做的那样，他也是我在参议院的一位同事，有一次做手术时他突然感到不舒服，觉得自己要死了，于是把手术刀交给一位同行，说‘请你来干下去’。”</a:t>
            </a:r>
            <a:endParaRPr lang="en-US" altLang="zh-CN" sz="2400" b="1" dirty="0" smtClean="0">
              <a:latin typeface="宋体" pitchFamily="2" charset="-122"/>
            </a:endParaRPr>
          </a:p>
          <a:p>
            <a:pPr marL="0" indent="628650" eaLnBrk="1" hangingPunct="1">
              <a:lnSpc>
                <a:spcPct val="122000"/>
              </a:lnSpc>
              <a:spcBef>
                <a:spcPct val="0"/>
              </a:spcBef>
              <a:buNone/>
            </a:pPr>
            <a:r>
              <a:rPr lang="zh-CN" altLang="en-US" sz="2400" b="1" dirty="0" smtClean="0">
                <a:latin typeface="宋体" pitchFamily="2" charset="-122"/>
              </a:rPr>
              <a:t>克罗齐不仅勤奋钻研，而且注重研究方法。方法是抵达学术高原的重要途径和手段。在办刊前期，克罗齐完成了“心灵哲学”的系统阐发工作。在他看来，历史是人的创造，体现为人的活动，而人的活动要受心灵的支配，因此把握历史的关键在于把握心灵活动。哲学不过是历史学的方法论，追求美、真、益、善的心灵哲学，作为对心灵活动形式与规律的研究，其意义在于为创造历史和阐释历史提供方法论的依据。</a:t>
            </a:r>
          </a:p>
          <a:p>
            <a:pPr marL="0" indent="0" eaLnBrk="1" hangingPunct="1">
              <a:lnSpc>
                <a:spcPct val="122000"/>
              </a:lnSpc>
              <a:spcBef>
                <a:spcPct val="0"/>
              </a:spcBef>
              <a:buNone/>
            </a:pPr>
            <a:endParaRPr lang="en-US"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10490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0490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0490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628650" eaLnBrk="1" hangingPunct="1">
              <a:lnSpc>
                <a:spcPct val="122000"/>
              </a:lnSpc>
              <a:spcBef>
                <a:spcPct val="0"/>
              </a:spcBef>
              <a:buNone/>
            </a:pPr>
            <a:r>
              <a:rPr lang="zh-CN" altLang="en-US" sz="2400" b="1" dirty="0" smtClean="0">
                <a:latin typeface="宋体" pitchFamily="2" charset="-122"/>
              </a:rPr>
              <a:t>在克罗齐心中，意大利民族始终具有美丽的形象。它从遥远的古罗马走来，创造过文艺复兴的灿烂文化。但</a:t>
            </a:r>
            <a:r>
              <a:rPr lang="en-US" altLang="zh-CN" sz="2400" b="1" dirty="0" smtClean="0">
                <a:latin typeface="宋体" pitchFamily="2" charset="-122"/>
              </a:rPr>
              <a:t>20</a:t>
            </a:r>
            <a:r>
              <a:rPr lang="zh-CN" altLang="en-US" sz="2400" b="1" dirty="0" smtClean="0">
                <a:latin typeface="宋体" pitchFamily="2" charset="-122"/>
              </a:rPr>
              <a:t>世纪</a:t>
            </a:r>
            <a:r>
              <a:rPr lang="en-US" altLang="zh-CN" sz="2400" b="1" dirty="0" smtClean="0">
                <a:latin typeface="宋体" pitchFamily="2" charset="-122"/>
              </a:rPr>
              <a:t>20</a:t>
            </a:r>
            <a:r>
              <a:rPr lang="zh-CN" altLang="en-US" sz="2400" b="1" dirty="0" smtClean="0">
                <a:latin typeface="宋体" pitchFamily="2" charset="-122"/>
              </a:rPr>
              <a:t>年代，意大利的历史脚步踏上“迷途”。身处残酷的历史情境，克罗齐怀着对心灵自由和精神解放的执着坚守，坚持以著述和主编的刊物抵抗法西斯专制主义。</a:t>
            </a:r>
            <a:r>
              <a:rPr lang="en-US" altLang="zh-CN" sz="2400" b="1" dirty="0" smtClean="0">
                <a:latin typeface="宋体" pitchFamily="2" charset="-122"/>
              </a:rPr>
              <a:t>1923</a:t>
            </a:r>
            <a:r>
              <a:rPr lang="zh-CN" altLang="en-US" sz="2400" b="1" dirty="0" smtClean="0">
                <a:latin typeface="宋体" pitchFamily="2" charset="-122"/>
              </a:rPr>
              <a:t>年，金蒂雷加入了法西斯党。克罗齐以巨大的道义勇气，与宣扬极权主义理论的金蒂雷展开针锋相对的公开论战，彼此持续几十年的友谊宣告破裂。</a:t>
            </a:r>
            <a:r>
              <a:rPr lang="en-US" altLang="zh-CN" sz="2400" b="1" dirty="0" smtClean="0">
                <a:latin typeface="宋体" pitchFamily="2" charset="-122"/>
              </a:rPr>
              <a:t>1925</a:t>
            </a:r>
            <a:r>
              <a:rPr lang="zh-CN" altLang="en-US" sz="2400" b="1" dirty="0" smtClean="0">
                <a:latin typeface="宋体" pitchFamily="2" charset="-122"/>
              </a:rPr>
              <a:t>年，克罗齐发表了著名的</a:t>
            </a:r>
            <a:r>
              <a:rPr lang="en-US" altLang="zh-CN" sz="2400" b="1" dirty="0" smtClean="0">
                <a:latin typeface="宋体" pitchFamily="2" charset="-122"/>
              </a:rPr>
              <a:t>《</a:t>
            </a:r>
            <a:r>
              <a:rPr lang="zh-CN" altLang="en-US" sz="2400" b="1" dirty="0" smtClean="0">
                <a:latin typeface="宋体" pitchFamily="2" charset="-122"/>
              </a:rPr>
              <a:t>反法西斯知识分子宣言</a:t>
            </a:r>
            <a:r>
              <a:rPr lang="en-US" altLang="zh-CN" sz="2400" b="1" dirty="0" smtClean="0">
                <a:latin typeface="宋体" pitchFamily="2" charset="-122"/>
              </a:rPr>
              <a:t>》</a:t>
            </a:r>
            <a:r>
              <a:rPr lang="zh-CN" altLang="en-US" sz="2400" b="1" dirty="0" smtClean="0">
                <a:latin typeface="宋体" pitchFamily="2" charset="-122"/>
              </a:rPr>
              <a:t>，反对恐怖政策，并征集到数百名知识分子的签名。他的寓所在</a:t>
            </a:r>
            <a:r>
              <a:rPr lang="en-US" altLang="zh-CN" sz="2400" b="1" dirty="0" smtClean="0">
                <a:latin typeface="宋体" pitchFamily="2" charset="-122"/>
              </a:rPr>
              <a:t>1926</a:t>
            </a:r>
            <a:r>
              <a:rPr lang="zh-CN" altLang="en-US" sz="2400" b="1" dirty="0" smtClean="0">
                <a:latin typeface="宋体" pitchFamily="2" charset="-122"/>
              </a:rPr>
              <a:t>年几次遭到法西斯党徒的洗劫。</a:t>
            </a:r>
            <a:r>
              <a:rPr lang="en-US" altLang="zh-CN" sz="2400" b="1" dirty="0" smtClean="0">
                <a:latin typeface="宋体" pitchFamily="2" charset="-122"/>
              </a:rPr>
              <a:t>1944</a:t>
            </a:r>
            <a:r>
              <a:rPr lang="zh-CN" altLang="en-US" sz="2400" b="1" dirty="0" smtClean="0">
                <a:latin typeface="宋体" pitchFamily="2" charset="-122"/>
              </a:rPr>
              <a:t>年</a:t>
            </a:r>
            <a:r>
              <a:rPr lang="en-US" altLang="zh-CN" sz="2400" b="1" dirty="0" smtClean="0">
                <a:latin typeface="宋体" pitchFamily="2" charset="-122"/>
              </a:rPr>
              <a:t>4</a:t>
            </a:r>
            <a:r>
              <a:rPr lang="zh-CN" altLang="en-US" sz="2400" b="1" dirty="0" smtClean="0">
                <a:latin typeface="宋体" pitchFamily="2" charset="-122"/>
              </a:rPr>
              <a:t>月，金蒂雷被击毙于佛罗伦萨街头。克罗齐闻讯，曾长久地倚在寓所的门框上，遥望</a:t>
            </a:r>
            <a:endParaRPr lang="en-US" altLang="zh-CN"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10592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0592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0592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55650" y="981075"/>
            <a:ext cx="7920038" cy="5399088"/>
          </a:xfrm>
        </p:spPr>
        <p:txBody>
          <a:bodyPr/>
          <a:lstStyle/>
          <a:p>
            <a:pPr marL="0" indent="0" eaLnBrk="1" hangingPunct="1">
              <a:lnSpc>
                <a:spcPct val="122000"/>
              </a:lnSpc>
              <a:spcBef>
                <a:spcPct val="0"/>
              </a:spcBef>
              <a:buNone/>
            </a:pPr>
            <a:r>
              <a:rPr lang="zh-CN" altLang="en-US" sz="2400" b="1" dirty="0" smtClean="0">
                <a:latin typeface="宋体" pitchFamily="2" charset="-122"/>
              </a:rPr>
              <a:t>北方深邃的蓝天</a:t>
            </a:r>
            <a:r>
              <a:rPr lang="en-US" altLang="zh-CN" sz="2400" b="1" dirty="0" smtClean="0">
                <a:latin typeface="宋体" pitchFamily="2" charset="-122"/>
              </a:rPr>
              <a:t>……</a:t>
            </a:r>
          </a:p>
          <a:p>
            <a:pPr marL="0" indent="628650" eaLnBrk="1" hangingPunct="1">
              <a:lnSpc>
                <a:spcPct val="122000"/>
              </a:lnSpc>
              <a:spcBef>
                <a:spcPct val="0"/>
              </a:spcBef>
              <a:buNone/>
            </a:pPr>
            <a:r>
              <a:rPr lang="zh-CN" altLang="en-US" sz="2400" b="1" dirty="0" smtClean="0">
                <a:latin typeface="宋体" pitchFamily="2" charset="-122"/>
              </a:rPr>
              <a:t>“我将死于工作。”这是晚年的克罗齐在他人问及自己健康状况时一句平静的回答。创造性的努力、自由的激情以及深刻的公民责任感，既是意大利民族性格的基本素质，亦折射出克罗齐的人格理想。</a:t>
            </a:r>
          </a:p>
          <a:p>
            <a:pPr marL="0" indent="0" algn="r" eaLnBrk="1" hangingPunct="1">
              <a:lnSpc>
                <a:spcPct val="122000"/>
              </a:lnSpc>
              <a:spcBef>
                <a:spcPct val="0"/>
              </a:spcBef>
              <a:buNone/>
            </a:pPr>
            <a:r>
              <a:rPr lang="en-US" altLang="zh-CN" sz="2400" b="1" dirty="0" smtClean="0">
                <a:latin typeface="宋体" pitchFamily="2" charset="-122"/>
              </a:rPr>
              <a:t>(</a:t>
            </a:r>
            <a:r>
              <a:rPr lang="zh-CN" altLang="en-US" sz="2400" b="1" dirty="0" smtClean="0">
                <a:latin typeface="宋体" pitchFamily="2" charset="-122"/>
              </a:rPr>
              <a:t>摘自张敏</a:t>
            </a:r>
            <a:r>
              <a:rPr lang="en-US" altLang="zh-CN" sz="2400" b="1" dirty="0" smtClean="0">
                <a:latin typeface="宋体" pitchFamily="2" charset="-122"/>
              </a:rPr>
              <a:t>《</a:t>
            </a:r>
            <a:r>
              <a:rPr lang="zh-CN" altLang="en-US" sz="2400" b="1" dirty="0" smtClean="0">
                <a:latin typeface="宋体" pitchFamily="2" charset="-122"/>
              </a:rPr>
              <a:t>克罗齐美学论稿</a:t>
            </a:r>
            <a:r>
              <a:rPr lang="en-US" altLang="zh-CN" sz="2400" b="1" dirty="0" smtClean="0">
                <a:latin typeface="宋体" pitchFamily="2" charset="-122"/>
              </a:rPr>
              <a:t>》</a:t>
            </a:r>
            <a:r>
              <a:rPr lang="zh-CN" altLang="en-US" sz="2400" b="1" dirty="0" smtClean="0">
                <a:latin typeface="宋体" pitchFamily="2" charset="-122"/>
              </a:rPr>
              <a:t>，有删改</a:t>
            </a:r>
            <a:r>
              <a:rPr lang="en-US" altLang="zh-CN" sz="2400" b="1" dirty="0" smtClean="0">
                <a:latin typeface="宋体" pitchFamily="2" charset="-122"/>
              </a:rPr>
              <a:t>)</a:t>
            </a:r>
          </a:p>
          <a:p>
            <a:pPr marL="0" indent="0" eaLnBrk="1" hangingPunct="1">
              <a:lnSpc>
                <a:spcPct val="122000"/>
              </a:lnSpc>
              <a:spcBef>
                <a:spcPct val="0"/>
              </a:spcBef>
              <a:buNone/>
            </a:pPr>
            <a:endParaRPr lang="en-US" altLang="zh-CN" sz="2400" b="1" dirty="0" smtClean="0">
              <a:latin typeface="宋体" pitchFamily="2" charset="-122"/>
            </a:endParaRPr>
          </a:p>
          <a:p>
            <a:pPr marL="0" indent="0" eaLnBrk="1" hangingPunct="1">
              <a:lnSpc>
                <a:spcPct val="122000"/>
              </a:lnSpc>
              <a:spcBef>
                <a:spcPct val="0"/>
              </a:spcBef>
              <a:buNone/>
            </a:pPr>
            <a:r>
              <a:rPr lang="en-US" altLang="zh-CN" sz="2400" b="1" dirty="0" smtClean="0">
                <a:latin typeface="宋体" pitchFamily="2" charset="-122"/>
              </a:rPr>
              <a:t>2.</a:t>
            </a:r>
            <a:r>
              <a:rPr lang="zh-CN" altLang="en-US" sz="2400" b="1" dirty="0" smtClean="0">
                <a:latin typeface="宋体" pitchFamily="2" charset="-122"/>
              </a:rPr>
              <a:t>“人不是生来就什么都会的。”克罗齐在其后又加上一句“人也不是死后才会的”。如何理解克罗齐这一拓展的内涵？请结合原文简析。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marL="0" indent="0" eaLnBrk="1" hangingPunct="1">
              <a:lnSpc>
                <a:spcPct val="122000"/>
              </a:lnSpc>
              <a:spcBef>
                <a:spcPct val="0"/>
              </a:spcBef>
              <a:buNone/>
            </a:pPr>
            <a:endParaRPr lang="en-US"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10695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0695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0695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55650" y="981075"/>
            <a:ext cx="7920038" cy="5399088"/>
          </a:xfrm>
        </p:spPr>
        <p:txBody>
          <a:bodyPr/>
          <a:lstStyle/>
          <a:p>
            <a:pPr marL="0" indent="0" eaLnBrk="1" hangingPunct="1">
              <a:lnSpc>
                <a:spcPct val="1220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克罗齐的拓展不仅强调人获取知识靠后天的学习，而且强调了这种学习的紧迫性，学习、追求要贯穿生命整个过程，体现了克罗齐勤勉探究、不断自我完善、积极进取的精神品质。文中克罗齐从青年开始自主学习、持之以恒，珍惜在世时光，提升生命质量，用自己的一生实现了对这句话的拓展。</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答出拓展的内涵，给</a:t>
            </a:r>
            <a:r>
              <a:rPr lang="en-US" altLang="zh-CN" sz="2400" b="1" dirty="0" smtClean="0">
                <a:solidFill>
                  <a:srgbClr val="990033"/>
                </a:solidFill>
                <a:latin typeface="宋体" pitchFamily="2" charset="-122"/>
              </a:rPr>
              <a:t>4</a:t>
            </a:r>
            <a:r>
              <a:rPr lang="zh-CN" altLang="en-US" sz="2400" b="1" dirty="0" smtClean="0">
                <a:solidFill>
                  <a:srgbClr val="990033"/>
                </a:solidFill>
                <a:latin typeface="宋体" pitchFamily="2" charset="-122"/>
              </a:rPr>
              <a:t>分；结合原文分析，给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分。意思答对即可</a:t>
            </a:r>
            <a:r>
              <a:rPr lang="en-US" altLang="zh-CN" sz="2400" b="1" dirty="0" smtClean="0">
                <a:solidFill>
                  <a:srgbClr val="990033"/>
                </a:solidFill>
                <a:latin typeface="宋体" pitchFamily="2" charset="-122"/>
              </a:rPr>
              <a:t>)</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10797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0797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0797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55650" y="981075"/>
            <a:ext cx="7920038" cy="5399088"/>
          </a:xfrm>
        </p:spPr>
        <p:txBody>
          <a:bodyPr/>
          <a:lstStyle/>
          <a:p>
            <a:pPr marL="0" indent="0" eaLnBrk="1" hangingPunct="1">
              <a:lnSpc>
                <a:spcPct val="1220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评价文本产生的社会价值和影响，筛选并整合文中信息的能力。回答这道题要很好地理解“人不是生来就什么都会的”和“人也不是死后才会的”这两句话的基本意思。前者是说人所懂得的事情只有通过努力学习才可获得；后者是说人要抓紧时间学习，不然等生命结束了，学习也就终止了，死后是不能再学习的。联系这一基本意思，结合文中克罗齐的表现进行简要概括就可以了。</a:t>
            </a:r>
          </a:p>
          <a:p>
            <a:pPr marL="0" indent="0" eaLnBrk="1" hangingPunct="1">
              <a:lnSpc>
                <a:spcPct val="122000"/>
              </a:lnSpc>
              <a:spcBef>
                <a:spcPct val="0"/>
              </a:spcBef>
              <a:buNone/>
            </a:pPr>
            <a:endParaRPr lang="en-US" altLang="zh-CN" sz="2400" b="1" dirty="0" smtClean="0">
              <a:solidFill>
                <a:srgbClr val="990033"/>
              </a:solidFill>
              <a:latin typeface="宋体" pitchFamily="2" charset="-122"/>
            </a:endParaRPr>
          </a:p>
          <a:p>
            <a:pPr marL="0" indent="0" eaLnBrk="1" hangingPunct="1">
              <a:lnSpc>
                <a:spcPct val="122000"/>
              </a:lnSpc>
              <a:spcBef>
                <a:spcPct val="0"/>
              </a:spcBef>
              <a:buFont typeface="Arial" charset="0"/>
              <a:buNone/>
            </a:pPr>
            <a:endParaRPr lang="en-US" altLang="zh-CN" sz="2400" b="1" dirty="0">
              <a:solidFill>
                <a:srgbClr val="990033"/>
              </a:solidFill>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10899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0899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0900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84213" y="908050"/>
            <a:ext cx="7991475" cy="5473700"/>
          </a:xfrm>
        </p:spPr>
        <p:txBody>
          <a:bodyPr/>
          <a:lstStyle/>
          <a:p>
            <a:pPr marL="0" indent="0" eaLnBrk="1" hangingPunct="1">
              <a:lnSpc>
                <a:spcPts val="3300"/>
              </a:lnSpc>
              <a:spcBef>
                <a:spcPct val="0"/>
              </a:spcBef>
              <a:buNone/>
            </a:pPr>
            <a:r>
              <a:rPr lang="zh-CN" altLang="zh-CN" sz="2400" b="1" dirty="0" smtClean="0">
                <a:latin typeface="黑体" pitchFamily="2" charset="-122"/>
                <a:ea typeface="黑体" pitchFamily="2" charset="-122"/>
              </a:rPr>
              <a:t>►</a:t>
            </a:r>
            <a:r>
              <a:rPr lang="zh-CN" altLang="zh-CN" sz="2400" b="1" dirty="0">
                <a:latin typeface="黑体" pitchFamily="2" charset="-122"/>
                <a:ea typeface="黑体" pitchFamily="2" charset="-122"/>
              </a:rPr>
              <a:t>　</a:t>
            </a:r>
            <a:r>
              <a:rPr lang="zh-CN" altLang="en-US" sz="2400" b="1" dirty="0">
                <a:latin typeface="黑体" pitchFamily="2" charset="-122"/>
                <a:ea typeface="黑体" pitchFamily="2" charset="-122"/>
              </a:rPr>
              <a:t>考点三　</a:t>
            </a:r>
            <a:r>
              <a:rPr lang="zh-CN" altLang="en-US" sz="2400" b="1" dirty="0" smtClean="0">
                <a:latin typeface="黑体" pitchFamily="2" charset="-122"/>
                <a:ea typeface="黑体" pitchFamily="2" charset="-122"/>
              </a:rPr>
              <a:t>对文本的某种特色做深度的思考和判断</a:t>
            </a:r>
            <a:endParaRPr lang="zh-CN" altLang="en-US" sz="2400" b="1" dirty="0">
              <a:latin typeface="黑体" pitchFamily="2" charset="-122"/>
              <a:ea typeface="黑体" pitchFamily="2" charset="-122"/>
            </a:endParaRPr>
          </a:p>
          <a:p>
            <a:pPr marL="0" indent="0" algn="ctr" eaLnBrk="1" hangingPunct="1">
              <a:lnSpc>
                <a:spcPts val="3300"/>
              </a:lnSpc>
              <a:spcBef>
                <a:spcPct val="0"/>
              </a:spcBef>
              <a:buFont typeface="Arial" charset="0"/>
              <a:buNone/>
            </a:pPr>
            <a:r>
              <a:rPr lang="zh-CN" altLang="en-US" sz="2400" b="1" dirty="0">
                <a:latin typeface="黑体" pitchFamily="2" charset="-122"/>
                <a:ea typeface="黑体" pitchFamily="2" charset="-122"/>
              </a:rPr>
              <a:t>知识</a:t>
            </a:r>
            <a:r>
              <a:rPr lang="zh-CN" altLang="en-US" sz="2400" b="1" dirty="0" smtClean="0">
                <a:latin typeface="黑体" pitchFamily="2" charset="-122"/>
                <a:ea typeface="黑体" pitchFamily="2" charset="-122"/>
              </a:rPr>
              <a:t>储备</a:t>
            </a:r>
            <a:r>
              <a:rPr lang="en-US" altLang="zh-CN" sz="2400" b="1" dirty="0" smtClean="0">
                <a:latin typeface="黑体" pitchFamily="2" charset="-122"/>
                <a:ea typeface="黑体" pitchFamily="2" charset="-122"/>
              </a:rPr>
              <a:t>    </a:t>
            </a:r>
            <a:endParaRPr lang="zh-CN" altLang="en-US" sz="2400" b="1" dirty="0">
              <a:latin typeface="黑体" pitchFamily="2" charset="-122"/>
              <a:ea typeface="黑体" pitchFamily="2" charset="-122"/>
            </a:endParaRPr>
          </a:p>
          <a:p>
            <a:pPr marL="0" indent="0" eaLnBrk="1" hangingPunct="1">
              <a:lnSpc>
                <a:spcPts val="3300"/>
              </a:lnSpc>
              <a:spcBef>
                <a:spcPct val="0"/>
              </a:spcBef>
              <a:buNone/>
            </a:pPr>
            <a:r>
              <a:rPr lang="zh-CN" altLang="en-US" sz="2400" b="1" dirty="0">
                <a:latin typeface="宋体" pitchFamily="2" charset="-122"/>
              </a:rPr>
              <a:t>   </a:t>
            </a:r>
            <a:r>
              <a:rPr lang="zh-CN" altLang="en-US" sz="2400" b="1" dirty="0" smtClean="0">
                <a:latin typeface="宋体" pitchFamily="2" charset="-122"/>
              </a:rPr>
              <a:t>“文本的某种特色”是不确定的，只要是属于文本的特色都可以，如选择材料、提炼意旨、构思谋篇、遣词造句等角度，如思想情感、文体风格、语言特色、设问技巧等方面，只要它有特色就可以作为我们思考和判断的对象。所谓“深度”就是要深入地、非一般性地分析，对某种特色要能在肯定其积极的一面的同时，也能准确地指出它不足的一面。“做深度的思考和判断”首先要能指出这种特色，然后联系文本说一说文本为什么要写出这种特色，还要进一步指出这种特色的好处、效果或不足；最好是提出自己的一些看法和理由，如果能提出一些建设性的意见更好。</a:t>
            </a:r>
          </a:p>
          <a:p>
            <a:pPr marL="0" indent="0" eaLnBrk="1" hangingPunct="1">
              <a:lnSpc>
                <a:spcPts val="3300"/>
              </a:lnSpc>
              <a:spcBef>
                <a:spcPct val="0"/>
              </a:spcBef>
              <a:buNone/>
            </a:pP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11002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1002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1002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542925" algn="ctr" eaLnBrk="1" hangingPunct="1">
              <a:lnSpc>
                <a:spcPct val="122000"/>
              </a:lnSpc>
              <a:spcBef>
                <a:spcPct val="0"/>
              </a:spcBef>
              <a:buFont typeface="Arial" charset="0"/>
              <a:buNone/>
            </a:pPr>
            <a:r>
              <a:rPr lang="en-US" altLang="zh-CN" sz="2400" b="1" dirty="0" err="1">
                <a:latin typeface="黑体" pitchFamily="2" charset="-122"/>
                <a:ea typeface="黑体" pitchFamily="2" charset="-122"/>
              </a:rPr>
              <a:t>类题指津</a:t>
            </a:r>
            <a:endParaRPr lang="en-US" altLang="zh-CN" sz="2400" b="1" dirty="0">
              <a:latin typeface="黑体" pitchFamily="2" charset="-122"/>
              <a:ea typeface="黑体" pitchFamily="2" charset="-122"/>
            </a:endParaRPr>
          </a:p>
          <a:p>
            <a:pPr marL="0" indent="0" eaLnBrk="1" hangingPunct="1">
              <a:lnSpc>
                <a:spcPct val="122000"/>
              </a:lnSpc>
              <a:spcBef>
                <a:spcPct val="0"/>
              </a:spcBef>
              <a:buFont typeface="Arial" charset="0"/>
              <a:buNone/>
            </a:pPr>
            <a:r>
              <a:rPr lang="en-US" altLang="zh-CN" sz="2400" b="1" dirty="0">
                <a:latin typeface="宋体" pitchFamily="2" charset="-122"/>
              </a:rPr>
              <a:t>【</a:t>
            </a:r>
            <a:r>
              <a:rPr lang="en-US" altLang="zh-CN" sz="2400" b="1" dirty="0" err="1">
                <a:latin typeface="宋体" pitchFamily="2" charset="-122"/>
              </a:rPr>
              <a:t>设问方式</a:t>
            </a:r>
            <a:r>
              <a:rPr lang="en-US" altLang="zh-CN" sz="2400" b="1" dirty="0">
                <a:latin typeface="宋体" pitchFamily="2" charset="-122"/>
              </a:rPr>
              <a:t>】</a:t>
            </a:r>
          </a:p>
          <a:p>
            <a:pPr marL="0" indent="628650"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a:t>
            </a:r>
            <a:r>
              <a:rPr lang="en-US" altLang="zh-CN" sz="2400" b="1" dirty="0" smtClean="0">
                <a:latin typeface="宋体" pitchFamily="2" charset="-122"/>
              </a:rPr>
              <a:t>2012•山东卷</a:t>
            </a:r>
            <a:r>
              <a:rPr lang="zh-CN" altLang="en-US" sz="2400" b="1" dirty="0" smtClean="0">
                <a:latin typeface="宋体" pitchFamily="2" charset="-122"/>
              </a:rPr>
              <a:t>］你认为本文的标题合适吗？请写出两条理由，并结合文本加以分析。</a:t>
            </a:r>
          </a:p>
          <a:p>
            <a:pPr marL="0" indent="542925" eaLnBrk="1" hangingPunct="1">
              <a:lnSpc>
                <a:spcPct val="122000"/>
              </a:lnSpc>
              <a:spcBef>
                <a:spcPct val="0"/>
              </a:spcBef>
              <a:buNone/>
            </a:pPr>
            <a:r>
              <a:rPr lang="en-US" altLang="zh-CN" sz="2400" b="1" dirty="0" smtClean="0">
                <a:latin typeface="宋体" pitchFamily="2" charset="-122"/>
              </a:rPr>
              <a:t>2. </a:t>
            </a:r>
            <a:r>
              <a:rPr lang="zh-CN" altLang="en-US" sz="2400" b="1" dirty="0" smtClean="0">
                <a:latin typeface="宋体" pitchFamily="2" charset="-122"/>
              </a:rPr>
              <a:t>［</a:t>
            </a:r>
            <a:r>
              <a:rPr lang="en-US" altLang="zh-CN" sz="2400" b="1" dirty="0" smtClean="0">
                <a:latin typeface="宋体" pitchFamily="2" charset="-122"/>
              </a:rPr>
              <a:t>2011•山东卷</a:t>
            </a:r>
            <a:r>
              <a:rPr lang="zh-CN" altLang="en-US" sz="2400" b="1" dirty="0" smtClean="0">
                <a:latin typeface="宋体" pitchFamily="2" charset="-122"/>
              </a:rPr>
              <a:t>］文中为什么重点介绍金星的情况？</a:t>
            </a:r>
          </a:p>
          <a:p>
            <a:pPr marL="0" indent="542925" eaLnBrk="1" hangingPunct="1">
              <a:lnSpc>
                <a:spcPct val="122000"/>
              </a:lnSpc>
              <a:spcBef>
                <a:spcPct val="0"/>
              </a:spcBef>
              <a:buNone/>
            </a:pPr>
            <a:r>
              <a:rPr lang="en-US" altLang="zh-CN" sz="2400" b="1" dirty="0" smtClean="0">
                <a:latin typeface="宋体" pitchFamily="2" charset="-122"/>
              </a:rPr>
              <a:t>3. </a:t>
            </a:r>
            <a:r>
              <a:rPr lang="zh-CN" altLang="en-US" sz="2400" b="1" dirty="0" smtClean="0">
                <a:latin typeface="宋体" pitchFamily="2" charset="-122"/>
              </a:rPr>
              <a:t>［</a:t>
            </a:r>
            <a:r>
              <a:rPr lang="en-US" altLang="zh-CN" sz="2400" b="1" dirty="0" smtClean="0">
                <a:latin typeface="宋体" pitchFamily="2" charset="-122"/>
              </a:rPr>
              <a:t>2010•山东卷</a:t>
            </a:r>
            <a:r>
              <a:rPr lang="zh-CN" altLang="en-US" sz="2400" b="1" dirty="0" smtClean="0">
                <a:latin typeface="宋体" pitchFamily="2" charset="-122"/>
              </a:rPr>
              <a:t>］新闻语言一般是客观平实的，而这篇报道却有所不同。请对文中画线部分做简要分析。</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11104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110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1104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Font typeface="Arial" charset="0"/>
              <a:buNone/>
            </a:pPr>
            <a:r>
              <a:rPr lang="en-US" altLang="zh-CN" sz="2400" b="1" dirty="0" smtClean="0">
                <a:latin typeface="宋体" pitchFamily="2" charset="-122"/>
              </a:rPr>
              <a:t>【</a:t>
            </a:r>
            <a:r>
              <a:rPr lang="zh-CN" altLang="en-US" sz="2400" b="1" dirty="0" smtClean="0">
                <a:latin typeface="宋体" pitchFamily="2" charset="-122"/>
              </a:rPr>
              <a:t>答题思路</a:t>
            </a:r>
            <a:r>
              <a:rPr lang="en-US" altLang="zh-CN" sz="2400" b="1" dirty="0" smtClean="0">
                <a:latin typeface="宋体" pitchFamily="2" charset="-122"/>
              </a:rPr>
              <a:t>】</a:t>
            </a:r>
            <a:endParaRPr lang="en-US" altLang="zh-CN" sz="2400" b="1" dirty="0">
              <a:latin typeface="宋体" pitchFamily="2" charset="-122"/>
            </a:endParaRPr>
          </a:p>
          <a:p>
            <a:pPr marL="0" indent="533400" eaLnBrk="1" hangingPunct="1">
              <a:lnSpc>
                <a:spcPct val="122000"/>
              </a:lnSpc>
              <a:spcBef>
                <a:spcPct val="0"/>
              </a:spcBef>
              <a:buNone/>
            </a:pPr>
            <a:r>
              <a:rPr lang="zh-CN" altLang="en-US" sz="2400" b="1" dirty="0" smtClean="0">
                <a:latin typeface="宋体" pitchFamily="2" charset="-122"/>
              </a:rPr>
              <a:t>“对文本的某种特色做深度的思考和判断”的解题方法：</a:t>
            </a:r>
          </a:p>
          <a:p>
            <a:pPr marL="0" indent="628650"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选定目标。所谓“选定目标”，就是在通览文本的基础上，选择一个思考、判断的对象。这个对象必须确实是属于该文本的特色之一，同时要保证对于这个被选定的对象，自己确实是很有感觉的。它可能是材料的选择，可能是主题的提炼，可能是谋篇布局，可能是遣词造句</a:t>
            </a:r>
            <a:r>
              <a:rPr lang="en-US" altLang="zh-CN" sz="2400" b="1" dirty="0" smtClean="0">
                <a:latin typeface="宋体" pitchFamily="2" charset="-122"/>
              </a:rPr>
              <a:t>……</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11207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1207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1207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628650" eaLnBrk="1" hangingPunct="1">
              <a:lnSpc>
                <a:spcPct val="122000"/>
              </a:lnSpc>
              <a:spcBef>
                <a:spcPct val="0"/>
              </a:spcBef>
              <a:buNone/>
            </a:pPr>
            <a:r>
              <a:rPr lang="en-US" altLang="zh-CN" sz="2400" b="1" dirty="0" smtClean="0">
                <a:latin typeface="宋体" pitchFamily="2" charset="-122"/>
              </a:rPr>
              <a:t>2. </a:t>
            </a:r>
            <a:r>
              <a:rPr lang="zh-CN" altLang="en-US" sz="2400" b="1" dirty="0" smtClean="0">
                <a:latin typeface="宋体" pitchFamily="2" charset="-122"/>
              </a:rPr>
              <a:t>确认特色。我们所选定的这一点是不是该文本的特色，并不能只由个人的主观判断来决定，还必须结合文本对自己所选定的“某一点”进行必要的分析阐述，让人信服你选定的那一点的确是该文本的特色所在。这是必不可少的步骤。</a:t>
            </a:r>
          </a:p>
          <a:p>
            <a:pPr marL="0" indent="628650" eaLnBrk="1" hangingPunct="1">
              <a:lnSpc>
                <a:spcPct val="122000"/>
              </a:lnSpc>
              <a:spcBef>
                <a:spcPct val="0"/>
              </a:spcBef>
              <a:buNone/>
            </a:pPr>
            <a:r>
              <a:rPr lang="en-US" altLang="zh-CN" sz="2400" b="1" dirty="0" smtClean="0">
                <a:latin typeface="宋体" pitchFamily="2" charset="-122"/>
              </a:rPr>
              <a:t>3. </a:t>
            </a:r>
            <a:r>
              <a:rPr lang="zh-CN" altLang="en-US" sz="2400" b="1" dirty="0" smtClean="0">
                <a:latin typeface="宋体" pitchFamily="2" charset="-122"/>
              </a:rPr>
              <a:t>深度思考。可以从如下几个方面来实现：一是把文本的某种特色与文本的其他方面联系起来考查，文章的各个方面和部分之间都是相互联系、相辅相成的，这一特色必然会对其他特色的形成带来影响；二是在看到其积极的一面的同时，也能看到它可能存在的不足，如此具有了辩证性，就可以说是有一定深度了。</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11309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130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1309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内容占位符 2"/>
          <p:cNvSpPr>
            <a:spLocks noGrp="1"/>
          </p:cNvSpPr>
          <p:nvPr>
            <p:ph idx="4294967295"/>
          </p:nvPr>
        </p:nvSpPr>
        <p:spPr>
          <a:xfrm>
            <a:off x="714348" y="887432"/>
            <a:ext cx="8072494"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华东师大中文系教授杨扬同样用“生不逢时”来形容现时的文学环境，“</a:t>
            </a:r>
            <a:r>
              <a:rPr lang="en-US" altLang="zh-CN" sz="2400" b="1" dirty="0" smtClean="0">
                <a:latin typeface="宋体" pitchFamily="2" charset="-122"/>
              </a:rPr>
              <a:t>20</a:t>
            </a:r>
            <a:r>
              <a:rPr lang="zh-CN" altLang="en-US" sz="2400" b="1" dirty="0" smtClean="0">
                <a:latin typeface="宋体" pitchFamily="2" charset="-122"/>
              </a:rPr>
              <a:t>世纪是属于作家的欢歌，文学占据绝对主力。而</a:t>
            </a:r>
            <a:r>
              <a:rPr lang="en-US" altLang="zh-CN" sz="2400" b="1" dirty="0" smtClean="0">
                <a:latin typeface="宋体" pitchFamily="2" charset="-122"/>
              </a:rPr>
              <a:t>21</a:t>
            </a:r>
            <a:r>
              <a:rPr lang="zh-CN" altLang="en-US" sz="2400" b="1" dirty="0" smtClean="0">
                <a:latin typeface="宋体" pitchFamily="2" charset="-122"/>
              </a:rPr>
              <a:t>世纪，图像在阅读中越来越重要。”令评论界忧思的现状是，当代年轻人的座右铭不再是文学作品里的一句箴言，取而代之的是影视剧的走红台词。长此以往，纯文学恐会为剧本式写作让位，就如同诗歌曾经的式微，那将是文学天大的灾难。</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“灾难”是危言耸听吗？王小波的一段话可作注解，他在杂文</a:t>
            </a:r>
            <a:r>
              <a:rPr lang="en-US" altLang="zh-CN" sz="2400" b="1" dirty="0" smtClean="0">
                <a:latin typeface="宋体" pitchFamily="2" charset="-122"/>
              </a:rPr>
              <a:t>《</a:t>
            </a:r>
            <a:r>
              <a:rPr lang="zh-CN" altLang="en-US" sz="2400" b="1" dirty="0" smtClean="0">
                <a:latin typeface="宋体" pitchFamily="2" charset="-122"/>
              </a:rPr>
              <a:t>盖茨的紧身衣</a:t>
            </a:r>
            <a:r>
              <a:rPr lang="en-US" altLang="zh-CN" sz="2400" b="1" dirty="0" smtClean="0">
                <a:latin typeface="宋体" pitchFamily="2" charset="-122"/>
              </a:rPr>
              <a:t>》</a:t>
            </a:r>
            <a:r>
              <a:rPr lang="zh-CN" altLang="en-US" sz="2400" b="1" dirty="0" smtClean="0">
                <a:latin typeface="宋体" pitchFamily="2" charset="-122"/>
              </a:rPr>
              <a:t>中问道：“电影时代，小说怎么写？托尔斯泰在</a:t>
            </a:r>
            <a:r>
              <a:rPr lang="en-US" altLang="zh-CN" sz="2400" b="1" dirty="0" smtClean="0">
                <a:latin typeface="宋体" pitchFamily="2" charset="-122"/>
              </a:rPr>
              <a:t>《</a:t>
            </a:r>
            <a:r>
              <a:rPr lang="zh-CN" altLang="en-US" sz="2400" b="1" dirty="0" smtClean="0">
                <a:latin typeface="宋体" pitchFamily="2" charset="-122"/>
              </a:rPr>
              <a:t>战争与和平</a:t>
            </a:r>
            <a:r>
              <a:rPr lang="en-US" altLang="zh-CN" sz="2400" b="1" dirty="0" smtClean="0">
                <a:latin typeface="宋体" pitchFamily="2" charset="-122"/>
              </a:rPr>
              <a:t>》</a:t>
            </a:r>
            <a:r>
              <a:rPr lang="zh-CN" altLang="en-US" sz="2400" b="1" dirty="0" smtClean="0">
                <a:latin typeface="宋体" pitchFamily="2" charset="-122"/>
              </a:rPr>
              <a:t>中几十页洋洋洒洒的文字叙述，放进宽银幕后只需几秒。电影让阅读变得轻松，既然如此，何须几十页纸？几页、几行足矣。”</a:t>
            </a:r>
          </a:p>
          <a:p>
            <a:pPr marL="0" indent="627063" eaLnBrk="1" hangingPunct="1">
              <a:lnSpc>
                <a:spcPts val="3500"/>
              </a:lnSpc>
              <a:spcBef>
                <a:spcPct val="0"/>
              </a:spcBef>
              <a:buNone/>
            </a:pPr>
            <a:endParaRPr lang="zh-CN" altLang="en-US" sz="2400" b="1" dirty="0" smtClean="0">
              <a:latin typeface="宋体" pitchFamily="2" charset="-122"/>
            </a:endParaRPr>
          </a:p>
        </p:txBody>
      </p:sp>
      <p:sp>
        <p:nvSpPr>
          <p:cNvPr id="126669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669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66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Font typeface="Arial" charset="0"/>
              <a:buNone/>
            </a:pPr>
            <a:r>
              <a:rPr lang="en-US" altLang="zh-CN" sz="2400" b="1" dirty="0" smtClean="0">
                <a:latin typeface="宋体" pitchFamily="2" charset="-122"/>
              </a:rPr>
              <a:t>【</a:t>
            </a:r>
            <a:r>
              <a:rPr lang="en-US" altLang="zh-CN" sz="2400" b="1" dirty="0" err="1">
                <a:latin typeface="宋体" pitchFamily="2" charset="-122"/>
              </a:rPr>
              <a:t>对点训练</a:t>
            </a:r>
            <a:r>
              <a:rPr lang="en-US" altLang="zh-CN" sz="2400" b="1" dirty="0" smtClean="0">
                <a:latin typeface="宋体" pitchFamily="2" charset="-122"/>
              </a:rPr>
              <a:t>】</a:t>
            </a:r>
          </a:p>
          <a:p>
            <a:pPr marL="0" indent="0" eaLnBrk="1" hangingPunct="1">
              <a:lnSpc>
                <a:spcPct val="122000"/>
              </a:lnSpc>
              <a:spcBef>
                <a:spcPct val="0"/>
              </a:spcBef>
              <a:buFont typeface="Arial" charset="0"/>
              <a:buNone/>
            </a:pPr>
            <a:r>
              <a:rPr lang="zh-CN" altLang="en-US" sz="2400" b="1" dirty="0" smtClean="0">
                <a:latin typeface="宋体" pitchFamily="2" charset="-122"/>
              </a:rPr>
              <a:t>［</a:t>
            </a:r>
            <a:r>
              <a:rPr lang="en-US" altLang="zh-CN" sz="2400" b="1" dirty="0">
                <a:latin typeface="宋体" pitchFamily="2" charset="-122"/>
              </a:rPr>
              <a:t>2012•山东卷</a:t>
            </a:r>
            <a:r>
              <a:rPr lang="zh-CN" altLang="en-US" sz="2400" b="1" dirty="0">
                <a:latin typeface="宋体" pitchFamily="2" charset="-122"/>
              </a:rPr>
              <a:t>］阅读下面的文字，完成题目。</a:t>
            </a:r>
          </a:p>
          <a:p>
            <a:pPr marL="0" indent="0" algn="ctr" eaLnBrk="1" hangingPunct="1">
              <a:lnSpc>
                <a:spcPct val="122000"/>
              </a:lnSpc>
              <a:spcBef>
                <a:spcPct val="0"/>
              </a:spcBef>
              <a:buFont typeface="Arial" charset="0"/>
              <a:buNone/>
            </a:pPr>
            <a:r>
              <a:rPr lang="en-US" altLang="zh-CN" sz="2400" b="1" dirty="0" err="1">
                <a:latin typeface="宋体" pitchFamily="2" charset="-122"/>
              </a:rPr>
              <a:t>古怪的重水</a:t>
            </a:r>
            <a:endParaRPr lang="en-US" altLang="zh-CN" sz="2400" b="1" dirty="0">
              <a:latin typeface="宋体" pitchFamily="2" charset="-122"/>
            </a:endParaRPr>
          </a:p>
          <a:p>
            <a:pPr marL="0" indent="0" algn="ctr" eaLnBrk="1" hangingPunct="1">
              <a:lnSpc>
                <a:spcPct val="122000"/>
              </a:lnSpc>
              <a:spcBef>
                <a:spcPct val="0"/>
              </a:spcBef>
              <a:buFont typeface="Arial" charset="0"/>
              <a:buNone/>
            </a:pPr>
            <a:r>
              <a:rPr lang="en-US" altLang="zh-CN" sz="2400" b="1" dirty="0" err="1">
                <a:latin typeface="宋体" pitchFamily="2" charset="-122"/>
              </a:rPr>
              <a:t>叶永烈</a:t>
            </a:r>
            <a:endParaRPr lang="en-US" altLang="zh-CN" sz="2400" b="1" dirty="0">
              <a:latin typeface="宋体" pitchFamily="2" charset="-122"/>
            </a:endParaRPr>
          </a:p>
          <a:p>
            <a:pPr marL="0" indent="628650" eaLnBrk="1" hangingPunct="1">
              <a:lnSpc>
                <a:spcPct val="122000"/>
              </a:lnSpc>
              <a:spcBef>
                <a:spcPct val="0"/>
              </a:spcBef>
              <a:buNone/>
            </a:pPr>
            <a:r>
              <a:rPr lang="zh-CN" altLang="en-US" sz="2400" b="1" dirty="0" smtClean="0">
                <a:latin typeface="宋体" pitchFamily="2" charset="-122"/>
              </a:rPr>
              <a:t>①</a:t>
            </a:r>
            <a:r>
              <a:rPr lang="en-US" altLang="zh-CN" sz="2400" b="1" dirty="0" smtClean="0">
                <a:latin typeface="宋体" pitchFamily="2" charset="-122"/>
              </a:rPr>
              <a:t>1942</a:t>
            </a:r>
            <a:r>
              <a:rPr lang="zh-CN" altLang="en-US" sz="2400" b="1" dirty="0" smtClean="0">
                <a:latin typeface="宋体" pitchFamily="2" charset="-122"/>
              </a:rPr>
              <a:t>年，正当第二次世界大战在欧洲大陆激烈进行的时候，英国的间谍部门却把注意力集中于挪威南部某荒凉小镇的一家看起来很普通的小工厂。这家小工厂里，并没有隆隆的机器声，也没有高高的烟囱，只有来自当地水力发电厂的电线和自来水管。它在静悄悄地生产着一种神秘的重要物资。 德国军队重兵防守，但这家小工厂还是被英国间谍炸掉了。德国人马上调集专家抢修，花了</a:t>
            </a:r>
            <a:r>
              <a:rPr lang="en-US" altLang="zh-CN" sz="2400" b="1" dirty="0" smtClean="0">
                <a:latin typeface="宋体" pitchFamily="2" charset="-122"/>
              </a:rPr>
              <a:t>9</a:t>
            </a:r>
            <a:r>
              <a:rPr lang="zh-CN" altLang="en-US" sz="2400" b="1" dirty="0" smtClean="0">
                <a:latin typeface="宋体" pitchFamily="2" charset="-122"/>
              </a:rPr>
              <a:t>个月的时间，小工厂又开始了神秘的生产。</a:t>
            </a:r>
            <a:r>
              <a:rPr lang="en-US" altLang="zh-CN" sz="2400" b="1" dirty="0" smtClean="0">
                <a:latin typeface="宋体" pitchFamily="2" charset="-122"/>
              </a:rPr>
              <a:t>1944</a:t>
            </a:r>
            <a:r>
              <a:rPr lang="zh-CN" altLang="en-US" sz="2400" b="1" dirty="0" smtClean="0">
                <a:latin typeface="宋体" pitchFamily="2" charset="-122"/>
              </a:rPr>
              <a:t>年，德国</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11411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1411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1412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zh-CN" altLang="en-US" sz="2400" b="1" dirty="0" smtClean="0">
                <a:latin typeface="宋体" pitchFamily="2" charset="-122"/>
              </a:rPr>
              <a:t>军队极为秘密地把小工厂的产品运走。 但那产品最终还是先后被英国间谍的定时炸弹和美国的轰炸机炸毁了。</a:t>
            </a:r>
            <a:endParaRPr lang="en-US" altLang="zh-CN" sz="2400" b="1" dirty="0" smtClean="0">
              <a:latin typeface="宋体" pitchFamily="2" charset="-122"/>
            </a:endParaRPr>
          </a:p>
          <a:p>
            <a:pPr marL="0" indent="628650" eaLnBrk="1" hangingPunct="1">
              <a:lnSpc>
                <a:spcPct val="122000"/>
              </a:lnSpc>
              <a:spcBef>
                <a:spcPct val="0"/>
              </a:spcBef>
              <a:buNone/>
            </a:pPr>
            <a:r>
              <a:rPr lang="zh-CN" altLang="en-US" sz="2400" b="1" dirty="0" smtClean="0">
                <a:latin typeface="宋体" pitchFamily="2" charset="-122"/>
              </a:rPr>
              <a:t>②这家小工厂生产的究竟是什么产品呢？这神秘的产品，就是重水！</a:t>
            </a:r>
          </a:p>
          <a:p>
            <a:pPr marL="0" indent="628650" eaLnBrk="1" hangingPunct="1">
              <a:lnSpc>
                <a:spcPct val="122000"/>
              </a:lnSpc>
              <a:spcBef>
                <a:spcPct val="0"/>
              </a:spcBef>
              <a:buNone/>
            </a:pPr>
            <a:r>
              <a:rPr lang="zh-CN" altLang="en-US" sz="2400" b="1" dirty="0" smtClean="0">
                <a:latin typeface="宋体" pitchFamily="2" charset="-122"/>
              </a:rPr>
              <a:t>③重水看上去跟普通水差不多，也是无色透明的液体。然而，它似水而不是水，跟普通水有着许多不同的“脾气”。重水确实是“重”水，它比普通水重。</a:t>
            </a:r>
            <a:r>
              <a:rPr lang="en-US" altLang="zh-CN" sz="2400" b="1" dirty="0" smtClean="0">
                <a:latin typeface="宋体" pitchFamily="2" charset="-122"/>
              </a:rPr>
              <a:t>1</a:t>
            </a:r>
            <a:r>
              <a:rPr lang="zh-CN" altLang="en-US" sz="2400" b="1" dirty="0" smtClean="0">
                <a:latin typeface="宋体" pitchFamily="2" charset="-122"/>
              </a:rPr>
              <a:t>立方米重水要比</a:t>
            </a:r>
            <a:r>
              <a:rPr lang="en-US" altLang="zh-CN" sz="2400" b="1" dirty="0" smtClean="0">
                <a:latin typeface="宋体" pitchFamily="2" charset="-122"/>
              </a:rPr>
              <a:t>1</a:t>
            </a:r>
            <a:r>
              <a:rPr lang="zh-CN" altLang="en-US" sz="2400" b="1" dirty="0" smtClean="0">
                <a:latin typeface="宋体" pitchFamily="2" charset="-122"/>
              </a:rPr>
              <a:t>立方米普通水重</a:t>
            </a:r>
            <a:r>
              <a:rPr lang="en-US" altLang="zh-CN" sz="2400" b="1" dirty="0" smtClean="0">
                <a:latin typeface="宋体" pitchFamily="2" charset="-122"/>
              </a:rPr>
              <a:t>105.6</a:t>
            </a:r>
            <a:r>
              <a:rPr lang="zh-CN" altLang="en-US" sz="2400" b="1" dirty="0" smtClean="0">
                <a:latin typeface="宋体" pitchFamily="2" charset="-122"/>
              </a:rPr>
              <a:t>公斤。重水这名字，便是打这儿来的。普通的水在</a:t>
            </a:r>
            <a:r>
              <a:rPr lang="en-US" altLang="zh-CN" sz="2400" b="1" dirty="0" smtClean="0">
                <a:latin typeface="宋体" pitchFamily="2" charset="-122"/>
              </a:rPr>
              <a:t>0℃</a:t>
            </a:r>
            <a:r>
              <a:rPr lang="zh-CN" altLang="en-US" sz="2400" b="1" dirty="0" smtClean="0">
                <a:latin typeface="宋体" pitchFamily="2" charset="-122"/>
              </a:rPr>
              <a:t>结冰，在</a:t>
            </a:r>
            <a:r>
              <a:rPr lang="en-US" altLang="zh-CN" sz="2400" b="1" dirty="0" smtClean="0">
                <a:latin typeface="宋体" pitchFamily="2" charset="-122"/>
              </a:rPr>
              <a:t>100℃</a:t>
            </a:r>
            <a:r>
              <a:rPr lang="zh-CN" altLang="en-US" sz="2400" b="1" dirty="0" smtClean="0">
                <a:latin typeface="宋体" pitchFamily="2" charset="-122"/>
              </a:rPr>
              <a:t>沸腾。然而，重水却在</a:t>
            </a:r>
            <a:r>
              <a:rPr lang="en-US" altLang="zh-CN" sz="2400" b="1" dirty="0" smtClean="0">
                <a:latin typeface="宋体" pitchFamily="2" charset="-122"/>
              </a:rPr>
              <a:t>3.8℃</a:t>
            </a:r>
            <a:r>
              <a:rPr lang="zh-CN" altLang="en-US" sz="2400" b="1" dirty="0" smtClean="0">
                <a:latin typeface="宋体" pitchFamily="2" charset="-122"/>
              </a:rPr>
              <a:t>结冰，在</a:t>
            </a:r>
            <a:r>
              <a:rPr lang="en-US" altLang="zh-CN" sz="2400" b="1" dirty="0" smtClean="0">
                <a:latin typeface="宋体" pitchFamily="2" charset="-122"/>
              </a:rPr>
              <a:t>101.42℃</a:t>
            </a:r>
            <a:r>
              <a:rPr lang="zh-CN" altLang="en-US" sz="2400" b="1" dirty="0" smtClean="0">
                <a:latin typeface="宋体" pitchFamily="2" charset="-122"/>
              </a:rPr>
              <a:t>沸腾。普通水的密度在</a:t>
            </a:r>
            <a:r>
              <a:rPr lang="en-US" altLang="zh-CN" sz="2400" b="1" dirty="0" smtClean="0">
                <a:latin typeface="宋体" pitchFamily="2" charset="-122"/>
              </a:rPr>
              <a:t>4℃</a:t>
            </a:r>
            <a:r>
              <a:rPr lang="zh-CN" altLang="en-US" sz="2400" b="1" dirty="0" smtClean="0">
                <a:latin typeface="宋体" pitchFamily="2" charset="-122"/>
              </a:rPr>
              <a:t>时最大，重水的密度在</a:t>
            </a:r>
            <a:r>
              <a:rPr lang="en-US" altLang="zh-CN" sz="2400" b="1" dirty="0" smtClean="0">
                <a:latin typeface="宋体" pitchFamily="2" charset="-122"/>
              </a:rPr>
              <a:t>11.6℃</a:t>
            </a:r>
            <a:r>
              <a:rPr lang="zh-CN" altLang="en-US" sz="2400" b="1" dirty="0" smtClean="0">
                <a:latin typeface="宋体" pitchFamily="2" charset="-122"/>
              </a:rPr>
              <a:t>时最大。很多物质在重水中的溶解度，比在普通水中小。比如，食盐在重水中的</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11514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151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1514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zh-CN" altLang="en-US" sz="2400" b="1" dirty="0" smtClean="0">
                <a:latin typeface="宋体" pitchFamily="2" charset="-122"/>
              </a:rPr>
              <a:t>溶解度，比在普通水中减少</a:t>
            </a:r>
            <a:r>
              <a:rPr lang="en-US" altLang="zh-CN" sz="2400" b="1" dirty="0" smtClean="0">
                <a:latin typeface="宋体" pitchFamily="2" charset="-122"/>
              </a:rPr>
              <a:t>15%</a:t>
            </a:r>
            <a:r>
              <a:rPr lang="zh-CN" altLang="en-US" sz="2400" b="1" dirty="0" smtClean="0">
                <a:latin typeface="宋体" pitchFamily="2" charset="-122"/>
              </a:rPr>
              <a:t>，氯化钡的溶解度则减少</a:t>
            </a:r>
            <a:r>
              <a:rPr lang="en-US" altLang="zh-CN" sz="2400" b="1" dirty="0" smtClean="0">
                <a:latin typeface="宋体" pitchFamily="2" charset="-122"/>
              </a:rPr>
              <a:t>20%</a:t>
            </a:r>
            <a:r>
              <a:rPr lang="zh-CN" altLang="en-US" sz="2400" b="1" dirty="0" smtClean="0">
                <a:latin typeface="宋体" pitchFamily="2" charset="-122"/>
              </a:rPr>
              <a:t>。许多化学反应在重水中进行，比在普通水中慢。严格地说，重水也是水！普通的水分子是由</a:t>
            </a:r>
            <a:r>
              <a:rPr lang="en-US" altLang="zh-CN" sz="2400" b="1" dirty="0" smtClean="0">
                <a:latin typeface="宋体" pitchFamily="2" charset="-122"/>
              </a:rPr>
              <a:t>1</a:t>
            </a:r>
            <a:r>
              <a:rPr lang="zh-CN" altLang="en-US" sz="2400" b="1" dirty="0" smtClean="0">
                <a:latin typeface="宋体" pitchFamily="2" charset="-122"/>
              </a:rPr>
              <a:t>个氧原子和</a:t>
            </a:r>
            <a:r>
              <a:rPr lang="en-US" altLang="zh-CN" sz="2400" b="1" dirty="0" smtClean="0">
                <a:latin typeface="宋体" pitchFamily="2" charset="-122"/>
              </a:rPr>
              <a:t>2</a:t>
            </a:r>
            <a:r>
              <a:rPr lang="zh-CN" altLang="en-US" sz="2400" b="1" dirty="0" smtClean="0">
                <a:latin typeface="宋体" pitchFamily="2" charset="-122"/>
              </a:rPr>
              <a:t>个氢原子组成的。重水的分子，也是由</a:t>
            </a:r>
            <a:r>
              <a:rPr lang="en-US" altLang="zh-CN" sz="2400" b="1" dirty="0" smtClean="0">
                <a:latin typeface="宋体" pitchFamily="2" charset="-122"/>
              </a:rPr>
              <a:t>1</a:t>
            </a:r>
            <a:r>
              <a:rPr lang="zh-CN" altLang="en-US" sz="2400" b="1" dirty="0" smtClean="0">
                <a:latin typeface="宋体" pitchFamily="2" charset="-122"/>
              </a:rPr>
              <a:t>个氧原子和</a:t>
            </a:r>
            <a:r>
              <a:rPr lang="en-US" altLang="zh-CN" sz="2400" b="1" dirty="0" smtClean="0">
                <a:latin typeface="宋体" pitchFamily="2" charset="-122"/>
              </a:rPr>
              <a:t>2</a:t>
            </a:r>
            <a:r>
              <a:rPr lang="zh-CN" altLang="en-US" sz="2400" b="1" dirty="0" smtClean="0">
                <a:latin typeface="宋体" pitchFamily="2" charset="-122"/>
              </a:rPr>
              <a:t>个氢原子组成的</a:t>
            </a:r>
            <a:r>
              <a:rPr lang="en-US" altLang="zh-CN" sz="2400" b="1" dirty="0" smtClean="0">
                <a:latin typeface="宋体" pitchFamily="2" charset="-122"/>
              </a:rPr>
              <a:t>——</a:t>
            </a:r>
            <a:r>
              <a:rPr lang="zh-CN" altLang="en-US" sz="2400" b="1" dirty="0" smtClean="0">
                <a:latin typeface="宋体" pitchFamily="2" charset="-122"/>
              </a:rPr>
              <a:t>只不过这氢原子不是普通的氢原子，而是重氢原子。</a:t>
            </a:r>
          </a:p>
          <a:p>
            <a:pPr marL="0" indent="628650" eaLnBrk="1" hangingPunct="1">
              <a:lnSpc>
                <a:spcPct val="122000"/>
              </a:lnSpc>
              <a:spcBef>
                <a:spcPct val="0"/>
              </a:spcBef>
              <a:buNone/>
            </a:pPr>
            <a:r>
              <a:rPr lang="zh-CN" altLang="en-US" sz="2400" b="1" dirty="0" smtClean="0">
                <a:latin typeface="宋体" pitchFamily="2" charset="-122"/>
              </a:rPr>
              <a:t>④在大自然中，普通水很多，然而重水却很少，在</a:t>
            </a:r>
            <a:r>
              <a:rPr lang="en-US" altLang="zh-CN" sz="2400" b="1" dirty="0" smtClean="0">
                <a:latin typeface="宋体" pitchFamily="2" charset="-122"/>
              </a:rPr>
              <a:t>50</a:t>
            </a:r>
            <a:r>
              <a:rPr lang="zh-CN" altLang="en-US" sz="2400" b="1" dirty="0" smtClean="0">
                <a:latin typeface="宋体" pitchFamily="2" charset="-122"/>
              </a:rPr>
              <a:t>吨水里大约只含有</a:t>
            </a:r>
            <a:r>
              <a:rPr lang="en-US" altLang="zh-CN" sz="2400" b="1" dirty="0" smtClean="0">
                <a:latin typeface="宋体" pitchFamily="2" charset="-122"/>
              </a:rPr>
              <a:t>7.5</a:t>
            </a:r>
            <a:r>
              <a:rPr lang="zh-CN" altLang="en-US" sz="2400" b="1" dirty="0" smtClean="0">
                <a:latin typeface="宋体" pitchFamily="2" charset="-122"/>
              </a:rPr>
              <a:t>公斤重水。重水总是混杂在普通水中，均匀地混合在一起。怎样才能把重水分离出来呢？人们发现，当用电流电解水的时候，普通的水大量被电解成氧气和氢气，而在剩下的液体中，重水的含量越来越多。于是人们便请电流帮忙，来提取重水：把水大批大批地</a:t>
            </a:r>
            <a:endParaRPr lang="en-US"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11616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1616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1616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zh-CN" altLang="en-US" sz="2400" b="1" dirty="0" smtClean="0">
                <a:latin typeface="宋体" pitchFamily="2" charset="-122"/>
              </a:rPr>
              <a:t>电解，然后把剩下的液体进行蒸馏，利用重水和普通水沸点的不同把它们分开，制得很纯净的重水。从天然水中提取重水，要消耗大量的电能。据统计，提炼</a:t>
            </a:r>
            <a:r>
              <a:rPr lang="en-US" altLang="zh-CN" sz="2400" b="1" dirty="0" smtClean="0">
                <a:latin typeface="宋体" pitchFamily="2" charset="-122"/>
              </a:rPr>
              <a:t>1</a:t>
            </a:r>
            <a:r>
              <a:rPr lang="zh-CN" altLang="en-US" sz="2400" b="1" dirty="0" smtClean="0">
                <a:latin typeface="宋体" pitchFamily="2" charset="-122"/>
              </a:rPr>
              <a:t>公斤重水比熔炼</a:t>
            </a:r>
            <a:r>
              <a:rPr lang="en-US" altLang="zh-CN" sz="2400" b="1" dirty="0" smtClean="0">
                <a:latin typeface="宋体" pitchFamily="2" charset="-122"/>
              </a:rPr>
              <a:t>1</a:t>
            </a:r>
            <a:r>
              <a:rPr lang="zh-CN" altLang="en-US" sz="2400" b="1" dirty="0" smtClean="0">
                <a:latin typeface="宋体" pitchFamily="2" charset="-122"/>
              </a:rPr>
              <a:t>吨铝所需要的电能还多</a:t>
            </a:r>
            <a:r>
              <a:rPr lang="en-US" altLang="zh-CN" sz="2400" b="1" dirty="0" smtClean="0">
                <a:latin typeface="宋体" pitchFamily="2" charset="-122"/>
              </a:rPr>
              <a:t>3</a:t>
            </a:r>
            <a:r>
              <a:rPr lang="zh-CN" altLang="en-US" sz="2400" b="1" dirty="0" smtClean="0">
                <a:latin typeface="宋体" pitchFamily="2" charset="-122"/>
              </a:rPr>
              <a:t>倍。 </a:t>
            </a:r>
          </a:p>
          <a:p>
            <a:pPr marL="0" indent="628650" eaLnBrk="1" hangingPunct="1">
              <a:lnSpc>
                <a:spcPct val="122000"/>
              </a:lnSpc>
              <a:spcBef>
                <a:spcPct val="0"/>
              </a:spcBef>
              <a:buNone/>
            </a:pPr>
            <a:r>
              <a:rPr lang="zh-CN" altLang="en-US" sz="2400" b="1" dirty="0" smtClean="0">
                <a:latin typeface="宋体" pitchFamily="2" charset="-122"/>
              </a:rPr>
              <a:t>⑤重水，是制造原子弹过程中的重要角色！它能有效地减慢中子的速度，把快中子变为热中子，并且它本身不吸收中子，不会减少中子的数目。因此，重水是非常理想的中子减速剂，它能使链式反应进行下去，实现原子弹的爆炸。重水因之成为举足轻重的战略物资。当年德国人在失去重水之后，整个制造原子弹的计划不得不推迟。</a:t>
            </a:r>
          </a:p>
          <a:p>
            <a:pPr marL="0" indent="0" eaLnBrk="1" hangingPunct="1">
              <a:lnSpc>
                <a:spcPct val="122000"/>
              </a:lnSpc>
              <a:spcBef>
                <a:spcPct val="0"/>
              </a:spcBef>
              <a:buNone/>
            </a:pPr>
            <a:endParaRPr lang="en-US"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11719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171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1719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628650" eaLnBrk="1" hangingPunct="1">
              <a:lnSpc>
                <a:spcPct val="122000"/>
              </a:lnSpc>
              <a:spcBef>
                <a:spcPct val="0"/>
              </a:spcBef>
              <a:buNone/>
            </a:pPr>
            <a:r>
              <a:rPr lang="zh-CN" altLang="en-US" sz="2400" b="1" dirty="0" smtClean="0">
                <a:latin typeface="宋体" pitchFamily="2" charset="-122"/>
              </a:rPr>
              <a:t>⑥第二次世界大战之后，人们将原子能应用在工农业生产上，建造了原子能反应堆。在原子能反应堆中，同样要用到中子减速剂，用到重水。</a:t>
            </a:r>
            <a:endParaRPr lang="en-US" altLang="zh-CN" sz="2400" b="1" dirty="0" smtClean="0">
              <a:latin typeface="宋体" pitchFamily="2" charset="-122"/>
            </a:endParaRPr>
          </a:p>
          <a:p>
            <a:pPr marL="0" indent="628650" eaLnBrk="1" hangingPunct="1">
              <a:lnSpc>
                <a:spcPct val="122000"/>
              </a:lnSpc>
              <a:spcBef>
                <a:spcPct val="0"/>
              </a:spcBef>
              <a:buNone/>
            </a:pPr>
            <a:r>
              <a:rPr lang="zh-CN" altLang="en-US" sz="2400" b="1" dirty="0" smtClean="0">
                <a:latin typeface="宋体" pitchFamily="2" charset="-122"/>
              </a:rPr>
              <a:t>⑦在制成原子弹之后，人们又发明了氢弹。制造氢弹的主要原料是氘和氚。氘来自重水。这样一来，重水更是身价百倍。氢弹爆炸，实际上就是氘和氚进行激烈的热核反应，在一瞬间释放出巨大的聚变能。</a:t>
            </a:r>
          </a:p>
          <a:p>
            <a:pPr marL="0" indent="628650" eaLnBrk="1" hangingPunct="1">
              <a:lnSpc>
                <a:spcPct val="122000"/>
              </a:lnSpc>
              <a:spcBef>
                <a:spcPct val="0"/>
              </a:spcBef>
              <a:buNone/>
            </a:pPr>
            <a:r>
              <a:rPr lang="zh-CN" altLang="en-US" sz="2400" b="1" dirty="0" smtClean="0">
                <a:latin typeface="宋体" pitchFamily="2" charset="-122"/>
              </a:rPr>
              <a:t>⑧人们现在正努力探索控制热核反应，把它应用于工农业生产，建造热核反应发电站。这种新型发电站与原子反应堆相比具有许多优点，比如环境污染少，热核反应产生的能量很大，发电量大，更重要的是，原料取之不尽，用之不竭</a:t>
            </a:r>
            <a:r>
              <a:rPr lang="en-US" altLang="zh-CN" sz="2400" b="1" dirty="0" smtClean="0">
                <a:latin typeface="宋体" pitchFamily="2" charset="-122"/>
              </a:rPr>
              <a:t>——</a:t>
            </a:r>
            <a:r>
              <a:rPr lang="zh-CN" altLang="en-US" sz="2400" b="1" dirty="0" smtClean="0">
                <a:latin typeface="宋体" pitchFamily="2" charset="-122"/>
              </a:rPr>
              <a:t>在江湖河海的水中，有数以万吨计的重水，</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11821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1821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1821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55650" y="908050"/>
            <a:ext cx="7920038" cy="5399088"/>
          </a:xfrm>
        </p:spPr>
        <p:txBody>
          <a:bodyPr/>
          <a:lstStyle/>
          <a:p>
            <a:pPr marL="0" indent="0" eaLnBrk="1" hangingPunct="1">
              <a:lnSpc>
                <a:spcPct val="122000"/>
              </a:lnSpc>
              <a:spcBef>
                <a:spcPct val="0"/>
              </a:spcBef>
              <a:buNone/>
            </a:pPr>
            <a:r>
              <a:rPr lang="zh-CN" altLang="en-US" sz="2400" b="1" dirty="0" smtClean="0">
                <a:latin typeface="宋体" pitchFamily="2" charset="-122"/>
              </a:rPr>
              <a:t>可以大量提取氘。正因为这样，如今重水被人们誉为“未来的燃料”。</a:t>
            </a:r>
          </a:p>
          <a:p>
            <a:pPr marL="0" indent="0" algn="r" eaLnBrk="1" hangingPunct="1">
              <a:lnSpc>
                <a:spcPct val="122000"/>
              </a:lnSpc>
              <a:spcBef>
                <a:spcPct val="0"/>
              </a:spcBef>
              <a:buNone/>
            </a:pPr>
            <a:r>
              <a:rPr lang="en-US" altLang="zh-CN" sz="2400" b="1" dirty="0" smtClean="0">
                <a:latin typeface="宋体" pitchFamily="2" charset="-122"/>
              </a:rPr>
              <a:t>(</a:t>
            </a:r>
            <a:r>
              <a:rPr lang="zh-CN" altLang="en-US" sz="2400" b="1" dirty="0" smtClean="0">
                <a:latin typeface="宋体" pitchFamily="2" charset="-122"/>
              </a:rPr>
              <a:t>选自</a:t>
            </a:r>
            <a:r>
              <a:rPr lang="en-US" altLang="zh-CN" sz="2400" b="1" dirty="0" smtClean="0">
                <a:latin typeface="宋体" pitchFamily="2" charset="-122"/>
              </a:rPr>
              <a:t>《</a:t>
            </a:r>
            <a:r>
              <a:rPr lang="zh-CN" altLang="en-US" sz="2400" b="1" dirty="0" smtClean="0">
                <a:latin typeface="宋体" pitchFamily="2" charset="-122"/>
              </a:rPr>
              <a:t>百年百篇经典科普</a:t>
            </a:r>
            <a:r>
              <a:rPr lang="en-US" altLang="zh-CN" sz="2400" b="1" dirty="0" smtClean="0">
                <a:latin typeface="宋体" pitchFamily="2" charset="-122"/>
              </a:rPr>
              <a:t>》</a:t>
            </a:r>
            <a:r>
              <a:rPr lang="zh-CN" altLang="en-US" sz="2400" b="1" dirty="0" smtClean="0">
                <a:latin typeface="宋体" pitchFamily="2" charset="-122"/>
              </a:rPr>
              <a:t>，有删改</a:t>
            </a:r>
            <a:r>
              <a:rPr lang="en-US" altLang="zh-CN" sz="2400" b="1" dirty="0" smtClean="0">
                <a:latin typeface="宋体" pitchFamily="2" charset="-122"/>
              </a:rPr>
              <a:t>)</a:t>
            </a:r>
          </a:p>
          <a:p>
            <a:pPr marL="0" indent="0" eaLnBrk="1" hangingPunct="1">
              <a:lnSpc>
                <a:spcPct val="122000"/>
              </a:lnSpc>
              <a:spcBef>
                <a:spcPct val="0"/>
              </a:spcBef>
              <a:buNone/>
            </a:pPr>
            <a:r>
              <a:rPr lang="en-US" altLang="zh-CN" sz="2400" b="1" dirty="0" smtClean="0">
                <a:latin typeface="宋体" pitchFamily="2" charset="-122"/>
              </a:rPr>
              <a:t>3.</a:t>
            </a:r>
            <a:r>
              <a:rPr lang="zh-CN" altLang="en-US" sz="2400" b="1" dirty="0" smtClean="0">
                <a:latin typeface="宋体" pitchFamily="2" charset="-122"/>
              </a:rPr>
              <a:t>你认为本文的标题合适吗？请写出两条理由，并结合文本加以分析。</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marL="0" indent="0" eaLnBrk="1" hangingPunct="1">
              <a:lnSpc>
                <a:spcPct val="1220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示例一：合适。①“古怪”一词形象生动，能够引起读者兴趣。②“古怪”准确地表现了重水稀奇少见的特点。③正文重点写重水与普通水在特性、功用方面的巨大差异，文题一致。④重水有多种用途，它既可以用来制造武器，给世界带来巨大灾难；也可以用于工农业生产，给人们带来巨大利益，是矛盾的统一体。</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答出两条即可</a:t>
            </a:r>
            <a:r>
              <a:rPr lang="en-US" altLang="zh-CN" sz="2400" b="1" dirty="0" smtClean="0">
                <a:solidFill>
                  <a:srgbClr val="990033"/>
                </a:solidFill>
                <a:latin typeface="宋体" pitchFamily="2" charset="-122"/>
              </a:rPr>
              <a:t>)</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11923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1923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1924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55650" y="909638"/>
            <a:ext cx="7920038" cy="5399087"/>
          </a:xfrm>
        </p:spPr>
        <p:txBody>
          <a:bodyPr/>
          <a:lstStyle/>
          <a:p>
            <a:pPr marL="0" indent="0" eaLnBrk="1" hangingPunct="1">
              <a:lnSpc>
                <a:spcPct val="122000"/>
              </a:lnSpc>
              <a:spcBef>
                <a:spcPct val="0"/>
              </a:spcBef>
              <a:buNone/>
            </a:pPr>
            <a:r>
              <a:rPr lang="zh-CN" altLang="en-US" sz="2400" b="1" dirty="0" smtClean="0">
                <a:solidFill>
                  <a:srgbClr val="990033"/>
                </a:solidFill>
                <a:latin typeface="宋体" pitchFamily="2" charset="-122"/>
              </a:rPr>
              <a:t>示例二：不合适。①虽写了重水与普通水不同的一些特性，但最终目的是写重水的用途，题文不符。②科技说明文应讲究客观性，而“古怪”一词带有主观感情色彩。③重水是大自然中的一种物质，具有它自身的特性，无所谓“古怪”。④重水与水相似，却比水重，所以称为“重水”并不“古怪”。</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答出两条即可</a:t>
            </a:r>
            <a:r>
              <a:rPr lang="en-US" altLang="zh-CN" sz="2400" b="1" dirty="0" smtClean="0">
                <a:solidFill>
                  <a:srgbClr val="990033"/>
                </a:solidFill>
                <a:latin typeface="宋体" pitchFamily="2" charset="-122"/>
              </a:rPr>
              <a:t>)</a:t>
            </a:r>
          </a:p>
          <a:p>
            <a:pPr marL="0" indent="0" eaLnBrk="1" hangingPunct="1">
              <a:lnSpc>
                <a:spcPct val="1220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需要考生做出深度思考与判断的是文章标题的妙用。一般来说，题目是否合适，与文本的表现重点和表达目的都有关系，尤其是科普文的标题，要能吸引读者，引发读者的阅读兴趣，这也是一个考查点。回答时，要特别注意不要漏掉第一问。</a:t>
            </a:r>
          </a:p>
          <a:p>
            <a:pPr marL="0" indent="0" eaLnBrk="1" hangingPunct="1">
              <a:lnSpc>
                <a:spcPct val="122000"/>
              </a:lnSpc>
              <a:spcBef>
                <a:spcPct val="0"/>
              </a:spcBef>
              <a:buFont typeface="Arial" charset="0"/>
              <a:buNone/>
            </a:pPr>
            <a:endParaRPr lang="zh-CN" altLang="en-US" sz="2400" b="1" dirty="0">
              <a:solidFill>
                <a:srgbClr val="990033"/>
              </a:solidFill>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12026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2026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2026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algn="ctr" eaLnBrk="1" hangingPunct="1">
              <a:lnSpc>
                <a:spcPts val="3500"/>
              </a:lnSpc>
              <a:spcBef>
                <a:spcPct val="0"/>
              </a:spcBef>
              <a:buFont typeface="Arial" charset="0"/>
              <a:buNone/>
            </a:pPr>
            <a:r>
              <a:rPr lang="en-US" altLang="zh-CN" sz="2400" b="1" dirty="0">
                <a:solidFill>
                  <a:srgbClr val="0033CC"/>
                </a:solidFill>
                <a:effectLst>
                  <a:outerShdw blurRad="38100" dist="38100" dir="2700000" algn="tl">
                    <a:srgbClr val="C0C0C0"/>
                  </a:outerShdw>
                </a:effectLst>
              </a:rPr>
              <a:t>—— </a:t>
            </a:r>
            <a:r>
              <a:rPr lang="zh-CN" altLang="en-US" sz="2400" b="1" dirty="0">
                <a:solidFill>
                  <a:srgbClr val="0033CC"/>
                </a:solidFill>
                <a:effectLst>
                  <a:outerShdw blurRad="38100" dist="38100" dir="2700000" algn="tl">
                    <a:srgbClr val="C0C0C0"/>
                  </a:outerShdw>
                </a:effectLst>
              </a:rPr>
              <a:t>技法点拨 </a:t>
            </a:r>
            <a:r>
              <a:rPr lang="en-US" altLang="zh-CN" sz="2400" b="1" dirty="0">
                <a:solidFill>
                  <a:srgbClr val="0033CC"/>
                </a:solidFill>
                <a:effectLst>
                  <a:outerShdw blurRad="38100" dist="38100" dir="2700000" algn="tl">
                    <a:srgbClr val="C0C0C0"/>
                  </a:outerShdw>
                </a:effectLst>
              </a:rPr>
              <a:t>——</a:t>
            </a:r>
          </a:p>
          <a:p>
            <a:pPr marL="0" indent="0" eaLnBrk="1" hangingPunct="1">
              <a:lnSpc>
                <a:spcPct val="122000"/>
              </a:lnSpc>
              <a:spcBef>
                <a:spcPct val="0"/>
              </a:spcBef>
              <a:buNone/>
            </a:pPr>
            <a:r>
              <a:rPr lang="zh-CN" altLang="zh-CN" sz="2400" b="1" dirty="0">
                <a:latin typeface="黑体" pitchFamily="2" charset="-122"/>
                <a:ea typeface="黑体" pitchFamily="2" charset="-122"/>
              </a:rPr>
              <a:t>　　</a:t>
            </a:r>
            <a:r>
              <a:rPr lang="zh-CN" altLang="en-US" sz="2400" b="1" dirty="0" smtClean="0">
                <a:latin typeface="黑体" pitchFamily="2" charset="-122"/>
                <a:ea typeface="黑体" pitchFamily="2" charset="-122"/>
              </a:rPr>
              <a:t>技法</a:t>
            </a:r>
            <a:r>
              <a:rPr lang="en-US" altLang="zh-CN" sz="2400" b="1" dirty="0" smtClean="0">
                <a:latin typeface="黑体" pitchFamily="2" charset="-122"/>
                <a:ea typeface="黑体" pitchFamily="2" charset="-122"/>
              </a:rPr>
              <a:t>30</a:t>
            </a:r>
            <a:r>
              <a:rPr lang="zh-CN" altLang="en-US" sz="2400" b="1" dirty="0" smtClean="0">
                <a:latin typeface="黑体" pitchFamily="2" charset="-122"/>
                <a:ea typeface="黑体" pitchFamily="2" charset="-122"/>
              </a:rPr>
              <a:t>　　　做好鉴赏评价题的“终南捷径”</a:t>
            </a:r>
            <a:endParaRPr lang="zh-CN" altLang="en-US" sz="2400" b="1" dirty="0">
              <a:latin typeface="黑体" pitchFamily="2" charset="-122"/>
              <a:ea typeface="黑体" pitchFamily="2" charset="-122"/>
            </a:endParaRPr>
          </a:p>
          <a:p>
            <a:pPr marL="0" indent="628650"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通读文本是前提</a:t>
            </a:r>
          </a:p>
          <a:p>
            <a:pPr marL="0" indent="533400" eaLnBrk="1" hangingPunct="1">
              <a:lnSpc>
                <a:spcPct val="122000"/>
              </a:lnSpc>
              <a:spcBef>
                <a:spcPct val="0"/>
              </a:spcBef>
              <a:buNone/>
            </a:pPr>
            <a:r>
              <a:rPr lang="zh-CN" altLang="en-US" sz="2400" b="1" dirty="0" smtClean="0">
                <a:latin typeface="宋体" pitchFamily="2" charset="-122"/>
              </a:rPr>
              <a:t>做鉴赏评价题时，首先要读懂读通文本，了解清楚事件的起因、发展和结果，特别要注意重要的细节；重点精读那些发表议论的部分，深入研究其核心内容；整合文中的信息，概括中心意思，然后才能够加以评价。</a:t>
            </a:r>
          </a:p>
          <a:p>
            <a:pPr marL="0" indent="0" eaLnBrk="1" hangingPunct="1">
              <a:lnSpc>
                <a:spcPct val="122000"/>
              </a:lnSpc>
              <a:spcBef>
                <a:spcPct val="0"/>
              </a:spcBef>
              <a:buFont typeface="Arial" charset="0"/>
              <a:buNone/>
            </a:pP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12128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2128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2128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ox(in)">
                                      <p:cBhvr>
                                        <p:cTn id="15" dur="500"/>
                                        <p:tgtEl>
                                          <p:spTgt spid="3">
                                            <p:txEl>
                                              <p:pRg st="2" end="2"/>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ox(in)">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712788"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评价要结合文本材料，避免空泛</a:t>
            </a:r>
          </a:p>
          <a:p>
            <a:pPr marL="0" indent="712788" eaLnBrk="1" hangingPunct="1">
              <a:lnSpc>
                <a:spcPts val="3500"/>
              </a:lnSpc>
              <a:spcBef>
                <a:spcPct val="0"/>
              </a:spcBef>
              <a:buNone/>
            </a:pPr>
            <a:r>
              <a:rPr lang="zh-CN" altLang="en-US" sz="2400" b="1" dirty="0" smtClean="0">
                <a:latin typeface="宋体" pitchFamily="2" charset="-122"/>
              </a:rPr>
              <a:t>鉴赏和评价都必须紧密结合作品，避免离开作品去进行漫无边际的分析或把自己的一些猜测和没有有力证据的材料无限夸大。</a:t>
            </a:r>
          </a:p>
          <a:p>
            <a:pPr marL="0" indent="712788" eaLnBrk="1" hangingPunct="1">
              <a:lnSpc>
                <a:spcPts val="3500"/>
              </a:lnSpc>
              <a:spcBef>
                <a:spcPct val="0"/>
              </a:spcBef>
              <a:buNone/>
            </a:pPr>
            <a:r>
              <a:rPr lang="zh-CN" altLang="en-US" sz="2400" b="1" dirty="0" smtClean="0">
                <a:latin typeface="宋体" pitchFamily="2" charset="-122"/>
              </a:rPr>
              <a:t>实用类文本比较注重观点与材料的统一，所以，评价时首先抓住一个或几个能说明观点的典型材料，分析材料的典型性，分析材料内部的相互逻辑关系，从不同的角度和侧面探知作者的观点。</a:t>
            </a:r>
          </a:p>
          <a:p>
            <a:pPr marL="0" indent="712788" eaLnBrk="1" hangingPunct="1">
              <a:lnSpc>
                <a:spcPts val="3500"/>
              </a:lnSpc>
              <a:spcBef>
                <a:spcPct val="0"/>
              </a:spcBef>
              <a:buNone/>
            </a:pPr>
            <a:r>
              <a:rPr lang="zh-CN" altLang="en-US" sz="2400" b="1" dirty="0" smtClean="0">
                <a:latin typeface="宋体" pitchFamily="2" charset="-122"/>
              </a:rPr>
              <a:t>其次，运用对比的材料来评价。可以从今昔、新旧、正反和成败等方面进行对比，通过不同事物不同方面的对比，能够更好地突出事物特点，更好地划清是非界限，摸准作者的观点。</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12231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2231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2231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712788" eaLnBrk="1" hangingPunct="1">
              <a:lnSpc>
                <a:spcPts val="3500"/>
              </a:lnSpc>
              <a:spcBef>
                <a:spcPct val="0"/>
              </a:spcBef>
              <a:buNone/>
            </a:pPr>
            <a:r>
              <a:rPr lang="zh-CN" altLang="en-US" sz="2400" b="1" dirty="0" smtClean="0">
                <a:latin typeface="宋体" pitchFamily="2" charset="-122"/>
              </a:rPr>
              <a:t>第三，要探因寻果，力求深刻。评价类题目不是仅仅要求考生去认同还是反对，而是要对观点和倾向做适当的延伸、补充、修订，要善于寻果，提出具体建议和办法，也要善于探因。</a:t>
            </a:r>
          </a:p>
          <a:p>
            <a:pPr marL="0" indent="712788" eaLnBrk="1" hangingPunct="1">
              <a:lnSpc>
                <a:spcPts val="3500"/>
              </a:lnSpc>
              <a:spcBef>
                <a:spcPct val="0"/>
              </a:spcBef>
              <a:buNone/>
            </a:pPr>
            <a:r>
              <a:rPr lang="en-US" altLang="zh-CN" sz="2400" b="1" dirty="0" smtClean="0">
                <a:latin typeface="宋体" pitchFamily="2" charset="-122"/>
              </a:rPr>
              <a:t>3. </a:t>
            </a:r>
            <a:r>
              <a:rPr lang="zh-CN" altLang="en-US" sz="2400" b="1" dirty="0" smtClean="0">
                <a:latin typeface="宋体" pitchFamily="2" charset="-122"/>
              </a:rPr>
              <a:t>鉴赏文本特色应该与中心相结合</a:t>
            </a:r>
          </a:p>
          <a:p>
            <a:pPr marL="0" indent="712788" eaLnBrk="1" hangingPunct="1">
              <a:lnSpc>
                <a:spcPts val="3500"/>
              </a:lnSpc>
              <a:spcBef>
                <a:spcPct val="0"/>
              </a:spcBef>
              <a:buNone/>
            </a:pPr>
            <a:r>
              <a:rPr lang="zh-CN" altLang="en-US" sz="2400" b="1" dirty="0" smtClean="0">
                <a:latin typeface="宋体" pitchFamily="2" charset="-122"/>
              </a:rPr>
              <a:t>没有纯客观的文本特色，任何文本特色都是为文章中心服务的，都与文章的中心紧密联系，否则就会因词害意。近年高考现代文出题趋于“一个中心辐射”的原则，多数考题都与中心的理解密切相关，也就是说如果你不把握中心很难解答该类试题。 </a:t>
            </a:r>
            <a:endParaRPr lang="en-US"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7"/>
          <p:cNvGrpSpPr>
            <a:grpSpLocks/>
          </p:cNvGrpSpPr>
          <p:nvPr/>
        </p:nvGrpSpPr>
        <p:grpSpPr bwMode="auto">
          <a:xfrm>
            <a:off x="1588" y="2674938"/>
            <a:ext cx="609600" cy="1978025"/>
            <a:chOff x="0" y="0"/>
            <a:chExt cx="384" cy="1246"/>
          </a:xfrm>
        </p:grpSpPr>
        <p:pic>
          <p:nvPicPr>
            <p:cNvPr id="112333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2333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2333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内容占位符 2"/>
          <p:cNvSpPr>
            <a:spLocks noGrp="1"/>
          </p:cNvSpPr>
          <p:nvPr>
            <p:ph idx="4294967295"/>
          </p:nvPr>
        </p:nvSpPr>
        <p:spPr>
          <a:xfrm>
            <a:off x="714348" y="887432"/>
            <a:ext cx="8072494" cy="5399088"/>
          </a:xfrm>
        </p:spPr>
        <p:txBody>
          <a:bodyPr/>
          <a:lstStyle/>
          <a:p>
            <a:pPr marL="0" indent="627063" eaLnBrk="1" hangingPunct="1">
              <a:lnSpc>
                <a:spcPts val="3500"/>
              </a:lnSpc>
              <a:spcBef>
                <a:spcPct val="0"/>
              </a:spcBef>
              <a:buNone/>
            </a:pPr>
            <a:r>
              <a:rPr lang="zh-CN" altLang="en-US" sz="2400" b="1" dirty="0" smtClean="0">
                <a:latin typeface="宋体" pitchFamily="2" charset="-122"/>
              </a:rPr>
              <a:t>永远不要责怪读者变得浅薄，而要想想：是谁帮他们放低了文学门槛？</a:t>
            </a:r>
          </a:p>
          <a:p>
            <a:pPr marL="0" indent="627063"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选自</a:t>
            </a:r>
            <a:r>
              <a:rPr lang="en-US" altLang="zh-CN" sz="2400" b="1" dirty="0" smtClean="0">
                <a:latin typeface="宋体" pitchFamily="2" charset="-122"/>
              </a:rPr>
              <a:t>《</a:t>
            </a:r>
            <a:r>
              <a:rPr lang="zh-CN" altLang="en-US" sz="2400" b="1" dirty="0" smtClean="0">
                <a:latin typeface="宋体" pitchFamily="2" charset="-122"/>
              </a:rPr>
              <a:t>文汇报</a:t>
            </a:r>
            <a:r>
              <a:rPr lang="en-US" altLang="zh-CN" sz="2400" b="1" dirty="0" smtClean="0">
                <a:latin typeface="宋体" pitchFamily="2" charset="-122"/>
              </a:rPr>
              <a:t>》</a:t>
            </a:r>
            <a:r>
              <a:rPr lang="zh-CN" altLang="en-US" sz="2400" b="1" dirty="0" smtClean="0">
                <a:latin typeface="宋体" pitchFamily="2" charset="-122"/>
              </a:rPr>
              <a:t>，有删改</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13.</a:t>
            </a:r>
            <a:r>
              <a:rPr lang="zh-CN" altLang="en-US" sz="2400" b="1" dirty="0" smtClean="0">
                <a:latin typeface="宋体" pitchFamily="2" charset="-122"/>
              </a:rPr>
              <a:t> 下列理解和分析，不符合原文意思的一项是</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A. </a:t>
            </a:r>
            <a:r>
              <a:rPr lang="zh-CN" altLang="en-US" sz="2400" b="1" dirty="0" smtClean="0">
                <a:latin typeface="宋体" pitchFamily="2" charset="-122"/>
              </a:rPr>
              <a:t>一代名家贾平凹的作品因为文学性太强，让影视剧改编无从入手，被改编为影视剧的很少。</a:t>
            </a:r>
          </a:p>
          <a:p>
            <a:pPr marL="0" indent="0" eaLnBrk="1" hangingPunct="1">
              <a:lnSpc>
                <a:spcPts val="3500"/>
              </a:lnSpc>
              <a:spcBef>
                <a:spcPct val="0"/>
              </a:spcBef>
              <a:buNone/>
            </a:pPr>
            <a:r>
              <a:rPr lang="en-US" altLang="zh-CN" sz="2400" b="1" dirty="0" smtClean="0">
                <a:latin typeface="宋体" pitchFamily="2" charset="-122"/>
              </a:rPr>
              <a:t>B. </a:t>
            </a:r>
            <a:r>
              <a:rPr lang="zh-CN" altLang="en-US" sz="2400" b="1" dirty="0" smtClean="0">
                <a:latin typeface="宋体" pitchFamily="2" charset="-122"/>
              </a:rPr>
              <a:t>文学虽然在</a:t>
            </a:r>
            <a:r>
              <a:rPr lang="en-US" altLang="zh-CN" sz="2400" b="1" dirty="0" smtClean="0">
                <a:latin typeface="宋体" pitchFamily="2" charset="-122"/>
              </a:rPr>
              <a:t>20</a:t>
            </a:r>
            <a:r>
              <a:rPr lang="zh-CN" altLang="en-US" sz="2400" b="1" dirty="0" smtClean="0">
                <a:latin typeface="宋体" pitchFamily="2" charset="-122"/>
              </a:rPr>
              <a:t>世纪占据着绝对主力地位，但到</a:t>
            </a:r>
            <a:r>
              <a:rPr lang="en-US" altLang="zh-CN" sz="2400" b="1" dirty="0" smtClean="0">
                <a:latin typeface="宋体" pitchFamily="2" charset="-122"/>
              </a:rPr>
              <a:t>21</a:t>
            </a:r>
            <a:r>
              <a:rPr lang="zh-CN" altLang="en-US" sz="2400" b="1" dirty="0" smtClean="0">
                <a:latin typeface="宋体" pitchFamily="2" charset="-122"/>
              </a:rPr>
              <a:t>世纪已经让位于日渐兴起的剧本式写作。</a:t>
            </a:r>
          </a:p>
          <a:p>
            <a:pPr marL="0" indent="0" eaLnBrk="1" hangingPunct="1">
              <a:lnSpc>
                <a:spcPts val="3500"/>
              </a:lnSpc>
              <a:spcBef>
                <a:spcPct val="0"/>
              </a:spcBef>
              <a:buNone/>
            </a:pPr>
            <a:r>
              <a:rPr lang="en-US" altLang="zh-CN" sz="2400" b="1" dirty="0" smtClean="0">
                <a:latin typeface="宋体" pitchFamily="2" charset="-122"/>
              </a:rPr>
              <a:t>C. </a:t>
            </a:r>
            <a:r>
              <a:rPr lang="zh-CN" altLang="en-US" sz="2400" b="1" dirty="0" smtClean="0">
                <a:latin typeface="宋体" pitchFamily="2" charset="-122"/>
              </a:rPr>
              <a:t>影视有自己的叙述特点，文学作品中需要几十页的文字叙述，放进宽银幕后往往只需几秒。</a:t>
            </a:r>
          </a:p>
          <a:p>
            <a:pPr marL="0" indent="0" eaLnBrk="1" hangingPunct="1">
              <a:lnSpc>
                <a:spcPts val="3500"/>
              </a:lnSpc>
              <a:spcBef>
                <a:spcPct val="0"/>
              </a:spcBef>
              <a:buNone/>
            </a:pPr>
            <a:r>
              <a:rPr lang="en-US" altLang="zh-CN" sz="2400" b="1" dirty="0" smtClean="0">
                <a:latin typeface="宋体" pitchFamily="2" charset="-122"/>
              </a:rPr>
              <a:t>D. </a:t>
            </a:r>
            <a:r>
              <a:rPr lang="zh-CN" altLang="en-US" sz="2400" b="1" dirty="0" smtClean="0">
                <a:latin typeface="宋体" pitchFamily="2" charset="-122"/>
              </a:rPr>
              <a:t>真正的纯文学是孤独的精神构建，具有文学天赋的年轻人要走上这条路就必须耐得住寂寞。</a:t>
            </a:r>
          </a:p>
          <a:p>
            <a:pPr marL="0" indent="0" eaLnBrk="1" hangingPunct="1">
              <a:lnSpc>
                <a:spcPts val="3500"/>
              </a:lnSpc>
              <a:spcBef>
                <a:spcPct val="0"/>
              </a:spcBef>
              <a:buNone/>
            </a:pPr>
            <a:endParaRPr lang="en-US" altLang="zh-CN" sz="2400" b="1" dirty="0" smtClean="0">
              <a:latin typeface="宋体" pitchFamily="2" charset="-122"/>
            </a:endParaRPr>
          </a:p>
        </p:txBody>
      </p:sp>
      <p:sp>
        <p:nvSpPr>
          <p:cNvPr id="126669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669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66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indent="542925">
              <a:lnSpc>
                <a:spcPts val="3500"/>
              </a:lnSpc>
            </a:pPr>
            <a:r>
              <a:rPr lang="zh-CN" altLang="en-US" sz="2400" b="1" dirty="0" smtClean="0">
                <a:latin typeface="宋体" pitchFamily="2" charset="-122"/>
              </a:rPr>
              <a:t>阅读下面的文字，完成题目。</a:t>
            </a:r>
            <a:r>
              <a:rPr lang="en-US" altLang="zh-CN" sz="2400" b="1" dirty="0" smtClean="0">
                <a:latin typeface="宋体" pitchFamily="2" charset="-122"/>
              </a:rPr>
              <a:t>(25</a:t>
            </a:r>
            <a:r>
              <a:rPr lang="zh-CN" altLang="en-US" sz="2400" b="1" dirty="0" smtClean="0">
                <a:latin typeface="宋体" pitchFamily="2" charset="-122"/>
              </a:rPr>
              <a:t>分</a:t>
            </a:r>
            <a:r>
              <a:rPr lang="en-US" altLang="zh-CN" sz="2400" b="1" dirty="0" smtClean="0">
                <a:latin typeface="宋体" pitchFamily="2" charset="-122"/>
              </a:rPr>
              <a:t>)</a:t>
            </a:r>
          </a:p>
          <a:p>
            <a:pPr indent="542925" algn="ctr">
              <a:lnSpc>
                <a:spcPts val="3500"/>
              </a:lnSpc>
            </a:pPr>
            <a:r>
              <a:rPr lang="zh-CN" altLang="en-US" sz="2400" b="1" dirty="0" smtClean="0">
                <a:latin typeface="宋体" pitchFamily="2" charset="-122"/>
              </a:rPr>
              <a:t>马三立的笑与泪</a:t>
            </a:r>
          </a:p>
          <a:p>
            <a:pPr indent="542925">
              <a:lnSpc>
                <a:spcPts val="3500"/>
              </a:lnSpc>
            </a:pPr>
            <a:r>
              <a:rPr lang="zh-CN" altLang="en-US" sz="2400" b="1" dirty="0" smtClean="0">
                <a:latin typeface="宋体" pitchFamily="2" charset="-122"/>
              </a:rPr>
              <a:t>曲艺界认为，是马三立真正将相声从撂地摆摊带进剧场殿堂的。相声界甚至有这样的说法：“谁不学马三立谁不会说相声，谁刻意模仿马三立谁说不好相声。”这样的赞誉在同行之间实属难得，他被公认为“相声泰斗”。</a:t>
            </a:r>
          </a:p>
          <a:p>
            <a:pPr indent="542925">
              <a:lnSpc>
                <a:spcPts val="3500"/>
              </a:lnSpc>
            </a:pPr>
            <a:r>
              <a:rPr lang="zh-CN" altLang="en-US" sz="2400" b="1" dirty="0" smtClean="0">
                <a:latin typeface="宋体" pitchFamily="2" charset="-122"/>
              </a:rPr>
              <a:t>马三立的相声，情节荒诞，但并不离谱，使人觉得合情合理。他善于观察社会生活，注意从生活中汲取养分，以其含蓄隽永、质朴自然、温文尔雅的艺术风格，得到了众人的认可。因此有行内人认为，直到马三立，本色自然、冷面滑稽、外松内紧、有条不紊、表演细腻的“马派相声”才真正形成。</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10"/>
          <p:cNvGrpSpPr>
            <a:grpSpLocks/>
          </p:cNvGrpSpPr>
          <p:nvPr/>
        </p:nvGrpSpPr>
        <p:grpSpPr bwMode="auto">
          <a:xfrm>
            <a:off x="1588" y="4581525"/>
            <a:ext cx="609600" cy="2028825"/>
            <a:chOff x="0" y="0"/>
            <a:chExt cx="384" cy="1278"/>
          </a:xfrm>
        </p:grpSpPr>
        <p:pic>
          <p:nvPicPr>
            <p:cNvPr id="1124358"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2435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12436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ox(in)">
                                      <p:cBhvr>
                                        <p:cTn id="13" dur="500"/>
                                        <p:tgtEl>
                                          <p:spTgt spid="3">
                                            <p:txEl>
                                              <p:pRg st="0" end="0"/>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ox(in)">
                                      <p:cBhvr>
                                        <p:cTn id="16" dur="500"/>
                                        <p:tgtEl>
                                          <p:spTgt spid="3">
                                            <p:txEl>
                                              <p:pRg st="1" end="1"/>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ox(in)">
                                      <p:cBhvr>
                                        <p:cTn id="19" dur="500"/>
                                        <p:tgtEl>
                                          <p:spTgt spid="3">
                                            <p:txEl>
                                              <p:pRg st="2" end="2"/>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indent="628650">
              <a:lnSpc>
                <a:spcPts val="3500"/>
              </a:lnSpc>
            </a:pPr>
            <a:r>
              <a:rPr lang="zh-CN" altLang="en-US" sz="2400" b="1" dirty="0" smtClean="0">
                <a:latin typeface="宋体" pitchFamily="2" charset="-122"/>
              </a:rPr>
              <a:t>马三立出身曲艺世家，祖父马诚方年纪轻轻就漂泊江湖，跟评书艺人学会了说书，最拿手的是</a:t>
            </a:r>
            <a:r>
              <a:rPr lang="en-US" altLang="zh-CN" sz="2400" b="1" dirty="0" smtClean="0">
                <a:latin typeface="宋体" pitchFamily="2" charset="-122"/>
              </a:rPr>
              <a:t>《</a:t>
            </a:r>
            <a:r>
              <a:rPr lang="zh-CN" altLang="en-US" sz="2400" b="1" dirty="0" smtClean="0">
                <a:latin typeface="宋体" pitchFamily="2" charset="-122"/>
              </a:rPr>
              <a:t>水浒传</a:t>
            </a:r>
            <a:r>
              <a:rPr lang="en-US" altLang="zh-CN" sz="2400" b="1" dirty="0" smtClean="0">
                <a:latin typeface="宋体" pitchFamily="2" charset="-122"/>
              </a:rPr>
              <a:t>》</a:t>
            </a:r>
            <a:r>
              <a:rPr lang="zh-CN" altLang="en-US" sz="2400" b="1" dirty="0" smtClean="0">
                <a:latin typeface="宋体" pitchFamily="2" charset="-122"/>
              </a:rPr>
              <a:t>，娶妻生子后进北京城安了家。马诚方让儿子马德禄拜在他的门下学艺，再传至马三立兄弟。</a:t>
            </a:r>
          </a:p>
          <a:p>
            <a:pPr indent="628650">
              <a:lnSpc>
                <a:spcPts val="3500"/>
              </a:lnSpc>
            </a:pPr>
            <a:r>
              <a:rPr lang="zh-CN" altLang="en-US" sz="2400" b="1" dirty="0" smtClean="0">
                <a:latin typeface="宋体" pitchFamily="2" charset="-122"/>
              </a:rPr>
              <a:t>因深知做艺人的艰辛，父兄一直竭尽全力供马三立读书，他曾就读于天津汇文中学。但最终因家境窘迫，</a:t>
            </a:r>
            <a:r>
              <a:rPr lang="en-US" altLang="zh-CN" sz="2400" b="1" dirty="0" smtClean="0">
                <a:latin typeface="宋体" pitchFamily="2" charset="-122"/>
              </a:rPr>
              <a:t>1930</a:t>
            </a:r>
            <a:r>
              <a:rPr lang="zh-CN" altLang="en-US" sz="2400" b="1" dirty="0" smtClean="0">
                <a:latin typeface="宋体" pitchFamily="2" charset="-122"/>
              </a:rPr>
              <a:t>年，马三立迫不得已子承父业，拜周德山为师，入了相声一行，走街串巷，尝尽了江湖险恶。</a:t>
            </a:r>
            <a:endParaRPr lang="en-US" altLang="zh-CN" sz="2400" b="1" dirty="0" smtClean="0">
              <a:latin typeface="宋体" pitchFamily="2" charset="-122"/>
            </a:endParaRPr>
          </a:p>
          <a:p>
            <a:pPr indent="628650">
              <a:lnSpc>
                <a:spcPts val="3500"/>
              </a:lnSpc>
            </a:pPr>
            <a:r>
              <a:rPr lang="zh-CN" altLang="en-US" sz="2400" b="1" dirty="0" smtClean="0">
                <a:latin typeface="宋体" pitchFamily="2" charset="-122"/>
              </a:rPr>
              <a:t>虽然生活艰难，但马三立在相声创作上却从没有丢掉过自己的风格和格调。他早年表演的传统相声，主要是最见演员功力的“贯口”活儿与“文哏”段子。中年之后，在表演对口相声的同时，马先生也善演单口相声，并且常</a:t>
            </a:r>
          </a:p>
          <a:p>
            <a:pPr indent="628650">
              <a:lnSpc>
                <a:spcPts val="3500"/>
              </a:lnSpc>
            </a:pPr>
            <a:endParaRPr lang="zh-CN" altLang="en-US"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10"/>
          <p:cNvGrpSpPr>
            <a:grpSpLocks/>
          </p:cNvGrpSpPr>
          <p:nvPr/>
        </p:nvGrpSpPr>
        <p:grpSpPr bwMode="auto">
          <a:xfrm>
            <a:off x="1588" y="4581525"/>
            <a:ext cx="609600" cy="2028825"/>
            <a:chOff x="0" y="0"/>
            <a:chExt cx="384" cy="1278"/>
          </a:xfrm>
        </p:grpSpPr>
        <p:pic>
          <p:nvPicPr>
            <p:cNvPr id="1125382"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2538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12538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能使所演节目给观众带来“余音绕梁”的美感。</a:t>
            </a:r>
            <a:endParaRPr lang="en-US" altLang="zh-CN" sz="2400" b="1" dirty="0" smtClean="0">
              <a:latin typeface="宋体" pitchFamily="2" charset="-122"/>
            </a:endParaRPr>
          </a:p>
          <a:p>
            <a:pPr indent="628650">
              <a:lnSpc>
                <a:spcPts val="3500"/>
              </a:lnSpc>
            </a:pPr>
            <a:r>
              <a:rPr lang="zh-CN" altLang="en-US" sz="2400" b="1" dirty="0" smtClean="0">
                <a:latin typeface="宋体" pitchFamily="2" charset="-122"/>
              </a:rPr>
              <a:t>据不完全统计，他演出过传统相声两百多段；创作、改编并演出新相声节目六七十段；同时，他还创作有两百多个相声小段。他一生都扎根于市井大众，评说的是家长里短，刻画的是街坊四邻，对小人物的演绎达到了炉火纯青的境界。他的作品以讽刺见长，超越了对一事一物表面现象的关注，更注重对人性的反思与揭露。</a:t>
            </a:r>
            <a:endParaRPr lang="en-US" altLang="zh-CN" sz="2400" b="1" dirty="0" smtClean="0">
              <a:latin typeface="宋体" pitchFamily="2" charset="-122"/>
            </a:endParaRPr>
          </a:p>
          <a:p>
            <a:pPr indent="628650">
              <a:lnSpc>
                <a:spcPts val="3500"/>
              </a:lnSpc>
            </a:pPr>
            <a:r>
              <a:rPr lang="zh-CN" altLang="en-US" sz="2400" b="1" dirty="0" smtClean="0">
                <a:latin typeface="宋体" pitchFamily="2" charset="-122"/>
              </a:rPr>
              <a:t>虽然在新中国成立前，说相声属于“下九流”，是被人看不起的职业，但马三立却一直秉承老艺人敬师敬业、自珍自重的态度，对于相声也抱有一种敬畏的心理。他毕生都记得“门长”王德隆的训话：“学艺不是儿戏。干一行，敬一行，爱一行。师父领进门，修行在个人，要多学</a:t>
            </a:r>
          </a:p>
          <a:p>
            <a:pPr indent="628650">
              <a:lnSpc>
                <a:spcPts val="3500"/>
              </a:lnSpc>
            </a:pPr>
            <a:endParaRPr lang="zh-CN" altLang="en-US" sz="2400" b="1" dirty="0" smtClean="0">
              <a:latin typeface="宋体" pitchFamily="2" charset="-122"/>
            </a:endParaRPr>
          </a:p>
          <a:p>
            <a:pPr>
              <a:lnSpc>
                <a:spcPts val="3500"/>
              </a:lnSpc>
            </a:pPr>
            <a:endParaRPr lang="zh-CN"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10"/>
          <p:cNvGrpSpPr>
            <a:grpSpLocks/>
          </p:cNvGrpSpPr>
          <p:nvPr/>
        </p:nvGrpSpPr>
        <p:grpSpPr bwMode="auto">
          <a:xfrm>
            <a:off x="0" y="4581525"/>
            <a:ext cx="609600" cy="2028825"/>
            <a:chOff x="0" y="0"/>
            <a:chExt cx="384" cy="1278"/>
          </a:xfrm>
        </p:grpSpPr>
        <p:pic>
          <p:nvPicPr>
            <p:cNvPr id="1126406"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2640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12640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indent="95250">
              <a:lnSpc>
                <a:spcPts val="3500"/>
              </a:lnSpc>
            </a:pPr>
            <a:r>
              <a:rPr lang="zh-CN" altLang="en-US" sz="2400" b="1" dirty="0" smtClean="0">
                <a:latin typeface="宋体" pitchFamily="2" charset="-122"/>
              </a:rPr>
              <a:t>多看多想多练，明白相声的道理。上台兢兢业业，下台沉稳自重，不贪不贱不奸不懒，守礼守节守义。”</a:t>
            </a:r>
            <a:endParaRPr lang="en-US" altLang="zh-CN" sz="2400" b="1" dirty="0" smtClean="0">
              <a:latin typeface="宋体" pitchFamily="2" charset="-122"/>
            </a:endParaRPr>
          </a:p>
          <a:p>
            <a:pPr indent="628650">
              <a:lnSpc>
                <a:spcPts val="3500"/>
              </a:lnSpc>
            </a:pPr>
            <a:r>
              <a:rPr lang="zh-CN" altLang="en-US" sz="2400" b="1" dirty="0" smtClean="0">
                <a:latin typeface="宋体" pitchFamily="2" charset="-122"/>
              </a:rPr>
              <a:t>在马三立看来，相声就是他生命中不可分割的一部分。新中国成立后的</a:t>
            </a:r>
            <a:r>
              <a:rPr lang="en-US" altLang="zh-CN" sz="2400" b="1" dirty="0" smtClean="0">
                <a:latin typeface="宋体" pitchFamily="2" charset="-122"/>
              </a:rPr>
              <a:t>9</a:t>
            </a:r>
            <a:r>
              <a:rPr lang="zh-CN" altLang="en-US" sz="2400" b="1" dirty="0" smtClean="0">
                <a:latin typeface="宋体" pitchFamily="2" charset="-122"/>
              </a:rPr>
              <a:t>年里，他满腔热情地改编、表演新相声；</a:t>
            </a:r>
            <a:r>
              <a:rPr lang="en-US" altLang="zh-CN" sz="2400" b="1" dirty="0" smtClean="0">
                <a:latin typeface="宋体" pitchFamily="2" charset="-122"/>
              </a:rPr>
              <a:t>1952</a:t>
            </a:r>
            <a:r>
              <a:rPr lang="zh-CN" altLang="en-US" sz="2400" b="1" dirty="0" smtClean="0">
                <a:latin typeface="宋体" pitchFamily="2" charset="-122"/>
              </a:rPr>
              <a:t>年，他主动申请参加赴朝慰问团；回国后加入天津广播曲艺团，致力于相声的整旧创新，后转到天津市曲艺团，还当上了副团长。</a:t>
            </a:r>
          </a:p>
          <a:p>
            <a:pPr indent="628650">
              <a:lnSpc>
                <a:spcPts val="3500"/>
              </a:lnSpc>
            </a:pPr>
            <a:r>
              <a:rPr lang="zh-CN" altLang="en-US" sz="2400" b="1" dirty="0" smtClean="0">
                <a:latin typeface="宋体" pitchFamily="2" charset="-122"/>
              </a:rPr>
              <a:t>但直爽的性格，又让他吃到了苦头。</a:t>
            </a:r>
            <a:r>
              <a:rPr lang="en-US" altLang="zh-CN" sz="2400" b="1" dirty="0" smtClean="0">
                <a:latin typeface="宋体" pitchFamily="2" charset="-122"/>
              </a:rPr>
              <a:t>1958</a:t>
            </a:r>
            <a:r>
              <a:rPr lang="zh-CN" altLang="en-US" sz="2400" b="1" dirty="0" smtClean="0">
                <a:latin typeface="宋体" pitchFamily="2" charset="-122"/>
              </a:rPr>
              <a:t>年</a:t>
            </a:r>
            <a:r>
              <a:rPr lang="en-US" altLang="zh-CN" sz="2400" b="1" dirty="0" smtClean="0">
                <a:latin typeface="宋体" pitchFamily="2" charset="-122"/>
              </a:rPr>
              <a:t>9</a:t>
            </a:r>
            <a:r>
              <a:rPr lang="zh-CN" altLang="en-US" sz="2400" b="1" dirty="0" smtClean="0">
                <a:latin typeface="宋体" pitchFamily="2" charset="-122"/>
              </a:rPr>
              <a:t>月，“反右”运动卷土重来。电台共有</a:t>
            </a:r>
            <a:r>
              <a:rPr lang="en-US" altLang="zh-CN" sz="2400" b="1" dirty="0" smtClean="0">
                <a:latin typeface="宋体" pitchFamily="2" charset="-122"/>
              </a:rPr>
              <a:t>500</a:t>
            </a:r>
            <a:r>
              <a:rPr lang="zh-CN" altLang="en-US" sz="2400" b="1" dirty="0" smtClean="0">
                <a:latin typeface="宋体" pitchFamily="2" charset="-122"/>
              </a:rPr>
              <a:t>余名职工，先是揪出了</a:t>
            </a:r>
            <a:r>
              <a:rPr lang="en-US" altLang="zh-CN" sz="2400" b="1" dirty="0" smtClean="0">
                <a:latin typeface="宋体" pitchFamily="2" charset="-122"/>
              </a:rPr>
              <a:t>4</a:t>
            </a:r>
            <a:r>
              <a:rPr lang="zh-CN" altLang="en-US" sz="2400" b="1" dirty="0" smtClean="0">
                <a:latin typeface="宋体" pitchFamily="2" charset="-122"/>
              </a:rPr>
              <a:t>名右派，有关部门嫌“太少了”，又分下</a:t>
            </a:r>
            <a:r>
              <a:rPr lang="en-US" altLang="zh-CN" sz="2400" b="1" dirty="0" smtClean="0">
                <a:latin typeface="宋体" pitchFamily="2" charset="-122"/>
              </a:rPr>
              <a:t>11</a:t>
            </a:r>
            <a:r>
              <a:rPr lang="zh-CN" altLang="en-US" sz="2400" b="1" dirty="0" smtClean="0">
                <a:latin typeface="宋体" pitchFamily="2" charset="-122"/>
              </a:rPr>
              <a:t>个指标来，领导们为难了，重又打起精神在剩余人员中查找，直到确定马三立。从</a:t>
            </a:r>
            <a:r>
              <a:rPr lang="en-US" altLang="zh-CN" sz="2400" b="1" dirty="0" smtClean="0">
                <a:latin typeface="宋体" pitchFamily="2" charset="-122"/>
              </a:rPr>
              <a:t>1958</a:t>
            </a:r>
            <a:r>
              <a:rPr lang="zh-CN" altLang="en-US" sz="2400" b="1" dirty="0" smtClean="0">
                <a:latin typeface="宋体" pitchFamily="2" charset="-122"/>
              </a:rPr>
              <a:t>年秋天当上右派到</a:t>
            </a:r>
            <a:r>
              <a:rPr lang="en-US" altLang="zh-CN" sz="2400" b="1" dirty="0" smtClean="0">
                <a:latin typeface="宋体" pitchFamily="2" charset="-122"/>
              </a:rPr>
              <a:t>1977</a:t>
            </a:r>
            <a:r>
              <a:rPr lang="zh-CN" altLang="en-US" sz="2400" b="1" dirty="0" smtClean="0">
                <a:latin typeface="宋体" pitchFamily="2" charset="-122"/>
              </a:rPr>
              <a:t>年秋返回市</a:t>
            </a:r>
          </a:p>
          <a:p>
            <a:pPr indent="95250">
              <a:lnSpc>
                <a:spcPts val="3500"/>
              </a:lnSpc>
            </a:pPr>
            <a:endParaRPr lang="zh-CN"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10"/>
          <p:cNvGrpSpPr>
            <a:grpSpLocks/>
          </p:cNvGrpSpPr>
          <p:nvPr/>
        </p:nvGrpSpPr>
        <p:grpSpPr bwMode="auto">
          <a:xfrm>
            <a:off x="1588" y="4581525"/>
            <a:ext cx="609600" cy="2028825"/>
            <a:chOff x="0" y="0"/>
            <a:chExt cx="384" cy="1278"/>
          </a:xfrm>
        </p:grpSpPr>
        <p:pic>
          <p:nvPicPr>
            <p:cNvPr id="1127430"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2743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12743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曲艺团，</a:t>
            </a:r>
            <a:r>
              <a:rPr lang="en-US" altLang="zh-CN" sz="2400" b="1" dirty="0" smtClean="0">
                <a:latin typeface="宋体" pitchFamily="2" charset="-122"/>
              </a:rPr>
              <a:t>19</a:t>
            </a:r>
            <a:r>
              <a:rPr lang="zh-CN" altLang="en-US" sz="2400" b="1" dirty="0" smtClean="0">
                <a:latin typeface="宋体" pitchFamily="2" charset="-122"/>
              </a:rPr>
              <a:t>年间马三立只说了</a:t>
            </a:r>
            <a:r>
              <a:rPr lang="en-US" altLang="zh-CN" sz="2400" b="1" dirty="0" smtClean="0">
                <a:latin typeface="宋体" pitchFamily="2" charset="-122"/>
              </a:rPr>
              <a:t>3</a:t>
            </a:r>
            <a:r>
              <a:rPr lang="zh-CN" altLang="en-US" sz="2400" b="1" dirty="0" smtClean="0">
                <a:latin typeface="宋体" pitchFamily="2" charset="-122"/>
              </a:rPr>
              <a:t>年相声，其余则是长达</a:t>
            </a:r>
            <a:r>
              <a:rPr lang="en-US" altLang="zh-CN" sz="2400" b="1" dirty="0" smtClean="0">
                <a:latin typeface="宋体" pitchFamily="2" charset="-122"/>
              </a:rPr>
              <a:t>11</a:t>
            </a:r>
            <a:r>
              <a:rPr lang="zh-CN" altLang="en-US" sz="2400" b="1" dirty="0" smtClean="0">
                <a:latin typeface="宋体" pitchFamily="2" charset="-122"/>
              </a:rPr>
              <a:t>年的下放劳动和</a:t>
            </a:r>
            <a:r>
              <a:rPr lang="en-US" altLang="zh-CN" sz="2400" b="1" dirty="0" smtClean="0">
                <a:latin typeface="宋体" pitchFamily="2" charset="-122"/>
              </a:rPr>
              <a:t>5</a:t>
            </a:r>
            <a:r>
              <a:rPr lang="zh-CN" altLang="en-US" sz="2400" b="1" dirty="0" smtClean="0">
                <a:latin typeface="宋体" pitchFamily="2" charset="-122"/>
              </a:rPr>
              <a:t>年关“牛棚”做杂役的生涯。</a:t>
            </a:r>
            <a:endParaRPr lang="en-US" altLang="zh-CN" sz="2400" b="1" dirty="0" smtClean="0">
              <a:latin typeface="宋体" pitchFamily="2" charset="-122"/>
            </a:endParaRPr>
          </a:p>
          <a:p>
            <a:pPr indent="628650">
              <a:lnSpc>
                <a:spcPts val="3500"/>
              </a:lnSpc>
            </a:pPr>
            <a:r>
              <a:rPr lang="en-US" altLang="zh-CN" sz="2400" b="1" dirty="0" smtClean="0">
                <a:latin typeface="宋体" pitchFamily="2" charset="-122"/>
              </a:rPr>
              <a:t>1961</a:t>
            </a:r>
            <a:r>
              <a:rPr lang="zh-CN" altLang="en-US" sz="2400" b="1" dirty="0" smtClean="0">
                <a:latin typeface="宋体" pitchFamily="2" charset="-122"/>
              </a:rPr>
              <a:t>年</a:t>
            </a:r>
            <a:r>
              <a:rPr lang="en-US" altLang="zh-CN" sz="2400" b="1" dirty="0" smtClean="0">
                <a:latin typeface="宋体" pitchFamily="2" charset="-122"/>
              </a:rPr>
              <a:t>3</a:t>
            </a:r>
            <a:r>
              <a:rPr lang="zh-CN" altLang="en-US" sz="2400" b="1" dirty="0" smtClean="0">
                <a:latin typeface="宋体" pitchFamily="2" charset="-122"/>
              </a:rPr>
              <a:t>月</a:t>
            </a:r>
            <a:r>
              <a:rPr lang="en-US" altLang="zh-CN" sz="2400" b="1" dirty="0" smtClean="0">
                <a:latin typeface="宋体" pitchFamily="2" charset="-122"/>
              </a:rPr>
              <a:t>16</a:t>
            </a:r>
            <a:r>
              <a:rPr lang="zh-CN" altLang="en-US" sz="2400" b="1" dirty="0" smtClean="0">
                <a:latin typeface="宋体" pitchFamily="2" charset="-122"/>
              </a:rPr>
              <a:t>日晚，在天津东郊军粮农场，马三立已经被下放到此两年。当晚农场开大会，领导突然宣布马三立是“摘帽右派”了，可以返回原单位重操旧业，他当场落泪。</a:t>
            </a:r>
          </a:p>
          <a:p>
            <a:pPr indent="628650">
              <a:lnSpc>
                <a:spcPts val="3500"/>
              </a:lnSpc>
            </a:pPr>
            <a:r>
              <a:rPr lang="en-US" altLang="zh-CN" sz="2400" b="1" dirty="0" smtClean="0">
                <a:latin typeface="宋体" pitchFamily="2" charset="-122"/>
              </a:rPr>
              <a:t>1999</a:t>
            </a:r>
            <a:r>
              <a:rPr lang="zh-CN" altLang="en-US" sz="2400" b="1" dirty="0" smtClean="0">
                <a:latin typeface="宋体" pitchFamily="2" charset="-122"/>
              </a:rPr>
              <a:t>年</a:t>
            </a:r>
            <a:r>
              <a:rPr lang="en-US" altLang="zh-CN" sz="2400" b="1" dirty="0" smtClean="0">
                <a:latin typeface="宋体" pitchFamily="2" charset="-122"/>
              </a:rPr>
              <a:t>4</a:t>
            </a:r>
            <a:r>
              <a:rPr lang="zh-CN" altLang="en-US" sz="2400" b="1" dirty="0" smtClean="0">
                <a:latin typeface="宋体" pitchFamily="2" charset="-122"/>
              </a:rPr>
              <a:t>月，“马三立老人院”正式落成。在他的晚年生活中，除了大量的慰问演出之外，他几乎把所有的心思都放在了“马三立老年公寓”和“马三立老人院”上，亲自安排医疗、伙食等事务，还常常到各个房间，与老伙伴们说笑聊天。</a:t>
            </a:r>
          </a:p>
          <a:p>
            <a:pPr>
              <a:lnSpc>
                <a:spcPts val="3500"/>
              </a:lnSpc>
            </a:pPr>
            <a:endParaRPr lang="zh-CN"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10"/>
          <p:cNvGrpSpPr>
            <a:grpSpLocks/>
          </p:cNvGrpSpPr>
          <p:nvPr/>
        </p:nvGrpSpPr>
        <p:grpSpPr bwMode="auto">
          <a:xfrm>
            <a:off x="1588" y="4581525"/>
            <a:ext cx="609600" cy="2028825"/>
            <a:chOff x="0" y="0"/>
            <a:chExt cx="384" cy="1278"/>
          </a:xfrm>
        </p:grpSpPr>
        <p:pic>
          <p:nvPicPr>
            <p:cNvPr id="1128454"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2845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12845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indent="712788">
              <a:lnSpc>
                <a:spcPts val="3500"/>
              </a:lnSpc>
            </a:pPr>
            <a:r>
              <a:rPr lang="en-US" altLang="zh-CN" sz="2400" b="1" dirty="0" smtClean="0">
                <a:latin typeface="宋体" pitchFamily="2" charset="-122"/>
              </a:rPr>
              <a:t>2003</a:t>
            </a:r>
            <a:r>
              <a:rPr lang="zh-CN" altLang="en-US" sz="2400" b="1" dirty="0" smtClean="0">
                <a:latin typeface="宋体" pitchFamily="2" charset="-122"/>
              </a:rPr>
              <a:t>年，这位最会讲笑话的老爷子走了。他在遗嘱中说：“我毕生只想把笑留给人民。”</a:t>
            </a:r>
          </a:p>
          <a:p>
            <a:pPr indent="712788" algn="r">
              <a:lnSpc>
                <a:spcPts val="3500"/>
              </a:lnSpc>
            </a:pPr>
            <a:r>
              <a:rPr lang="en-US" altLang="zh-CN" sz="2400" b="1" dirty="0" smtClean="0">
                <a:latin typeface="宋体" pitchFamily="2" charset="-122"/>
              </a:rPr>
              <a:t>(</a:t>
            </a:r>
            <a:r>
              <a:rPr lang="zh-CN" altLang="en-US" sz="2400" b="1" dirty="0" smtClean="0">
                <a:latin typeface="宋体" pitchFamily="2" charset="-122"/>
              </a:rPr>
              <a:t>摘自</a:t>
            </a:r>
            <a:r>
              <a:rPr lang="en-US" altLang="zh-CN" sz="2400" b="1" dirty="0" smtClean="0">
                <a:latin typeface="宋体" pitchFamily="2" charset="-122"/>
              </a:rPr>
              <a:t>《</a:t>
            </a:r>
            <a:r>
              <a:rPr lang="zh-CN" altLang="en-US" sz="2400" b="1" dirty="0" smtClean="0">
                <a:latin typeface="宋体" pitchFamily="2" charset="-122"/>
              </a:rPr>
              <a:t>国家人文历史</a:t>
            </a:r>
            <a:r>
              <a:rPr lang="en-US" altLang="zh-CN" sz="2400" b="1" dirty="0" smtClean="0">
                <a:latin typeface="宋体" pitchFamily="2" charset="-122"/>
              </a:rPr>
              <a:t>》</a:t>
            </a:r>
            <a:r>
              <a:rPr lang="zh-CN" altLang="en-US" sz="2400" b="1" dirty="0" smtClean="0">
                <a:latin typeface="宋体" pitchFamily="2" charset="-122"/>
              </a:rPr>
              <a:t>，有删改</a:t>
            </a:r>
            <a:r>
              <a:rPr lang="en-US" altLang="zh-CN" sz="2400" b="1" dirty="0" smtClean="0">
                <a:latin typeface="宋体" pitchFamily="2" charset="-122"/>
              </a:rPr>
              <a:t>)</a:t>
            </a:r>
          </a:p>
          <a:p>
            <a:pPr>
              <a:lnSpc>
                <a:spcPts val="3500"/>
              </a:lnSpc>
            </a:pPr>
            <a:r>
              <a:rPr lang="en-US" altLang="zh-CN" sz="2400" b="1" dirty="0" smtClean="0">
                <a:latin typeface="宋体" pitchFamily="2" charset="-122"/>
              </a:rPr>
              <a:t>[</a:t>
            </a:r>
            <a:r>
              <a:rPr lang="zh-CN" altLang="en-US" sz="2400" b="1" dirty="0" smtClean="0">
                <a:latin typeface="宋体" pitchFamily="2" charset="-122"/>
              </a:rPr>
              <a:t>相关链接</a:t>
            </a:r>
            <a:r>
              <a:rPr lang="en-US" altLang="zh-CN" sz="2400" b="1" dirty="0" smtClean="0">
                <a:latin typeface="宋体" pitchFamily="2" charset="-122"/>
              </a:rPr>
              <a:t>]</a:t>
            </a:r>
          </a:p>
          <a:p>
            <a:pPr indent="712788">
              <a:lnSpc>
                <a:spcPts val="3500"/>
              </a:lnSpc>
            </a:pPr>
            <a:r>
              <a:rPr lang="en-US" altLang="zh-CN" sz="2400" b="1" dirty="0" smtClean="0">
                <a:latin typeface="宋体" pitchFamily="2" charset="-122"/>
              </a:rPr>
              <a:t>①</a:t>
            </a:r>
            <a:r>
              <a:rPr lang="zh-CN" altLang="en-US" sz="2400" b="1" dirty="0" smtClean="0">
                <a:latin typeface="宋体" pitchFamily="2" charset="-122"/>
              </a:rPr>
              <a:t>马三立把为观众演出看成是天大的事，为此他一生都把观众视为衣食父母。他常说：“人家买票看我们的表演是对我们的抬爱，他们懂相声，爱相声，我们不能骗观众。”</a:t>
            </a:r>
          </a:p>
          <a:p>
            <a:pPr indent="712788" algn="r">
              <a:lnSpc>
                <a:spcPts val="3500"/>
              </a:lnSpc>
            </a:pPr>
            <a:r>
              <a:rPr lang="en-US" altLang="zh-CN" sz="2400" b="1" dirty="0" smtClean="0">
                <a:latin typeface="宋体" pitchFamily="2" charset="-122"/>
              </a:rPr>
              <a:t>(</a:t>
            </a:r>
            <a:r>
              <a:rPr lang="zh-CN" altLang="en-US" sz="2400" b="1" dirty="0" smtClean="0">
                <a:latin typeface="宋体" pitchFamily="2" charset="-122"/>
              </a:rPr>
              <a:t>选自</a:t>
            </a:r>
            <a:r>
              <a:rPr lang="en-US" altLang="zh-CN" sz="2400" b="1" dirty="0" smtClean="0">
                <a:latin typeface="宋体" pitchFamily="2" charset="-122"/>
              </a:rPr>
              <a:t>《</a:t>
            </a:r>
            <a:r>
              <a:rPr lang="zh-CN" altLang="en-US" sz="2400" b="1" dirty="0" smtClean="0">
                <a:latin typeface="宋体" pitchFamily="2" charset="-122"/>
              </a:rPr>
              <a:t>文史春秋</a:t>
            </a:r>
            <a:r>
              <a:rPr lang="en-US" altLang="zh-CN" sz="2400" b="1" dirty="0" smtClean="0">
                <a:latin typeface="宋体" pitchFamily="2" charset="-122"/>
              </a:rPr>
              <a:t>·</a:t>
            </a:r>
            <a:r>
              <a:rPr lang="zh-CN" altLang="en-US" sz="2400" b="1" dirty="0" smtClean="0">
                <a:latin typeface="宋体" pitchFamily="2" charset="-122"/>
              </a:rPr>
              <a:t>相声泰斗马三立</a:t>
            </a:r>
            <a:r>
              <a:rPr lang="en-US" altLang="zh-CN" sz="2400" b="1" dirty="0" smtClean="0">
                <a:latin typeface="宋体" pitchFamily="2" charset="-122"/>
              </a:rPr>
              <a:t>》)</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10"/>
          <p:cNvGrpSpPr>
            <a:grpSpLocks/>
          </p:cNvGrpSpPr>
          <p:nvPr/>
        </p:nvGrpSpPr>
        <p:grpSpPr bwMode="auto">
          <a:xfrm>
            <a:off x="1588" y="4581525"/>
            <a:ext cx="609600" cy="2028825"/>
            <a:chOff x="0" y="0"/>
            <a:chExt cx="384" cy="1278"/>
          </a:xfrm>
        </p:grpSpPr>
        <p:pic>
          <p:nvPicPr>
            <p:cNvPr id="1129478"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2947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12948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indent="712788">
              <a:lnSpc>
                <a:spcPts val="3500"/>
              </a:lnSpc>
            </a:pPr>
            <a:r>
              <a:rPr lang="en-US" altLang="zh-CN" sz="2400" b="1" dirty="0" smtClean="0">
                <a:latin typeface="宋体" pitchFamily="2" charset="-122"/>
              </a:rPr>
              <a:t>②</a:t>
            </a:r>
            <a:r>
              <a:rPr lang="zh-CN" altLang="en-US" sz="2400" b="1" dirty="0" smtClean="0">
                <a:latin typeface="宋体" pitchFamily="2" charset="-122"/>
              </a:rPr>
              <a:t>和马老谈话，丝毫感觉不出他有一丁点儿名人的架子。他朴实、谦虚，句句大实话，有时拿自己解嘲，却毫无哗众取宠之处。</a:t>
            </a:r>
          </a:p>
          <a:p>
            <a:pPr indent="712788" algn="r">
              <a:lnSpc>
                <a:spcPts val="3500"/>
              </a:lnSpc>
            </a:pPr>
            <a:r>
              <a:rPr lang="en-US" altLang="zh-CN" sz="2400" b="1" dirty="0" smtClean="0">
                <a:latin typeface="宋体" pitchFamily="2" charset="-122"/>
              </a:rPr>
              <a:t>(</a:t>
            </a:r>
            <a:r>
              <a:rPr lang="zh-CN" altLang="en-US" sz="2400" b="1" dirty="0" smtClean="0">
                <a:latin typeface="宋体" pitchFamily="2" charset="-122"/>
              </a:rPr>
              <a:t>选自</a:t>
            </a:r>
            <a:r>
              <a:rPr lang="en-US" altLang="zh-CN" sz="2400" b="1" dirty="0" smtClean="0">
                <a:latin typeface="宋体" pitchFamily="2" charset="-122"/>
              </a:rPr>
              <a:t>《</a:t>
            </a:r>
            <a:r>
              <a:rPr lang="zh-CN" altLang="en-US" sz="2400" b="1" dirty="0" smtClean="0">
                <a:latin typeface="宋体" pitchFamily="2" charset="-122"/>
              </a:rPr>
              <a:t>马三立：动、静、学、乐</a:t>
            </a:r>
            <a:r>
              <a:rPr lang="en-US" altLang="zh-CN" sz="2400" b="1" dirty="0" smtClean="0">
                <a:latin typeface="宋体" pitchFamily="2" charset="-122"/>
              </a:rPr>
              <a:t>》)</a:t>
            </a:r>
          </a:p>
          <a:p>
            <a:pPr>
              <a:lnSpc>
                <a:spcPts val="3500"/>
              </a:lnSpc>
            </a:pPr>
            <a:r>
              <a:rPr lang="zh-CN" altLang="en-US" sz="2400" b="1" dirty="0" smtClean="0">
                <a:latin typeface="宋体" pitchFamily="2" charset="-122"/>
              </a:rPr>
              <a:t> </a:t>
            </a:r>
            <a:r>
              <a:rPr lang="en-US" altLang="zh-CN" sz="2400" b="1" dirty="0" smtClean="0">
                <a:latin typeface="宋体" pitchFamily="2" charset="-122"/>
              </a:rPr>
              <a:t>1.</a:t>
            </a:r>
            <a:r>
              <a:rPr lang="zh-CN" altLang="en-US" sz="2400" b="1" dirty="0" smtClean="0">
                <a:latin typeface="宋体" pitchFamily="2" charset="-122"/>
              </a:rPr>
              <a:t>下列对材料有关内容的分析和概括，最恰当的两项是</a:t>
            </a:r>
            <a:r>
              <a:rPr lang="en-US" altLang="zh-CN" sz="2400" b="1" dirty="0" smtClean="0">
                <a:latin typeface="宋体" pitchFamily="2" charset="-122"/>
              </a:rPr>
              <a:t>(5</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a:lnSpc>
                <a:spcPts val="3500"/>
              </a:lnSpc>
            </a:pPr>
            <a:r>
              <a:rPr lang="en-US" altLang="zh-CN" sz="2400" b="1" dirty="0" smtClean="0">
                <a:latin typeface="宋体" pitchFamily="2" charset="-122"/>
              </a:rPr>
              <a:t>A</a:t>
            </a:r>
            <a:r>
              <a:rPr lang="zh-CN" altLang="en-US" sz="2400" b="1" dirty="0" smtClean="0">
                <a:latin typeface="宋体" pitchFamily="2" charset="-122"/>
              </a:rPr>
              <a:t>．相声界对马三立的赞誉表明马三立的相声艺术代表着相声的高度，不学就不能知道相声的真正特点，而模仿是不能超越马三立的相声成就的。</a:t>
            </a:r>
          </a:p>
          <a:p>
            <a:pPr>
              <a:lnSpc>
                <a:spcPts val="3500"/>
              </a:lnSpc>
            </a:pPr>
            <a:r>
              <a:rPr lang="en-US" altLang="zh-CN" sz="2400" b="1" dirty="0" smtClean="0">
                <a:latin typeface="宋体" pitchFamily="2" charset="-122"/>
              </a:rPr>
              <a:t>B</a:t>
            </a:r>
            <a:r>
              <a:rPr lang="zh-CN" altLang="en-US" sz="2400" b="1" dirty="0" smtClean="0">
                <a:latin typeface="宋体" pitchFamily="2" charset="-122"/>
              </a:rPr>
              <a:t>．马三立学相声是受生活所迫，在马三立的父亲和兄长看来，当时的相声太过俗气，是“下九流”，说相声是根本没有任何出路的。</a:t>
            </a:r>
          </a:p>
          <a:p>
            <a:pPr indent="712788">
              <a:lnSpc>
                <a:spcPts val="3500"/>
              </a:lnSpc>
            </a:pPr>
            <a:endParaRPr lang="en-US" altLang="zh-CN"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10"/>
          <p:cNvGrpSpPr>
            <a:grpSpLocks/>
          </p:cNvGrpSpPr>
          <p:nvPr/>
        </p:nvGrpSpPr>
        <p:grpSpPr bwMode="auto">
          <a:xfrm>
            <a:off x="1588" y="4581525"/>
            <a:ext cx="609600" cy="2028825"/>
            <a:chOff x="0" y="0"/>
            <a:chExt cx="384" cy="1278"/>
          </a:xfrm>
        </p:grpSpPr>
        <p:pic>
          <p:nvPicPr>
            <p:cNvPr id="1130502"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3050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13050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C</a:t>
            </a:r>
            <a:r>
              <a:rPr lang="zh-CN" altLang="en-US" sz="2400" b="1" dirty="0" smtClean="0">
                <a:latin typeface="宋体" pitchFamily="2" charset="-122"/>
              </a:rPr>
              <a:t>．“门长”的话是教育马三立要热爱并尊重相声，让他知道说相声可以拿自己解嘲，但不能哗众取宠，不能因别人看不起自己就忘记艺术的严肃性。</a:t>
            </a:r>
          </a:p>
          <a:p>
            <a:pPr>
              <a:lnSpc>
                <a:spcPts val="3500"/>
              </a:lnSpc>
            </a:pPr>
            <a:r>
              <a:rPr lang="en-US" altLang="zh-CN" sz="2400" b="1" dirty="0" smtClean="0">
                <a:latin typeface="宋体" pitchFamily="2" charset="-122"/>
              </a:rPr>
              <a:t>D</a:t>
            </a:r>
            <a:r>
              <a:rPr lang="zh-CN" altLang="en-US" sz="2400" b="1" dirty="0" smtClean="0">
                <a:latin typeface="宋体" pitchFamily="2" charset="-122"/>
              </a:rPr>
              <a:t>．新中国成立后的</a:t>
            </a:r>
            <a:r>
              <a:rPr lang="en-US" altLang="zh-CN" sz="2400" b="1" dirty="0" smtClean="0">
                <a:latin typeface="宋体" pitchFamily="2" charset="-122"/>
              </a:rPr>
              <a:t>9</a:t>
            </a:r>
            <a:r>
              <a:rPr lang="zh-CN" altLang="en-US" sz="2400" b="1" dirty="0" smtClean="0">
                <a:latin typeface="宋体" pitchFamily="2" charset="-122"/>
              </a:rPr>
              <a:t>年里是马三立在相声方面收获最多的几年，但随后的日子却显得很艰难，比如在“反右”运动中被打成右派后，他就很少说相声了。</a:t>
            </a:r>
          </a:p>
          <a:p>
            <a:pPr>
              <a:lnSpc>
                <a:spcPts val="3500"/>
              </a:lnSpc>
            </a:pPr>
            <a:r>
              <a:rPr lang="en-US" altLang="zh-CN" sz="2400" b="1" dirty="0" smtClean="0">
                <a:latin typeface="宋体" pitchFamily="2" charset="-122"/>
              </a:rPr>
              <a:t>E</a:t>
            </a:r>
            <a:r>
              <a:rPr lang="zh-CN" altLang="en-US" sz="2400" b="1" dirty="0" smtClean="0">
                <a:latin typeface="宋体" pitchFamily="2" charset="-122"/>
              </a:rPr>
              <a:t>．“我毕生只想把笑留给人民”是马三立毕生致力于相声事业的写照，表现了马三立对待相声的虔诚态度，体现了他为相声而活的崇高境界及其对观众的尊重和奉献精神。</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10"/>
          <p:cNvGrpSpPr>
            <a:grpSpLocks/>
          </p:cNvGrpSpPr>
          <p:nvPr/>
        </p:nvGrpSpPr>
        <p:grpSpPr bwMode="auto">
          <a:xfrm>
            <a:off x="1588" y="4581525"/>
            <a:ext cx="609600" cy="2028825"/>
            <a:chOff x="0" y="0"/>
            <a:chExt cx="384" cy="1278"/>
          </a:xfrm>
        </p:grpSpPr>
        <p:pic>
          <p:nvPicPr>
            <p:cNvPr id="1131526"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3152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13152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答</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不给分。</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本题考查理解和赏析文章内容的能力。</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项，“当时的相声太过俗气，是‘下九流’，说相声是根本没有任何出路的”属无中生有。</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项，说相声“可以拿自己解嘲，但不能哗众取宠”的意思来自“相关链接②”，在“门长”的语句中未体现。</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项，“收获最多的几年”不准确，文中无明确体现。</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10"/>
          <p:cNvGrpSpPr>
            <a:grpSpLocks/>
          </p:cNvGrpSpPr>
          <p:nvPr/>
        </p:nvGrpSpPr>
        <p:grpSpPr bwMode="auto">
          <a:xfrm>
            <a:off x="1588" y="4581525"/>
            <a:ext cx="609600" cy="2028825"/>
            <a:chOff x="0" y="0"/>
            <a:chExt cx="384" cy="1278"/>
          </a:xfrm>
        </p:grpSpPr>
        <p:pic>
          <p:nvPicPr>
            <p:cNvPr id="1132550"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3255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13255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a:latin typeface="宋体" pitchFamily="2" charset="-122"/>
              </a:rPr>
              <a:t>2</a:t>
            </a:r>
            <a:r>
              <a:rPr lang="en-US" altLang="zh-CN" sz="2400" b="1" dirty="0" smtClean="0">
                <a:latin typeface="宋体" pitchFamily="2" charset="-122"/>
              </a:rPr>
              <a:t>.</a:t>
            </a:r>
            <a:r>
              <a:rPr lang="zh-CN" altLang="en-US" sz="2400" b="1" dirty="0" smtClean="0">
                <a:latin typeface="宋体" pitchFamily="2" charset="-122"/>
              </a:rPr>
              <a:t>马三立在相声创作上注重哪些方面？请结合文本简要概括。</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endParaRPr lang="zh-CN" altLang="en-US" sz="2400" b="1" dirty="0">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坚持自己的风格。虽然生活艰难，但马三立在相声创作上一直坚持自己的风格和格调。②关注社会底层人物。马三立一生都扎根于市井大众，其相声作品演绎的多是小人物的悲欢。③注重对人性的反思与揭露。马三立的相声以讽刺见长，注重对人性的深层次挖掘。</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分，意思对即可</a:t>
            </a:r>
            <a:r>
              <a:rPr lang="en-US" altLang="zh-CN" sz="2400" b="1" dirty="0" smtClean="0">
                <a:solidFill>
                  <a:srgbClr val="990033"/>
                </a:solidFill>
                <a:latin typeface="宋体" pitchFamily="2" charset="-122"/>
              </a:rPr>
              <a:t>)</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10"/>
          <p:cNvGrpSpPr>
            <a:grpSpLocks/>
          </p:cNvGrpSpPr>
          <p:nvPr/>
        </p:nvGrpSpPr>
        <p:grpSpPr bwMode="auto">
          <a:xfrm>
            <a:off x="1588" y="4581525"/>
            <a:ext cx="609600" cy="2028825"/>
            <a:chOff x="0" y="0"/>
            <a:chExt cx="384" cy="1278"/>
          </a:xfrm>
        </p:grpSpPr>
        <p:pic>
          <p:nvPicPr>
            <p:cNvPr id="1133574"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3357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13357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1" name="动作按钮: 自定义 6">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7"/>
          <p:cNvGrpSpPr>
            <a:grpSpLocks/>
          </p:cNvGrpSpPr>
          <p:nvPr/>
        </p:nvGrpSpPr>
        <p:grpSpPr bwMode="auto">
          <a:xfrm>
            <a:off x="1588" y="2674938"/>
            <a:ext cx="609600" cy="1978025"/>
            <a:chOff x="0" y="0"/>
            <a:chExt cx="384" cy="1246"/>
          </a:xfrm>
        </p:grpSpPr>
        <p:pic>
          <p:nvPicPr>
            <p:cNvPr id="1266694" name="Picture 8"/>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666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8" name="内容占位符 2"/>
          <p:cNvSpPr txBox="1">
            <a:spLocks/>
          </p:cNvSpPr>
          <p:nvPr/>
        </p:nvSpPr>
        <p:spPr bwMode="auto">
          <a:xfrm>
            <a:off x="785786" y="1071546"/>
            <a:ext cx="7920037" cy="264320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fontAlgn="base">
              <a:lnSpc>
                <a:spcPts val="3500"/>
              </a:lnSpc>
              <a:spcBef>
                <a:spcPct val="0"/>
              </a:spcBef>
              <a:spcAft>
                <a:spcPct val="0"/>
              </a:spcAft>
            </a:pPr>
            <a:r>
              <a:rPr lang="en-US" altLang="zh-CN" sz="2400" b="1" kern="0" dirty="0" smtClean="0">
                <a:solidFill>
                  <a:srgbClr val="990033"/>
                </a:solidFill>
                <a:latin typeface="宋体" pitchFamily="2" charset="-122"/>
              </a:rPr>
              <a:t>B</a:t>
            </a:r>
            <a:r>
              <a:rPr lang="zh-CN" altLang="en-US" sz="2400" b="1" kern="0" dirty="0" smtClean="0">
                <a:solidFill>
                  <a:srgbClr val="990033"/>
                </a:solidFill>
                <a:latin typeface="宋体" pitchFamily="2" charset="-122"/>
              </a:rPr>
              <a:t>　</a:t>
            </a:r>
            <a:r>
              <a:rPr lang="en-US" altLang="zh-CN" sz="2400" b="1" kern="0" dirty="0" smtClean="0">
                <a:solidFill>
                  <a:srgbClr val="990033"/>
                </a:solidFill>
                <a:latin typeface="宋体" pitchFamily="2" charset="-122"/>
              </a:rPr>
              <a:t>[</a:t>
            </a:r>
            <a:r>
              <a:rPr lang="zh-CN" altLang="en-US" sz="2400" b="1" kern="0" dirty="0" smtClean="0">
                <a:solidFill>
                  <a:srgbClr val="990033"/>
                </a:solidFill>
                <a:latin typeface="黑体" pitchFamily="2" charset="-122"/>
                <a:ea typeface="黑体" pitchFamily="2" charset="-122"/>
              </a:rPr>
              <a:t>解析</a:t>
            </a:r>
            <a:r>
              <a:rPr lang="en-US" altLang="zh-CN" sz="2400" b="1" kern="0" dirty="0" smtClean="0">
                <a:solidFill>
                  <a:srgbClr val="990033"/>
                </a:solidFill>
                <a:latin typeface="宋体" pitchFamily="2" charset="-122"/>
              </a:rPr>
              <a:t>] </a:t>
            </a:r>
            <a:r>
              <a:rPr lang="zh-CN" altLang="en-US" sz="2400" b="1" kern="0" dirty="0" smtClean="0">
                <a:solidFill>
                  <a:srgbClr val="990033"/>
                </a:solidFill>
                <a:latin typeface="宋体" pitchFamily="2" charset="-122"/>
              </a:rPr>
              <a:t>文本中有“长此以往，纯文学恐会为剧本式写作让位”的信息提示，选项将“未然”误作“已然”。 </a:t>
            </a:r>
          </a:p>
        </p:txBody>
      </p:sp>
      <p:sp>
        <p:nvSpPr>
          <p:cNvPr id="9"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筛选并整合文中信息的能力。回答此题时要注意理解马三立“相声创作”的两个方面：一是马三立写相声，二是马三立说相声。从写的角度看，马三立关注社会底层人物，注重对人性的反思与揭露；从说的角度看，马三立从没丢掉过自己含蓄隽永、质朴自然、温文尔雅的艺术风格。</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10"/>
          <p:cNvGrpSpPr>
            <a:grpSpLocks/>
          </p:cNvGrpSpPr>
          <p:nvPr/>
        </p:nvGrpSpPr>
        <p:grpSpPr bwMode="auto">
          <a:xfrm>
            <a:off x="1588" y="4581525"/>
            <a:ext cx="609600" cy="2028825"/>
            <a:chOff x="0" y="0"/>
            <a:chExt cx="384" cy="1278"/>
          </a:xfrm>
        </p:grpSpPr>
        <p:pic>
          <p:nvPicPr>
            <p:cNvPr id="1134598"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3459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13460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a:t>
            </a:r>
            <a:r>
              <a:rPr lang="en-US" altLang="zh-CN" sz="2400" b="1" dirty="0" smtClean="0">
                <a:latin typeface="宋体" pitchFamily="2" charset="-122"/>
              </a:rPr>
              <a:t>3.</a:t>
            </a:r>
            <a:r>
              <a:rPr lang="zh-CN" altLang="en-US" sz="2400" b="1" dirty="0" smtClean="0">
                <a:latin typeface="宋体" pitchFamily="2" charset="-122"/>
              </a:rPr>
              <a:t>文章以“马三立的笑与泪”为题的好处有哪些？请结合文本简要概括。</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点明了文章的写作对象，概括了文章的主要内容。马三立相声的滑稽，是“笑”。早年，马三立贫穷的生活，是“泪”；后来被打成右派，他艰辛的生活，也是“泪”。②运用了对比的手法，强化了表达效果。相声本身的“笑”和马三立生活中的“泪”对比，体现了马三立对相声艺术的挚爱和其生活的艰辛。③是文章的线索。文章紧紧围绕马三立的“笑”与“泪”行文，这是叙事的主要线索。</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分，意思对即可</a:t>
            </a:r>
            <a:r>
              <a:rPr lang="en-US" altLang="zh-CN" sz="2400" b="1" dirty="0" smtClean="0">
                <a:solidFill>
                  <a:srgbClr val="990033"/>
                </a:solidFill>
                <a:latin typeface="宋体" pitchFamily="2" charset="-122"/>
              </a:rPr>
              <a:t>)</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10"/>
          <p:cNvGrpSpPr>
            <a:grpSpLocks/>
          </p:cNvGrpSpPr>
          <p:nvPr/>
        </p:nvGrpSpPr>
        <p:grpSpPr bwMode="auto">
          <a:xfrm>
            <a:off x="1588" y="4581525"/>
            <a:ext cx="609600" cy="2028825"/>
            <a:chOff x="0" y="0"/>
            <a:chExt cx="384" cy="1278"/>
          </a:xfrm>
        </p:grpSpPr>
        <p:pic>
          <p:nvPicPr>
            <p:cNvPr id="1135622"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3562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13562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把握文本题目的好处，可以从题目的意思、使用的手法、在结构上的作用、表达的情感等角度分析。如从内容上来说，“笑与泪”一方面体现的是传主马三立的相声给观众的感受，另一方面也表现了马三立的生活经历等。马三立的相声本身是给观众带来欢笑的，但从马三立的个人生活来看，有一部分时间，他的生活是充满着辛酸的“泪”的。</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10"/>
          <p:cNvGrpSpPr>
            <a:grpSpLocks/>
          </p:cNvGrpSpPr>
          <p:nvPr/>
        </p:nvGrpSpPr>
        <p:grpSpPr bwMode="auto">
          <a:xfrm>
            <a:off x="1588" y="4581525"/>
            <a:ext cx="609600" cy="2028825"/>
            <a:chOff x="0" y="0"/>
            <a:chExt cx="384" cy="1278"/>
          </a:xfrm>
        </p:grpSpPr>
        <p:pic>
          <p:nvPicPr>
            <p:cNvPr id="1136646"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3664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13664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4.</a:t>
            </a:r>
            <a:r>
              <a:rPr lang="zh-CN" altLang="en-US" sz="2400" b="1" dirty="0" smtClean="0">
                <a:latin typeface="宋体" pitchFamily="2" charset="-122"/>
              </a:rPr>
              <a:t>马三立被人们称为“相声泰斗”，他的经历给了我们哪些启示？请结合文本谈谈你的看法。</a:t>
            </a:r>
            <a:r>
              <a:rPr lang="en-US" altLang="zh-CN" sz="2400" b="1" dirty="0" smtClean="0">
                <a:latin typeface="宋体" pitchFamily="2" charset="-122"/>
              </a:rPr>
              <a:t>(8</a:t>
            </a:r>
            <a:r>
              <a:rPr lang="zh-CN" altLang="en-US" sz="2400" b="1" dirty="0" smtClean="0">
                <a:latin typeface="宋体" pitchFamily="2" charset="-122"/>
              </a:rPr>
              <a:t>分</a:t>
            </a:r>
            <a:r>
              <a:rPr lang="en-US" altLang="zh-CN" sz="2400" b="1" dirty="0" smtClean="0">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善于观察并深入生活。马三立善于观察社会生活，从社会生活中找到素材，汲取养分。②敢于创新。马三立致力于相声的整旧创新工作。③坚持自己的风格。虽然生活艰难，但马三立在相声创作上从未丢掉自己的风格，促成了“马派相声”的真正形成。④做事认真而怀有敬畏之心。马三立遵从“门长”的训示，敬畏相声，把为观众演出看成是天大的事情，把观众视为衣食父母。</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分，意思对即可</a:t>
            </a:r>
            <a:r>
              <a:rPr lang="en-US" altLang="zh-CN" sz="2400" b="1" dirty="0" smtClean="0">
                <a:solidFill>
                  <a:srgbClr val="990033"/>
                </a:solidFill>
                <a:latin typeface="宋体" pitchFamily="2" charset="-122"/>
              </a:rPr>
              <a:t>)</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10"/>
          <p:cNvGrpSpPr>
            <a:grpSpLocks/>
          </p:cNvGrpSpPr>
          <p:nvPr/>
        </p:nvGrpSpPr>
        <p:grpSpPr bwMode="auto">
          <a:xfrm>
            <a:off x="1588" y="4581525"/>
            <a:ext cx="609600" cy="2028825"/>
            <a:chOff x="0" y="0"/>
            <a:chExt cx="384" cy="1278"/>
          </a:xfrm>
        </p:grpSpPr>
        <p:pic>
          <p:nvPicPr>
            <p:cNvPr id="1137670"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3767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13767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从不同的角度和层面发掘文本所反映的人生价值和时代精神的能力。回答本题时要注意“启示”这个词语。所谓“启示”，即传主的某些做法体现的人生意义、社会价值等。比如马三立被称为“相声泰斗”的原因之一是他善于从生活中找到相声的素材，而根据现实生活编写的这些相声也深受观众的喜爱，由此我们可以得出要“善于观察并深入生活”这一启示。</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4</a:t>
            </a:r>
            <a:r>
              <a:rPr lang="zh-CN" altLang="en-US" sz="2200" b="1">
                <a:solidFill>
                  <a:srgbClr val="C00000"/>
                </a:solidFill>
                <a:latin typeface="幼圆" pitchFamily="49" charset="-122"/>
                <a:ea typeface="幼圆" pitchFamily="49" charset="-122"/>
              </a:rPr>
              <a:t>讲　鉴赏评价</a:t>
            </a:r>
          </a:p>
        </p:txBody>
      </p:sp>
      <p:grpSp>
        <p:nvGrpSpPr>
          <p:cNvPr id="4" name="Group 10"/>
          <p:cNvGrpSpPr>
            <a:grpSpLocks/>
          </p:cNvGrpSpPr>
          <p:nvPr/>
        </p:nvGrpSpPr>
        <p:grpSpPr bwMode="auto">
          <a:xfrm>
            <a:off x="1588" y="4581525"/>
            <a:ext cx="609600" cy="2028825"/>
            <a:chOff x="0" y="0"/>
            <a:chExt cx="384" cy="1278"/>
          </a:xfrm>
        </p:grpSpPr>
        <p:pic>
          <p:nvPicPr>
            <p:cNvPr id="1138694"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3869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13869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755650" y="2708275"/>
            <a:ext cx="8064500" cy="762000"/>
          </a:xfrm>
          <a:prstGeom prst="rect">
            <a:avLst/>
          </a:prstGeom>
          <a:noFill/>
          <a:ln w="9525">
            <a:noFill/>
            <a:miter lim="800000"/>
            <a:headEnd/>
            <a:tailEnd/>
          </a:ln>
        </p:spPr>
        <p:txBody>
          <a:bodyPr>
            <a:spAutoFit/>
          </a:bodyPr>
          <a:lstStyle/>
          <a:p>
            <a:pPr algn="ctr">
              <a:buFontTx/>
              <a:buNone/>
            </a:pPr>
            <a:r>
              <a:rPr lang="zh-CN" altLang="en-US" sz="4400">
                <a:solidFill>
                  <a:srgbClr val="FF6600"/>
                </a:solidFill>
                <a:latin typeface="黑体" pitchFamily="2" charset="-122"/>
                <a:ea typeface="黑体" pitchFamily="2" charset="-122"/>
              </a:rPr>
              <a:t>第</a:t>
            </a:r>
            <a:r>
              <a:rPr lang="en-US" altLang="zh-CN" sz="4400">
                <a:solidFill>
                  <a:srgbClr val="FF6600"/>
                </a:solidFill>
                <a:latin typeface="黑体" pitchFamily="2" charset="-122"/>
                <a:ea typeface="黑体" pitchFamily="2" charset="-122"/>
              </a:rPr>
              <a:t>5</a:t>
            </a:r>
            <a:r>
              <a:rPr lang="zh-CN" altLang="en-US" sz="4400">
                <a:solidFill>
                  <a:srgbClr val="FF6600"/>
                </a:solidFill>
                <a:latin typeface="黑体" pitchFamily="2" charset="-122"/>
                <a:ea typeface="黑体" pitchFamily="2" charset="-122"/>
              </a:rPr>
              <a:t>讲　探　究</a:t>
            </a:r>
          </a:p>
        </p:txBody>
      </p:sp>
      <p:grpSp>
        <p:nvGrpSpPr>
          <p:cNvPr id="2" name="Group 4"/>
          <p:cNvGrpSpPr>
            <a:grpSpLocks/>
          </p:cNvGrpSpPr>
          <p:nvPr/>
        </p:nvGrpSpPr>
        <p:grpSpPr bwMode="auto">
          <a:xfrm>
            <a:off x="1588" y="777875"/>
            <a:ext cx="609600" cy="2003425"/>
            <a:chOff x="0" y="0"/>
            <a:chExt cx="384" cy="1262"/>
          </a:xfrm>
        </p:grpSpPr>
        <p:pic>
          <p:nvPicPr>
            <p:cNvPr id="1139717"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39718" name="内容占位符 2">
              <a:hlinkClick r:id="rId3" action="ppaction://hlinksldjump"/>
            </p:cNvPr>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真题</a:t>
              </a:r>
              <a:r>
                <a:rPr lang="en-US" b="1" dirty="0">
                  <a:solidFill>
                    <a:schemeClr val="bg1"/>
                  </a:solidFill>
                </a:rPr>
                <a:t>.</a:t>
              </a:r>
            </a:p>
            <a:p>
              <a:pPr>
                <a:lnSpc>
                  <a:spcPts val="2300"/>
                </a:lnSpc>
              </a:pPr>
              <a:r>
                <a:rPr lang="zh-CN" altLang="en-US" sz="2000" b="1" dirty="0">
                  <a:solidFill>
                    <a:schemeClr val="bg1"/>
                  </a:solidFill>
                  <a:ea typeface="幼圆" pitchFamily="49" charset="-122"/>
                </a:rPr>
                <a:t>指导</a:t>
              </a:r>
            </a:p>
          </p:txBody>
        </p:sp>
      </p:grpSp>
      <p:grpSp>
        <p:nvGrpSpPr>
          <p:cNvPr id="3" name="Group 7"/>
          <p:cNvGrpSpPr>
            <a:grpSpLocks/>
          </p:cNvGrpSpPr>
          <p:nvPr/>
        </p:nvGrpSpPr>
        <p:grpSpPr bwMode="auto">
          <a:xfrm>
            <a:off x="1588" y="2674938"/>
            <a:ext cx="609600" cy="1978025"/>
            <a:chOff x="0" y="0"/>
            <a:chExt cx="384" cy="1246"/>
          </a:xfrm>
        </p:grpSpPr>
        <p:pic>
          <p:nvPicPr>
            <p:cNvPr id="1139720" name="Picture 8"/>
            <p:cNvPicPr>
              <a:picLocks noChangeAspect="1" noChangeArrowheads="1"/>
            </p:cNvPicPr>
            <p:nvPr/>
          </p:nvPicPr>
          <p:blipFill>
            <a:blip r:embed="rId4"/>
            <a:srcRect/>
            <a:stretch>
              <a:fillRect/>
            </a:stretch>
          </p:blipFill>
          <p:spPr bwMode="auto">
            <a:xfrm>
              <a:off x="0" y="0"/>
              <a:ext cx="384" cy="1171"/>
            </a:xfrm>
            <a:prstGeom prst="rect">
              <a:avLst/>
            </a:prstGeom>
            <a:noFill/>
            <a:ln w="9525">
              <a:noFill/>
              <a:miter lim="800000"/>
              <a:headEnd/>
              <a:tailEnd/>
            </a:ln>
          </p:spPr>
        </p:pic>
        <p:sp>
          <p:nvSpPr>
            <p:cNvPr id="1139721" name="内容占位符 2">
              <a:hlinkClick r:id="rId5" action="ppaction://hlinksldjump"/>
            </p:cNvPr>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考点</a:t>
              </a:r>
              <a:r>
                <a:rPr lang="en-US" b="1" dirty="0">
                  <a:solidFill>
                    <a:schemeClr val="bg1"/>
                  </a:solidFill>
                </a:rPr>
                <a:t>.</a:t>
              </a:r>
            </a:p>
            <a:p>
              <a:pPr>
                <a:lnSpc>
                  <a:spcPts val="2300"/>
                </a:lnSpc>
              </a:pPr>
              <a:r>
                <a:rPr lang="zh-CN" altLang="en-US" sz="2000" b="1" dirty="0">
                  <a:solidFill>
                    <a:schemeClr val="bg1"/>
                  </a:solidFill>
                  <a:ea typeface="幼圆" pitchFamily="49" charset="-122"/>
                </a:rPr>
                <a:t>技法</a:t>
              </a:r>
            </a:p>
          </p:txBody>
        </p:sp>
      </p:grpSp>
      <p:grpSp>
        <p:nvGrpSpPr>
          <p:cNvPr id="4" name="Group 10"/>
          <p:cNvGrpSpPr>
            <a:grpSpLocks/>
          </p:cNvGrpSpPr>
          <p:nvPr/>
        </p:nvGrpSpPr>
        <p:grpSpPr bwMode="auto">
          <a:xfrm>
            <a:off x="1588" y="4581525"/>
            <a:ext cx="609600" cy="2028825"/>
            <a:chOff x="0" y="0"/>
            <a:chExt cx="384" cy="1278"/>
          </a:xfrm>
        </p:grpSpPr>
        <p:pic>
          <p:nvPicPr>
            <p:cNvPr id="1139723" name="Picture 11"/>
            <p:cNvPicPr>
              <a:picLocks noChangeAspect="1" noChangeArrowheads="1"/>
            </p:cNvPicPr>
            <p:nvPr/>
          </p:nvPicPr>
          <p:blipFill>
            <a:blip r:embed="rId6"/>
            <a:srcRect/>
            <a:stretch>
              <a:fillRect/>
            </a:stretch>
          </p:blipFill>
          <p:spPr bwMode="auto">
            <a:xfrm>
              <a:off x="0" y="0"/>
              <a:ext cx="384" cy="1171"/>
            </a:xfrm>
            <a:prstGeom prst="rect">
              <a:avLst/>
            </a:prstGeom>
            <a:noFill/>
            <a:ln w="9525">
              <a:noFill/>
              <a:miter lim="800000"/>
              <a:headEnd/>
              <a:tailEnd/>
            </a:ln>
          </p:spPr>
        </p:pic>
        <p:sp>
          <p:nvSpPr>
            <p:cNvPr id="1139724" name="内容占位符 2">
              <a:hlinkClick r:id="rId7" action="ppaction://hlinksldjump"/>
            </p:cNvPr>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dirty="0">
                  <a:solidFill>
                    <a:schemeClr val="bg1"/>
                  </a:solidFill>
                  <a:ea typeface="幼圆" pitchFamily="49" charset="-122"/>
                </a:rPr>
                <a:t>训练</a:t>
              </a:r>
              <a:r>
                <a:rPr lang="en-US" b="1" dirty="0">
                  <a:solidFill>
                    <a:schemeClr val="bg1"/>
                  </a:solidFill>
                </a:rPr>
                <a:t>.</a:t>
              </a:r>
            </a:p>
            <a:p>
              <a:pPr>
                <a:lnSpc>
                  <a:spcPts val="2300"/>
                </a:lnSpc>
              </a:pPr>
              <a:r>
                <a:rPr lang="zh-CN" altLang="en-US" sz="2000" b="1" dirty="0">
                  <a:solidFill>
                    <a:schemeClr val="bg1"/>
                  </a:solidFill>
                  <a:ea typeface="幼圆" pitchFamily="49" charset="-122"/>
                </a:rPr>
                <a:t>检测</a:t>
              </a:r>
            </a:p>
          </p:txBody>
        </p:sp>
      </p:grpSp>
      <p:sp>
        <p:nvSpPr>
          <p:cNvPr id="1139725" name="动作按钮: 自定义 7">
            <a:hlinkClick r:id="rId8"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3"/>
                                        </p:tgtEl>
                                      </p:cBhvr>
                                    </p:animEffect>
                                    <p:animScale>
                                      <p:cBhvr>
                                        <p:cTn id="17" dur="250" autoRev="1" fill="hold"/>
                                        <p:tgtEl>
                                          <p:spTgt spid="3"/>
                                        </p:tgtEl>
                                      </p:cBhvr>
                                      <p:by x="105000" y="105000"/>
                                    </p:animScale>
                                  </p:childTnLst>
                                </p:cTn>
                              </p:par>
                            </p:childTnLst>
                          </p:cTn>
                        </p:par>
                        <p:par>
                          <p:cTn id="18" fill="hold">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4"/>
                                        </p:tgtEl>
                                      </p:cBhvr>
                                    </p:animEffect>
                                    <p:animScale>
                                      <p:cBhvr>
                                        <p:cTn id="21"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baseline="-250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baseline="-25000"/>
            </a:p>
          </p:txBody>
        </p:sp>
      </p:grpSp>
      <p:sp>
        <p:nvSpPr>
          <p:cNvPr id="848904"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indent="628650">
              <a:lnSpc>
                <a:spcPts val="3500"/>
              </a:lnSpc>
            </a:pPr>
            <a:r>
              <a:rPr lang="zh-CN" altLang="en-US" sz="2400" b="1" dirty="0" smtClean="0">
                <a:latin typeface="宋体" pitchFamily="2" charset="-122"/>
              </a:rPr>
              <a:t>实用类文本阅读中的“探究能力”与文学类文本阅读中的“探究能力”不同：①从不同的角度和层面发掘文本所反映的人生价值和时代精神；②探讨作者的写作背景和写作意图；③探究文本中的某些问题，提出自己的见解。理解上述三点难度不大，只是其中的“探究”需要进一步明确：要突出深层意蕴、写作背景和写作意图、疑难重点。能力层级为</a:t>
            </a:r>
            <a:r>
              <a:rPr lang="en-US" altLang="zh-CN" sz="2400" b="1" dirty="0" smtClean="0">
                <a:latin typeface="宋体" pitchFamily="2" charset="-122"/>
              </a:rPr>
              <a:t>F</a:t>
            </a:r>
            <a:r>
              <a:rPr lang="zh-CN" altLang="en-US" sz="2400" b="1" dirty="0" smtClean="0">
                <a:latin typeface="宋体" pitchFamily="2" charset="-122"/>
              </a:rPr>
              <a:t>级。</a:t>
            </a:r>
          </a:p>
          <a:p>
            <a:pPr>
              <a:lnSpc>
                <a:spcPts val="3500"/>
              </a:lnSpc>
            </a:pPr>
            <a:endParaRPr lang="zh-CN" altLang="en-US" sz="2400" b="1" dirty="0">
              <a:latin typeface="宋体" pitchFamily="2" charset="-122"/>
            </a:endParaRP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buFontTx/>
              <a:buNone/>
              <a:defRPr/>
            </a:pPr>
            <a:r>
              <a:rPr lang="zh-CN" altLang="en-US" sz="2600" b="1">
                <a:solidFill>
                  <a:schemeClr val="bg1"/>
                </a:solidFill>
                <a:latin typeface="幼圆" pitchFamily="49" charset="-122"/>
                <a:ea typeface="幼圆" pitchFamily="49" charset="-122"/>
              </a:rPr>
              <a:t>考纲在线</a:t>
            </a:r>
          </a:p>
        </p:txBody>
      </p:sp>
      <p:sp>
        <p:nvSpPr>
          <p:cNvPr id="1140746"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48904"/>
                                        </p:tgtEl>
                                        <p:attrNameLst>
                                          <p:attrName>style.visibility</p:attrName>
                                        </p:attrNameLst>
                                      </p:cBhvr>
                                      <p:to>
                                        <p:strVal val="visible"/>
                                      </p:to>
                                    </p:set>
                                    <p:animEffect transition="in" filter="blinds(horizontal)">
                                      <p:cBhvr>
                                        <p:cTn id="12" dur="500"/>
                                        <p:tgtEl>
                                          <p:spTgt spid="848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8904" grpId="0"/>
      <p:bldP spid="12" grpId="0" animBg="1"/>
    </p:bldLst>
  </p:timing>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baseline="-250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baseline="-25000"/>
            </a:p>
          </p:txBody>
        </p:sp>
      </p:grpSp>
      <p:sp>
        <p:nvSpPr>
          <p:cNvPr id="849928"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indent="533400">
              <a:lnSpc>
                <a:spcPts val="3500"/>
              </a:lnSpc>
            </a:pPr>
            <a:r>
              <a:rPr lang="zh-CN" altLang="en-US" sz="2400" b="1" dirty="0" smtClean="0">
                <a:latin typeface="宋体" pitchFamily="2" charset="-122"/>
              </a:rPr>
              <a:t>实用类文本的探究题，一直是近几年高考命题的热点，如</a:t>
            </a:r>
            <a:r>
              <a:rPr lang="en-US" altLang="zh-CN" sz="2400" b="1" dirty="0" smtClean="0">
                <a:latin typeface="宋体" pitchFamily="2" charset="-122"/>
              </a:rPr>
              <a:t>2013—2015</a:t>
            </a:r>
            <a:r>
              <a:rPr lang="zh-CN" altLang="en-US" sz="2400" b="1" dirty="0" smtClean="0">
                <a:latin typeface="宋体" pitchFamily="2" charset="-122"/>
              </a:rPr>
              <a:t>年课标全国卷的最后一题都考了探究题。对于探究题的选材，首选是人物传记，其次是科普文章、人物访谈、消息通讯。探究题是课改的重要体现之一，也是高考题型改革的一大突破；考生也要“与时俱进”，复习好这一考点，夺取这一考点的全面胜利。</a:t>
            </a:r>
          </a:p>
          <a:p>
            <a:pPr>
              <a:lnSpc>
                <a:spcPts val="3500"/>
              </a:lnSpc>
            </a:pPr>
            <a:endParaRPr lang="zh-CN" altLang="en-US" sz="2400" b="1" dirty="0">
              <a:latin typeface="宋体" pitchFamily="2" charset="-122"/>
            </a:endParaRP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buFontTx/>
              <a:buNone/>
              <a:defRPr/>
            </a:pPr>
            <a:r>
              <a:rPr lang="zh-CN" altLang="en-US" sz="2600" b="1">
                <a:solidFill>
                  <a:schemeClr val="bg1"/>
                </a:solidFill>
                <a:latin typeface="幼圆" pitchFamily="49" charset="-122"/>
                <a:ea typeface="幼圆" pitchFamily="49" charset="-122"/>
              </a:rPr>
              <a:t>考情透析</a:t>
            </a:r>
          </a:p>
        </p:txBody>
      </p:sp>
      <p:sp>
        <p:nvSpPr>
          <p:cNvPr id="114177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849928"/>
                                        </p:tgtEl>
                                        <p:attrNameLst>
                                          <p:attrName>style.visibility</p:attrName>
                                        </p:attrNameLst>
                                      </p:cBhvr>
                                      <p:to>
                                        <p:strVal val="visible"/>
                                      </p:to>
                                    </p:set>
                                    <p:animEffect transition="in" filter="diamond(in)">
                                      <p:cBhvr>
                                        <p:cTn id="12" dur="500"/>
                                        <p:tgtEl>
                                          <p:spTgt spid="849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28" grpId="0"/>
      <p:bldP spid="12" grpId="0" animBg="1"/>
    </p:bldLst>
  </p:timing>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sp>
        <p:nvSpPr>
          <p:cNvPr id="3" name="内容占位符 2"/>
          <p:cNvSpPr>
            <a:spLocks noGrp="1"/>
          </p:cNvSpPr>
          <p:nvPr>
            <p:ph idx="4294967295"/>
          </p:nvPr>
        </p:nvSpPr>
        <p:spPr>
          <a:xfrm>
            <a:off x="827088" y="908050"/>
            <a:ext cx="7920037" cy="5399088"/>
          </a:xfrm>
        </p:spPr>
        <p:txBody>
          <a:bodyPr>
            <a:noAutofit/>
          </a:bodyPr>
          <a:lstStyle/>
          <a:p>
            <a:pPr marL="0" indent="622300" algn="ctr" eaLnBrk="1" hangingPunct="1">
              <a:lnSpc>
                <a:spcPts val="3500"/>
              </a:lnSpc>
              <a:spcBef>
                <a:spcPct val="0"/>
              </a:spcBef>
              <a:buFont typeface="Arial" charset="0"/>
              <a:buNone/>
            </a:pPr>
            <a:r>
              <a:rPr lang="en-US" altLang="zh-CN" sz="2400" b="1" dirty="0">
                <a:solidFill>
                  <a:srgbClr val="0033CC"/>
                </a:solidFill>
                <a:effectLst>
                  <a:outerShdw blurRad="38100" dist="38100" dir="2700000" algn="tl">
                    <a:srgbClr val="C0C0C0"/>
                  </a:outerShdw>
                </a:effectLst>
                <a:latin typeface="宋体" pitchFamily="2" charset="-122"/>
              </a:rPr>
              <a:t>—— </a:t>
            </a:r>
            <a:r>
              <a:rPr lang="zh-CN" altLang="en-US" sz="2400" b="1" dirty="0">
                <a:solidFill>
                  <a:srgbClr val="0033CC"/>
                </a:solidFill>
                <a:effectLst>
                  <a:outerShdw blurRad="38100" dist="38100" dir="2700000" algn="tl">
                    <a:srgbClr val="C0C0C0"/>
                  </a:outerShdw>
                </a:effectLst>
                <a:latin typeface="宋体" pitchFamily="2" charset="-122"/>
              </a:rPr>
              <a:t>真题体验 </a:t>
            </a:r>
            <a:r>
              <a:rPr lang="en-US" altLang="zh-CN" sz="2400" b="1" dirty="0">
                <a:solidFill>
                  <a:srgbClr val="0033CC"/>
                </a:solidFill>
                <a:effectLst>
                  <a:outerShdw blurRad="38100" dist="38100" dir="2700000" algn="tl">
                    <a:srgbClr val="C0C0C0"/>
                  </a:outerShdw>
                </a:effectLst>
                <a:latin typeface="宋体" pitchFamily="2" charset="-122"/>
              </a:rPr>
              <a:t>——</a:t>
            </a:r>
            <a:r>
              <a:rPr lang="zh-CN" altLang="en-US" sz="2400" b="1" dirty="0">
                <a:latin typeface="宋体" pitchFamily="2" charset="-122"/>
              </a:rPr>
              <a:t>　</a:t>
            </a:r>
          </a:p>
          <a:p>
            <a:pPr marL="0" indent="0" eaLnBrk="1" hangingPunct="1">
              <a:lnSpc>
                <a:spcPts val="3500"/>
              </a:lnSpc>
              <a:spcBef>
                <a:spcPct val="0"/>
              </a:spcBef>
              <a:buNone/>
            </a:pPr>
            <a:r>
              <a:rPr lang="zh-CN" altLang="en-US" sz="2400" b="1" dirty="0" smtClean="0">
                <a:latin typeface="宋体" pitchFamily="2" charset="-122"/>
              </a:rPr>
              <a:t>［</a:t>
            </a:r>
            <a:r>
              <a:rPr lang="en-US" altLang="zh-CN" sz="2400" b="1" dirty="0" smtClean="0">
                <a:latin typeface="宋体" pitchFamily="2" charset="-122"/>
              </a:rPr>
              <a:t>2014·</a:t>
            </a:r>
            <a:r>
              <a:rPr lang="zh-CN" altLang="en-US" sz="2400" b="1" dirty="0" smtClean="0">
                <a:latin typeface="宋体" pitchFamily="2" charset="-122"/>
              </a:rPr>
              <a:t>新课标全国卷</a:t>
            </a:r>
            <a:r>
              <a:rPr lang="en-US" altLang="zh-CN" sz="2400" b="1" dirty="0" smtClean="0">
                <a:latin typeface="宋体" pitchFamily="2" charset="-122"/>
              </a:rPr>
              <a:t>Ⅰ</a:t>
            </a:r>
            <a:r>
              <a:rPr lang="zh-CN" altLang="en-US" sz="2400" b="1" dirty="0" smtClean="0">
                <a:latin typeface="宋体" pitchFamily="2" charset="-122"/>
              </a:rPr>
              <a:t>］阅读下面的文字，完成问题。</a:t>
            </a:r>
            <a:r>
              <a:rPr lang="en-US" altLang="zh-CN" sz="2400" b="1" dirty="0" smtClean="0">
                <a:latin typeface="宋体" pitchFamily="2" charset="-122"/>
              </a:rPr>
              <a:t>(25</a:t>
            </a:r>
            <a:r>
              <a:rPr lang="zh-CN" altLang="en-US" sz="2400" b="1" dirty="0" smtClean="0">
                <a:latin typeface="宋体" pitchFamily="2" charset="-122"/>
              </a:rPr>
              <a:t>分</a:t>
            </a:r>
            <a:r>
              <a:rPr lang="en-US" altLang="zh-CN" sz="2400" b="1" dirty="0" smtClean="0">
                <a:latin typeface="宋体" pitchFamily="2" charset="-122"/>
              </a:rPr>
              <a:t>)</a:t>
            </a:r>
          </a:p>
          <a:p>
            <a:pPr marL="0" indent="622300" algn="ctr" eaLnBrk="1" hangingPunct="1">
              <a:lnSpc>
                <a:spcPts val="3500"/>
              </a:lnSpc>
              <a:spcBef>
                <a:spcPct val="0"/>
              </a:spcBef>
              <a:buNone/>
            </a:pPr>
            <a:r>
              <a:rPr lang="zh-CN" altLang="en-US" sz="2400" b="1" dirty="0" smtClean="0">
                <a:latin typeface="宋体" pitchFamily="2" charset="-122"/>
              </a:rPr>
              <a:t>科学巨人玻尔</a:t>
            </a:r>
          </a:p>
          <a:p>
            <a:pPr marL="0" indent="622300" eaLnBrk="1" hangingPunct="1">
              <a:lnSpc>
                <a:spcPts val="3500"/>
              </a:lnSpc>
              <a:spcBef>
                <a:spcPct val="0"/>
              </a:spcBef>
              <a:buNone/>
            </a:pPr>
            <a:r>
              <a:rPr lang="en-US" altLang="zh-CN" sz="2400" b="1" dirty="0" smtClean="0">
                <a:latin typeface="宋体" pitchFamily="2" charset="-122"/>
              </a:rPr>
              <a:t>1927</a:t>
            </a:r>
            <a:r>
              <a:rPr lang="zh-CN" altLang="en-US" sz="2400" b="1" dirty="0" smtClean="0">
                <a:latin typeface="宋体" pitchFamily="2" charset="-122"/>
              </a:rPr>
              <a:t>年，第五届索尔维物理学会议在布鲁塞尔召开，激烈的辩论很快就变成了一场爱因斯坦与玻尔之间的“决斗”。这场辩论在三年后的第六届索尔维会议上战火再续，玻尔获得胜利，他所代表的哥本哈根学派因此获得了大多数物理学家的认同，他们对量子力学的解释也被奉为正统解释。这次辩论就是著名的“爱因斯坦－玻尔论战”，有人称之为物理学史上的“巅峰对决”。</a:t>
            </a:r>
          </a:p>
        </p:txBody>
      </p:sp>
      <p:grpSp>
        <p:nvGrpSpPr>
          <p:cNvPr id="4" name="Group 4"/>
          <p:cNvGrpSpPr>
            <a:grpSpLocks/>
          </p:cNvGrpSpPr>
          <p:nvPr/>
        </p:nvGrpSpPr>
        <p:grpSpPr bwMode="auto">
          <a:xfrm>
            <a:off x="1588" y="777875"/>
            <a:ext cx="609600" cy="2003425"/>
            <a:chOff x="0" y="0"/>
            <a:chExt cx="384" cy="1262"/>
          </a:xfrm>
        </p:grpSpPr>
        <p:pic>
          <p:nvPicPr>
            <p:cNvPr id="1142790"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4279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14279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blinds(horizontal)">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sp>
        <p:nvSpPr>
          <p:cNvPr id="3" name="内容占位符 2"/>
          <p:cNvSpPr>
            <a:spLocks noGrp="1"/>
          </p:cNvSpPr>
          <p:nvPr>
            <p:ph idx="4294967295"/>
          </p:nvPr>
        </p:nvSpPr>
        <p:spPr>
          <a:xfrm>
            <a:off x="792163" y="936625"/>
            <a:ext cx="7920037" cy="5399088"/>
          </a:xfrm>
        </p:spPr>
        <p:txBody>
          <a:bodyPr>
            <a:noAutofit/>
          </a:bodyPr>
          <a:lstStyle/>
          <a:p>
            <a:pPr marL="0" indent="628650" eaLnBrk="1" hangingPunct="1">
              <a:lnSpc>
                <a:spcPts val="3500"/>
              </a:lnSpc>
              <a:spcBef>
                <a:spcPct val="0"/>
              </a:spcBef>
              <a:buNone/>
            </a:pPr>
            <a:r>
              <a:rPr lang="zh-CN" altLang="en-US" sz="2400" b="1" dirty="0" smtClean="0">
                <a:latin typeface="宋体" pitchFamily="2" charset="-122"/>
              </a:rPr>
              <a:t>爱因斯坦和玻尔这两位科学巨人的背后，是现代物理学的两大基础理论</a:t>
            </a:r>
            <a:r>
              <a:rPr lang="en-US" altLang="zh-CN" sz="2400" b="1" dirty="0" smtClean="0">
                <a:latin typeface="宋体" pitchFamily="2" charset="-122"/>
              </a:rPr>
              <a:t>——</a:t>
            </a:r>
            <a:r>
              <a:rPr lang="zh-CN" altLang="en-US" sz="2400" b="1" dirty="0" smtClean="0">
                <a:latin typeface="宋体" pitchFamily="2" charset="-122"/>
              </a:rPr>
              <a:t>相对论和量子力学。他们的争论旷日持久，几乎所有理论物理学家都被吸引并参与进来，乐此不疲。尽管两人的科学理论和思想观点始终没能调和，但他们却结下了长达数十年的友谊。玻尔高度评价他与爱因斯坦的学术之争，认为它是自己“许多新思想产生的源泉”。爱因斯坦也称赞说：“很少有谁像玻尔那样，对隐秘的事物具有如此敏锐的直觉，同时又兼有如此强有力的批判能力。他是我们时代科学领域伟大的发现者之一。”</a:t>
            </a:r>
          </a:p>
          <a:p>
            <a:pPr marL="0" indent="628650" eaLnBrk="1" hangingPunct="1">
              <a:lnSpc>
                <a:spcPts val="3500"/>
              </a:lnSpc>
              <a:spcBef>
                <a:spcPct val="0"/>
              </a:spcBef>
              <a:buNone/>
            </a:pPr>
            <a:r>
              <a:rPr lang="zh-CN" altLang="en-US" sz="2400" b="1" dirty="0" smtClean="0">
                <a:latin typeface="宋体" pitchFamily="2" charset="-122"/>
              </a:rPr>
              <a:t>与爱因斯坦更个性化的独自研究不同，玻尔周围聚集着许多杰出的理论物理学家。他不但有革新的勇气，更是一位伟大的伯乐。他为量子物理学培养和组织了一支创新</a:t>
            </a:r>
            <a:endParaRPr lang="zh-CN" altLang="en-US" sz="2400" b="1" dirty="0">
              <a:latin typeface="宋体" pitchFamily="2" charset="-122"/>
            </a:endParaRPr>
          </a:p>
        </p:txBody>
      </p:sp>
      <p:grpSp>
        <p:nvGrpSpPr>
          <p:cNvPr id="4" name="Group 4"/>
          <p:cNvGrpSpPr>
            <a:grpSpLocks/>
          </p:cNvGrpSpPr>
          <p:nvPr/>
        </p:nvGrpSpPr>
        <p:grpSpPr bwMode="auto">
          <a:xfrm>
            <a:off x="1588" y="777875"/>
            <a:ext cx="609600" cy="2003425"/>
            <a:chOff x="0" y="0"/>
            <a:chExt cx="384" cy="1262"/>
          </a:xfrm>
        </p:grpSpPr>
        <p:pic>
          <p:nvPicPr>
            <p:cNvPr id="1143814"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4381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14381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587" name="内容占位符 2"/>
          <p:cNvSpPr>
            <a:spLocks noGrp="1"/>
          </p:cNvSpPr>
          <p:nvPr>
            <p:ph idx="4294967295"/>
          </p:nvPr>
        </p:nvSpPr>
        <p:spPr>
          <a:xfrm>
            <a:off x="785786" y="958870"/>
            <a:ext cx="8072494" cy="5399088"/>
          </a:xfrm>
        </p:spPr>
        <p:txBody>
          <a:bodyPr/>
          <a:lstStyle/>
          <a:p>
            <a:pPr marL="0" indent="0" eaLnBrk="1" hangingPunct="1">
              <a:lnSpc>
                <a:spcPts val="3500"/>
              </a:lnSpc>
              <a:spcBef>
                <a:spcPct val="0"/>
              </a:spcBef>
              <a:buNone/>
            </a:pPr>
            <a:r>
              <a:rPr lang="zh-CN" altLang="en-US" sz="2400" b="1" dirty="0" smtClean="0">
                <a:latin typeface="宋体" pitchFamily="2" charset="-122"/>
              </a:rPr>
              <a:t>为现实的存在，因此对作品的接受具有艺术本体的意义，也就是说，接受者也是艺术创作的主体之一。</a:t>
            </a:r>
            <a:endParaRPr lang="en-US" altLang="zh-CN" sz="2400" b="1" dirty="0" smtClean="0">
              <a:latin typeface="宋体" pitchFamily="2" charset="-122"/>
            </a:endParaRPr>
          </a:p>
          <a:p>
            <a:pPr marL="0" indent="627063" eaLnBrk="1" hangingPunct="1">
              <a:lnSpc>
                <a:spcPts val="3500"/>
              </a:lnSpc>
              <a:spcBef>
                <a:spcPct val="0"/>
              </a:spcBef>
              <a:buNone/>
            </a:pPr>
            <a:r>
              <a:rPr lang="zh-CN" altLang="en-US" sz="2400" b="1" dirty="0" smtClean="0">
                <a:latin typeface="宋体" pitchFamily="2" charset="-122"/>
              </a:rPr>
              <a:t>艺术文本即作品对于接受者来说具有什么意义呢？接受美学的创始人、德国的伊瑟尔说艺术文本是一个“召唤结构”，因为文本有“空白”“空缺”“否定”三个要素。所谓“空白”，是说它有一些东西没有表达出来，作者有意不写或不明写，要接受者用自己的生活经验与想象去补充；所谓“空缺”，是语言结构造成的各个图像间的空白，接受者在阅读文本时要把一个个句子表现的图像片断连接起来，整合成一个有机的图像系统；所谓“否定”，指文本对接受者生活的现实具有否定的功能，它能引导接受者</a:t>
            </a:r>
          </a:p>
        </p:txBody>
      </p:sp>
      <p:sp>
        <p:nvSpPr>
          <p:cNvPr id="1219588" name="动作按钮: 自定义 5">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0" y="0"/>
            <a:chExt cx="384" cy="1262"/>
          </a:xfrm>
        </p:grpSpPr>
        <p:pic>
          <p:nvPicPr>
            <p:cNvPr id="1219590" name="Picture 5"/>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1959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1026"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281028"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fontAlgn="b">
              <a:lnSpc>
                <a:spcPts val="3500"/>
              </a:lnSpc>
            </a:pPr>
            <a:r>
              <a:rPr lang="zh-CN" altLang="en-US" sz="2400" b="1" dirty="0" smtClean="0">
                <a:latin typeface="宋体" pitchFamily="2" charset="-122"/>
              </a:rPr>
              <a:t>一、</a:t>
            </a:r>
            <a:r>
              <a:rPr lang="en-US" altLang="zh-CN" sz="2400" b="1" dirty="0" smtClean="0">
                <a:latin typeface="宋体" pitchFamily="2" charset="-122"/>
              </a:rPr>
              <a:t>[2015·</a:t>
            </a:r>
            <a:r>
              <a:rPr lang="zh-CN" altLang="en-US" sz="2400" b="1" dirty="0" smtClean="0">
                <a:latin typeface="宋体" pitchFamily="2" charset="-122"/>
              </a:rPr>
              <a:t>全国卷</a:t>
            </a:r>
            <a:r>
              <a:rPr lang="en-US" altLang="zh-CN" sz="2400" b="1" dirty="0" smtClean="0">
                <a:latin typeface="宋体" pitchFamily="2" charset="-122"/>
              </a:rPr>
              <a:t>Ⅰ]</a:t>
            </a:r>
            <a:r>
              <a:rPr lang="zh-CN" altLang="en-US" sz="2400" b="1" dirty="0" smtClean="0">
                <a:latin typeface="宋体" pitchFamily="2" charset="-122"/>
              </a:rPr>
              <a:t>阅读下面的文字，完成</a:t>
            </a:r>
            <a:r>
              <a:rPr lang="en-US" altLang="zh-CN" sz="2400" b="1" dirty="0" smtClean="0">
                <a:latin typeface="宋体" pitchFamily="2" charset="-122"/>
              </a:rPr>
              <a:t>1</a:t>
            </a:r>
            <a:r>
              <a:rPr lang="zh-CN" altLang="en-US" sz="2400" b="1" dirty="0" smtClean="0">
                <a:latin typeface="宋体" pitchFamily="2" charset="-122"/>
              </a:rPr>
              <a:t>～</a:t>
            </a:r>
            <a:r>
              <a:rPr lang="en-US" altLang="zh-CN" sz="2400" b="1" dirty="0" smtClean="0">
                <a:latin typeface="宋体" pitchFamily="2" charset="-122"/>
              </a:rPr>
              <a:t>3</a:t>
            </a:r>
            <a:r>
              <a:rPr lang="zh-CN" altLang="en-US" sz="2400" b="1" dirty="0" smtClean="0">
                <a:latin typeface="宋体" pitchFamily="2" charset="-122"/>
              </a:rPr>
              <a:t>题。</a:t>
            </a:r>
          </a:p>
          <a:p>
            <a:pPr indent="627063" fontAlgn="b">
              <a:lnSpc>
                <a:spcPts val="3500"/>
              </a:lnSpc>
            </a:pPr>
            <a:r>
              <a:rPr lang="zh-CN" altLang="en-US" sz="2400" b="1" dirty="0" smtClean="0">
                <a:latin typeface="宋体" pitchFamily="2" charset="-122"/>
              </a:rPr>
              <a:t>宋代的农业、手工业、商业在唐代的基础上又有了新的发展，特别是商品经济出现了空前的繁荣。在此背景下，宋代的货币流通和信用进入迅速发展时期，开创了古代金融的新篇章。</a:t>
            </a:r>
          </a:p>
          <a:p>
            <a:pPr indent="627063" fontAlgn="b">
              <a:lnSpc>
                <a:spcPts val="3500"/>
              </a:lnSpc>
            </a:pPr>
            <a:r>
              <a:rPr lang="zh-CN" altLang="en-US" sz="2400" b="1" dirty="0" smtClean="0">
                <a:latin typeface="宋体" pitchFamily="2" charset="-122"/>
              </a:rPr>
              <a:t>宋代在信用形式和信用工具方面都呈现出新的特点。信用形式有借贷、质、押、典、赊买赊卖等多种形式。借贷分为政府借贷和私人借贷。政府借贷主要表现为赈贷的形式，在紧急情况下通过贷给百姓粮食或种子的方式，帮助他们度过困境。私人借贷多为高利贷，它可以解决社会分化和“钱荒”带来的平民百姓资金严重不足的问题，满足特殊支付和燃眉之急的需要。质、押是借贷的担保形式，</a:t>
            </a:r>
          </a:p>
        </p:txBody>
      </p:sp>
      <p:grpSp>
        <p:nvGrpSpPr>
          <p:cNvPr id="2" name="Group 10"/>
          <p:cNvGrpSpPr>
            <a:grpSpLocks/>
          </p:cNvGrpSpPr>
          <p:nvPr/>
        </p:nvGrpSpPr>
        <p:grpSpPr bwMode="auto">
          <a:xfrm>
            <a:off x="1588" y="4581525"/>
            <a:ext cx="609600" cy="2028825"/>
            <a:chOff x="0" y="0"/>
            <a:chExt cx="384" cy="1278"/>
          </a:xfrm>
        </p:grpSpPr>
        <p:pic>
          <p:nvPicPr>
            <p:cNvPr id="1281030"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8103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dirty="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81028"/>
                                        </p:tgtEl>
                                        <p:attrNameLst>
                                          <p:attrName>style.visibility</p:attrName>
                                        </p:attrNameLst>
                                      </p:cBhvr>
                                      <p:to>
                                        <p:strVal val="visible"/>
                                      </p:to>
                                    </p:set>
                                    <p:anim calcmode="lin" valueType="num">
                                      <p:cBhvr additive="base">
                                        <p:cTn id="13" dur="500" fill="hold"/>
                                        <p:tgtEl>
                                          <p:spTgt spid="1281028"/>
                                        </p:tgtEl>
                                        <p:attrNameLst>
                                          <p:attrName>ppt_x</p:attrName>
                                        </p:attrNameLst>
                                      </p:cBhvr>
                                      <p:tavLst>
                                        <p:tav tm="0">
                                          <p:val>
                                            <p:strVal val="#ppt_x"/>
                                          </p:val>
                                        </p:tav>
                                        <p:tav tm="100000">
                                          <p:val>
                                            <p:strVal val="#ppt_x"/>
                                          </p:val>
                                        </p:tav>
                                      </p:tavLst>
                                    </p:anim>
                                    <p:anim calcmode="lin" valueType="num">
                                      <p:cBhvr additive="base">
                                        <p:cTn id="14" dur="500" fill="hold"/>
                                        <p:tgtEl>
                                          <p:spTgt spid="128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028" grpId="0"/>
    </p:bldLst>
  </p:timing>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sp>
        <p:nvSpPr>
          <p:cNvPr id="3" name="内容占位符 2"/>
          <p:cNvSpPr>
            <a:spLocks noGrp="1"/>
          </p:cNvSpPr>
          <p:nvPr>
            <p:ph idx="4294967295"/>
          </p:nvPr>
        </p:nvSpPr>
        <p:spPr>
          <a:xfrm>
            <a:off x="792163" y="936625"/>
            <a:ext cx="7920037" cy="5399088"/>
          </a:xfrm>
        </p:spPr>
        <p:txBody>
          <a:bodyPr>
            <a:noAutofit/>
          </a:bodyPr>
          <a:lstStyle/>
          <a:p>
            <a:pPr marL="0" indent="90488" eaLnBrk="1" hangingPunct="1">
              <a:lnSpc>
                <a:spcPts val="3500"/>
              </a:lnSpc>
              <a:spcBef>
                <a:spcPct val="0"/>
              </a:spcBef>
              <a:buNone/>
            </a:pPr>
            <a:r>
              <a:rPr lang="zh-CN" altLang="en-US" sz="2400" b="1" dirty="0" smtClean="0">
                <a:latin typeface="宋体" pitchFamily="2" charset="-122"/>
              </a:rPr>
              <a:t>发展的队伍，人们称之为“哥本哈根学派”。后来的诺贝尔物理学奖获得者玻恩、海森伯、泡利以及狄拉克等都曾是其主要成员。</a:t>
            </a:r>
          </a:p>
          <a:p>
            <a:pPr marL="0" indent="628650" eaLnBrk="1" hangingPunct="1">
              <a:lnSpc>
                <a:spcPts val="3500"/>
              </a:lnSpc>
              <a:spcBef>
                <a:spcPct val="0"/>
              </a:spcBef>
              <a:buNone/>
            </a:pPr>
            <a:r>
              <a:rPr lang="zh-CN" altLang="en-US" sz="2400" b="1" dirty="0" smtClean="0">
                <a:latin typeface="宋体" pitchFamily="2" charset="-122"/>
              </a:rPr>
              <a:t>哥本哈根学派活动的大本营就是哥本哈根理论物理研究所。该所是玻尔在</a:t>
            </a:r>
            <a:r>
              <a:rPr lang="en-US" altLang="zh-CN" sz="2400" b="1" dirty="0" smtClean="0">
                <a:latin typeface="宋体" pitchFamily="2" charset="-122"/>
              </a:rPr>
              <a:t>1917</a:t>
            </a:r>
            <a:r>
              <a:rPr lang="zh-CN" altLang="en-US" sz="2400" b="1" dirty="0" smtClean="0">
                <a:latin typeface="宋体" pitchFamily="2" charset="-122"/>
              </a:rPr>
              <a:t>年申请，并于</a:t>
            </a:r>
            <a:r>
              <a:rPr lang="en-US" altLang="zh-CN" sz="2400" b="1" dirty="0" smtClean="0">
                <a:latin typeface="宋体" pitchFamily="2" charset="-122"/>
              </a:rPr>
              <a:t>1921</a:t>
            </a:r>
            <a:r>
              <a:rPr lang="zh-CN" altLang="en-US" sz="2400" b="1" dirty="0" smtClean="0">
                <a:latin typeface="宋体" pitchFamily="2" charset="-122"/>
              </a:rPr>
              <a:t>年正式成立的。他以著名科学家的身份为研究所做担保，筹集了大量资金。在任所长的</a:t>
            </a:r>
            <a:r>
              <a:rPr lang="en-US" altLang="zh-CN" sz="2400" b="1" dirty="0" smtClean="0">
                <a:latin typeface="宋体" pitchFamily="2" charset="-122"/>
              </a:rPr>
              <a:t>40</a:t>
            </a:r>
            <a:r>
              <a:rPr lang="zh-CN" altLang="en-US" sz="2400" b="1" dirty="0" smtClean="0">
                <a:latin typeface="宋体" pitchFamily="2" charset="-122"/>
              </a:rPr>
              <a:t>年间，他以特有的人格魅力，吸引了世界各地的青年才俊，使研究所成为当时全世界最重要、最活跃的量子力学研究中心。这里先后培养了</a:t>
            </a:r>
            <a:r>
              <a:rPr lang="en-US" altLang="zh-CN" sz="2400" b="1" dirty="0" smtClean="0">
                <a:latin typeface="宋体" pitchFamily="2" charset="-122"/>
              </a:rPr>
              <a:t>600</a:t>
            </a:r>
            <a:r>
              <a:rPr lang="zh-CN" altLang="en-US" sz="2400" b="1" dirty="0" smtClean="0">
                <a:latin typeface="宋体" pitchFamily="2" charset="-122"/>
              </a:rPr>
              <a:t>多名物理学家。玻尔使这个科学家群体中的每个个体的力量发挥到极致，形成了以集体讨论和自由探索为特征的研究风格。他还经常在此举办非公开的小型年会，邀请各国著名的物理学家</a:t>
            </a:r>
            <a:endParaRPr lang="zh-CN" altLang="en-US" sz="2400" b="1" dirty="0">
              <a:latin typeface="宋体" pitchFamily="2" charset="-122"/>
            </a:endParaRPr>
          </a:p>
        </p:txBody>
      </p:sp>
      <p:grpSp>
        <p:nvGrpSpPr>
          <p:cNvPr id="4" name="Group 4"/>
          <p:cNvGrpSpPr>
            <a:grpSpLocks/>
          </p:cNvGrpSpPr>
          <p:nvPr/>
        </p:nvGrpSpPr>
        <p:grpSpPr bwMode="auto">
          <a:xfrm>
            <a:off x="1588" y="777875"/>
            <a:ext cx="609600" cy="2003425"/>
            <a:chOff x="0" y="0"/>
            <a:chExt cx="384" cy="1262"/>
          </a:xfrm>
        </p:grpSpPr>
        <p:pic>
          <p:nvPicPr>
            <p:cNvPr id="1144838"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4483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14484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sp>
        <p:nvSpPr>
          <p:cNvPr id="3" name="内容占位符 2"/>
          <p:cNvSpPr>
            <a:spLocks noGrp="1"/>
          </p:cNvSpPr>
          <p:nvPr>
            <p:ph idx="4294967295"/>
          </p:nvPr>
        </p:nvSpPr>
        <p:spPr>
          <a:xfrm>
            <a:off x="792163" y="936625"/>
            <a:ext cx="7920037" cy="5399088"/>
          </a:xfrm>
        </p:spPr>
        <p:txBody>
          <a:bodyPr>
            <a:noAutofit/>
          </a:bodyPr>
          <a:lstStyle/>
          <a:p>
            <a:pPr marL="0" indent="90488" eaLnBrk="1" hangingPunct="1">
              <a:lnSpc>
                <a:spcPts val="3500"/>
              </a:lnSpc>
              <a:spcBef>
                <a:spcPct val="0"/>
              </a:spcBef>
              <a:buNone/>
            </a:pPr>
            <a:r>
              <a:rPr lang="zh-CN" altLang="en-US" sz="2400" b="1" dirty="0" smtClean="0">
                <a:latin typeface="宋体" pitchFamily="2" charset="-122"/>
              </a:rPr>
              <a:t>出席，相互学习，启发交流。这里没有论资排辈，只有挑战与争鸣，形成了富有激情和活力、不断进取的学术精神，人们誉之为“哥本哈根精神”，这种精神至今仍在科学研究领域受到推崇。量子力学每前进一步，或多或少都与这个学派科学家的合作研究有关。可以说，玻尔领导的哥本哈根学派具备了一个科学学派应有的优秀特质。</a:t>
            </a:r>
          </a:p>
          <a:p>
            <a:pPr marL="0" indent="628650" eaLnBrk="1" hangingPunct="1">
              <a:lnSpc>
                <a:spcPts val="3500"/>
              </a:lnSpc>
              <a:spcBef>
                <a:spcPct val="0"/>
              </a:spcBef>
              <a:buNone/>
            </a:pPr>
            <a:r>
              <a:rPr lang="zh-CN" altLang="en-US" sz="2400" b="1" dirty="0" smtClean="0">
                <a:latin typeface="宋体" pitchFamily="2" charset="-122"/>
              </a:rPr>
              <a:t>希特勒上台后，玻尔以访问德国为名，暗地调查德国科学家的安全情况，然后设法把可能受到迫害的犹太科学家转移到安全地方。他还积极创立和参加丹麦救援组织，尽力帮助逃到哥本哈根的科学家与其他难民。</a:t>
            </a:r>
            <a:endParaRPr lang="en-US" altLang="zh-CN" sz="2400" b="1" dirty="0" smtClean="0">
              <a:latin typeface="宋体" pitchFamily="2" charset="-122"/>
            </a:endParaRPr>
          </a:p>
          <a:p>
            <a:pPr marL="0" indent="628650" eaLnBrk="1" hangingPunct="1">
              <a:lnSpc>
                <a:spcPts val="3500"/>
              </a:lnSpc>
              <a:spcBef>
                <a:spcPct val="0"/>
              </a:spcBef>
              <a:buNone/>
            </a:pPr>
            <a:r>
              <a:rPr lang="zh-CN" altLang="en-US" sz="2400" b="1" dirty="0" smtClean="0">
                <a:latin typeface="宋体" pitchFamily="2" charset="-122"/>
              </a:rPr>
              <a:t>德国纳粹控制丹麦后，玻尔起初留在国内，与抗敌组织保持密切联系。他一贯的不合作态度，令纳粹非常恼火。</a:t>
            </a:r>
          </a:p>
          <a:p>
            <a:pPr marL="0" indent="90488" eaLnBrk="1" hangingPunct="1">
              <a:lnSpc>
                <a:spcPts val="3500"/>
              </a:lnSpc>
              <a:spcBef>
                <a:spcPct val="0"/>
              </a:spcBef>
              <a:buNone/>
            </a:pPr>
            <a:endParaRPr lang="zh-CN" altLang="en-US" sz="2400" b="1" dirty="0">
              <a:latin typeface="宋体" pitchFamily="2" charset="-122"/>
            </a:endParaRPr>
          </a:p>
        </p:txBody>
      </p:sp>
      <p:grpSp>
        <p:nvGrpSpPr>
          <p:cNvPr id="4" name="Group 4"/>
          <p:cNvGrpSpPr>
            <a:grpSpLocks/>
          </p:cNvGrpSpPr>
          <p:nvPr/>
        </p:nvGrpSpPr>
        <p:grpSpPr bwMode="auto">
          <a:xfrm>
            <a:off x="1588" y="777875"/>
            <a:ext cx="609600" cy="2003425"/>
            <a:chOff x="0" y="0"/>
            <a:chExt cx="384" cy="1262"/>
          </a:xfrm>
        </p:grpSpPr>
        <p:pic>
          <p:nvPicPr>
            <p:cNvPr id="1145862"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4586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14586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ts val="3500"/>
              </a:lnSpc>
              <a:spcBef>
                <a:spcPct val="0"/>
              </a:spcBef>
              <a:buNone/>
            </a:pPr>
            <a:r>
              <a:rPr lang="en-US" altLang="zh-CN" sz="2400" b="1" dirty="0" smtClean="0">
                <a:latin typeface="宋体" pitchFamily="2" charset="-122"/>
              </a:rPr>
              <a:t>1943</a:t>
            </a:r>
            <a:r>
              <a:rPr lang="zh-CN" altLang="en-US" sz="2400" b="1" dirty="0" smtClean="0">
                <a:latin typeface="宋体" pitchFamily="2" charset="-122"/>
              </a:rPr>
              <a:t>年玻尔受到纳粹分子的威胁，他冒险出逃，历尽艰险，辗转到达美国。在美期间，为抗击法西斯，他曾参加原子弹的研制工作。在研制过程中，他就考虑到这一研究成果对未来世界的影响，并曾多次接触英美首脑，建议他们及早与苏联达成控制原子武器的协议，但没有成功。</a:t>
            </a:r>
          </a:p>
          <a:p>
            <a:pPr marL="0" indent="628650" eaLnBrk="1" hangingPunct="1">
              <a:lnSpc>
                <a:spcPts val="3500"/>
              </a:lnSpc>
              <a:spcBef>
                <a:spcPct val="0"/>
              </a:spcBef>
              <a:buNone/>
            </a:pPr>
            <a:r>
              <a:rPr lang="zh-CN" altLang="en-US" sz="2400" b="1" dirty="0" smtClean="0">
                <a:latin typeface="宋体" pitchFamily="2" charset="-122"/>
              </a:rPr>
              <a:t>二战后，玻尔积极倡导和实施国际的科学合作。</a:t>
            </a:r>
            <a:r>
              <a:rPr lang="en-US" altLang="zh-CN" sz="2400" b="1" dirty="0" smtClean="0">
                <a:latin typeface="宋体" pitchFamily="2" charset="-122"/>
              </a:rPr>
              <a:t>1957</a:t>
            </a:r>
            <a:r>
              <a:rPr lang="zh-CN" altLang="en-US" sz="2400" b="1" dirty="0" smtClean="0">
                <a:latin typeface="宋体" pitchFamily="2" charset="-122"/>
              </a:rPr>
              <a:t>年，美国福特基金会将第一届“原子为了和平”奖授予玻尔，以表彰他“在全世界迫切需要的原则上，以友好的精神进行科学探索，在和平利用原子能以满足人类需要方面做出了榜样”。</a:t>
            </a:r>
          </a:p>
          <a:p>
            <a:pPr marL="0" indent="0"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摘编自邹丽焱</a:t>
            </a:r>
            <a:r>
              <a:rPr lang="en-US" altLang="zh-CN" sz="2400" b="1" dirty="0" smtClean="0">
                <a:latin typeface="宋体" pitchFamily="2" charset="-122"/>
              </a:rPr>
              <a:t>《</a:t>
            </a:r>
            <a:r>
              <a:rPr lang="zh-CN" altLang="en-US" sz="2400" b="1" dirty="0" smtClean="0">
                <a:latin typeface="宋体" pitchFamily="2" charset="-122"/>
              </a:rPr>
              <a:t>玻尔传</a:t>
            </a:r>
            <a:r>
              <a:rPr lang="en-US" altLang="zh-CN" sz="2400" b="1" dirty="0" smtClean="0">
                <a:latin typeface="宋体" pitchFamily="2" charset="-122"/>
              </a:rPr>
              <a:t>》)</a:t>
            </a:r>
          </a:p>
          <a:p>
            <a:pPr marL="0" indent="0" eaLnBrk="1" hangingPunct="1">
              <a:lnSpc>
                <a:spcPts val="3500"/>
              </a:lnSpc>
              <a:spcBef>
                <a:spcPct val="0"/>
              </a:spcBef>
              <a:buNone/>
            </a:pPr>
            <a:endParaRPr lang="en-US" altLang="zh-CN" sz="2400" b="1" dirty="0">
              <a:latin typeface="宋体" pitchFamily="2" charset="-122"/>
            </a:endParaRPr>
          </a:p>
        </p:txBody>
      </p:sp>
      <p:grpSp>
        <p:nvGrpSpPr>
          <p:cNvPr id="4" name="Group 4"/>
          <p:cNvGrpSpPr>
            <a:grpSpLocks/>
          </p:cNvGrpSpPr>
          <p:nvPr/>
        </p:nvGrpSpPr>
        <p:grpSpPr bwMode="auto">
          <a:xfrm>
            <a:off x="1588" y="777875"/>
            <a:ext cx="609600" cy="2003425"/>
            <a:chOff x="0" y="0"/>
            <a:chExt cx="384" cy="1262"/>
          </a:xfrm>
        </p:grpSpPr>
        <p:pic>
          <p:nvPicPr>
            <p:cNvPr id="1146886"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4688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14688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sp>
        <p:nvSpPr>
          <p:cNvPr id="3" name="内容占位符 2"/>
          <p:cNvSpPr>
            <a:spLocks noGrp="1"/>
          </p:cNvSpPr>
          <p:nvPr>
            <p:ph idx="4294967295"/>
          </p:nvPr>
        </p:nvSpPr>
        <p:spPr>
          <a:xfrm>
            <a:off x="792163" y="936625"/>
            <a:ext cx="7920037" cy="5399088"/>
          </a:xfrm>
        </p:spPr>
        <p:txBody>
          <a:bodyPr>
            <a:noAutofit/>
          </a:bodyPr>
          <a:lstStyle/>
          <a:p>
            <a:pPr marL="0" indent="90488" eaLnBrk="1" hangingPunct="1">
              <a:lnSpc>
                <a:spcPts val="3500"/>
              </a:lnSpc>
              <a:spcBef>
                <a:spcPct val="0"/>
              </a:spcBef>
              <a:buFont typeface="Arial" charset="0"/>
              <a:buNone/>
            </a:pPr>
            <a:endParaRPr lang="en-US" altLang="zh-CN" sz="2400" b="1" dirty="0">
              <a:latin typeface="宋体" pitchFamily="2" charset="-122"/>
            </a:endParaRPr>
          </a:p>
          <a:p>
            <a:pPr marL="0" indent="0"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相关链接</a:t>
            </a:r>
            <a:r>
              <a:rPr lang="en-US" altLang="zh-CN" sz="2400" b="1" dirty="0" smtClean="0">
                <a:latin typeface="宋体" pitchFamily="2" charset="-122"/>
              </a:rPr>
              <a:t>]</a:t>
            </a:r>
          </a:p>
          <a:p>
            <a:pPr marL="0" indent="628650" eaLnBrk="1" hangingPunct="1">
              <a:lnSpc>
                <a:spcPts val="3500"/>
              </a:lnSpc>
              <a:spcBef>
                <a:spcPct val="0"/>
              </a:spcBef>
              <a:buNone/>
            </a:pPr>
            <a:r>
              <a:rPr lang="en-US" altLang="zh-CN" sz="2400" b="1" dirty="0" smtClean="0">
                <a:latin typeface="宋体" pitchFamily="2" charset="-122"/>
              </a:rPr>
              <a:t>①</a:t>
            </a:r>
            <a:r>
              <a:rPr lang="zh-CN" altLang="en-US" sz="2400" b="1" dirty="0" smtClean="0">
                <a:latin typeface="宋体" pitchFamily="2" charset="-122"/>
              </a:rPr>
              <a:t>玻尔</a:t>
            </a:r>
            <a:r>
              <a:rPr lang="en-US" altLang="zh-CN" sz="2400" b="1" dirty="0" smtClean="0">
                <a:latin typeface="宋体" pitchFamily="2" charset="-122"/>
              </a:rPr>
              <a:t>(1885—1962)</a:t>
            </a:r>
            <a:r>
              <a:rPr lang="zh-CN" altLang="en-US" sz="2400" b="1" dirty="0" smtClean="0">
                <a:latin typeface="宋体" pitchFamily="2" charset="-122"/>
              </a:rPr>
              <a:t>，丹麦物理学家。在普朗克量子假说和卢瑟福原子行星模型的基础上，于</a:t>
            </a:r>
            <a:r>
              <a:rPr lang="en-US" altLang="zh-CN" sz="2400" b="1" dirty="0" smtClean="0">
                <a:latin typeface="宋体" pitchFamily="2" charset="-122"/>
              </a:rPr>
              <a:t>1913</a:t>
            </a:r>
            <a:r>
              <a:rPr lang="zh-CN" altLang="en-US" sz="2400" b="1" dirty="0" smtClean="0">
                <a:latin typeface="宋体" pitchFamily="2" charset="-122"/>
              </a:rPr>
              <a:t>年提出氢原子结构和氢光谱的初步理论。稍后，又提出“对应原理”，对量子论和量子力学的建立起了重要作用。</a:t>
            </a:r>
            <a:r>
              <a:rPr lang="en-US" altLang="zh-CN" sz="2400" b="1" dirty="0" smtClean="0">
                <a:latin typeface="宋体" pitchFamily="2" charset="-122"/>
              </a:rPr>
              <a:t>1927</a:t>
            </a:r>
            <a:r>
              <a:rPr lang="zh-CN" altLang="en-US" sz="2400" b="1" dirty="0" smtClean="0">
                <a:latin typeface="宋体" pitchFamily="2" charset="-122"/>
              </a:rPr>
              <a:t>年又提出互补原理，在原子核反应理论、解释重核裂变现象等方面，也有重要贡献。获</a:t>
            </a:r>
            <a:r>
              <a:rPr lang="en-US" altLang="zh-CN" sz="2400" b="1" dirty="0" smtClean="0">
                <a:latin typeface="宋体" pitchFamily="2" charset="-122"/>
              </a:rPr>
              <a:t>1922</a:t>
            </a:r>
            <a:r>
              <a:rPr lang="zh-CN" altLang="en-US" sz="2400" b="1" dirty="0" smtClean="0">
                <a:latin typeface="宋体" pitchFamily="2" charset="-122"/>
              </a:rPr>
              <a:t>年诺贝尔物理学奖。</a:t>
            </a:r>
            <a:r>
              <a:rPr lang="en-US" altLang="zh-CN" sz="2400" b="1" dirty="0" smtClean="0">
                <a:latin typeface="宋体" pitchFamily="2" charset="-122"/>
              </a:rPr>
              <a:t>(</a:t>
            </a:r>
            <a:r>
              <a:rPr lang="zh-CN" altLang="en-US" sz="2400" b="1" dirty="0" smtClean="0">
                <a:latin typeface="宋体" pitchFamily="2" charset="-122"/>
              </a:rPr>
              <a:t>摘自</a:t>
            </a:r>
            <a:r>
              <a:rPr lang="en-US" altLang="zh-CN" sz="2400" b="1" dirty="0" smtClean="0">
                <a:latin typeface="宋体" pitchFamily="2" charset="-122"/>
              </a:rPr>
              <a:t>《</a:t>
            </a:r>
            <a:r>
              <a:rPr lang="zh-CN" altLang="en-US" sz="2400" b="1" dirty="0" smtClean="0">
                <a:latin typeface="宋体" pitchFamily="2" charset="-122"/>
              </a:rPr>
              <a:t>辞海</a:t>
            </a:r>
            <a:r>
              <a:rPr lang="en-US" altLang="zh-CN" sz="2400" b="1" dirty="0" smtClean="0">
                <a:latin typeface="宋体" pitchFamily="2" charset="-122"/>
              </a:rPr>
              <a:t>》</a:t>
            </a:r>
            <a:r>
              <a:rPr lang="zh-CN" altLang="en-US" sz="2400" b="1" dirty="0" smtClean="0">
                <a:latin typeface="宋体" pitchFamily="2" charset="-122"/>
              </a:rPr>
              <a:t>第六版</a:t>
            </a:r>
            <a:r>
              <a:rPr lang="en-US" altLang="zh-CN" sz="2400" b="1" dirty="0" smtClean="0">
                <a:latin typeface="宋体" pitchFamily="2" charset="-122"/>
              </a:rPr>
              <a:t>)</a:t>
            </a:r>
          </a:p>
        </p:txBody>
      </p:sp>
      <p:grpSp>
        <p:nvGrpSpPr>
          <p:cNvPr id="4" name="Group 4"/>
          <p:cNvGrpSpPr>
            <a:grpSpLocks/>
          </p:cNvGrpSpPr>
          <p:nvPr/>
        </p:nvGrpSpPr>
        <p:grpSpPr bwMode="auto">
          <a:xfrm>
            <a:off x="1588" y="777875"/>
            <a:ext cx="609600" cy="2003425"/>
            <a:chOff x="0" y="0"/>
            <a:chExt cx="384" cy="1262"/>
          </a:xfrm>
        </p:grpSpPr>
        <p:pic>
          <p:nvPicPr>
            <p:cNvPr id="1147910"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4791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14791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sp>
        <p:nvSpPr>
          <p:cNvPr id="3" name="内容占位符 2"/>
          <p:cNvSpPr>
            <a:spLocks noGrp="1"/>
          </p:cNvSpPr>
          <p:nvPr>
            <p:ph idx="4294967295"/>
          </p:nvPr>
        </p:nvSpPr>
        <p:spPr>
          <a:xfrm>
            <a:off x="792163" y="936625"/>
            <a:ext cx="7920037" cy="5399088"/>
          </a:xfrm>
        </p:spPr>
        <p:txBody>
          <a:bodyPr>
            <a:noAutofit/>
          </a:bodyPr>
          <a:lstStyle/>
          <a:p>
            <a:pPr marL="0" indent="628650" eaLnBrk="1" hangingPunct="1">
              <a:lnSpc>
                <a:spcPts val="3500"/>
              </a:lnSpc>
              <a:spcBef>
                <a:spcPct val="0"/>
              </a:spcBef>
              <a:buNone/>
            </a:pPr>
            <a:r>
              <a:rPr lang="en-US" altLang="zh-CN" sz="2400" b="1" dirty="0" smtClean="0">
                <a:latin typeface="宋体" pitchFamily="2" charset="-122"/>
              </a:rPr>
              <a:t>②1918</a:t>
            </a:r>
            <a:r>
              <a:rPr lang="zh-CN" altLang="en-US" sz="2400" b="1" dirty="0" smtClean="0">
                <a:latin typeface="宋体" pitchFamily="2" charset="-122"/>
              </a:rPr>
              <a:t>年，玻尔的老师卢瑟福邀请他赴英国工作，他在回信中说：“虽然哥本哈根大学在财力、人员、能力和实验室管理上，都达不到英国的水平，但我立志尽力帮助丹麦发展自己的物理学研究工作</a:t>
            </a:r>
            <a:r>
              <a:rPr lang="en-US" altLang="zh-CN" sz="2400" b="1" dirty="0" smtClean="0">
                <a:latin typeface="宋体" pitchFamily="2" charset="-122"/>
              </a:rPr>
              <a:t>……</a:t>
            </a:r>
            <a:r>
              <a:rPr lang="zh-CN" altLang="en-US" sz="2400" b="1" dirty="0" smtClean="0">
                <a:latin typeface="宋体" pitchFamily="2" charset="-122"/>
              </a:rPr>
              <a:t>我的职责是在这里尽我的全部力量。”</a:t>
            </a:r>
          </a:p>
          <a:p>
            <a:pPr marL="0" indent="90488"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摘自戈革</a:t>
            </a:r>
            <a:r>
              <a:rPr lang="en-US" altLang="zh-CN" sz="2400" b="1" dirty="0" smtClean="0">
                <a:latin typeface="宋体" pitchFamily="2" charset="-122"/>
              </a:rPr>
              <a:t>《</a:t>
            </a:r>
            <a:r>
              <a:rPr lang="zh-CN" altLang="en-US" sz="2400" b="1" dirty="0" smtClean="0">
                <a:latin typeface="宋体" pitchFamily="2" charset="-122"/>
              </a:rPr>
              <a:t>玻尔集</a:t>
            </a:r>
            <a:r>
              <a:rPr lang="en-US" altLang="zh-CN" sz="2400" b="1" dirty="0" smtClean="0">
                <a:latin typeface="宋体" pitchFamily="2" charset="-122"/>
              </a:rPr>
              <a:t>》)</a:t>
            </a:r>
          </a:p>
        </p:txBody>
      </p:sp>
      <p:grpSp>
        <p:nvGrpSpPr>
          <p:cNvPr id="4" name="Group 4"/>
          <p:cNvGrpSpPr>
            <a:grpSpLocks/>
          </p:cNvGrpSpPr>
          <p:nvPr/>
        </p:nvGrpSpPr>
        <p:grpSpPr bwMode="auto">
          <a:xfrm>
            <a:off x="1588" y="777875"/>
            <a:ext cx="609600" cy="2003425"/>
            <a:chOff x="0" y="0"/>
            <a:chExt cx="384" cy="1262"/>
          </a:xfrm>
        </p:grpSpPr>
        <p:pic>
          <p:nvPicPr>
            <p:cNvPr id="1148934"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4893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14893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ts val="3500"/>
              </a:lnSpc>
              <a:spcBef>
                <a:spcPct val="0"/>
              </a:spcBef>
              <a:buNone/>
            </a:pPr>
            <a:r>
              <a:rPr lang="en-US" altLang="zh-CN" sz="2400" b="1" dirty="0">
                <a:latin typeface="宋体" pitchFamily="2" charset="-122"/>
              </a:rPr>
              <a:t>1</a:t>
            </a:r>
            <a:r>
              <a:rPr lang="zh-CN" altLang="en-US" sz="2400" b="1" dirty="0" smtClean="0">
                <a:latin typeface="宋体" pitchFamily="2" charset="-122"/>
              </a:rPr>
              <a:t>．下列对材料有关内容的分析和概括，最恰当的两项是</a:t>
            </a:r>
            <a:r>
              <a:rPr lang="en-US" altLang="zh-CN" sz="2400" b="1" dirty="0" smtClean="0">
                <a:latin typeface="宋体" pitchFamily="2" charset="-122"/>
              </a:rPr>
              <a:t>(5</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A</a:t>
            </a:r>
            <a:r>
              <a:rPr lang="zh-CN" altLang="en-US" sz="2400" b="1" dirty="0" smtClean="0">
                <a:latin typeface="宋体" pitchFamily="2" charset="-122"/>
              </a:rPr>
              <a:t>．爱因斯坦与玻尔在争鸣中惺惺相惜，爱因斯坦高度评价玻尔的贡献，玻尔也感念爱因斯坦的支持，他们之间建立了长久的友谊。</a:t>
            </a:r>
          </a:p>
          <a:p>
            <a:pPr marL="0" indent="0" eaLnBrk="1" hangingPunct="1">
              <a:lnSpc>
                <a:spcPts val="3500"/>
              </a:lnSpc>
              <a:spcBef>
                <a:spcPct val="0"/>
              </a:spcBef>
              <a:buNone/>
            </a:pPr>
            <a:r>
              <a:rPr lang="en-US" altLang="zh-CN" sz="2400" b="1" dirty="0" smtClean="0">
                <a:latin typeface="宋体" pitchFamily="2" charset="-122"/>
              </a:rPr>
              <a:t>B</a:t>
            </a:r>
            <a:r>
              <a:rPr lang="zh-CN" altLang="en-US" sz="2400" b="1" dirty="0" smtClean="0">
                <a:latin typeface="宋体" pitchFamily="2" charset="-122"/>
              </a:rPr>
              <a:t>．玻尔以自己创办的研究所为平台，通过邀请各国科学家前来交流学习，使团队的成员能有机会博采众长，不断发展量子力学理论。</a:t>
            </a:r>
          </a:p>
          <a:p>
            <a:pPr marL="0" indent="0" eaLnBrk="1" hangingPunct="1">
              <a:lnSpc>
                <a:spcPts val="3500"/>
              </a:lnSpc>
              <a:spcBef>
                <a:spcPct val="0"/>
              </a:spcBef>
              <a:buNone/>
            </a:pPr>
            <a:r>
              <a:rPr lang="en-US" altLang="zh-CN" sz="2400" b="1" dirty="0" smtClean="0">
                <a:latin typeface="宋体" pitchFamily="2" charset="-122"/>
              </a:rPr>
              <a:t>C</a:t>
            </a:r>
            <a:r>
              <a:rPr lang="zh-CN" altLang="en-US" sz="2400" b="1" dirty="0" smtClean="0">
                <a:latin typeface="宋体" pitchFamily="2" charset="-122"/>
              </a:rPr>
              <a:t>．玻尔敏锐察觉到纳粹将要对犹太人实施迫害，及时转移了大批犹太科学家，后来还亲自参加了丹麦的抗敌组织，反对纳粹暴行。</a:t>
            </a:r>
          </a:p>
        </p:txBody>
      </p:sp>
      <p:grpSp>
        <p:nvGrpSpPr>
          <p:cNvPr id="4" name="Group 4"/>
          <p:cNvGrpSpPr>
            <a:grpSpLocks/>
          </p:cNvGrpSpPr>
          <p:nvPr/>
        </p:nvGrpSpPr>
        <p:grpSpPr bwMode="auto">
          <a:xfrm>
            <a:off x="1588" y="777875"/>
            <a:ext cx="609600" cy="2003425"/>
            <a:chOff x="0" y="0"/>
            <a:chExt cx="384" cy="1262"/>
          </a:xfrm>
        </p:grpSpPr>
        <p:pic>
          <p:nvPicPr>
            <p:cNvPr id="1149958"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4995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14996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9750" y="166688"/>
            <a:ext cx="7056438" cy="476250"/>
          </a:xfrm>
          <a:noFill/>
        </p:spPr>
        <p:txBody>
          <a:bodyPr/>
          <a:lstStyle/>
          <a:p>
            <a:pPr algn="l" eaLnBrk="1" hangingPunct="1"/>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ts val="3500"/>
              </a:lnSpc>
              <a:spcBef>
                <a:spcPct val="0"/>
              </a:spcBef>
              <a:buNone/>
            </a:pPr>
            <a:r>
              <a:rPr lang="en-US" altLang="zh-CN" sz="2400" b="1" dirty="0" smtClean="0">
                <a:latin typeface="宋体" pitchFamily="2" charset="-122"/>
              </a:rPr>
              <a:t>D</a:t>
            </a:r>
            <a:r>
              <a:rPr lang="zh-CN" altLang="en-US" sz="2400" b="1" dirty="0" smtClean="0">
                <a:latin typeface="宋体" pitchFamily="2" charset="-122"/>
              </a:rPr>
              <a:t>．玻尔不但有科学家的直觉，也不乏政治家的远见。他预感到核武器的危害，试图尽力说服各大国首脑达成禁止使用核武器的协议。</a:t>
            </a:r>
          </a:p>
          <a:p>
            <a:pPr marL="0" indent="0" eaLnBrk="1" hangingPunct="1">
              <a:lnSpc>
                <a:spcPts val="3500"/>
              </a:lnSpc>
              <a:spcBef>
                <a:spcPct val="0"/>
              </a:spcBef>
              <a:buNone/>
            </a:pPr>
            <a:r>
              <a:rPr lang="en-US" altLang="zh-CN" sz="2400" b="1" dirty="0" smtClean="0">
                <a:latin typeface="宋体" pitchFamily="2" charset="-122"/>
              </a:rPr>
              <a:t>E</a:t>
            </a:r>
            <a:r>
              <a:rPr lang="zh-CN" altLang="en-US" sz="2400" b="1" dirty="0" smtClean="0">
                <a:latin typeface="宋体" pitchFamily="2" charset="-122"/>
              </a:rPr>
              <a:t>．玻尔致力于维护世界和平，为科学技术的国际合作及和平利用原子能做出了卓越贡献，并获得了“原子为了和平”奖。</a:t>
            </a:r>
          </a:p>
        </p:txBody>
      </p:sp>
      <p:grpSp>
        <p:nvGrpSpPr>
          <p:cNvPr id="4" name="Group 4"/>
          <p:cNvGrpSpPr>
            <a:grpSpLocks/>
          </p:cNvGrpSpPr>
          <p:nvPr/>
        </p:nvGrpSpPr>
        <p:grpSpPr bwMode="auto">
          <a:xfrm>
            <a:off x="1588" y="777875"/>
            <a:ext cx="609600" cy="2003425"/>
            <a:chOff x="0" y="0"/>
            <a:chExt cx="384" cy="1262"/>
          </a:xfrm>
        </p:grpSpPr>
        <p:pic>
          <p:nvPicPr>
            <p:cNvPr id="1150982"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5098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15098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答</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不给分。</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本题考查的是分析和概括文中内容的能力。</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项，“玻尔也感念爱因斯坦的支持”不恰当，文中说“玻尔高度评价他与爱因斯坦的学术之争，认为它是自己‘许多新思想产生的源泉’”。</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项，“后来还亲自参加了丹麦的抗敌组织，反对纳粹暴行”错误，文中说“他还积极创立和参加丹麦救援组织，尽力帮助逃到哥本哈根的科学家与其他难民”。</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项，“试图尽力说服各大国首脑达成禁止使用核武器的协议”错误，文中说“建议他们及早与苏联达成控制原子武器的协议”。</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3" name="Group 4"/>
          <p:cNvGrpSpPr>
            <a:grpSpLocks/>
          </p:cNvGrpSpPr>
          <p:nvPr/>
        </p:nvGrpSpPr>
        <p:grpSpPr bwMode="auto">
          <a:xfrm>
            <a:off x="1588" y="777875"/>
            <a:ext cx="609600" cy="2003425"/>
            <a:chOff x="0" y="0"/>
            <a:chExt cx="384" cy="1262"/>
          </a:xfrm>
        </p:grpSpPr>
        <p:pic>
          <p:nvPicPr>
            <p:cNvPr id="1152006"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52007"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15200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zh-CN" altLang="zh-CN" sz="2400" b="1" dirty="0" smtClean="0">
                <a:latin typeface="宋体" pitchFamily="2" charset="-122"/>
              </a:rPr>
              <a:t>2．</a:t>
            </a:r>
            <a:r>
              <a:rPr lang="zh-CN" altLang="en-US" sz="2400" b="1" dirty="0" smtClean="0">
                <a:latin typeface="宋体" pitchFamily="2" charset="-122"/>
              </a:rPr>
              <a:t>为什么爱因斯坦和玻尔的论战被称为物理学史上的“巅峰对决”？请结合材料简述原因。</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endParaRPr lang="en-US" altLang="zh-CN" sz="2400" b="1" dirty="0">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从成员上看，论战双方都是当时物理学界的代表人物；②从内容上看，辩论涉及现代物理学两大基础理论</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相对论和量子力学；③从影响上看，辩论带动了整个理论物理界的学术争鸣。</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每答出一点给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p>
          <a:p>
            <a:pPr>
              <a:lnSpc>
                <a:spcPts val="3500"/>
              </a:lnSpc>
            </a:pPr>
            <a:endParaRPr lang="en-US"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3" name="Group 4"/>
          <p:cNvGrpSpPr>
            <a:grpSpLocks/>
          </p:cNvGrpSpPr>
          <p:nvPr/>
        </p:nvGrpSpPr>
        <p:grpSpPr bwMode="auto">
          <a:xfrm>
            <a:off x="1588" y="777875"/>
            <a:ext cx="609600" cy="2003425"/>
            <a:chOff x="0" y="0"/>
            <a:chExt cx="384" cy="1262"/>
          </a:xfrm>
        </p:grpSpPr>
        <p:pic>
          <p:nvPicPr>
            <p:cNvPr id="1153030"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5303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15303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checkerboard(across)">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的是筛选并整合文中的信息的能力。“巅峰对决”是指最高级别之间的较量，这主要从对决双方的身份地位、争论内容以及影响力等角度分析。参与辩论的爱因斯坦和玻尔都堪称当时物理学界的巨人；他们的辩论是现代物理学的两大基础理论</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相对论和量子力学</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之间的较量；几乎所有理论物理学家都被他们的辩论吸引并参与进来。</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3" name="Group 4"/>
          <p:cNvGrpSpPr>
            <a:grpSpLocks/>
          </p:cNvGrpSpPr>
          <p:nvPr/>
        </p:nvGrpSpPr>
        <p:grpSpPr bwMode="auto">
          <a:xfrm>
            <a:off x="1588" y="777875"/>
            <a:ext cx="609600" cy="2003425"/>
            <a:chOff x="0" y="0"/>
            <a:chExt cx="384" cy="1262"/>
          </a:xfrm>
        </p:grpSpPr>
        <p:pic>
          <p:nvPicPr>
            <p:cNvPr id="1154054"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54055"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15405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205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282052"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gn="just">
              <a:lnSpc>
                <a:spcPts val="3500"/>
              </a:lnSpc>
            </a:pPr>
            <a:r>
              <a:rPr lang="zh-CN" altLang="en-US" sz="2400" b="1" dirty="0" smtClean="0">
                <a:latin typeface="宋体" pitchFamily="2" charset="-122"/>
              </a:rPr>
              <a:t>由质库、解库等机构经营。质属于动产担保，它必须转移动产的占有；押属于不动产担保，通常将抵押物的契约交付债权人即可。债务人违约时，债权人可用变卖价款优先受偿。典作为不动产转移的一种形式是在宋代形成和发展起来的。其特点是典权人向出典人支付典价后，在典期内就占有了出典人典产的使用权和收益支配权，出典人也不必向典权人支付利息。宋代的商业贸易非常发达，但存在着通货紧缩现象，故赊买赊卖行为也很普遍，几乎生产、流通、消费领域的所有物品都能进行赊买赊卖。从实际效果看，它解决了军需、加强了流通，更重要的一点，它对束缚生产流通扩大和发展的高利贷构成了冲击。</a:t>
            </a:r>
            <a:endParaRPr lang="zh-CN" altLang="en-US" sz="2400" b="1" dirty="0">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282054"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8205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3</a:t>
            </a:r>
            <a:r>
              <a:rPr lang="zh-CN" altLang="en-US" sz="2400" b="1" dirty="0" smtClean="0">
                <a:latin typeface="宋体" pitchFamily="2" charset="-122"/>
              </a:rPr>
              <a:t>． 文中说：“玻尔领导的哥本哈根学派具备了一个科学学派应有的优秀特质。”请结合材料，具体分析哥本哈根学派有哪些“优秀特质”。</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endParaRPr lang="en-US" altLang="zh-CN" sz="2400" b="1" dirty="0">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拥有站在学术前沿的核心领导人物；②有堪称骨干的科学家集体；③创造了独特的学术精神。</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每答出一点给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的是筛选文中的信息的能力。玻尔领导的哥本哈根学派的“优秀特质”主要体现在：团队的领导、骨干成员和团队精神。哥本哈根学派有着具有独特人格魅力的引领学术导向的领导，有着异常活跃且成就卓著的科学家团队，并且有着富有激情与活力、不断进取的学术精神。</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3" name="Group 4"/>
          <p:cNvGrpSpPr>
            <a:grpSpLocks/>
          </p:cNvGrpSpPr>
          <p:nvPr/>
        </p:nvGrpSpPr>
        <p:grpSpPr bwMode="auto">
          <a:xfrm>
            <a:off x="1588" y="777875"/>
            <a:ext cx="609600" cy="2003425"/>
            <a:chOff x="0" y="0"/>
            <a:chExt cx="384" cy="1262"/>
          </a:xfrm>
        </p:grpSpPr>
        <p:pic>
          <p:nvPicPr>
            <p:cNvPr id="1155078"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55079"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15508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ox(in)">
                                      <p:cBhvr>
                                        <p:cTn id="7" dur="500"/>
                                        <p:tgtEl>
                                          <p:spTgt spid="5">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box(in)">
                                      <p:cBhvr>
                                        <p:cTn id="1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908050"/>
            <a:ext cx="7920038"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a:t>
            </a:r>
            <a:r>
              <a:rPr lang="en-US" altLang="zh-CN" sz="2400" b="1" dirty="0">
                <a:latin typeface="宋体" pitchFamily="2" charset="-122"/>
              </a:rPr>
              <a:t>4</a:t>
            </a:r>
            <a:r>
              <a:rPr lang="en-US" altLang="zh-CN" sz="2400" b="1" dirty="0" smtClean="0">
                <a:latin typeface="宋体" pitchFamily="2" charset="-122"/>
              </a:rPr>
              <a:t>.</a:t>
            </a:r>
            <a:r>
              <a:rPr lang="zh-CN" altLang="en-US" sz="2400" b="1" dirty="0" smtClean="0">
                <a:latin typeface="宋体" pitchFamily="2" charset="-122"/>
              </a:rPr>
              <a:t> 玻尔“特有的人格魅力”表现在哪些方面？请结合材料谈谈你的看法。</a:t>
            </a:r>
            <a:r>
              <a:rPr lang="en-US" altLang="zh-CN" sz="2400" b="1" dirty="0" smtClean="0">
                <a:latin typeface="宋体" pitchFamily="2" charset="-122"/>
              </a:rPr>
              <a:t>(8</a:t>
            </a:r>
            <a:r>
              <a:rPr lang="zh-CN" altLang="en-US" sz="2400" b="1" dirty="0" smtClean="0">
                <a:latin typeface="宋体" pitchFamily="2" charset="-122"/>
              </a:rPr>
              <a:t>分</a:t>
            </a:r>
            <a:r>
              <a:rPr lang="en-US" altLang="zh-CN" sz="2400" b="1" dirty="0" smtClean="0">
                <a:latin typeface="宋体" pitchFamily="2" charset="-122"/>
              </a:rPr>
              <a:t>)</a:t>
            </a:r>
          </a:p>
          <a:p>
            <a:pPr>
              <a:lnSpc>
                <a:spcPts val="3500"/>
              </a:lnSpc>
            </a:pPr>
            <a:endParaRPr lang="en-US" altLang="zh-CN" sz="2400" b="1" dirty="0">
              <a:latin typeface="宋体" pitchFamily="2" charset="-122"/>
            </a:endParaRPr>
          </a:p>
          <a:p>
            <a:pPr>
              <a:lnSpc>
                <a:spcPts val="3500"/>
              </a:lnSpc>
            </a:pPr>
            <a:r>
              <a:rPr lang="zh-CN" altLang="en-US" sz="2400" b="1" dirty="0" smtClean="0">
                <a:solidFill>
                  <a:srgbClr val="990033"/>
                </a:solidFill>
                <a:latin typeface="宋体" pitchFamily="2" charset="-122"/>
              </a:rPr>
              <a:t>“答案”及“解析”见本讲“现场指导”。</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3" name="Group 4"/>
          <p:cNvGrpSpPr>
            <a:grpSpLocks/>
          </p:cNvGrpSpPr>
          <p:nvPr/>
        </p:nvGrpSpPr>
        <p:grpSpPr bwMode="auto">
          <a:xfrm>
            <a:off x="1588" y="777875"/>
            <a:ext cx="609600" cy="2003425"/>
            <a:chOff x="0" y="0"/>
            <a:chExt cx="384" cy="1262"/>
          </a:xfrm>
        </p:grpSpPr>
        <p:pic>
          <p:nvPicPr>
            <p:cNvPr id="1156102"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56103"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15610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checkerboard(across)">
                                      <p:cBhvr>
                                        <p:cTn id="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90575" y="936625"/>
            <a:ext cx="7920038" cy="5399088"/>
          </a:xfrm>
          <a:prstGeom prst="rect">
            <a:avLst/>
          </a:prstGeom>
          <a:noFill/>
          <a:ln>
            <a:noFill/>
          </a:ln>
          <a:extLst>
            <a:ext uri="{909E8E84-426E-40DD-AFC4-6F175D3DCCD1}"/>
            <a:ext uri="{91240B29-F687-4F45-9708-019B960494DF}"/>
          </a:extLst>
        </p:spPr>
        <p:txBody>
          <a:bodyPr/>
          <a:lstStyle/>
          <a:p>
            <a:pPr algn="ctr">
              <a:lnSpc>
                <a:spcPts val="3500"/>
              </a:lnSpc>
            </a:pPr>
            <a:r>
              <a:rPr lang="en-US" altLang="zh-CN" sz="2400" b="1" dirty="0">
                <a:solidFill>
                  <a:srgbClr val="0033CC"/>
                </a:solidFill>
                <a:effectLst>
                  <a:outerShdw blurRad="38100" dist="38100" dir="2700000" algn="tl">
                    <a:srgbClr val="C0C0C0"/>
                  </a:outerShdw>
                </a:effectLst>
                <a:latin typeface="宋体" pitchFamily="2" charset="-122"/>
                <a:ea typeface="黑体" pitchFamily="2" charset="-122"/>
              </a:rPr>
              <a:t>——</a:t>
            </a:r>
            <a:r>
              <a:rPr lang="en-US" altLang="zh-CN" sz="2400" b="1" dirty="0">
                <a:solidFill>
                  <a:srgbClr val="0033CC"/>
                </a:solidFill>
                <a:effectLst>
                  <a:outerShdw blurRad="38100" dist="38100" dir="2700000" algn="tl">
                    <a:srgbClr val="C0C0C0"/>
                  </a:outerShdw>
                </a:effectLst>
                <a:latin typeface="黑体" pitchFamily="2" charset="-122"/>
                <a:ea typeface="黑体" pitchFamily="2" charset="-122"/>
              </a:rPr>
              <a:t> </a:t>
            </a:r>
            <a:r>
              <a:rPr lang="zh-CN" altLang="en-US" sz="2400" b="1" dirty="0">
                <a:solidFill>
                  <a:srgbClr val="0033CC"/>
                </a:solidFill>
                <a:effectLst>
                  <a:outerShdw blurRad="38100" dist="38100" dir="2700000" algn="tl">
                    <a:srgbClr val="C0C0C0"/>
                  </a:outerShdw>
                </a:effectLst>
                <a:latin typeface="黑体" pitchFamily="2" charset="-122"/>
                <a:ea typeface="黑体" pitchFamily="2" charset="-122"/>
              </a:rPr>
              <a:t>现场指导 </a:t>
            </a:r>
            <a:r>
              <a:rPr lang="en-US" altLang="zh-CN" sz="2400" b="1" dirty="0" smtClean="0">
                <a:solidFill>
                  <a:srgbClr val="0033CC"/>
                </a:solidFill>
                <a:effectLst>
                  <a:outerShdw blurRad="38100" dist="38100" dir="2700000" algn="tl">
                    <a:srgbClr val="C0C0C0"/>
                  </a:outerShdw>
                </a:effectLst>
                <a:latin typeface="宋体" pitchFamily="2" charset="-122"/>
                <a:ea typeface="黑体" pitchFamily="2" charset="-122"/>
              </a:rPr>
              <a:t>——</a:t>
            </a:r>
            <a:endParaRPr lang="en-US" altLang="zh-CN" sz="2400" b="1" dirty="0">
              <a:solidFill>
                <a:srgbClr val="0033CC"/>
              </a:solidFill>
              <a:effectLst>
                <a:outerShdw blurRad="38100" dist="38100" dir="2700000" algn="tl">
                  <a:srgbClr val="C0C0C0"/>
                </a:outerShdw>
              </a:effectLst>
              <a:latin typeface="黑体" pitchFamily="2" charset="-122"/>
              <a:ea typeface="黑体" pitchFamily="2" charset="-122"/>
            </a:endParaRPr>
          </a:p>
          <a:p>
            <a:pPr>
              <a:lnSpc>
                <a:spcPts val="3500"/>
              </a:lnSpc>
            </a:pPr>
            <a:r>
              <a:rPr lang="zh-CN" altLang="en-US" sz="2400" b="1" dirty="0" smtClean="0">
                <a:latin typeface="宋体" pitchFamily="2" charset="-122"/>
              </a:rPr>
              <a:t>［</a:t>
            </a:r>
            <a:r>
              <a:rPr lang="en-US" altLang="zh-CN" sz="2400" b="1" dirty="0">
                <a:latin typeface="宋体" pitchFamily="2" charset="-122"/>
              </a:rPr>
              <a:t>2014•</a:t>
            </a:r>
            <a:r>
              <a:rPr lang="zh-CN" altLang="en-US" sz="2400" b="1" dirty="0">
                <a:latin typeface="宋体" pitchFamily="2" charset="-122"/>
              </a:rPr>
              <a:t>新课标全国卷</a:t>
            </a:r>
            <a:r>
              <a:rPr lang="en-US" altLang="zh-CN" sz="2400" b="1" dirty="0">
                <a:latin typeface="宋体" pitchFamily="2" charset="-122"/>
              </a:rPr>
              <a:t>Ⅰ</a:t>
            </a:r>
            <a:r>
              <a:rPr lang="zh-CN" altLang="en-US" sz="2400" b="1" dirty="0" smtClean="0">
                <a:latin typeface="宋体" pitchFamily="2" charset="-122"/>
              </a:rPr>
              <a:t>］玻尔“特有的人格魅力”表现在哪些方面？请结合材料谈谈你的看法。</a:t>
            </a:r>
            <a:r>
              <a:rPr lang="en-US" altLang="zh-CN" sz="2400" b="1" dirty="0" smtClean="0">
                <a:latin typeface="宋体" pitchFamily="2" charset="-122"/>
              </a:rPr>
              <a:t>(8</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原文见本讲“真题体验”</a:t>
            </a:r>
            <a:r>
              <a:rPr lang="en-US" altLang="zh-CN" sz="2400" b="1" dirty="0" smtClean="0">
                <a:latin typeface="宋体" pitchFamily="2" charset="-122"/>
              </a:rPr>
              <a:t>)</a:t>
            </a:r>
          </a:p>
          <a:p>
            <a:pPr>
              <a:lnSpc>
                <a:spcPts val="3500"/>
              </a:lnSpc>
            </a:pPr>
            <a:endParaRPr lang="en-US"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aphicFrame>
        <p:nvGraphicFramePr>
          <p:cNvPr id="1157125" name="Group 5"/>
          <p:cNvGraphicFramePr>
            <a:graphicFrameLocks noGrp="1"/>
          </p:cNvGraphicFramePr>
          <p:nvPr/>
        </p:nvGraphicFramePr>
        <p:xfrm>
          <a:off x="827088" y="2852738"/>
          <a:ext cx="7888316" cy="3556396"/>
        </p:xfrm>
        <a:graphic>
          <a:graphicData uri="http://schemas.openxmlformats.org/drawingml/2006/table">
            <a:tbl>
              <a:tblPr/>
              <a:tblGrid>
                <a:gridCol w="446508"/>
                <a:gridCol w="371308"/>
                <a:gridCol w="7070500"/>
              </a:tblGrid>
              <a:tr h="1198895">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黑体" pitchFamily="2" charset="-122"/>
                          <a:ea typeface="宋体" pitchFamily="2" charset="-122"/>
                          <a:cs typeface="Times New Roman" pitchFamily="18" charset="0"/>
                        </a:rPr>
                        <a:t>教你</a:t>
                      </a:r>
                      <a:endParaRPr kumimoji="0" lang="zh-CN" altLang="en-US" sz="1800" b="1" i="0" u="none" strike="noStrike" cap="none" normalizeH="0" baseline="0" dirty="0" smtClean="0">
                        <a:ln>
                          <a:noFill/>
                        </a:ln>
                        <a:solidFill>
                          <a:schemeClr val="tx1"/>
                        </a:solidFill>
                        <a:effectLst/>
                        <a:latin typeface="Calibri" pitchFamily="34" charset="0"/>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黑体" pitchFamily="2" charset="-122"/>
                          <a:ea typeface="宋体" pitchFamily="2" charset="-122"/>
                          <a:cs typeface="Times New Roman" pitchFamily="18" charset="0"/>
                        </a:rPr>
                        <a:t>审题</a:t>
                      </a:r>
                      <a:endParaRPr kumimoji="0" lang="zh-CN" altLang="en-US" sz="18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审题要点</a:t>
                      </a:r>
                      <a:endParaRPr kumimoji="0" lang="zh-CN" altLang="en-US" sz="18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Tx/>
                        <a:buNone/>
                        <a:tabLst/>
                        <a:defRPr/>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1800" b="1" i="0" u="none" strike="noStrike" cap="none" normalizeH="0" baseline="0" dirty="0" smtClean="0">
                          <a:ln>
                            <a:noFill/>
                          </a:ln>
                          <a:solidFill>
                            <a:schemeClr val="tx1"/>
                          </a:solidFill>
                          <a:effectLst/>
                          <a:latin typeface="Calibri" pitchFamily="34" charset="0"/>
                          <a:ea typeface="宋体" pitchFamily="2" charset="-122"/>
                        </a:rPr>
                        <a:t>答本题时，要注意审清题干，“特有的人格魅力”说明要找出玻尔和别人不一样人格魅力，“哪些”说明不是一点，结合分值组织答案时要答出最少四个要点来</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20573">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思路分析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8000"/>
                        </a:lnSpc>
                        <a:spcBef>
                          <a:spcPct val="0"/>
                        </a:spcBef>
                        <a:spcAft>
                          <a:spcPct val="0"/>
                        </a:spcAft>
                        <a:buClrTx/>
                        <a:buSzTx/>
                        <a:buFontTx/>
                        <a:buNone/>
                        <a:tabLst/>
                        <a:defRPr/>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本题考查的是探究传主人格魅力的能力。玻尔特有的人格魅力表现在：一是在和爱因斯坦的辩论中，积极追求真理，并给予学术之争高度评价，由此可看出他具有坦荡的胸怀；二是积极为祖国丹麦工作，积极发展祖国的科学事业，链接材料②更能说明这一点；三是有革新的勇气，更是一位伟大的伯乐，吸引大批青年才俊，培养了大批科学家；四是积极营救受纳粹迫害的科学家，充满了人道主义情怀</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3" name="Group 4"/>
          <p:cNvGrpSpPr>
            <a:grpSpLocks/>
          </p:cNvGrpSpPr>
          <p:nvPr/>
        </p:nvGrpSpPr>
        <p:grpSpPr bwMode="auto">
          <a:xfrm>
            <a:off x="1588" y="777875"/>
            <a:ext cx="609600" cy="2003425"/>
            <a:chOff x="0" y="0"/>
            <a:chExt cx="384" cy="1262"/>
          </a:xfrm>
        </p:grpSpPr>
        <p:pic>
          <p:nvPicPr>
            <p:cNvPr id="1157139"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57140"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157141"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1157125"/>
                                        </p:tgtEl>
                                        <p:attrNameLst>
                                          <p:attrName>style.visibility</p:attrName>
                                        </p:attrNameLst>
                                      </p:cBhvr>
                                      <p:to>
                                        <p:strVal val="visible"/>
                                      </p:to>
                                    </p:set>
                                    <p:animEffect transition="in" filter="box(in)">
                                      <p:cBhvr>
                                        <p:cTn id="15" dur="500"/>
                                        <p:tgtEl>
                                          <p:spTgt spid="1157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p:cNvSpPr>
          <p:nvPr/>
        </p:nvSpPr>
        <p:spPr bwMode="auto">
          <a:xfrm>
            <a:off x="500034" y="16666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aphicFrame>
        <p:nvGraphicFramePr>
          <p:cNvPr id="1158148" name="Group 4"/>
          <p:cNvGraphicFramePr>
            <a:graphicFrameLocks noGrp="1"/>
          </p:cNvGraphicFramePr>
          <p:nvPr/>
        </p:nvGraphicFramePr>
        <p:xfrm>
          <a:off x="900113" y="1570038"/>
          <a:ext cx="7704137" cy="4573606"/>
        </p:xfrm>
        <a:graphic>
          <a:graphicData uri="http://schemas.openxmlformats.org/drawingml/2006/table">
            <a:tbl>
              <a:tblPr/>
              <a:tblGrid>
                <a:gridCol w="525462"/>
                <a:gridCol w="482600"/>
                <a:gridCol w="647700"/>
                <a:gridCol w="863600"/>
                <a:gridCol w="5184775"/>
              </a:tblGrid>
              <a:tr h="935038">
                <a:tc row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黑体" pitchFamily="2" charset="-122"/>
                          <a:ea typeface="宋体" pitchFamily="2" charset="-122"/>
                          <a:cs typeface="Times New Roman" pitchFamily="18" charset="0"/>
                        </a:rPr>
                        <a:t>教你</a:t>
                      </a:r>
                      <a:endParaRPr kumimoji="0" lang="zh-CN" altLang="en-US" sz="1800" b="1" i="0" u="none" strike="noStrike" cap="none" normalizeH="0" baseline="0" dirty="0" smtClean="0">
                        <a:ln>
                          <a:noFill/>
                        </a:ln>
                        <a:solidFill>
                          <a:schemeClr val="tx1"/>
                        </a:solidFill>
                        <a:effectLst/>
                        <a:latin typeface="Calibri" pitchFamily="34" charset="0"/>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黑体" pitchFamily="2" charset="-122"/>
                          <a:ea typeface="宋体" pitchFamily="2" charset="-122"/>
                          <a:cs typeface="Times New Roman" pitchFamily="18" charset="0"/>
                        </a:rPr>
                        <a:t>答题</a:t>
                      </a:r>
                      <a:endParaRPr kumimoji="0" lang="zh-CN" altLang="en-US" sz="18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现场</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答案</a:t>
                      </a:r>
                      <a:endParaRPr kumimoji="0" lang="zh-CN" altLang="en-US" sz="1800" b="1" i="0" u="none" strike="noStrike" cap="none" normalizeH="0" baseline="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l" defTabSz="914400" rtl="0" eaLnBrk="0" fontAlgn="base" latinLnBrk="0" hangingPunct="0">
                        <a:lnSpc>
                          <a:spcPct val="118000"/>
                        </a:lnSpc>
                        <a:spcBef>
                          <a:spcPct val="0"/>
                        </a:spcBef>
                        <a:spcAft>
                          <a:spcPct val="0"/>
                        </a:spcAft>
                        <a:buClrTx/>
                        <a:buSzTx/>
                        <a:buFontTx/>
                        <a:buNone/>
                        <a:tabLst/>
                        <a:defRPr/>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①胸怀坦荡；②爱国；③为大批青年科学家提供发展的平台；④营救受纳粹迫害的科学家</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1152525">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Calibri" pitchFamily="34" charset="0"/>
                          <a:ea typeface="宋体" pitchFamily="2" charset="-122"/>
                        </a:rPr>
                        <a:t>我来评分</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rgbClr val="A50021"/>
                        </a:solidFill>
                        <a:effectLst/>
                        <a:latin typeface="Calibri"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得分理由</a:t>
                      </a:r>
                      <a:endParaRPr kumimoji="0" lang="zh-CN" altLang="en-US" sz="1800" b="1" i="0" u="none" strike="noStrike" cap="none" normalizeH="0" baseline="0" dirty="0" smtClean="0">
                        <a:ln>
                          <a:noFill/>
                        </a:ln>
                        <a:solidFill>
                          <a:schemeClr val="tx1"/>
                        </a:solidFill>
                        <a:effectLst/>
                        <a:latin typeface="Calibri"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Calibri" pitchFamily="34" charset="0"/>
                          <a:ea typeface="宋体" pitchFamily="2" charset="-122"/>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901208">
                <a:tc vMerge="1">
                  <a:txBody>
                    <a:bodyPr/>
                    <a:lstStyle/>
                    <a:p>
                      <a:endParaRPr lang="zh-CN" alt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Calibri" pitchFamily="34" charset="0"/>
                          <a:ea typeface="宋体" pitchFamily="2" charset="-122"/>
                        </a:rPr>
                        <a:t>我来答题</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bl>
          </a:graphicData>
        </a:graphic>
      </p:graphicFrame>
      <p:grpSp>
        <p:nvGrpSpPr>
          <p:cNvPr id="3" name="Group 4"/>
          <p:cNvGrpSpPr>
            <a:grpSpLocks/>
          </p:cNvGrpSpPr>
          <p:nvPr/>
        </p:nvGrpSpPr>
        <p:grpSpPr bwMode="auto">
          <a:xfrm>
            <a:off x="1588" y="777875"/>
            <a:ext cx="609600" cy="2003425"/>
            <a:chOff x="0" y="0"/>
            <a:chExt cx="384" cy="1262"/>
          </a:xfrm>
        </p:grpSpPr>
        <p:pic>
          <p:nvPicPr>
            <p:cNvPr id="1158170" name="Picture 5"/>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58171" name="内容占位符 2"/>
            <p:cNvSpPr>
              <a:spLocks noChangeArrowheads="1"/>
            </p:cNvSpPr>
            <p:nvPr/>
          </p:nvSpPr>
          <p:spPr bwMode="auto">
            <a:xfrm>
              <a:off x="61" y="83"/>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真题</a:t>
              </a:r>
              <a:r>
                <a:rPr lang="en-US" b="1">
                  <a:solidFill>
                    <a:schemeClr val="bg1"/>
                  </a:solidFill>
                </a:rPr>
                <a:t>.</a:t>
              </a:r>
            </a:p>
            <a:p>
              <a:pPr>
                <a:lnSpc>
                  <a:spcPts val="2300"/>
                </a:lnSpc>
              </a:pPr>
              <a:r>
                <a:rPr lang="zh-CN" altLang="en-US" sz="2000" b="1">
                  <a:solidFill>
                    <a:schemeClr val="bg1"/>
                  </a:solidFill>
                  <a:ea typeface="幼圆" pitchFamily="49" charset="-122"/>
                </a:rPr>
                <a:t>指导</a:t>
              </a:r>
            </a:p>
          </p:txBody>
        </p:sp>
      </p:grpSp>
      <p:sp>
        <p:nvSpPr>
          <p:cNvPr id="115817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9" name="TextBox 8"/>
          <p:cNvSpPr txBox="1"/>
          <p:nvPr/>
        </p:nvSpPr>
        <p:spPr>
          <a:xfrm>
            <a:off x="2071670" y="2857496"/>
            <a:ext cx="500066" cy="707886"/>
          </a:xfrm>
          <a:prstGeom prst="rect">
            <a:avLst/>
          </a:prstGeom>
          <a:noFill/>
        </p:spPr>
        <p:txBody>
          <a:bodyPr wrap="square" rtlCol="0">
            <a:spAutoFit/>
          </a:bodyPr>
          <a:lstStyle/>
          <a:p>
            <a:pPr lvl="0" algn="ctr" eaLnBrk="0" fontAlgn="base" hangingPunct="0">
              <a:spcBef>
                <a:spcPct val="0"/>
              </a:spcBef>
              <a:spcAft>
                <a:spcPct val="0"/>
              </a:spcAft>
            </a:pPr>
            <a:r>
              <a:rPr lang="en-US" altLang="zh-CN" sz="2000" b="1" dirty="0" smtClean="0">
                <a:solidFill>
                  <a:srgbClr val="990033"/>
                </a:solidFill>
                <a:latin typeface="Calibri" pitchFamily="34" charset="0"/>
                <a:ea typeface="宋体" pitchFamily="2" charset="-122"/>
              </a:rPr>
              <a:t>4</a:t>
            </a:r>
            <a:r>
              <a:rPr lang="zh-CN" altLang="en-US" sz="2000" b="1" dirty="0" smtClean="0">
                <a:solidFill>
                  <a:srgbClr val="990033"/>
                </a:solidFill>
                <a:latin typeface="Calibri" pitchFamily="34" charset="0"/>
                <a:ea typeface="宋体" pitchFamily="2" charset="-122"/>
              </a:rPr>
              <a:t>分</a:t>
            </a:r>
          </a:p>
        </p:txBody>
      </p:sp>
      <p:sp>
        <p:nvSpPr>
          <p:cNvPr id="10" name="TextBox 9"/>
          <p:cNvSpPr txBox="1"/>
          <p:nvPr/>
        </p:nvSpPr>
        <p:spPr>
          <a:xfrm>
            <a:off x="3571868" y="2643182"/>
            <a:ext cx="4857784" cy="1374607"/>
          </a:xfrm>
          <a:prstGeom prst="rect">
            <a:avLst/>
          </a:prstGeom>
          <a:noFill/>
        </p:spPr>
        <p:txBody>
          <a:bodyPr wrap="square" rtlCol="0">
            <a:spAutoFit/>
          </a:bodyPr>
          <a:lstStyle/>
          <a:p>
            <a:pPr lvl="0" eaLnBrk="0" fontAlgn="base" hangingPunct="0">
              <a:lnSpc>
                <a:spcPct val="118000"/>
              </a:lnSpc>
              <a:spcBef>
                <a:spcPct val="0"/>
              </a:spcBef>
              <a:spcAft>
                <a:spcPct val="0"/>
              </a:spcAft>
            </a:pPr>
            <a:r>
              <a:rPr lang="zh-CN" altLang="en-US" b="1" dirty="0" smtClean="0">
                <a:solidFill>
                  <a:srgbClr val="990033"/>
                </a:solidFill>
                <a:latin typeface="Calibri" pitchFamily="34" charset="0"/>
                <a:ea typeface="宋体" pitchFamily="2" charset="-122"/>
              </a:rPr>
              <a:t>    前两个要点答得有点简单，没有结合材料分析；后两个要点只答出了波尔做的具体事件，没有概括出他的人格魅力：所以这四个要点虽然都答了出来，但都不能得全分。</a:t>
            </a:r>
          </a:p>
        </p:txBody>
      </p:sp>
      <p:sp>
        <p:nvSpPr>
          <p:cNvPr id="11" name="TextBox 10"/>
          <p:cNvSpPr txBox="1"/>
          <p:nvPr/>
        </p:nvSpPr>
        <p:spPr>
          <a:xfrm>
            <a:off x="2643174" y="4357694"/>
            <a:ext cx="5786478" cy="1701491"/>
          </a:xfrm>
          <a:prstGeom prst="rect">
            <a:avLst/>
          </a:prstGeom>
          <a:noFill/>
        </p:spPr>
        <p:txBody>
          <a:bodyPr wrap="square" rtlCol="0">
            <a:spAutoFit/>
          </a:bodyPr>
          <a:lstStyle/>
          <a:p>
            <a:pPr lvl="0" eaLnBrk="0" fontAlgn="base" hangingPunct="0">
              <a:lnSpc>
                <a:spcPct val="118000"/>
              </a:lnSpc>
              <a:spcBef>
                <a:spcPct val="0"/>
              </a:spcBef>
              <a:spcAft>
                <a:spcPct val="0"/>
              </a:spcAft>
            </a:pPr>
            <a:r>
              <a:rPr lang="zh-CN" altLang="en-US" b="1" dirty="0" smtClean="0">
                <a:solidFill>
                  <a:srgbClr val="990033"/>
                </a:solidFill>
                <a:latin typeface="Calibri" pitchFamily="34" charset="0"/>
                <a:ea typeface="宋体" pitchFamily="2" charset="-122"/>
              </a:rPr>
              <a:t>     ①追求真理，在学术之争中胸怀坦荡，不掺杂个人恩怨；②以赤子之心帮助祖国发展物理学研究；③慧眼识才，吸引了大批青年科学家，并为他们提供发展的平台；④有人道主义关怀，积极营救受纳粹迫害的科学家。</a:t>
            </a:r>
            <a:r>
              <a:rPr lang="en-US" altLang="zh-CN" b="1" dirty="0" smtClean="0">
                <a:solidFill>
                  <a:srgbClr val="990033"/>
                </a:solidFill>
                <a:latin typeface="Calibri" pitchFamily="34" charset="0"/>
                <a:ea typeface="宋体" pitchFamily="2" charset="-122"/>
              </a:rPr>
              <a:t>(</a:t>
            </a:r>
            <a:r>
              <a:rPr lang="zh-CN" altLang="en-US" b="1" dirty="0" smtClean="0">
                <a:solidFill>
                  <a:srgbClr val="990033"/>
                </a:solidFill>
                <a:latin typeface="Calibri" pitchFamily="34" charset="0"/>
                <a:ea typeface="宋体" pitchFamily="2" charset="-122"/>
              </a:rPr>
              <a:t>每答出一点给</a:t>
            </a:r>
            <a:r>
              <a:rPr lang="en-US" altLang="zh-CN" b="1" dirty="0" smtClean="0">
                <a:solidFill>
                  <a:srgbClr val="990033"/>
                </a:solidFill>
                <a:latin typeface="Calibri" pitchFamily="34" charset="0"/>
                <a:ea typeface="宋体" pitchFamily="2" charset="-122"/>
              </a:rPr>
              <a:t>2</a:t>
            </a:r>
            <a:r>
              <a:rPr lang="zh-CN" altLang="en-US" b="1" dirty="0" smtClean="0">
                <a:solidFill>
                  <a:srgbClr val="990033"/>
                </a:solidFill>
                <a:latin typeface="Calibri" pitchFamily="34" charset="0"/>
                <a:ea typeface="宋体" pitchFamily="2" charset="-122"/>
              </a:rPr>
              <a:t>分</a:t>
            </a:r>
            <a:r>
              <a:rPr lang="en-US" altLang="zh-CN" b="1" dirty="0" smtClean="0">
                <a:solidFill>
                  <a:srgbClr val="990033"/>
                </a:solidFill>
                <a:latin typeface="Calibri" pitchFamily="34" charset="0"/>
                <a:ea typeface="宋体" pitchFamily="2"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algn="ctr" eaLnBrk="1" hangingPunct="1">
              <a:lnSpc>
                <a:spcPts val="3500"/>
              </a:lnSpc>
              <a:spcBef>
                <a:spcPct val="0"/>
              </a:spcBef>
              <a:buFont typeface="Arial" charset="0"/>
              <a:buNone/>
            </a:pPr>
            <a:r>
              <a:rPr lang="en-US" altLang="zh-CN" sz="2400" b="1" dirty="0">
                <a:solidFill>
                  <a:srgbClr val="0033CC"/>
                </a:solidFill>
                <a:effectLst>
                  <a:outerShdw blurRad="38100" dist="38100" dir="2700000" algn="tl">
                    <a:srgbClr val="C0C0C0"/>
                  </a:outerShdw>
                </a:effectLst>
              </a:rPr>
              <a:t>—— </a:t>
            </a:r>
            <a:r>
              <a:rPr lang="zh-CN" altLang="en-US" sz="2400" b="1" dirty="0">
                <a:solidFill>
                  <a:srgbClr val="0033CC"/>
                </a:solidFill>
                <a:effectLst>
                  <a:outerShdw blurRad="38100" dist="38100" dir="2700000" algn="tl">
                    <a:srgbClr val="C0C0C0"/>
                  </a:outerShdw>
                </a:effectLst>
              </a:rPr>
              <a:t>考点精讲 </a:t>
            </a:r>
            <a:r>
              <a:rPr lang="en-US" altLang="zh-CN" sz="2400" b="1" dirty="0">
                <a:solidFill>
                  <a:srgbClr val="0033CC"/>
                </a:solidFill>
                <a:effectLst>
                  <a:outerShdw blurRad="38100" dist="38100" dir="2700000" algn="tl">
                    <a:srgbClr val="C0C0C0"/>
                  </a:outerShdw>
                </a:effectLst>
              </a:rPr>
              <a:t>——</a:t>
            </a:r>
          </a:p>
          <a:p>
            <a:pPr marL="0" indent="0" eaLnBrk="1" hangingPunct="1">
              <a:lnSpc>
                <a:spcPct val="122000"/>
              </a:lnSpc>
              <a:spcBef>
                <a:spcPct val="0"/>
              </a:spcBef>
              <a:buNone/>
            </a:pPr>
            <a:r>
              <a:rPr lang="zh-CN" altLang="zh-CN" sz="2400" b="1" dirty="0" smtClean="0">
                <a:latin typeface="黑体" pitchFamily="2" charset="-122"/>
                <a:ea typeface="黑体" pitchFamily="2" charset="-122"/>
              </a:rPr>
              <a:t>►</a:t>
            </a:r>
            <a:r>
              <a:rPr lang="zh-CN" altLang="zh-CN" sz="2400" b="1" dirty="0">
                <a:latin typeface="黑体" pitchFamily="2" charset="-122"/>
                <a:ea typeface="黑体" pitchFamily="2" charset="-122"/>
              </a:rPr>
              <a:t>　</a:t>
            </a:r>
            <a:r>
              <a:rPr lang="zh-CN" altLang="en-US" sz="2400" b="1" dirty="0">
                <a:latin typeface="黑体" pitchFamily="2" charset="-122"/>
                <a:ea typeface="黑体" pitchFamily="2" charset="-122"/>
              </a:rPr>
              <a:t>考点一　</a:t>
            </a:r>
            <a:r>
              <a:rPr lang="zh-CN" altLang="en-US" sz="2400" b="1" dirty="0" smtClean="0">
                <a:latin typeface="黑体" pitchFamily="2" charset="-122"/>
                <a:ea typeface="黑体" pitchFamily="2" charset="-122"/>
              </a:rPr>
              <a:t>从不同的角度和层面发掘文本所反映的人生</a:t>
            </a:r>
          </a:p>
          <a:p>
            <a:pPr marL="0" indent="0" eaLnBrk="1" hangingPunct="1">
              <a:lnSpc>
                <a:spcPct val="122000"/>
              </a:lnSpc>
              <a:spcBef>
                <a:spcPct val="0"/>
              </a:spcBef>
              <a:buNone/>
            </a:pPr>
            <a:r>
              <a:rPr lang="zh-CN" altLang="en-US" sz="2400" b="1" dirty="0" smtClean="0">
                <a:latin typeface="黑体" pitchFamily="2" charset="-122"/>
                <a:ea typeface="黑体" pitchFamily="2" charset="-122"/>
              </a:rPr>
              <a:t>价值和时代精神</a:t>
            </a:r>
          </a:p>
          <a:p>
            <a:pPr marL="0" indent="0" algn="ctr" eaLnBrk="1" hangingPunct="1">
              <a:lnSpc>
                <a:spcPct val="122000"/>
              </a:lnSpc>
              <a:spcBef>
                <a:spcPct val="0"/>
              </a:spcBef>
              <a:buFont typeface="Arial" charset="0"/>
              <a:buNone/>
            </a:pPr>
            <a:r>
              <a:rPr lang="zh-CN" altLang="en-US" sz="2400" b="1" dirty="0" smtClean="0">
                <a:latin typeface="黑体" pitchFamily="2" charset="-122"/>
                <a:ea typeface="黑体" pitchFamily="2" charset="-122"/>
              </a:rPr>
              <a:t>知识</a:t>
            </a:r>
            <a:r>
              <a:rPr lang="zh-CN" altLang="en-US" sz="2400" b="1" dirty="0">
                <a:latin typeface="黑体" pitchFamily="2" charset="-122"/>
                <a:ea typeface="黑体" pitchFamily="2" charset="-122"/>
              </a:rPr>
              <a:t>储备</a:t>
            </a:r>
          </a:p>
          <a:p>
            <a:pPr marL="0" indent="0" eaLnBrk="1" hangingPunct="1">
              <a:lnSpc>
                <a:spcPct val="122000"/>
              </a:lnSpc>
              <a:spcBef>
                <a:spcPct val="0"/>
              </a:spcBef>
              <a:buNone/>
            </a:pPr>
            <a:r>
              <a:rPr lang="zh-CN" altLang="en-US" sz="2400" b="1" dirty="0">
                <a:latin typeface="宋体" pitchFamily="2" charset="-122"/>
              </a:rPr>
              <a:t>   </a:t>
            </a:r>
            <a:r>
              <a:rPr lang="zh-CN" altLang="en-US" sz="2400" b="1" dirty="0" smtClean="0">
                <a:latin typeface="宋体" pitchFamily="2" charset="-122"/>
              </a:rPr>
              <a:t>“从不同的角度发掘”就是要求从不同视角对文本做多侧面的考查，如正面的角度、反面的角度，当事人的角度、旁观者的角度，等等。“从不同的层面发掘”就是要求对文本可达到的层次能够做出深浅度不同的认知解读，进而挖掘作品内在的精神实质，如深层、浅层、实用层面、美学层面、哲学层面，等等。“文本所反映的人生价值”应该包括传主本身体现出来的人生价值和作传者的情感态度所反映出来的人生价值。而“文本所反映的时代精神”</a:t>
            </a:r>
          </a:p>
          <a:p>
            <a:pPr marL="0" indent="0" eaLnBrk="1" hangingPunct="1">
              <a:lnSpc>
                <a:spcPct val="122000"/>
              </a:lnSpc>
              <a:spcBef>
                <a:spcPct val="0"/>
              </a:spcBef>
              <a:buNone/>
            </a:pPr>
            <a:endParaRPr lang="en-US"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5917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5917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5917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left)">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blinds(horizontal)">
                                      <p:cBhvr>
                                        <p:cTn id="18" dur="500"/>
                                        <p:tgtEl>
                                          <p:spTgt spid="3">
                                            <p:txEl>
                                              <p:pRg st="1" end="1"/>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blinds(horizontal)">
                                      <p:cBhvr>
                                        <p:cTn id="21" dur="500"/>
                                        <p:tgtEl>
                                          <p:spTgt spid="3">
                                            <p:txEl>
                                              <p:pRg st="2" end="2"/>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blinds(horizontal)">
                                      <p:cBhvr>
                                        <p:cTn id="24" dur="500"/>
                                        <p:tgtEl>
                                          <p:spTgt spid="3">
                                            <p:txEl>
                                              <p:pRg st="3" end="3"/>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None/>
            </a:pPr>
            <a:r>
              <a:rPr lang="zh-CN" altLang="en-US" sz="2400" b="1" dirty="0" smtClean="0">
                <a:latin typeface="宋体" pitchFamily="2" charset="-122"/>
              </a:rPr>
              <a:t>则是指文本体现出来的它所产生的那个时代的精神风貌，另一方面也包括文本本身与现代社会的精神之间的相同之处。</a:t>
            </a:r>
            <a:endParaRPr lang="en-US" altLang="zh-CN" sz="2400" b="1" dirty="0" smtClean="0">
              <a:latin typeface="宋体" pitchFamily="2" charset="-122"/>
            </a:endParaRPr>
          </a:p>
          <a:p>
            <a:pPr marL="0" indent="0" algn="ctr" eaLnBrk="1" hangingPunct="1">
              <a:lnSpc>
                <a:spcPts val="3500"/>
              </a:lnSpc>
              <a:spcBef>
                <a:spcPct val="0"/>
              </a:spcBef>
              <a:buFont typeface="Arial" charset="0"/>
              <a:buNone/>
            </a:pPr>
            <a:r>
              <a:rPr lang="zh-CN" altLang="en-US" sz="2400" b="1" dirty="0" smtClean="0">
                <a:latin typeface="黑体" pitchFamily="2" charset="-122"/>
                <a:ea typeface="黑体" pitchFamily="2" charset="-122"/>
              </a:rPr>
              <a:t>类题指津</a:t>
            </a:r>
          </a:p>
          <a:p>
            <a:pPr marL="0" indent="0" eaLnBrk="1" hangingPunct="1">
              <a:lnSpc>
                <a:spcPts val="3500"/>
              </a:lnSpc>
              <a:spcBef>
                <a:spcPct val="0"/>
              </a:spcBef>
              <a:buFont typeface="Arial" charset="0"/>
              <a:buNone/>
            </a:pPr>
            <a:r>
              <a:rPr lang="en-US" altLang="zh-CN" sz="2400" b="1" dirty="0" smtClean="0">
                <a:latin typeface="宋体" pitchFamily="2" charset="-122"/>
              </a:rPr>
              <a:t>【</a:t>
            </a:r>
            <a:r>
              <a:rPr lang="zh-CN" altLang="en-US" sz="2400" b="1" dirty="0">
                <a:latin typeface="宋体" pitchFamily="2" charset="-122"/>
              </a:rPr>
              <a:t>设问方式</a:t>
            </a:r>
            <a:r>
              <a:rPr lang="en-US" altLang="zh-CN" sz="2400" b="1" dirty="0">
                <a:latin typeface="宋体" pitchFamily="2" charset="-122"/>
              </a:rPr>
              <a:t>】</a:t>
            </a:r>
          </a:p>
          <a:p>
            <a:pPr marL="0" indent="628650" eaLnBrk="1" hangingPunct="1">
              <a:lnSpc>
                <a:spcPts val="3500"/>
              </a:lnSpc>
              <a:spcBef>
                <a:spcPct val="0"/>
              </a:spcBef>
              <a:buNone/>
            </a:pPr>
            <a:r>
              <a:rPr lang="en-US" altLang="zh-CN" sz="2400" b="1" dirty="0" smtClean="0">
                <a:latin typeface="宋体" pitchFamily="2" charset="-122"/>
              </a:rPr>
              <a:t>1.</a:t>
            </a:r>
            <a:r>
              <a:rPr lang="zh-CN" altLang="en-US" sz="2400" b="1" dirty="0" smtClean="0">
                <a:latin typeface="宋体" pitchFamily="2" charset="-122"/>
              </a:rPr>
              <a:t> ［</a:t>
            </a:r>
            <a:r>
              <a:rPr lang="en-US" altLang="zh-CN" sz="2400" b="1" dirty="0" smtClean="0">
                <a:latin typeface="宋体" pitchFamily="2" charset="-122"/>
              </a:rPr>
              <a:t>2015·</a:t>
            </a:r>
            <a:r>
              <a:rPr lang="zh-CN" altLang="en-US" sz="2400" b="1" dirty="0" smtClean="0">
                <a:latin typeface="宋体" pitchFamily="2" charset="-122"/>
              </a:rPr>
              <a:t>全国卷</a:t>
            </a:r>
            <a:r>
              <a:rPr lang="en-US" altLang="zh-CN" sz="2400" b="1" dirty="0" smtClean="0">
                <a:latin typeface="宋体" pitchFamily="2" charset="-122"/>
              </a:rPr>
              <a:t>Ⅱ</a:t>
            </a:r>
            <a:r>
              <a:rPr lang="zh-CN" altLang="en-US" sz="2400" b="1" dirty="0" smtClean="0">
                <a:latin typeface="宋体" pitchFamily="2" charset="-122"/>
              </a:rPr>
              <a:t>］作为著名的抗日爱国将领，戴安澜不仅深受国人爱戴，甚至连敌人也不得不佩服， 其中必有内在原因。请结合材料具体分析。</a:t>
            </a:r>
          </a:p>
          <a:p>
            <a:pPr marL="0" indent="628650"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a:t>
            </a:r>
            <a:r>
              <a:rPr lang="en-US" altLang="zh-CN" sz="2400" b="1" dirty="0" smtClean="0">
                <a:latin typeface="宋体" pitchFamily="2" charset="-122"/>
              </a:rPr>
              <a:t>2014·</a:t>
            </a:r>
            <a:r>
              <a:rPr lang="zh-CN" altLang="en-US" sz="2400" b="1" dirty="0" smtClean="0">
                <a:latin typeface="宋体" pitchFamily="2" charset="-122"/>
              </a:rPr>
              <a:t>新课标全国卷</a:t>
            </a:r>
            <a:r>
              <a:rPr lang="en-US" altLang="zh-CN" sz="2400" b="1" dirty="0" smtClean="0">
                <a:latin typeface="宋体" pitchFamily="2" charset="-122"/>
              </a:rPr>
              <a:t>Ⅰ</a:t>
            </a:r>
            <a:r>
              <a:rPr lang="zh-CN" altLang="en-US" sz="2400" b="1" dirty="0" smtClean="0">
                <a:latin typeface="宋体" pitchFamily="2" charset="-122"/>
              </a:rPr>
              <a:t>］玻尔“特有的人格魅力”表现在哪些方面？请结合材料谈谈你的看法。</a:t>
            </a:r>
          </a:p>
          <a:p>
            <a:pPr marL="0" indent="628650" eaLnBrk="1" hangingPunct="1">
              <a:lnSpc>
                <a:spcPts val="3500"/>
              </a:lnSpc>
              <a:spcBef>
                <a:spcPct val="0"/>
              </a:spcBef>
              <a:buNone/>
            </a:pPr>
            <a:r>
              <a:rPr lang="en-US" altLang="zh-CN" sz="2400" b="1" dirty="0" smtClean="0">
                <a:latin typeface="宋体" pitchFamily="2" charset="-122"/>
              </a:rPr>
              <a:t>3. </a:t>
            </a:r>
            <a:r>
              <a:rPr lang="zh-CN" altLang="en-US" sz="2400" b="1" dirty="0" smtClean="0">
                <a:latin typeface="宋体" pitchFamily="2" charset="-122"/>
              </a:rPr>
              <a:t>［</a:t>
            </a:r>
            <a:r>
              <a:rPr lang="en-US" altLang="zh-CN" sz="2400" b="1" dirty="0" smtClean="0">
                <a:latin typeface="宋体" pitchFamily="2" charset="-122"/>
              </a:rPr>
              <a:t>2014·</a:t>
            </a:r>
            <a:r>
              <a:rPr lang="zh-CN" altLang="en-US" sz="2400" b="1" dirty="0" smtClean="0">
                <a:latin typeface="宋体" pitchFamily="2" charset="-122"/>
              </a:rPr>
              <a:t>新课标全国卷</a:t>
            </a:r>
            <a:r>
              <a:rPr lang="en-US" altLang="zh-CN" sz="2400" b="1" dirty="0" smtClean="0">
                <a:latin typeface="宋体" pitchFamily="2" charset="-122"/>
              </a:rPr>
              <a:t>Ⅱ</a:t>
            </a:r>
            <a:r>
              <a:rPr lang="zh-CN" altLang="en-US" sz="2400" b="1" dirty="0" smtClean="0">
                <a:latin typeface="宋体" pitchFamily="2" charset="-122"/>
              </a:rPr>
              <a:t>］作为一位爱国科学家，邓叔群有哪些突出表现？请结合材料谈谈你的理解。</a:t>
            </a:r>
          </a:p>
          <a:p>
            <a:pPr marL="0" indent="0" eaLnBrk="1" hangingPunct="1">
              <a:lnSpc>
                <a:spcPts val="3500"/>
              </a:lnSpc>
              <a:spcBef>
                <a:spcPct val="0"/>
              </a:spcBef>
              <a:buFont typeface="Arial" charset="0"/>
              <a:buNone/>
            </a:pP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6019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6019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6020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542925" algn="ctr" eaLnBrk="1" hangingPunct="1">
              <a:lnSpc>
                <a:spcPts val="3500"/>
              </a:lnSpc>
              <a:spcBef>
                <a:spcPct val="0"/>
              </a:spcBef>
              <a:buFont typeface="Arial" charset="0"/>
              <a:buNone/>
            </a:pPr>
            <a:endParaRPr lang="zh-CN" altLang="en-US" sz="2400" b="1" dirty="0">
              <a:latin typeface="宋体" pitchFamily="2" charset="-122"/>
            </a:endParaRPr>
          </a:p>
          <a:p>
            <a:pPr marL="0" indent="628650" eaLnBrk="1" hangingPunct="1">
              <a:lnSpc>
                <a:spcPts val="3500"/>
              </a:lnSpc>
              <a:spcBef>
                <a:spcPct val="0"/>
              </a:spcBef>
              <a:buNone/>
            </a:pPr>
            <a:r>
              <a:rPr lang="en-US" altLang="zh-CN" sz="2400" b="1" dirty="0" smtClean="0">
                <a:latin typeface="宋体" pitchFamily="2" charset="-122"/>
              </a:rPr>
              <a:t>4. </a:t>
            </a:r>
            <a:r>
              <a:rPr lang="zh-CN" altLang="en-US" sz="2400" b="1" dirty="0" smtClean="0">
                <a:latin typeface="宋体" pitchFamily="2" charset="-122"/>
              </a:rPr>
              <a:t>［</a:t>
            </a:r>
            <a:r>
              <a:rPr lang="en-US" altLang="zh-CN" sz="2400" b="1" dirty="0" smtClean="0">
                <a:latin typeface="宋体" pitchFamily="2" charset="-122"/>
              </a:rPr>
              <a:t>2013·</a:t>
            </a:r>
            <a:r>
              <a:rPr lang="zh-CN" altLang="en-US" sz="2400" b="1" dirty="0" smtClean="0">
                <a:latin typeface="宋体" pitchFamily="2" charset="-122"/>
              </a:rPr>
              <a:t>新课标全国卷</a:t>
            </a:r>
            <a:r>
              <a:rPr lang="en-US" altLang="zh-CN" sz="2400" b="1" dirty="0" smtClean="0">
                <a:latin typeface="宋体" pitchFamily="2" charset="-122"/>
              </a:rPr>
              <a:t>Ⅰ</a:t>
            </a:r>
            <a:r>
              <a:rPr lang="zh-CN" altLang="en-US" sz="2400" b="1" dirty="0" smtClean="0">
                <a:latin typeface="宋体" pitchFamily="2" charset="-122"/>
              </a:rPr>
              <a:t>］为什么陈纳德说自己是“半个中国人”？请结合材料，谈谈你的看法。</a:t>
            </a:r>
          </a:p>
          <a:p>
            <a:pPr marL="0" indent="628650" eaLnBrk="1" hangingPunct="1">
              <a:lnSpc>
                <a:spcPts val="3500"/>
              </a:lnSpc>
              <a:spcBef>
                <a:spcPct val="0"/>
              </a:spcBef>
              <a:buNone/>
            </a:pPr>
            <a:r>
              <a:rPr lang="en-US" altLang="zh-CN" sz="2400" b="1" dirty="0" smtClean="0">
                <a:latin typeface="宋体" pitchFamily="2" charset="-122"/>
              </a:rPr>
              <a:t>5.</a:t>
            </a:r>
            <a:r>
              <a:rPr lang="zh-CN" altLang="en-US" sz="2400" b="1" dirty="0" smtClean="0">
                <a:latin typeface="宋体" pitchFamily="2" charset="-122"/>
              </a:rPr>
              <a:t>［</a:t>
            </a:r>
            <a:r>
              <a:rPr lang="en-US" altLang="zh-CN" sz="2400" b="1" dirty="0" smtClean="0">
                <a:latin typeface="宋体" pitchFamily="2" charset="-122"/>
              </a:rPr>
              <a:t>2012·</a:t>
            </a:r>
            <a:r>
              <a:rPr lang="zh-CN" altLang="en-US" sz="2400" b="1" dirty="0" smtClean="0">
                <a:latin typeface="宋体" pitchFamily="2" charset="-122"/>
              </a:rPr>
              <a:t>课标全国卷］谢希德的“诚”体现在很多方面，请结合全文，谈谈你的理解。</a:t>
            </a:r>
          </a:p>
          <a:p>
            <a:pPr marL="0" indent="542925" eaLnBrk="1" hangingPunct="1">
              <a:lnSpc>
                <a:spcPts val="3500"/>
              </a:lnSpc>
              <a:spcBef>
                <a:spcPct val="0"/>
              </a:spcBef>
              <a:buNone/>
            </a:pPr>
            <a:r>
              <a:rPr lang="zh-CN" altLang="en-US" sz="2400" b="1" dirty="0" smtClean="0">
                <a:latin typeface="宋体" pitchFamily="2" charset="-122"/>
              </a:rPr>
              <a:t> </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6122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6122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6122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altLang="zh-CN" sz="2400" b="1" dirty="0">
                <a:latin typeface="宋体" pitchFamily="2" charset="-122"/>
              </a:rPr>
              <a:t>【</a:t>
            </a:r>
            <a:r>
              <a:rPr lang="zh-CN" altLang="en-US" sz="2400" b="1" dirty="0">
                <a:latin typeface="宋体" pitchFamily="2" charset="-122"/>
              </a:rPr>
              <a:t>答题思路</a:t>
            </a:r>
            <a:r>
              <a:rPr lang="en-US" altLang="zh-CN" sz="2400" b="1" dirty="0">
                <a:latin typeface="宋体" pitchFamily="2" charset="-122"/>
              </a:rPr>
              <a:t>】</a:t>
            </a:r>
          </a:p>
          <a:p>
            <a:pPr marL="0" indent="628650" eaLnBrk="1" hangingPunct="1">
              <a:lnSpc>
                <a:spcPts val="3500"/>
              </a:lnSpc>
              <a:spcBef>
                <a:spcPct val="0"/>
              </a:spcBef>
              <a:buNone/>
            </a:pPr>
            <a:r>
              <a:rPr lang="zh-CN" altLang="en-US" sz="2400" b="1" dirty="0" smtClean="0">
                <a:latin typeface="宋体" pitchFamily="2" charset="-122"/>
              </a:rPr>
              <a:t>发掘文本所反映的人生价值和时代精神，要立足于人物或事件，传记自然以写人记事为主，写人自然要表现人的精神，而人的精神就贯穿于人生价值的方方面面；同时无论是一个人的价值的实现，还是特定的人生轨迹的规划或形成，都带有明显的时代烙印，折射出不同时代特有的文化内涵与精神实质。因此，解答时，需注意以下几点：</a:t>
            </a:r>
          </a:p>
          <a:p>
            <a:pPr marL="0" indent="628650" eaLnBrk="1" hangingPunct="1">
              <a:lnSpc>
                <a:spcPts val="3500"/>
              </a:lnSpc>
              <a:spcBef>
                <a:spcPct val="0"/>
              </a:spcBef>
              <a:buNone/>
            </a:pPr>
            <a:r>
              <a:rPr lang="en-US" altLang="zh-CN" sz="2400" b="1" dirty="0" smtClean="0">
                <a:latin typeface="宋体" pitchFamily="2" charset="-122"/>
              </a:rPr>
              <a:t>1. </a:t>
            </a:r>
            <a:r>
              <a:rPr lang="zh-CN" altLang="en-US" sz="2400" b="1" dirty="0" smtClean="0">
                <a:latin typeface="宋体" pitchFamily="2" charset="-122"/>
              </a:rPr>
              <a:t>要善于选择审视角度，善于进行层面切割，善于进行个性化解读。</a:t>
            </a:r>
          </a:p>
          <a:p>
            <a:pPr marL="0" indent="628650" eaLnBrk="1" hangingPunct="1">
              <a:lnSpc>
                <a:spcPts val="3500"/>
              </a:lnSpc>
              <a:spcBef>
                <a:spcPct val="0"/>
              </a:spcBef>
              <a:buNone/>
            </a:pPr>
            <a:r>
              <a:rPr lang="en-US" altLang="zh-CN" sz="2400" b="1" dirty="0" smtClean="0">
                <a:latin typeface="宋体" pitchFamily="2" charset="-122"/>
              </a:rPr>
              <a:t>2. </a:t>
            </a:r>
            <a:r>
              <a:rPr lang="zh-CN" altLang="en-US" sz="2400" b="1" dirty="0" smtClean="0">
                <a:latin typeface="宋体" pitchFamily="2" charset="-122"/>
              </a:rPr>
              <a:t>要善于捕捉主要材料，善于分析、提炼、概括，善于有序呈现结果。</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6224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622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6224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542925" eaLnBrk="1" hangingPunct="1">
              <a:lnSpc>
                <a:spcPts val="3500"/>
              </a:lnSpc>
              <a:spcBef>
                <a:spcPct val="0"/>
              </a:spcBef>
              <a:buNone/>
            </a:pPr>
            <a:r>
              <a:rPr lang="en-US" altLang="zh-CN" sz="2400" b="1" dirty="0" smtClean="0">
                <a:latin typeface="宋体" pitchFamily="2" charset="-122"/>
              </a:rPr>
              <a:t>3. </a:t>
            </a:r>
            <a:r>
              <a:rPr lang="zh-CN" altLang="en-US" sz="2400" b="1" dirty="0" smtClean="0">
                <a:latin typeface="宋体" pitchFamily="2" charset="-122"/>
              </a:rPr>
              <a:t>要结合文本，分析人物，探讨有个性色彩的性格、思想、品质特点。</a:t>
            </a:r>
          </a:p>
          <a:p>
            <a:pPr marL="0" indent="542925" eaLnBrk="1" hangingPunct="1">
              <a:lnSpc>
                <a:spcPts val="3500"/>
              </a:lnSpc>
              <a:spcBef>
                <a:spcPct val="0"/>
              </a:spcBef>
              <a:buNone/>
            </a:pPr>
            <a:r>
              <a:rPr lang="en-US" altLang="zh-CN" sz="2400" b="1" dirty="0" smtClean="0">
                <a:latin typeface="宋体" pitchFamily="2" charset="-122"/>
              </a:rPr>
              <a:t>4. </a:t>
            </a:r>
            <a:r>
              <a:rPr lang="zh-CN" altLang="en-US" sz="2400" b="1" dirty="0" smtClean="0">
                <a:latin typeface="宋体" pitchFamily="2" charset="-122"/>
              </a:rPr>
              <a:t>要联系时代，把人物放到时代的大背景中进行分析，揭示其性格、思想及精神风貌代表的时代意义。</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6327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6327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6327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857232"/>
            <a:ext cx="7923241" cy="5564210"/>
          </a:xfrm>
        </p:spPr>
        <p:txBody>
          <a:bodyPr/>
          <a:lstStyle/>
          <a:p>
            <a:pPr marL="0" indent="0" eaLnBrk="1" hangingPunct="1">
              <a:lnSpc>
                <a:spcPts val="3500"/>
              </a:lnSpc>
              <a:spcBef>
                <a:spcPct val="0"/>
              </a:spcBef>
              <a:buFont typeface="Arial" charset="0"/>
              <a:buNone/>
            </a:pPr>
            <a:r>
              <a:rPr lang="en-US" altLang="zh-CN" sz="2400" b="1" dirty="0">
                <a:latin typeface="宋体" pitchFamily="2" charset="-122"/>
              </a:rPr>
              <a:t>【</a:t>
            </a:r>
            <a:r>
              <a:rPr lang="zh-CN" altLang="en-US" sz="2400" b="1" dirty="0">
                <a:latin typeface="宋体" pitchFamily="2" charset="-122"/>
              </a:rPr>
              <a:t>对点训练</a:t>
            </a:r>
            <a:r>
              <a:rPr lang="en-US" altLang="zh-CN" sz="2400" b="1" dirty="0">
                <a:latin typeface="宋体" pitchFamily="2" charset="-122"/>
              </a:rPr>
              <a:t>】</a:t>
            </a:r>
          </a:p>
          <a:p>
            <a:pPr marL="0" indent="0" eaLnBrk="1" hangingPunct="1">
              <a:lnSpc>
                <a:spcPct val="122000"/>
              </a:lnSpc>
              <a:spcBef>
                <a:spcPct val="0"/>
              </a:spcBef>
              <a:buFont typeface="Arial" charset="0"/>
              <a:buNone/>
            </a:pPr>
            <a:r>
              <a:rPr lang="zh-CN" altLang="en-US" sz="2400" b="1" dirty="0">
                <a:latin typeface="宋体" pitchFamily="2" charset="-122"/>
              </a:rPr>
              <a:t>［</a:t>
            </a:r>
            <a:r>
              <a:rPr lang="en-US" altLang="zh-CN" sz="2400" b="1" dirty="0">
                <a:latin typeface="宋体" pitchFamily="2" charset="-122"/>
              </a:rPr>
              <a:t>2012•课标全国卷</a:t>
            </a:r>
            <a:r>
              <a:rPr lang="zh-CN" altLang="en-US" sz="2400" b="1" dirty="0">
                <a:latin typeface="宋体" pitchFamily="2" charset="-122"/>
              </a:rPr>
              <a:t>］阅读下面的文字，完成题目。</a:t>
            </a:r>
          </a:p>
          <a:p>
            <a:pPr algn="ctr">
              <a:lnSpc>
                <a:spcPct val="122000"/>
              </a:lnSpc>
              <a:buNone/>
            </a:pPr>
            <a:r>
              <a:rPr lang="zh-CN" altLang="en-US" sz="2400" b="1" dirty="0" smtClean="0"/>
              <a:t>谢希德的诚与真</a:t>
            </a:r>
          </a:p>
          <a:p>
            <a:pPr marL="0" indent="628650">
              <a:lnSpc>
                <a:spcPct val="122000"/>
              </a:lnSpc>
              <a:buNone/>
            </a:pPr>
            <a:r>
              <a:rPr lang="en-US" sz="2400" b="1" dirty="0" smtClean="0"/>
              <a:t>1949</a:t>
            </a:r>
            <a:r>
              <a:rPr lang="zh-CN" altLang="en-US" sz="2400" b="1" dirty="0" smtClean="0"/>
              <a:t>年</a:t>
            </a:r>
            <a:r>
              <a:rPr lang="en-US" sz="2400" b="1" dirty="0" smtClean="0"/>
              <a:t>10</a:t>
            </a:r>
            <a:r>
              <a:rPr lang="zh-CN" altLang="en-US" sz="2400" b="1" dirty="0" smtClean="0"/>
              <a:t>月</a:t>
            </a:r>
            <a:r>
              <a:rPr lang="en-US" sz="2400" b="1" dirty="0" smtClean="0"/>
              <a:t>1</a:t>
            </a:r>
            <a:r>
              <a:rPr lang="zh-CN" altLang="en-US" sz="2400" b="1" dirty="0" smtClean="0"/>
              <a:t>日新中国成立，正在美国麻省理工学院攻读博士学位的谢希德从亲人的来信中得到这一消息。昂首屹立于世界东方的祖国母亲，像磁石般吸引着这个远在异国他乡的赤子。有人劝告谢希德不要回到当时生活贫困、科研条件差的中国去，她却视祖国的利益高于一切，决心在学习告一段落后，立刻回国参加建设。</a:t>
            </a:r>
            <a:r>
              <a:rPr lang="en-US" sz="2400" b="1" dirty="0" smtClean="0"/>
              <a:t>1952</a:t>
            </a:r>
            <a:r>
              <a:rPr lang="zh-CN" altLang="en-US" sz="2400" b="1" dirty="0" smtClean="0"/>
              <a:t>年，获得博士学位的谢希德回国，在复旦大学任教，并于</a:t>
            </a:r>
            <a:r>
              <a:rPr lang="en-US" sz="2400" b="1" dirty="0" smtClean="0"/>
              <a:t>1956</a:t>
            </a:r>
            <a:r>
              <a:rPr lang="zh-CN" altLang="en-US" sz="2400" b="1" dirty="0" smtClean="0"/>
              <a:t>年与北京大学的黄昆教授共同主持开办了我国第一个半导体专门化培训班。</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6429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642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6429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074"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283076"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indent="628650">
              <a:lnSpc>
                <a:spcPts val="3500"/>
              </a:lnSpc>
            </a:pPr>
            <a:r>
              <a:rPr lang="zh-CN" altLang="en-US" sz="2400" b="1" dirty="0" smtClean="0"/>
              <a:t>随着社会经济的发展，宋代商业贸易对货币的要求越来越高，但是社会中货币供给和流通状况不尽理想，表现为货币流通区域的割据性、货币供给数量的有限性，以及大量流通的铜铁钱细碎和不便携带的特性，其结果是抑制了经济发展。为了解决这类问题，在高度发达的造纸和印刷技术保障下，通过民间自发力量的作用和官府的强制推行，宋代社会陆续出现了诸如茶引、盐引、交子、关子和会子等新型纸质信用工具。茶引、盐引要求相关人员先用粮草或现钱的付出作为取得的条件，然后凭此类纸质信用工具异地兑取现钱或政府专卖货物。这些信用工具的使用，除了可发挥信用功能外，也使得政府和商人在专卖货物领域能够共同获利，既有利于商人从政府专卖的货物中分得</a:t>
            </a:r>
            <a:endParaRPr lang="en-US" altLang="zh-CN" sz="2400" b="1" dirty="0" smtClean="0"/>
          </a:p>
        </p:txBody>
      </p:sp>
      <p:grpSp>
        <p:nvGrpSpPr>
          <p:cNvPr id="2" name="Group 10"/>
          <p:cNvGrpSpPr>
            <a:grpSpLocks/>
          </p:cNvGrpSpPr>
          <p:nvPr/>
        </p:nvGrpSpPr>
        <p:grpSpPr bwMode="auto">
          <a:xfrm>
            <a:off x="1588" y="4581525"/>
            <a:ext cx="609600" cy="2028825"/>
            <a:chOff x="0" y="0"/>
            <a:chExt cx="384" cy="1278"/>
          </a:xfrm>
        </p:grpSpPr>
        <p:pic>
          <p:nvPicPr>
            <p:cNvPr id="1283078"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8307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628650" eaLnBrk="1" hangingPunct="1">
              <a:lnSpc>
                <a:spcPts val="3500"/>
              </a:lnSpc>
              <a:spcBef>
                <a:spcPct val="0"/>
              </a:spcBef>
              <a:buNone/>
            </a:pPr>
            <a:r>
              <a:rPr lang="zh-CN" altLang="en-US" sz="2400" b="1" dirty="0" smtClean="0">
                <a:latin typeface="宋体" pitchFamily="2" charset="-122"/>
              </a:rPr>
              <a:t>谢希德一直密切关注着国内外物理学研究的动态，努力探索真知。上世纪</a:t>
            </a:r>
            <a:r>
              <a:rPr lang="en-US" altLang="zh-CN" sz="2400" b="1" dirty="0" smtClean="0">
                <a:latin typeface="宋体" pitchFamily="2" charset="-122"/>
              </a:rPr>
              <a:t>70</a:t>
            </a:r>
            <a:r>
              <a:rPr lang="zh-CN" altLang="en-US" sz="2400" b="1" dirty="0" smtClean="0">
                <a:latin typeface="宋体" pitchFamily="2" charset="-122"/>
              </a:rPr>
              <a:t>年代后期，她开始思索一个奥妙而又实际的问题</a:t>
            </a:r>
            <a:r>
              <a:rPr lang="en-US" altLang="zh-CN" sz="2400" b="1" dirty="0" smtClean="0">
                <a:latin typeface="宋体" pitchFamily="2" charset="-122"/>
              </a:rPr>
              <a:t>——</a:t>
            </a:r>
            <a:r>
              <a:rPr lang="zh-CN" altLang="en-US" sz="2400" b="1" dirty="0" smtClean="0">
                <a:latin typeface="宋体" pitchFamily="2" charset="-122"/>
              </a:rPr>
              <a:t>怎样使钢材不生锈？是什么起到抗腐蚀的保护层作用？世界上一些国家每年因腐蚀而报废的钢材达上千万吨，中国也面临着同样的问题。怎样才能使我国有限的钢材发挥更大的作用？这就要涉足表面物理。专长在半导体和固体物理研究的谢希德，如果继续从事她的研究，可以说既省力又稳妥，还可以尽快出成果；如果另辟蹊径转入新领域，即使付出艰辛的劳动，五年十载能否取得显著成绩仍是个未知数。然而，她是一个进取心很强的人，表面物理亟待研究，哪怕付出</a:t>
            </a:r>
            <a:r>
              <a:rPr lang="en-US" altLang="zh-CN" sz="2400" b="1" dirty="0" smtClean="0">
                <a:latin typeface="宋体" pitchFamily="2" charset="-122"/>
              </a:rPr>
              <a:t>10</a:t>
            </a:r>
            <a:r>
              <a:rPr lang="zh-CN" altLang="en-US" sz="2400" b="1" dirty="0" smtClean="0">
                <a:latin typeface="宋体" pitchFamily="2" charset="-122"/>
              </a:rPr>
              <a:t>倍、</a:t>
            </a:r>
            <a:r>
              <a:rPr lang="en-US" altLang="zh-CN" sz="2400" b="1" dirty="0" smtClean="0">
                <a:latin typeface="宋体" pitchFamily="2" charset="-122"/>
              </a:rPr>
              <a:t>20</a:t>
            </a:r>
            <a:r>
              <a:rPr lang="zh-CN" altLang="en-US" sz="2400" b="1" dirty="0" smtClean="0">
                <a:latin typeface="宋体" pitchFamily="2" charset="-122"/>
              </a:rPr>
              <a:t>倍的努力，也要勇闯难关，有所创造。作为学界前辈，她也要借此鼓励</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6531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6531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6532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年轻人去开拓这个前景广阔的新领域。谢希德率领她的团队，经过认真细致的研究，一点一滴地积累经验，使复旦大学的表面物理研究达到了世界水平。</a:t>
            </a:r>
            <a:endParaRPr lang="en-US" altLang="zh-CN" sz="2400" b="1" dirty="0" smtClean="0">
              <a:latin typeface="宋体" pitchFamily="2" charset="-122"/>
            </a:endParaRPr>
          </a:p>
          <a:p>
            <a:pPr marL="0" indent="628650" eaLnBrk="1" hangingPunct="1">
              <a:lnSpc>
                <a:spcPts val="3500"/>
              </a:lnSpc>
              <a:spcBef>
                <a:spcPct val="0"/>
              </a:spcBef>
              <a:buNone/>
            </a:pPr>
            <a:r>
              <a:rPr lang="en-US" altLang="zh-CN" sz="2400" b="1" dirty="0" smtClean="0">
                <a:latin typeface="宋体" pitchFamily="2" charset="-122"/>
              </a:rPr>
              <a:t>1983</a:t>
            </a:r>
            <a:r>
              <a:rPr lang="zh-CN" altLang="en-US" sz="2400" b="1" dirty="0" smtClean="0">
                <a:latin typeface="宋体" pitchFamily="2" charset="-122"/>
              </a:rPr>
              <a:t>年，谢希德担任复旦大学校长。以她的身份，每天上下班都有专车。可是人们时常在校车上看到她的身影。她说：“在车上既可以提前处理一些公事，又可以借这个机会与同志们交谈，倾听各种议论。从校内的事到天下事都可以成为车内的话题，其中有牢骚，也不乏独到的见解；特别有意思的是车内总有一两位不愿隐瞒自己观点、也不善于窃窃私语的同志不时发表一通高见，而且获得一些同事的共鸣。”在这里，教师对学校的意见和要求得到了反映，学校的决策又通过谢希德的宣传深入人心。</a:t>
            </a:r>
          </a:p>
          <a:p>
            <a:pPr marL="0" indent="0" eaLnBrk="1" hangingPunct="1">
              <a:lnSpc>
                <a:spcPts val="3500"/>
              </a:lnSpc>
              <a:spcBef>
                <a:spcPct val="0"/>
              </a:spcBef>
              <a:buNone/>
            </a:pPr>
            <a:endParaRPr lang="zh-CN" altLang="en-US"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6634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663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6634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628650" eaLnBrk="1" hangingPunct="1">
              <a:lnSpc>
                <a:spcPts val="3500"/>
              </a:lnSpc>
              <a:spcBef>
                <a:spcPct val="0"/>
              </a:spcBef>
              <a:buNone/>
            </a:pPr>
            <a:r>
              <a:rPr lang="zh-CN" altLang="en-US" sz="2400" b="1" dirty="0" smtClean="0">
                <a:latin typeface="宋体" pitchFamily="2" charset="-122"/>
              </a:rPr>
              <a:t>谢希德这样一位日夜为科学事业操劳的学者，业余爱好广泛，喜欢多彩的生活。她酷爱集邮，喜欢欣赏古典音乐和阅读文学作品。生活虽然是丰富的，但一个人却不可能样样喜好、样样精通。有人曾撰文说谢希德爱好和擅长烹饪，其实她对此谈不上内行。为此她特意关照那位作者要实事求是：“中国的烹饪大有学问，我还未入门，其实我的手艺远不及我爱人。”</a:t>
            </a:r>
          </a:p>
          <a:p>
            <a:pPr marL="0" indent="628650" eaLnBrk="1" hangingPunct="1">
              <a:lnSpc>
                <a:spcPts val="3500"/>
              </a:lnSpc>
              <a:spcBef>
                <a:spcPct val="0"/>
              </a:spcBef>
              <a:buNone/>
            </a:pPr>
            <a:r>
              <a:rPr lang="en-US" altLang="zh-CN" sz="2400" b="1" dirty="0" smtClean="0">
                <a:latin typeface="宋体" pitchFamily="2" charset="-122"/>
              </a:rPr>
              <a:t>1987</a:t>
            </a:r>
            <a:r>
              <a:rPr lang="zh-CN" altLang="en-US" sz="2400" b="1" dirty="0" smtClean="0">
                <a:latin typeface="宋体" pitchFamily="2" charset="-122"/>
              </a:rPr>
              <a:t>年，谢希德的丈夫、中科院院士曹天钦患重病住院，一位成就极高的科学家变成了比孩子更需要照顾的病人。谢希德接受了这个残酷的现实，尽心履行着妻子的职责，为治愈丈夫的疾病倾注了一腔深情。那几年，谢希德政务缠身，再加上频繁的学术和外事活动，身心都十分</a:t>
            </a: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6736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6736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6736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劳累。但是不管工作多忙，只要人在上海，她每天都要挤出时间，去医院陪伴丈夫，默默地做着力所能及的一切。她和所有勤劳朴实的中国妇女一样，有着撼人心魄的人间至诚。</a:t>
            </a:r>
          </a:p>
          <a:p>
            <a:pPr marL="0" indent="628650" eaLnBrk="1" hangingPunct="1">
              <a:lnSpc>
                <a:spcPts val="3500"/>
              </a:lnSpc>
              <a:spcBef>
                <a:spcPct val="0"/>
              </a:spcBef>
              <a:buNone/>
            </a:pPr>
            <a:r>
              <a:rPr lang="en-US" altLang="zh-CN" sz="2400" b="1" dirty="0" smtClean="0">
                <a:latin typeface="宋体" pitchFamily="2" charset="-122"/>
              </a:rPr>
              <a:t>1999</a:t>
            </a:r>
            <a:r>
              <a:rPr lang="zh-CN" altLang="en-US" sz="2400" b="1" dirty="0" smtClean="0">
                <a:latin typeface="宋体" pitchFamily="2" charset="-122"/>
              </a:rPr>
              <a:t>年，谢希德应邀担任新世纪版</a:t>
            </a:r>
            <a:r>
              <a:rPr lang="en-US" altLang="zh-CN" sz="2400" b="1" dirty="0" smtClean="0">
                <a:latin typeface="宋体" pitchFamily="2" charset="-122"/>
              </a:rPr>
              <a:t>《</a:t>
            </a:r>
            <a:r>
              <a:rPr lang="zh-CN" altLang="en-US" sz="2400" b="1" dirty="0" smtClean="0">
                <a:latin typeface="宋体" pitchFamily="2" charset="-122"/>
              </a:rPr>
              <a:t>十万个为什么</a:t>
            </a:r>
            <a:r>
              <a:rPr lang="en-US" altLang="zh-CN" sz="2400" b="1" dirty="0" smtClean="0">
                <a:latin typeface="宋体" pitchFamily="2" charset="-122"/>
              </a:rPr>
              <a:t>》</a:t>
            </a:r>
            <a:r>
              <a:rPr lang="zh-CN" altLang="en-US" sz="2400" b="1" dirty="0" smtClean="0">
                <a:latin typeface="宋体" pitchFamily="2" charset="-122"/>
              </a:rPr>
              <a:t>的编委，并修改书中的两篇科学小品。她深知即便是科普文章也不能不讲准确性。谢希德修改文章也像做科学实验一样，不敢有丝毫的马虎。如某作者混淆了“硅片”和“芯片”这两个概念。芯片是硅片经过多道程序加工而成的，她特地画了一个简明易懂的示意图供作者参考。另一个地方，作者为求形象生动，用“指甲大小”来描述一个面积概念。不同人的手指甲可能差别很大，即便是同</a:t>
            </a: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6839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683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6839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latin typeface="宋体" pitchFamily="2" charset="-122"/>
              </a:rPr>
              <a:t>一个人，大拇指和小拇指的指甲大小也并不相同。谢希德根据实际情况把它改成“一厘米见方”这样较为准确的写法。求真的科学态度对每个人都非常重要，谢希德对此更为看重。</a:t>
            </a:r>
          </a:p>
          <a:p>
            <a:pPr marL="0" indent="0" algn="r" eaLnBrk="1" hangingPunct="1">
              <a:lnSpc>
                <a:spcPts val="3500"/>
              </a:lnSpc>
              <a:spcBef>
                <a:spcPct val="0"/>
              </a:spcBef>
              <a:buNone/>
            </a:pPr>
            <a:r>
              <a:rPr lang="en-US" altLang="zh-CN" sz="2400" b="1" dirty="0" smtClean="0">
                <a:latin typeface="宋体" pitchFamily="2" charset="-122"/>
              </a:rPr>
              <a:t>(</a:t>
            </a:r>
            <a:r>
              <a:rPr lang="zh-CN" altLang="en-US" sz="2400" b="1" dirty="0" smtClean="0">
                <a:latin typeface="宋体" pitchFamily="2" charset="-122"/>
              </a:rPr>
              <a:t>摘编自王增藩</a:t>
            </a:r>
            <a:r>
              <a:rPr lang="en-US" altLang="zh-CN" sz="2400" b="1" dirty="0" smtClean="0">
                <a:latin typeface="宋体" pitchFamily="2" charset="-122"/>
              </a:rPr>
              <a:t>《</a:t>
            </a:r>
            <a:r>
              <a:rPr lang="zh-CN" altLang="en-US" sz="2400" b="1" dirty="0" smtClean="0">
                <a:latin typeface="宋体" pitchFamily="2" charset="-122"/>
              </a:rPr>
              <a:t>谢希德传</a:t>
            </a:r>
            <a:r>
              <a:rPr lang="en-US" altLang="zh-CN" sz="2400" b="1" dirty="0" smtClean="0">
                <a:latin typeface="宋体" pitchFamily="2" charset="-122"/>
              </a:rPr>
              <a:t>》)</a:t>
            </a:r>
            <a:endParaRPr lang="zh-CN" altLang="en-US" sz="2400" b="1" dirty="0" smtClean="0">
              <a:latin typeface="宋体" pitchFamily="2" charset="-122"/>
            </a:endParaRPr>
          </a:p>
          <a:p>
            <a:pPr marL="0" indent="90488" eaLnBrk="1" hangingPunct="1">
              <a:spcBef>
                <a:spcPct val="0"/>
              </a:spcBef>
              <a:buNone/>
            </a:pPr>
            <a:r>
              <a:rPr lang="en-US" altLang="zh-CN" sz="2400" b="1" dirty="0" smtClean="0">
                <a:latin typeface="宋体" pitchFamily="2" charset="-122"/>
              </a:rPr>
              <a:t>1.</a:t>
            </a:r>
            <a:r>
              <a:rPr lang="zh-CN" altLang="en-US" sz="2400" b="1" dirty="0" smtClean="0">
                <a:latin typeface="宋体" pitchFamily="2" charset="-122"/>
              </a:rPr>
              <a:t>谢希德的“诚”体现在很多方面，请结合全文，谈谈你的理解。</a:t>
            </a:r>
            <a:r>
              <a:rPr lang="en-US" altLang="zh-CN" sz="2400" b="1" dirty="0" smtClean="0">
                <a:latin typeface="宋体" pitchFamily="2" charset="-122"/>
              </a:rPr>
              <a:t>(8</a:t>
            </a:r>
            <a:r>
              <a:rPr lang="zh-CN" altLang="en-US" sz="2400" b="1" dirty="0" smtClean="0">
                <a:latin typeface="宋体" pitchFamily="2" charset="-122"/>
              </a:rPr>
              <a:t>分</a:t>
            </a:r>
            <a:r>
              <a:rPr lang="en-US" altLang="zh-CN" sz="2400" b="1" dirty="0" smtClean="0">
                <a:latin typeface="宋体" pitchFamily="2" charset="-122"/>
              </a:rPr>
              <a:t>)</a:t>
            </a: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6941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6941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6941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90488" eaLnBrk="1" hangingPunct="1">
              <a:lnSpc>
                <a:spcPct val="122000"/>
              </a:lnSpc>
              <a:spcBef>
                <a:spcPct val="0"/>
              </a:spcBef>
              <a:buFontTx/>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方面一：对祖国无限忠诚。①视祖国的利益高于一切，不计个人得失，毅然回到科研条件差的祖国参加建设；②为国家建设需要调整研究方向，转入科研新领域。方面二：对事业充满热诚。①作为科学家，锐意创新，勇闯难关，实事求是，一丝不苟；②作为大学校长，谦虚做人，认真做事，深入群众，不搞特权。方面三：对亲人至爱至诚。①不被丈夫身患重病的残酷现实所压倒，为治愈丈夫的疾病倾注深情；②不顾自己工作繁忙，尽心尽力地照顾丈夫，具有勤劳朴实的美德。</a:t>
            </a:r>
          </a:p>
          <a:p>
            <a:pPr marL="0" indent="90488" eaLnBrk="1" hangingPunct="1">
              <a:spcBef>
                <a:spcPct val="0"/>
              </a:spcBef>
              <a:buFontTx/>
              <a:buNone/>
            </a:pPr>
            <a:endParaRPr lang="en-US" altLang="zh-CN" sz="2400" b="1" dirty="0">
              <a:solidFill>
                <a:srgbClr val="990033"/>
              </a:solidFill>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7043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7043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7044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90488" eaLnBrk="1" hangingPunct="1">
              <a:lnSpc>
                <a:spcPct val="122000"/>
              </a:lnSpc>
              <a:spcBef>
                <a:spcPct val="0"/>
              </a:spcBef>
              <a:buFontTx/>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从不同的角度和层面发掘文本所反映的人生价值和时代精神的能力。要做好这类题目，一是要认真审清题目要求；二是要明确提出自己的观点；三是要结合文本；四是要言之有理，持之有据；五是要文笔简练，点到实处。此题要紧扣谢希德“诚”的几个方面的表现</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对国家、对事业、对亲人，并结合全文谈看法，先要指出这几个方面，然后做简要分析即可。</a:t>
            </a:r>
          </a:p>
          <a:p>
            <a:pPr marL="0" indent="90488" eaLnBrk="1" hangingPunct="1">
              <a:spcBef>
                <a:spcPct val="0"/>
              </a:spcBef>
              <a:buFontTx/>
              <a:buNone/>
            </a:pPr>
            <a:endParaRPr lang="en-US" altLang="zh-CN" sz="2400" b="1" dirty="0">
              <a:solidFill>
                <a:srgbClr val="990033"/>
              </a:solidFill>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7043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7043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7044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ts val="3300"/>
              </a:lnSpc>
              <a:spcBef>
                <a:spcPct val="0"/>
              </a:spcBef>
              <a:buNone/>
            </a:pPr>
            <a:r>
              <a:rPr lang="zh-CN" altLang="zh-CN" sz="2400" b="1" dirty="0" smtClean="0">
                <a:latin typeface="黑体" pitchFamily="2" charset="-122"/>
                <a:ea typeface="黑体" pitchFamily="2" charset="-122"/>
              </a:rPr>
              <a:t>►</a:t>
            </a:r>
            <a:r>
              <a:rPr lang="zh-CN" altLang="zh-CN" sz="2400" b="1" dirty="0">
                <a:latin typeface="黑体" pitchFamily="2" charset="-122"/>
                <a:ea typeface="黑体" pitchFamily="2" charset="-122"/>
              </a:rPr>
              <a:t>　</a:t>
            </a:r>
            <a:r>
              <a:rPr lang="zh-CN" altLang="en-US" sz="2400" b="1" dirty="0">
                <a:latin typeface="黑体" pitchFamily="2" charset="-122"/>
                <a:ea typeface="黑体" pitchFamily="2" charset="-122"/>
              </a:rPr>
              <a:t>考点二　</a:t>
            </a:r>
            <a:r>
              <a:rPr lang="zh-CN" altLang="en-US" sz="2400" b="1" dirty="0" smtClean="0">
                <a:latin typeface="黑体" pitchFamily="2" charset="-122"/>
                <a:ea typeface="黑体" pitchFamily="2" charset="-122"/>
              </a:rPr>
              <a:t>探讨作者的写作背景和写作意图</a:t>
            </a:r>
            <a:endParaRPr lang="zh-CN" altLang="en-US" sz="2400" b="1" dirty="0">
              <a:latin typeface="黑体" pitchFamily="2" charset="-122"/>
              <a:ea typeface="黑体" pitchFamily="2" charset="-122"/>
            </a:endParaRPr>
          </a:p>
          <a:p>
            <a:pPr marL="0" indent="0" algn="ctr" eaLnBrk="1" hangingPunct="1">
              <a:lnSpc>
                <a:spcPts val="3300"/>
              </a:lnSpc>
              <a:spcBef>
                <a:spcPct val="0"/>
              </a:spcBef>
              <a:buFont typeface="Arial" charset="0"/>
              <a:buNone/>
            </a:pPr>
            <a:r>
              <a:rPr lang="zh-CN" altLang="en-US" sz="2400" b="1" dirty="0">
                <a:latin typeface="黑体" pitchFamily="2" charset="-122"/>
                <a:ea typeface="黑体" pitchFamily="2" charset="-122"/>
              </a:rPr>
              <a:t>知识储备</a:t>
            </a:r>
          </a:p>
          <a:p>
            <a:pPr marL="0" indent="0" eaLnBrk="1" hangingPunct="1">
              <a:lnSpc>
                <a:spcPts val="3300"/>
              </a:lnSpc>
              <a:spcBef>
                <a:spcPct val="0"/>
              </a:spcBef>
              <a:buNone/>
            </a:pPr>
            <a:r>
              <a:rPr lang="zh-CN" altLang="en-US" sz="2400" b="1" dirty="0">
                <a:latin typeface="宋体" pitchFamily="2" charset="-122"/>
              </a:rPr>
              <a:t>   </a:t>
            </a:r>
            <a:r>
              <a:rPr lang="zh-CN" altLang="en-US" sz="2400" b="1" dirty="0" smtClean="0">
                <a:latin typeface="宋体" pitchFamily="2" charset="-122"/>
              </a:rPr>
              <a:t>“写作背景”，是指作者创作某一作品时的某些主观方面和客观方面的情况。“写作意图”，是指作者想通过作品达到的目的。作者的写作背景和写作意图，在不同的文本中表现不同，有的可能明显，有的可能不是那么明显。写作背景和写作意图，一般包括以下几个方面：①时代和社会背景；②作者的写作动机；③文本的表达目的；④文本的表达方式；⑤文本提示的背景资料；⑥文本的对比资料和互视资料；⑦文本的隐含意义等。</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7146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7146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7146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622300" algn="ctr" eaLnBrk="1" hangingPunct="1">
              <a:lnSpc>
                <a:spcPct val="122000"/>
              </a:lnSpc>
              <a:spcBef>
                <a:spcPct val="0"/>
              </a:spcBef>
              <a:buFont typeface="Arial" charset="0"/>
              <a:buNone/>
            </a:pPr>
            <a:r>
              <a:rPr lang="zh-CN" altLang="en-US" sz="2400" b="1" dirty="0">
                <a:latin typeface="宋体" pitchFamily="2" charset="-122"/>
              </a:rPr>
              <a:t>类题指津</a:t>
            </a:r>
          </a:p>
          <a:p>
            <a:pPr marL="0" indent="0" eaLnBrk="1" hangingPunct="1">
              <a:lnSpc>
                <a:spcPct val="122000"/>
              </a:lnSpc>
              <a:spcBef>
                <a:spcPct val="0"/>
              </a:spcBef>
              <a:buFont typeface="Arial" charset="0"/>
              <a:buNone/>
            </a:pPr>
            <a:r>
              <a:rPr lang="en-US" altLang="zh-CN" sz="2400" b="1" dirty="0">
                <a:latin typeface="宋体" pitchFamily="2" charset="-122"/>
              </a:rPr>
              <a:t>【</a:t>
            </a:r>
            <a:r>
              <a:rPr lang="zh-CN" altLang="en-US" sz="2400" b="1" dirty="0">
                <a:latin typeface="宋体" pitchFamily="2" charset="-122"/>
              </a:rPr>
              <a:t>设问方式</a:t>
            </a:r>
            <a:r>
              <a:rPr lang="en-US" altLang="zh-CN" sz="2400" b="1" dirty="0">
                <a:latin typeface="宋体" pitchFamily="2" charset="-122"/>
              </a:rPr>
              <a:t>】</a:t>
            </a:r>
          </a:p>
          <a:p>
            <a:pPr marL="0" indent="622300"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a:t>
            </a:r>
            <a:r>
              <a:rPr lang="en-US" altLang="zh-CN" sz="2400" b="1" dirty="0" smtClean="0">
                <a:latin typeface="宋体" pitchFamily="2" charset="-122"/>
              </a:rPr>
              <a:t>2013•</a:t>
            </a:r>
            <a:r>
              <a:rPr lang="zh-CN" altLang="en-US" sz="2400" b="1" dirty="0" smtClean="0">
                <a:latin typeface="宋体" pitchFamily="2" charset="-122"/>
              </a:rPr>
              <a:t>新课标全国卷</a:t>
            </a:r>
            <a:r>
              <a:rPr lang="en-US" altLang="zh-CN" sz="2400" b="1" dirty="0" smtClean="0">
                <a:latin typeface="宋体" pitchFamily="2" charset="-122"/>
              </a:rPr>
              <a:t>Ⅱ</a:t>
            </a:r>
            <a:r>
              <a:rPr lang="zh-CN" altLang="en-US" sz="2400" b="1" dirty="0" smtClean="0">
                <a:latin typeface="宋体" pitchFamily="2" charset="-122"/>
              </a:rPr>
              <a:t>］为什么卢作孚被誉为“不能忘记”的人？请结合材料，谈谈你的看法。</a:t>
            </a:r>
          </a:p>
          <a:p>
            <a:pPr marL="0" indent="622300" eaLnBrk="1" hangingPunct="1">
              <a:lnSpc>
                <a:spcPct val="122000"/>
              </a:lnSpc>
              <a:spcBef>
                <a:spcPct val="0"/>
              </a:spcBef>
              <a:buNone/>
            </a:pPr>
            <a:r>
              <a:rPr lang="en-US" altLang="zh-CN" sz="2400" b="1" dirty="0" smtClean="0">
                <a:latin typeface="宋体" pitchFamily="2" charset="-122"/>
              </a:rPr>
              <a:t>2. </a:t>
            </a:r>
            <a:r>
              <a:rPr lang="zh-CN" altLang="en-US" sz="2400" b="1" dirty="0" smtClean="0">
                <a:latin typeface="宋体" pitchFamily="2" charset="-122"/>
              </a:rPr>
              <a:t>［</a:t>
            </a:r>
            <a:r>
              <a:rPr lang="en-US" altLang="zh-CN" sz="2400" b="1" dirty="0" smtClean="0">
                <a:latin typeface="宋体" pitchFamily="2" charset="-122"/>
              </a:rPr>
              <a:t>2009•</a:t>
            </a:r>
            <a:r>
              <a:rPr lang="zh-CN" altLang="en-US" sz="2400" b="1" dirty="0" smtClean="0">
                <a:latin typeface="宋体" pitchFamily="2" charset="-122"/>
              </a:rPr>
              <a:t>广东卷］作者这样叙写黄侃的写作意图是什么？</a:t>
            </a: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7248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7248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7248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en-US" altLang="zh-CN" sz="2400" b="1" dirty="0" smtClean="0">
                <a:latin typeface="宋体" pitchFamily="2" charset="-122"/>
              </a:rPr>
              <a:t>【</a:t>
            </a:r>
            <a:r>
              <a:rPr lang="zh-CN" altLang="en-US" sz="2400" b="1" dirty="0" smtClean="0">
                <a:latin typeface="宋体" pitchFamily="2" charset="-122"/>
              </a:rPr>
              <a:t>答题思路</a:t>
            </a:r>
            <a:r>
              <a:rPr lang="en-US" altLang="zh-CN" sz="2400" b="1" dirty="0" smtClean="0">
                <a:latin typeface="宋体" pitchFamily="2" charset="-122"/>
              </a:rPr>
              <a:t>】</a:t>
            </a:r>
          </a:p>
          <a:p>
            <a:pPr marL="0" indent="533400" eaLnBrk="1" hangingPunct="1">
              <a:lnSpc>
                <a:spcPct val="122000"/>
              </a:lnSpc>
              <a:spcBef>
                <a:spcPct val="0"/>
              </a:spcBef>
              <a:buNone/>
            </a:pPr>
            <a:r>
              <a:rPr lang="en-US" altLang="zh-CN" sz="2400" b="1" dirty="0" smtClean="0">
                <a:latin typeface="宋体" pitchFamily="2" charset="-122"/>
              </a:rPr>
              <a:t>“</a:t>
            </a:r>
            <a:r>
              <a:rPr lang="zh-CN" altLang="en-US" sz="2400" b="1" dirty="0" smtClean="0">
                <a:latin typeface="宋体" pitchFamily="2" charset="-122"/>
              </a:rPr>
              <a:t>探讨作者的写作背景和写作意图”的解题方法：</a:t>
            </a:r>
          </a:p>
          <a:p>
            <a:pPr marL="0" indent="533400"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追本溯源，知人论世。作品与作家的生活、思想以及时代背景有着极为密切的关系。“文章合为时而著，歌诗合为事而作。”只有知其人、论其世，即了解作者的生活经历、思想和写作的时代背景，才能客观地、正确地理解和把握作品的思想内容。</a:t>
            </a:r>
          </a:p>
          <a:p>
            <a:pPr marL="0" indent="628650" eaLnBrk="1" hangingPunct="1">
              <a:lnSpc>
                <a:spcPct val="122000"/>
              </a:lnSpc>
              <a:spcBef>
                <a:spcPct val="0"/>
              </a:spcBef>
              <a:buNone/>
            </a:pPr>
            <a:r>
              <a:rPr lang="en-US" altLang="zh-CN" sz="2400" b="1" dirty="0" smtClean="0">
                <a:latin typeface="宋体" pitchFamily="2" charset="-122"/>
              </a:rPr>
              <a:t>2. </a:t>
            </a:r>
            <a:r>
              <a:rPr lang="zh-CN" altLang="en-US" sz="2400" b="1" dirty="0" smtClean="0">
                <a:latin typeface="宋体" pitchFamily="2" charset="-122"/>
              </a:rPr>
              <a:t>立足文本，深层挖掘。或从文本主旨出发，探求某一内容在文本中的意义；或从文本中主要的人物、事件、场景的特征出发，辨明这一内容与总体特征的关系；或从文本中的其他内容与这一内容的关系着眼，探求其内在的关联；或从文本提及的其他因素考虑这一内容是否合理。</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7351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7351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7351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4098"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284100"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t>一份利益，又有利于政府实现增加收入、补给军需等目标。早期的交子、关子、会子要求相关人员先交纳现钱作为取得的条件，然后再根据需要持交子、关子、会子到指定的地区兑取现钱。这类信用工具携带方便且具有汇票性质，可以保障大宗交易、跨地区交易货款的顺利结算。它们的使用，弥补了货币的不足，节省了货币流通需求量。此后这种交子、关子、会子逐步发展为纸币。可见，宋代新型信用工具的大量使用，是社会经济发展史中最具标志性意义的新生事物，它缓解或解决了交换过程中的诸多不便与矛盾，从而在很大程度上促进了经济发展。</a:t>
            </a:r>
          </a:p>
          <a:p>
            <a:pPr indent="628650" algn="r">
              <a:lnSpc>
                <a:spcPts val="3500"/>
              </a:lnSpc>
            </a:pPr>
            <a:r>
              <a:rPr lang="en-US" altLang="zh-CN" sz="2400" b="1" dirty="0" smtClean="0"/>
              <a:t>(</a:t>
            </a:r>
            <a:r>
              <a:rPr lang="zh-CN" altLang="en-US" sz="2400" b="1" dirty="0" smtClean="0"/>
              <a:t>摘编自王芳</a:t>
            </a:r>
            <a:r>
              <a:rPr lang="en-US" altLang="zh-CN" sz="2400" b="1" dirty="0" smtClean="0"/>
              <a:t>《</a:t>
            </a:r>
            <a:r>
              <a:rPr lang="zh-CN" altLang="en-US" sz="2400" b="1" dirty="0" smtClean="0"/>
              <a:t>宋代信用的特点与影响</a:t>
            </a:r>
            <a:r>
              <a:rPr lang="en-US" altLang="zh-CN" sz="2400" b="1" dirty="0" smtClean="0"/>
              <a:t>》)</a:t>
            </a:r>
          </a:p>
        </p:txBody>
      </p:sp>
      <p:grpSp>
        <p:nvGrpSpPr>
          <p:cNvPr id="2" name="Group 10"/>
          <p:cNvGrpSpPr>
            <a:grpSpLocks/>
          </p:cNvGrpSpPr>
          <p:nvPr/>
        </p:nvGrpSpPr>
        <p:grpSpPr bwMode="auto">
          <a:xfrm>
            <a:off x="1588" y="4581525"/>
            <a:ext cx="609600" cy="2028825"/>
            <a:chOff x="0" y="0"/>
            <a:chExt cx="384" cy="1278"/>
          </a:xfrm>
        </p:grpSpPr>
        <p:pic>
          <p:nvPicPr>
            <p:cNvPr id="1284102"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8410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Font typeface="Arial" charset="0"/>
              <a:buNone/>
            </a:pPr>
            <a:r>
              <a:rPr lang="en-US" altLang="zh-CN" sz="2400" b="1" dirty="0" smtClean="0">
                <a:latin typeface="宋体" pitchFamily="2" charset="-122"/>
              </a:rPr>
              <a:t>【</a:t>
            </a:r>
            <a:r>
              <a:rPr lang="en-US" altLang="zh-CN" sz="2400" b="1" dirty="0" err="1">
                <a:latin typeface="宋体" pitchFamily="2" charset="-122"/>
              </a:rPr>
              <a:t>对点训练</a:t>
            </a:r>
            <a:r>
              <a:rPr lang="en-US" altLang="zh-CN" sz="2400" b="1" dirty="0">
                <a:latin typeface="宋体" pitchFamily="2" charset="-122"/>
              </a:rPr>
              <a:t>】</a:t>
            </a:r>
          </a:p>
          <a:p>
            <a:pPr marL="0" indent="0" eaLnBrk="1" hangingPunct="1">
              <a:lnSpc>
                <a:spcPct val="122000"/>
              </a:lnSpc>
              <a:spcBef>
                <a:spcPct val="0"/>
              </a:spcBef>
              <a:buFont typeface="Arial" charset="0"/>
              <a:buNone/>
            </a:pPr>
            <a:r>
              <a:rPr lang="en-US" altLang="zh-CN" sz="2400" b="1" dirty="0" smtClean="0">
                <a:latin typeface="宋体" pitchFamily="2" charset="-122"/>
              </a:rPr>
              <a:t>[</a:t>
            </a:r>
            <a:r>
              <a:rPr lang="en-US" altLang="zh-CN" sz="2400" b="1" dirty="0">
                <a:latin typeface="宋体" pitchFamily="2" charset="-122"/>
              </a:rPr>
              <a:t>2009•广东卷]</a:t>
            </a:r>
            <a:r>
              <a:rPr lang="en-US" altLang="zh-CN" sz="2400" b="1" dirty="0" err="1">
                <a:latin typeface="宋体" pitchFamily="2" charset="-122"/>
              </a:rPr>
              <a:t>阅读下面的文字，完成后面的题目</a:t>
            </a:r>
            <a:r>
              <a:rPr lang="en-US" altLang="zh-CN" sz="2400" b="1" dirty="0">
                <a:latin typeface="宋体" pitchFamily="2" charset="-122"/>
              </a:rPr>
              <a:t>。</a:t>
            </a:r>
          </a:p>
          <a:p>
            <a:pPr marL="0" indent="0" algn="ctr" eaLnBrk="1" hangingPunct="1">
              <a:lnSpc>
                <a:spcPct val="122000"/>
              </a:lnSpc>
              <a:spcBef>
                <a:spcPct val="0"/>
              </a:spcBef>
              <a:buFont typeface="Arial" charset="0"/>
              <a:buNone/>
            </a:pPr>
            <a:r>
              <a:rPr lang="en-US" altLang="zh-CN" sz="2400" b="1" dirty="0" err="1">
                <a:latin typeface="宋体" pitchFamily="2" charset="-122"/>
              </a:rPr>
              <a:t>黄侃先生二三事</a:t>
            </a:r>
            <a:endParaRPr lang="en-US" altLang="zh-CN" sz="2400" b="1" dirty="0">
              <a:latin typeface="宋体" pitchFamily="2" charset="-122"/>
            </a:endParaRPr>
          </a:p>
          <a:p>
            <a:pPr marL="0" indent="533400" eaLnBrk="1" hangingPunct="1">
              <a:lnSpc>
                <a:spcPct val="122000"/>
              </a:lnSpc>
              <a:spcBef>
                <a:spcPct val="0"/>
              </a:spcBef>
              <a:buNone/>
            </a:pPr>
            <a:r>
              <a:rPr lang="en-US" altLang="zh-CN" sz="2400" b="1" dirty="0">
                <a:latin typeface="宋体" pitchFamily="2" charset="-122"/>
              </a:rPr>
              <a:t> </a:t>
            </a:r>
            <a:r>
              <a:rPr lang="zh-CN" altLang="en-US" sz="2400" b="1" dirty="0" smtClean="0">
                <a:latin typeface="宋体" pitchFamily="2" charset="-122"/>
              </a:rPr>
              <a:t>①中国文人似有放诞的传统，然而在大多数情况下，放诞与其说是真性情的流露，不如说是专制制度下无奈的装疯卖傻。就群体而论，文人放诞怪癖的行为，既能见自由之态又能显率性之真，恐怕也只有晚清和民国间的读书人了。如章太炎将袁世凯所授大勋章贬做扇坠，辜鸿铭大辫长袍徜徉北大校园，逻辑学家金岳霖与鸡共餐</a:t>
            </a:r>
            <a:r>
              <a:rPr lang="en-US" altLang="zh-CN" sz="2400" b="1" dirty="0" smtClean="0">
                <a:latin typeface="宋体" pitchFamily="2" charset="-122"/>
              </a:rPr>
              <a:t>……</a:t>
            </a:r>
            <a:r>
              <a:rPr lang="zh-CN" altLang="en-US" sz="2400" b="1" dirty="0" smtClean="0">
                <a:latin typeface="宋体" pitchFamily="2" charset="-122"/>
              </a:rPr>
              <a:t>黄侃也堪列其中。</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7453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7453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7453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628650" eaLnBrk="1" hangingPunct="1">
              <a:lnSpc>
                <a:spcPct val="122000"/>
              </a:lnSpc>
              <a:spcBef>
                <a:spcPct val="0"/>
              </a:spcBef>
              <a:buNone/>
            </a:pPr>
            <a:r>
              <a:rPr lang="en-US" altLang="zh-CN" sz="2400" b="1" dirty="0">
                <a:latin typeface="宋体" pitchFamily="2" charset="-122"/>
              </a:rPr>
              <a:t> </a:t>
            </a:r>
            <a:r>
              <a:rPr lang="zh-CN" altLang="en-US" sz="2400" b="1" dirty="0" smtClean="0">
                <a:latin typeface="宋体" pitchFamily="2" charset="-122"/>
              </a:rPr>
              <a:t>②黄侃为章太炎门生，学术深得其师三昧，后人有“章黄之学”的美誉；其禀性一如其师，嬉笑怒骂，恃才傲物，任性而为，故时人有“章疯”“黄疯”之说。</a:t>
            </a:r>
          </a:p>
          <a:p>
            <a:pPr marL="0" indent="628650" eaLnBrk="1" hangingPunct="1">
              <a:lnSpc>
                <a:spcPct val="122000"/>
              </a:lnSpc>
              <a:spcBef>
                <a:spcPct val="0"/>
              </a:spcBef>
              <a:buNone/>
            </a:pPr>
            <a:r>
              <a:rPr lang="zh-CN" altLang="en-US" sz="2400" b="1" dirty="0" smtClean="0">
                <a:latin typeface="宋体" pitchFamily="2" charset="-122"/>
              </a:rPr>
              <a:t> ③</a:t>
            </a:r>
            <a:r>
              <a:rPr lang="en-US" altLang="zh-CN" sz="2400" b="1" dirty="0" smtClean="0">
                <a:latin typeface="宋体" pitchFamily="2" charset="-122"/>
              </a:rPr>
              <a:t>1908</a:t>
            </a:r>
            <a:r>
              <a:rPr lang="zh-CN" altLang="en-US" sz="2400" b="1" dirty="0" smtClean="0">
                <a:latin typeface="宋体" pitchFamily="2" charset="-122"/>
              </a:rPr>
              <a:t>年春，光绪帝与慈禧太后先后病逝，清廷下令各地举行“国丧”。当时，高等学堂学生、同盟会会员田桓在“哭临”</a:t>
            </a:r>
            <a:r>
              <a:rPr lang="en-US" altLang="zh-CN" sz="2400" b="1" dirty="0" smtClean="0">
                <a:latin typeface="宋体" pitchFamily="2" charset="-122"/>
              </a:rPr>
              <a:t>(</a:t>
            </a:r>
            <a:r>
              <a:rPr lang="zh-CN" altLang="en-US" sz="2400" b="1" dirty="0" smtClean="0">
                <a:latin typeface="宋体" pitchFamily="2" charset="-122"/>
              </a:rPr>
              <a:t>指追悼皇帝的仪式</a:t>
            </a:r>
            <a:r>
              <a:rPr lang="en-US" altLang="zh-CN" sz="2400" b="1" dirty="0" smtClean="0">
                <a:latin typeface="宋体" pitchFamily="2" charset="-122"/>
              </a:rPr>
              <a:t>)</a:t>
            </a:r>
            <a:r>
              <a:rPr lang="zh-CN" altLang="en-US" sz="2400" b="1" dirty="0" smtClean="0">
                <a:latin typeface="宋体" pitchFamily="2" charset="-122"/>
              </a:rPr>
              <a:t>时，流露不满情绪。堂长杨子绪高悬虎头牌警吓，并欲开除田桓学籍。黄侃获悉，大怒，闯入学堂，砸烂虎头牌，大骂一顿而去。又过几天，田桓带头剪辫以示反清，杨子绪恼怒异常，又悬挂虎头牌。黄侃闻讯，手持木棒冲进学堂，先砸烂虎头牌，又要痛打杨子绪。</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7555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7555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7556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628650" eaLnBrk="1" hangingPunct="1">
              <a:lnSpc>
                <a:spcPct val="122000"/>
              </a:lnSpc>
              <a:spcBef>
                <a:spcPct val="0"/>
              </a:spcBef>
              <a:buNone/>
            </a:pPr>
            <a:r>
              <a:rPr lang="zh-CN" altLang="en-US" sz="2400" b="1" dirty="0" smtClean="0">
                <a:latin typeface="宋体" pitchFamily="2" charset="-122"/>
              </a:rPr>
              <a:t>④</a:t>
            </a:r>
            <a:r>
              <a:rPr lang="en-US" altLang="zh-CN" sz="2400" b="1" dirty="0" smtClean="0">
                <a:latin typeface="宋体" pitchFamily="2" charset="-122"/>
              </a:rPr>
              <a:t>1911</a:t>
            </a:r>
            <a:r>
              <a:rPr lang="zh-CN" altLang="en-US" sz="2400" b="1" dirty="0" smtClean="0">
                <a:latin typeface="宋体" pitchFamily="2" charset="-122"/>
              </a:rPr>
              <a:t>年</a:t>
            </a:r>
            <a:r>
              <a:rPr lang="en-US" altLang="zh-CN" sz="2400" b="1" dirty="0" smtClean="0">
                <a:latin typeface="宋体" pitchFamily="2" charset="-122"/>
              </a:rPr>
              <a:t>7</a:t>
            </a:r>
            <a:r>
              <a:rPr lang="zh-CN" altLang="en-US" sz="2400" b="1" dirty="0" smtClean="0">
                <a:latin typeface="宋体" pitchFamily="2" charset="-122"/>
              </a:rPr>
              <a:t>月，黄侃因宣传革命，被河南豫河中学解职，返乡途经汉口之际，同盟会同志及友人为他设宴洗尘。席间论及清廷腐败、革命浪潮的高涨，黄侃激愤不已。当晚，黄侃借酒性挥毫成文，题为</a:t>
            </a:r>
            <a:r>
              <a:rPr lang="en-US" altLang="zh-CN" sz="2400" b="1" dirty="0" smtClean="0">
                <a:latin typeface="宋体" pitchFamily="2" charset="-122"/>
              </a:rPr>
              <a:t>《</a:t>
            </a:r>
            <a:r>
              <a:rPr lang="zh-CN" altLang="en-US" sz="2400" b="1" dirty="0" smtClean="0">
                <a:latin typeface="宋体" pitchFamily="2" charset="-122"/>
              </a:rPr>
              <a:t>大乱者，救中国之妙药也</a:t>
            </a:r>
            <a:r>
              <a:rPr lang="en-US" altLang="zh-CN" sz="2400" b="1" dirty="0" smtClean="0">
                <a:latin typeface="宋体" pitchFamily="2" charset="-122"/>
              </a:rPr>
              <a:t>》</a:t>
            </a:r>
            <a:r>
              <a:rPr lang="zh-CN" altLang="en-US" sz="2400" b="1" dirty="0" smtClean="0">
                <a:latin typeface="宋体" pitchFamily="2" charset="-122"/>
              </a:rPr>
              <a:t>。文章刊出，舆论哗然，各地报刊或纷纷报道，或全文转载，清廷惊恐万分。</a:t>
            </a:r>
          </a:p>
          <a:p>
            <a:pPr marL="0" indent="628650" eaLnBrk="1" hangingPunct="1">
              <a:lnSpc>
                <a:spcPct val="122000"/>
              </a:lnSpc>
              <a:spcBef>
                <a:spcPct val="0"/>
              </a:spcBef>
              <a:buNone/>
            </a:pPr>
            <a:r>
              <a:rPr lang="zh-CN" altLang="en-US" sz="2400" b="1" dirty="0" smtClean="0">
                <a:latin typeface="宋体" pitchFamily="2" charset="-122"/>
              </a:rPr>
              <a:t>⑤黄侃不仅有革命之壮行，亦多名士之趣行。一次，他在课堂上兴起，谈及胡适和白话文说：白话与文言谁优谁劣，毋费过多笔墨。比如胡适的妻子死了，家人发电报通知胡适本人，若用文言文，“妻丧速归”即可；若用白话文，就要写成“你的太太死了，赶快回来呀”</a:t>
            </a:r>
            <a:r>
              <a:rPr lang="en-US" altLang="zh-CN" sz="2400" b="1" dirty="0" smtClean="0">
                <a:latin typeface="宋体" pitchFamily="2" charset="-122"/>
              </a:rPr>
              <a:t>11</a:t>
            </a:r>
            <a:r>
              <a:rPr lang="zh-CN" altLang="en-US" sz="2400" b="1" dirty="0" smtClean="0">
                <a:latin typeface="宋体" pitchFamily="2" charset="-122"/>
              </a:rPr>
              <a:t>个字，电报费要比用文言贵两倍。全场捧腹大笑。</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7658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7658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7658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533400" eaLnBrk="1" hangingPunct="1">
              <a:lnSpc>
                <a:spcPct val="122000"/>
              </a:lnSpc>
              <a:spcBef>
                <a:spcPct val="0"/>
              </a:spcBef>
              <a:buNone/>
            </a:pPr>
            <a:r>
              <a:rPr lang="en-US" altLang="zh-CN" sz="2400" b="1" dirty="0">
                <a:latin typeface="宋体" pitchFamily="2" charset="-122"/>
              </a:rPr>
              <a:t> </a:t>
            </a:r>
            <a:r>
              <a:rPr lang="zh-CN" altLang="en-US" sz="2400" b="1" dirty="0" smtClean="0">
                <a:latin typeface="宋体" pitchFamily="2" charset="-122"/>
              </a:rPr>
              <a:t>⑥黄侃曾经在中央大学任教。学校规定师生进出校门需佩戴校徽，而黄侃偏偏不戴。门卫见此公不戴校徽，便索要名片，黄侃竟说：“我本人就是名片，你把我拿去吧！”争执中，校长出来调解、道歉才算了事。在中央大学兼课的名流颇多，大多西装革履，汽车进出，最起码也有黄包车。唯有黄侃进出学校，常穿一件半新不旧的长衫或长袍，并用一块青布包几本常读之书。一个雨天，其他教授穿胶鞋赴校，而黄侃却穿一双土制皮木钉鞋以防滑践泥。课后天晴，他换上便鞋，将钉鞋用报纸包上夹着出校门。新来的门卫不认识黄侃，见他土里土气，又夹带一包东西，便上前盘问，还要检查纸包。黄侃放下纸包就走，从此不再去上课。系主任见黄教授连续几天未到校，以为</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7760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7760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7760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zh-CN" altLang="en-US" sz="2400" b="1" dirty="0" smtClean="0">
                <a:latin typeface="宋体" pitchFamily="2" charset="-122"/>
              </a:rPr>
              <a:t>生病，便登门探望。黄侃闭口不言，系主任不知所以然，急忙报告校长。校长亲自登门，再三询问，黄侃才说：“学校贵在尊师，连教师的一双钉鞋也要检查，形同搜身，成何体统？”校长再三道歉，后又托名流相劝，均无效果。</a:t>
            </a:r>
            <a:endParaRPr lang="en-US" altLang="zh-CN" sz="2400" b="1" dirty="0" smtClean="0">
              <a:latin typeface="宋体" pitchFamily="2" charset="-122"/>
            </a:endParaRPr>
          </a:p>
          <a:p>
            <a:pPr marL="0" indent="533400" eaLnBrk="1" hangingPunct="1">
              <a:lnSpc>
                <a:spcPct val="122000"/>
              </a:lnSpc>
              <a:spcBef>
                <a:spcPct val="0"/>
              </a:spcBef>
              <a:buNone/>
            </a:pPr>
            <a:r>
              <a:rPr lang="zh-CN" altLang="en-US" sz="2400" b="1" dirty="0" smtClean="0">
                <a:latin typeface="宋体" pitchFamily="2" charset="-122"/>
              </a:rPr>
              <a:t>⑦志士之狂、名士之狷，当然不是黄侃的全貌，他对学术的谨严与虔敬，恐怕才是其性情的根本。黄侃治学非常严谨，对待著述十分谨慎、认真。所治经、史、语言文字诸书皆反复数十遍，熟悉到能随口举出具体的篇、页、行数，几乎没有差误。即便如此，依然不轻易为文。他常说，学问之道有五：“一曰不欺人，二曰不知者不道，三曰不背所本，四曰为后世负责，五曰不窃。”黄侃还经常教育学生，中国学问犹如仰山铸铜，煮海为盐，终无止境。</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7863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7863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7863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zh-CN" altLang="en-US" sz="2400" b="1" dirty="0" smtClean="0">
                <a:latin typeface="宋体" pitchFamily="2" charset="-122"/>
              </a:rPr>
              <a:t>作为一个学者，当日日有所知，也当日日有所不知，不可动辄曰我今天有所发明，沾沾自喜，其实那所谓发明，未必是发明。</a:t>
            </a:r>
          </a:p>
          <a:p>
            <a:pPr marL="0" indent="628650" eaLnBrk="1" hangingPunct="1">
              <a:lnSpc>
                <a:spcPct val="122000"/>
              </a:lnSpc>
              <a:spcBef>
                <a:spcPct val="0"/>
              </a:spcBef>
              <a:buNone/>
            </a:pPr>
            <a:r>
              <a:rPr lang="zh-CN" altLang="en-US" sz="2400" b="1" dirty="0" smtClean="0">
                <a:latin typeface="宋体" pitchFamily="2" charset="-122"/>
              </a:rPr>
              <a:t>⑧以学术“新”“旧”论，黄侃与陈独秀、胡适、鲁迅等新文化学人可谓泾渭分明，但在内在精神方面，他们对学术独立、自由精神的追求，甚至革命行动的激烈等，恐怕也有许多相似之处吧。</a:t>
            </a:r>
          </a:p>
          <a:p>
            <a:pPr marL="0" indent="0" algn="r" eaLnBrk="1" hangingPunct="1">
              <a:lnSpc>
                <a:spcPct val="122000"/>
              </a:lnSpc>
              <a:spcBef>
                <a:spcPct val="0"/>
              </a:spcBef>
              <a:buNone/>
            </a:pPr>
            <a:r>
              <a:rPr lang="en-US" altLang="zh-CN" sz="2400" b="1" dirty="0" smtClean="0">
                <a:latin typeface="宋体" pitchFamily="2" charset="-122"/>
              </a:rPr>
              <a:t>(</a:t>
            </a:r>
            <a:r>
              <a:rPr lang="zh-CN" altLang="en-US" sz="2400" b="1" dirty="0" smtClean="0">
                <a:latin typeface="宋体" pitchFamily="2" charset="-122"/>
              </a:rPr>
              <a:t>根据刘作忠</a:t>
            </a:r>
            <a:r>
              <a:rPr lang="en-US" altLang="zh-CN" sz="2400" b="1" dirty="0" smtClean="0">
                <a:latin typeface="宋体" pitchFamily="2" charset="-122"/>
              </a:rPr>
              <a:t>《</a:t>
            </a:r>
            <a:r>
              <a:rPr lang="zh-CN" altLang="en-US" sz="2400" b="1" dirty="0" smtClean="0">
                <a:latin typeface="宋体" pitchFamily="2" charset="-122"/>
              </a:rPr>
              <a:t>国学大师黄侃的妙闻趣事</a:t>
            </a:r>
            <a:r>
              <a:rPr lang="en-US" altLang="zh-CN" sz="2400" b="1" dirty="0" smtClean="0">
                <a:latin typeface="宋体" pitchFamily="2" charset="-122"/>
              </a:rPr>
              <a:t>》</a:t>
            </a:r>
            <a:r>
              <a:rPr lang="zh-CN" altLang="en-US" sz="2400" b="1" dirty="0" smtClean="0">
                <a:latin typeface="宋体" pitchFamily="2" charset="-122"/>
              </a:rPr>
              <a:t>改写</a:t>
            </a:r>
            <a:r>
              <a:rPr lang="en-US" altLang="zh-CN" sz="2400" b="1" dirty="0" smtClean="0">
                <a:latin typeface="宋体" pitchFamily="2" charset="-122"/>
              </a:rPr>
              <a:t>)</a:t>
            </a:r>
          </a:p>
          <a:p>
            <a:pPr marL="0" indent="0" eaLnBrk="1" hangingPunct="1">
              <a:lnSpc>
                <a:spcPct val="122000"/>
              </a:lnSpc>
              <a:spcBef>
                <a:spcPct val="0"/>
              </a:spcBef>
              <a:buNone/>
            </a:pPr>
            <a:endParaRPr lang="en-US"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7965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7965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7965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en-US" altLang="zh-CN" sz="2400" b="1" dirty="0" smtClean="0">
                <a:latin typeface="宋体" pitchFamily="2" charset="-122"/>
              </a:rPr>
              <a:t>2. </a:t>
            </a:r>
            <a:r>
              <a:rPr lang="zh-CN" altLang="en-US" sz="2400" b="1" dirty="0" smtClean="0">
                <a:latin typeface="宋体" pitchFamily="2" charset="-122"/>
              </a:rPr>
              <a:t>作者这样叙写黄侃的写作意图是什么？</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marL="0" indent="0" eaLnBrk="1" hangingPunct="1">
              <a:lnSpc>
                <a:spcPct val="1220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从多个侧面给我们介绍一位很有个性的学者。②用黄侃的性格和言行，来表现那个时代学者的自由风貌和率真性情，体现传记文学真实性的特点。③说明那个时代的新旧学者，在内在精神方面也有不少相通之处</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他们对学术独立、自由精神的追求，甚至革命行动的激烈等，也有不少相似之处</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每点</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p>
          <a:p>
            <a:pPr marL="0" indent="0" eaLnBrk="1" hangingPunct="1">
              <a:lnSpc>
                <a:spcPct val="1220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探讨作者的写作意图的能力。从写作意图入手，要先弄明白的有两个问题：①突出传主怎样的精神品质；②人物的价值、意义及对时代的影响。答题时要围绕这两个问题，再结合文本的具体内容作答，而不是游离于文本之外，漫无边际地去作答。</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8067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8067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8068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checkerboard(across)">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ts val="3300"/>
              </a:lnSpc>
              <a:spcBef>
                <a:spcPct val="0"/>
              </a:spcBef>
              <a:buNone/>
            </a:pPr>
            <a:r>
              <a:rPr lang="zh-CN"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 </a:t>
            </a:r>
            <a:r>
              <a:rPr lang="zh-CN" altLang="en-US" sz="2400" b="1" dirty="0">
                <a:latin typeface="黑体" pitchFamily="2" charset="-122"/>
                <a:ea typeface="黑体" pitchFamily="2" charset="-122"/>
              </a:rPr>
              <a:t>考点三　</a:t>
            </a:r>
            <a:r>
              <a:rPr lang="zh-CN" altLang="en-US" sz="2400" b="1" dirty="0" smtClean="0">
                <a:latin typeface="黑体" pitchFamily="2" charset="-122"/>
                <a:ea typeface="黑体" pitchFamily="2" charset="-122"/>
              </a:rPr>
              <a:t>探究文本中的某些问题，提出自己的见解</a:t>
            </a:r>
          </a:p>
          <a:p>
            <a:pPr marL="0" indent="0" algn="ctr" eaLnBrk="1" hangingPunct="1">
              <a:lnSpc>
                <a:spcPts val="3300"/>
              </a:lnSpc>
              <a:spcBef>
                <a:spcPct val="0"/>
              </a:spcBef>
              <a:buFont typeface="Arial" charset="0"/>
              <a:buNone/>
            </a:pPr>
            <a:r>
              <a:rPr lang="zh-CN" altLang="en-US" sz="2400" b="1" dirty="0" smtClean="0">
                <a:latin typeface="黑体" pitchFamily="2" charset="-122"/>
                <a:ea typeface="黑体" pitchFamily="2" charset="-122"/>
              </a:rPr>
              <a:t>知识</a:t>
            </a:r>
            <a:r>
              <a:rPr lang="zh-CN" altLang="en-US" sz="2400" b="1" dirty="0">
                <a:latin typeface="黑体" pitchFamily="2" charset="-122"/>
                <a:ea typeface="黑体" pitchFamily="2" charset="-122"/>
              </a:rPr>
              <a:t>储备</a:t>
            </a:r>
          </a:p>
          <a:p>
            <a:pPr marL="0" indent="0" eaLnBrk="1" hangingPunct="1">
              <a:lnSpc>
                <a:spcPts val="3300"/>
              </a:lnSpc>
              <a:spcBef>
                <a:spcPct val="0"/>
              </a:spcBef>
              <a:buFont typeface="Arial" charset="0"/>
              <a:buNone/>
            </a:pPr>
            <a:r>
              <a:rPr lang="zh-CN" altLang="en-US" sz="2400" b="1" dirty="0">
                <a:latin typeface="宋体" pitchFamily="2" charset="-122"/>
              </a:rPr>
              <a:t>  </a:t>
            </a:r>
            <a:r>
              <a:rPr lang="en-US" altLang="zh-CN" sz="2400" b="1" dirty="0" smtClean="0">
                <a:latin typeface="宋体" pitchFamily="2" charset="-122"/>
              </a:rPr>
              <a:t> </a:t>
            </a:r>
            <a:r>
              <a:rPr lang="zh-CN" altLang="en-US" sz="2400" b="1" dirty="0" smtClean="0">
                <a:latin typeface="宋体" pitchFamily="2" charset="-122"/>
              </a:rPr>
              <a:t>“文本中的某些问题”即疑点和难点，既包括主要存在于文本中能体现或实现作者写作意图、与文章主旨密切相关的、凸显文本核心价值的重点问题，也包括主要存在于文本中客观存在的读者不清楚或不容易弄清楚的难点问题。“提出自己的见解”有两层含意：一是不能止于对文本的认同，也不能因袭他人的成说，而要大胆地提出自己的见解，并力求自己提出的见解具有独创性；二是提出的见解虽不要求得出最终的科学结论，但要求能自圆其说，因此要进行有理有据的分析。</a:t>
            </a:r>
          </a:p>
          <a:p>
            <a:pPr marL="0" indent="0" eaLnBrk="1" hangingPunct="1">
              <a:lnSpc>
                <a:spcPts val="3300"/>
              </a:lnSpc>
              <a:spcBef>
                <a:spcPct val="0"/>
              </a:spcBef>
              <a:buFont typeface="Arial" charset="0"/>
              <a:buNone/>
            </a:pPr>
            <a:endParaRPr lang="zh-CN" altLang="en-US"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8170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8170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8170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542925" algn="ctr" eaLnBrk="1" hangingPunct="1">
              <a:lnSpc>
                <a:spcPct val="122000"/>
              </a:lnSpc>
              <a:spcBef>
                <a:spcPct val="0"/>
              </a:spcBef>
              <a:buFont typeface="Arial" charset="0"/>
              <a:buNone/>
            </a:pPr>
            <a:r>
              <a:rPr lang="zh-CN" altLang="en-US" sz="2400" b="1" dirty="0">
                <a:latin typeface="黑体" pitchFamily="2" charset="-122"/>
                <a:ea typeface="黑体" pitchFamily="2" charset="-122"/>
              </a:rPr>
              <a:t>类题指津</a:t>
            </a:r>
          </a:p>
          <a:p>
            <a:pPr marL="0" indent="0" eaLnBrk="1" hangingPunct="1">
              <a:lnSpc>
                <a:spcPct val="122000"/>
              </a:lnSpc>
              <a:spcBef>
                <a:spcPct val="0"/>
              </a:spcBef>
              <a:buFont typeface="Arial" charset="0"/>
              <a:buNone/>
            </a:pPr>
            <a:r>
              <a:rPr lang="en-US" altLang="zh-CN" sz="2400" b="1" dirty="0">
                <a:latin typeface="宋体" pitchFamily="2" charset="-122"/>
              </a:rPr>
              <a:t>【</a:t>
            </a:r>
            <a:r>
              <a:rPr lang="zh-CN" altLang="en-US" sz="2400" b="1" dirty="0">
                <a:latin typeface="宋体" pitchFamily="2" charset="-122"/>
              </a:rPr>
              <a:t>设问方式</a:t>
            </a:r>
            <a:r>
              <a:rPr lang="en-US" altLang="zh-CN" sz="2400" b="1" dirty="0">
                <a:latin typeface="宋体" pitchFamily="2" charset="-122"/>
              </a:rPr>
              <a:t>】</a:t>
            </a:r>
          </a:p>
          <a:p>
            <a:pPr marL="0" indent="542925"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a:t>
            </a:r>
            <a:r>
              <a:rPr lang="en-US" altLang="zh-CN" sz="2400" b="1" dirty="0" smtClean="0">
                <a:latin typeface="宋体" pitchFamily="2" charset="-122"/>
              </a:rPr>
              <a:t>2015·</a:t>
            </a:r>
            <a:r>
              <a:rPr lang="zh-CN" altLang="en-US" sz="2400" b="1" dirty="0" smtClean="0">
                <a:latin typeface="宋体" pitchFamily="2" charset="-122"/>
              </a:rPr>
              <a:t>全国卷</a:t>
            </a:r>
            <a:r>
              <a:rPr lang="en-US" altLang="zh-CN" sz="2400" b="1" dirty="0" smtClean="0">
                <a:latin typeface="宋体" pitchFamily="2" charset="-122"/>
              </a:rPr>
              <a:t>Ⅰ</a:t>
            </a:r>
            <a:r>
              <a:rPr lang="zh-CN" altLang="en-US" sz="2400" b="1" dirty="0" smtClean="0">
                <a:latin typeface="宋体" pitchFamily="2" charset="-122"/>
              </a:rPr>
              <a:t>］朱东润认为传记文学作品应如何刻画和评价传主？你是否同意他的观点？请结合材料说明理由。</a:t>
            </a:r>
          </a:p>
          <a:p>
            <a:pPr marL="0" indent="542925" eaLnBrk="1" hangingPunct="1">
              <a:lnSpc>
                <a:spcPct val="122000"/>
              </a:lnSpc>
              <a:spcBef>
                <a:spcPct val="0"/>
              </a:spcBef>
              <a:buNone/>
            </a:pPr>
            <a:r>
              <a:rPr lang="en-US" altLang="zh-CN" sz="2400" b="1" dirty="0" smtClean="0">
                <a:latin typeface="宋体" pitchFamily="2" charset="-122"/>
              </a:rPr>
              <a:t>2. </a:t>
            </a:r>
            <a:r>
              <a:rPr lang="zh-CN" altLang="en-US" sz="2400" b="1" dirty="0" smtClean="0">
                <a:latin typeface="宋体" pitchFamily="2" charset="-122"/>
              </a:rPr>
              <a:t>［</a:t>
            </a:r>
            <a:r>
              <a:rPr lang="en-US" altLang="zh-CN" sz="2400" b="1" dirty="0" smtClean="0">
                <a:latin typeface="宋体" pitchFamily="2" charset="-122"/>
              </a:rPr>
              <a:t>2014·</a:t>
            </a:r>
            <a:r>
              <a:rPr lang="zh-CN" altLang="en-US" sz="2400" b="1" dirty="0" smtClean="0">
                <a:latin typeface="宋体" pitchFamily="2" charset="-122"/>
              </a:rPr>
              <a:t>辽宁卷］请结合全文分析侯仁之取得成就的自身因素主要有哪些，并就其中一个方面联系现实谈谈对你的启示。</a:t>
            </a:r>
          </a:p>
          <a:p>
            <a:pPr marL="0" indent="542925" eaLnBrk="1" hangingPunct="1">
              <a:lnSpc>
                <a:spcPct val="122000"/>
              </a:lnSpc>
              <a:spcBef>
                <a:spcPct val="0"/>
              </a:spcBef>
              <a:buNone/>
            </a:pPr>
            <a:r>
              <a:rPr lang="en-US" altLang="zh-CN" sz="2400" b="1" dirty="0" smtClean="0">
                <a:latin typeface="宋体" pitchFamily="2" charset="-122"/>
              </a:rPr>
              <a:t>3. </a:t>
            </a:r>
            <a:r>
              <a:rPr lang="zh-CN" altLang="en-US" sz="2400" b="1" dirty="0" smtClean="0">
                <a:latin typeface="宋体" pitchFamily="2" charset="-122"/>
              </a:rPr>
              <a:t>［</a:t>
            </a:r>
            <a:r>
              <a:rPr lang="en-US" altLang="zh-CN" sz="2400" b="1" dirty="0" smtClean="0">
                <a:latin typeface="宋体" pitchFamily="2" charset="-122"/>
              </a:rPr>
              <a:t>2014·</a:t>
            </a:r>
            <a:r>
              <a:rPr lang="zh-CN" altLang="en-US" sz="2400" b="1" dirty="0" smtClean="0">
                <a:latin typeface="宋体" pitchFamily="2" charset="-122"/>
              </a:rPr>
              <a:t>福建卷］请根据文本，探析“蕴含着的是一份大爱”这句话的含意。</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8272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8272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8272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542925" eaLnBrk="1" hangingPunct="1">
              <a:lnSpc>
                <a:spcPct val="122000"/>
              </a:lnSpc>
              <a:spcBef>
                <a:spcPct val="0"/>
              </a:spcBef>
              <a:buNone/>
            </a:pPr>
            <a:r>
              <a:rPr lang="en-US" altLang="zh-CN" sz="2400" b="1" dirty="0" smtClean="0">
                <a:latin typeface="宋体" pitchFamily="2" charset="-122"/>
              </a:rPr>
              <a:t>4. </a:t>
            </a:r>
            <a:r>
              <a:rPr lang="zh-CN" altLang="en-US" sz="2400" b="1" dirty="0" smtClean="0">
                <a:latin typeface="宋体" pitchFamily="2" charset="-122"/>
              </a:rPr>
              <a:t>［</a:t>
            </a:r>
            <a:r>
              <a:rPr lang="en-US" altLang="zh-CN" sz="2400" b="1" dirty="0" smtClean="0">
                <a:latin typeface="宋体" pitchFamily="2" charset="-122"/>
              </a:rPr>
              <a:t>2013·</a:t>
            </a:r>
            <a:r>
              <a:rPr lang="zh-CN" altLang="en-US" sz="2400" b="1" dirty="0" smtClean="0">
                <a:latin typeface="宋体" pitchFamily="2" charset="-122"/>
              </a:rPr>
              <a:t>辽宁卷］在吴良镛看来，城市管理者的素养应包括诗人的情怀和史学家的品格与学识。请结合全文和社会现实，谈谈你的看法。</a:t>
            </a:r>
            <a:endParaRPr lang="en-US" altLang="zh-CN" sz="2400" b="1" dirty="0" smtClean="0">
              <a:latin typeface="宋体" pitchFamily="2" charset="-122"/>
            </a:endParaRPr>
          </a:p>
          <a:p>
            <a:pPr marL="0" indent="0" eaLnBrk="1" hangingPunct="1">
              <a:lnSpc>
                <a:spcPct val="122000"/>
              </a:lnSpc>
              <a:spcBef>
                <a:spcPct val="0"/>
              </a:spcBef>
              <a:buNone/>
            </a:pPr>
            <a:r>
              <a:rPr lang="en-US" altLang="zh-CN" sz="2400" b="1" dirty="0" smtClean="0">
                <a:latin typeface="宋体" pitchFamily="2" charset="-122"/>
              </a:rPr>
              <a:t>【</a:t>
            </a:r>
            <a:r>
              <a:rPr lang="zh-CN" altLang="en-US" sz="2400" b="1" dirty="0" smtClean="0">
                <a:latin typeface="宋体" pitchFamily="2" charset="-122"/>
              </a:rPr>
              <a:t>答题思路</a:t>
            </a:r>
            <a:r>
              <a:rPr lang="en-US" altLang="zh-CN" sz="2400" b="1" dirty="0" smtClean="0">
                <a:latin typeface="宋体" pitchFamily="2" charset="-122"/>
              </a:rPr>
              <a:t>】</a:t>
            </a:r>
          </a:p>
          <a:p>
            <a:pPr marL="0" indent="542925" eaLnBrk="1" hangingPunct="1">
              <a:lnSpc>
                <a:spcPct val="122000"/>
              </a:lnSpc>
              <a:spcBef>
                <a:spcPct val="0"/>
              </a:spcBef>
              <a:buNone/>
            </a:pPr>
            <a:r>
              <a:rPr lang="zh-CN" altLang="en-US" sz="2400" b="1" dirty="0" smtClean="0">
                <a:latin typeface="宋体" pitchFamily="2" charset="-122"/>
              </a:rPr>
              <a:t>考查“探究文本中的某些问题，提出自己的见解”的能力的题型多为论述题，解答时要处理好以下几个环节：</a:t>
            </a:r>
          </a:p>
          <a:p>
            <a:pPr marL="0" indent="542925"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亮出探究对象。开始就必须亮出准备就哪个问题进行探究，无论这个问题是题目规定的还是探究者自己确定的，都要让阅卷人对探究的问题本身有大致的认识，为下一步探究做铺垫。</a:t>
            </a:r>
          </a:p>
          <a:p>
            <a:pPr marL="0" indent="542925" eaLnBrk="1" hangingPunct="1">
              <a:lnSpc>
                <a:spcPct val="122000"/>
              </a:lnSpc>
              <a:spcBef>
                <a:spcPct val="0"/>
              </a:spcBef>
              <a:buNone/>
            </a:pPr>
            <a:endParaRPr lang="zh-CN" altLang="en-US"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8272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8272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8272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146"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286148"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1.</a:t>
            </a:r>
            <a:r>
              <a:rPr lang="zh-CN" altLang="en-US" sz="2400" b="1" dirty="0" smtClean="0">
                <a:latin typeface="宋体" pitchFamily="2" charset="-122"/>
              </a:rPr>
              <a:t>下列关于原文内容的表述，不正确的一项是</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a:lnSpc>
                <a:spcPts val="3500"/>
              </a:lnSpc>
            </a:pPr>
            <a:r>
              <a:rPr lang="en-US" altLang="zh-CN" sz="2400" b="1" dirty="0" smtClean="0">
                <a:latin typeface="宋体" pitchFamily="2" charset="-122"/>
              </a:rPr>
              <a:t>A</a:t>
            </a:r>
            <a:r>
              <a:rPr lang="zh-CN" altLang="en-US" sz="2400" b="1" dirty="0" smtClean="0">
                <a:latin typeface="宋体" pitchFamily="2" charset="-122"/>
              </a:rPr>
              <a:t>．宋代的信用进入迅速发展时期，借贷、质、押、典、赊买赊卖等信用形式的产生是宋代金融的一个新特点。</a:t>
            </a:r>
          </a:p>
          <a:p>
            <a:pPr>
              <a:lnSpc>
                <a:spcPts val="3500"/>
              </a:lnSpc>
            </a:pPr>
            <a:r>
              <a:rPr lang="en-US" altLang="zh-CN" sz="2400" b="1" dirty="0" smtClean="0">
                <a:latin typeface="宋体" pitchFamily="2" charset="-122"/>
              </a:rPr>
              <a:t>B</a:t>
            </a:r>
            <a:r>
              <a:rPr lang="zh-CN" altLang="en-US" sz="2400" b="1" dirty="0" smtClean="0">
                <a:latin typeface="宋体" pitchFamily="2" charset="-122"/>
              </a:rPr>
              <a:t>．宋代的政府借贷基本上是赈济性借贷，主要目的是帮助百姓度过困境，因此与私人借贷相比，政府借贷的利率要低得多。</a:t>
            </a:r>
          </a:p>
          <a:p>
            <a:pPr>
              <a:lnSpc>
                <a:spcPts val="3500"/>
              </a:lnSpc>
            </a:pPr>
            <a:r>
              <a:rPr lang="en-US" altLang="zh-CN" sz="2400" b="1" dirty="0" smtClean="0">
                <a:latin typeface="宋体" pitchFamily="2" charset="-122"/>
              </a:rPr>
              <a:t>C</a:t>
            </a:r>
            <a:r>
              <a:rPr lang="zh-CN" altLang="en-US" sz="2400" b="1" dirty="0" smtClean="0">
                <a:latin typeface="宋体" pitchFamily="2" charset="-122"/>
              </a:rPr>
              <a:t>．在宋代，债务人可以用不动产的契约或动产作为担保，向债权人借贷。在债务人不偿还债务时，债权人可用变卖价款优先受偿。</a:t>
            </a:r>
          </a:p>
          <a:p>
            <a:pPr>
              <a:lnSpc>
                <a:spcPts val="3500"/>
              </a:lnSpc>
            </a:pPr>
            <a:r>
              <a:rPr lang="en-US" altLang="zh-CN" sz="2400" b="1" dirty="0" smtClean="0">
                <a:latin typeface="宋体" pitchFamily="2" charset="-122"/>
              </a:rPr>
              <a:t>D</a:t>
            </a:r>
            <a:r>
              <a:rPr lang="zh-CN" altLang="en-US" sz="2400" b="1" dirty="0" smtClean="0">
                <a:latin typeface="宋体" pitchFamily="2" charset="-122"/>
              </a:rPr>
              <a:t>．赊买赊卖的信用形式在一定程度上解决了宋代通货紧缩带来的资金不足的问题，缓解了生产、流通、消费领域中的诸多矛盾。</a:t>
            </a:r>
          </a:p>
        </p:txBody>
      </p:sp>
      <p:grpSp>
        <p:nvGrpSpPr>
          <p:cNvPr id="2" name="Group 10"/>
          <p:cNvGrpSpPr>
            <a:grpSpLocks/>
          </p:cNvGrpSpPr>
          <p:nvPr/>
        </p:nvGrpSpPr>
        <p:grpSpPr bwMode="auto">
          <a:xfrm>
            <a:off x="1588" y="4581525"/>
            <a:ext cx="609600" cy="2028825"/>
            <a:chOff x="0" y="0"/>
            <a:chExt cx="384" cy="1278"/>
          </a:xfrm>
        </p:grpSpPr>
        <p:pic>
          <p:nvPicPr>
            <p:cNvPr id="1286150"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8615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542925" eaLnBrk="1" hangingPunct="1">
              <a:lnSpc>
                <a:spcPct val="122000"/>
              </a:lnSpc>
              <a:spcBef>
                <a:spcPct val="0"/>
              </a:spcBef>
              <a:buNone/>
            </a:pPr>
            <a:r>
              <a:rPr lang="en-US" altLang="zh-CN" sz="2400" b="1" dirty="0" smtClean="0">
                <a:latin typeface="宋体" pitchFamily="2" charset="-122"/>
              </a:rPr>
              <a:t> 2. </a:t>
            </a:r>
            <a:r>
              <a:rPr lang="zh-CN" altLang="en-US" sz="2400" b="1" dirty="0" smtClean="0">
                <a:latin typeface="宋体" pitchFamily="2" charset="-122"/>
              </a:rPr>
              <a:t>表明探究意义。在亮出探究的对象之后，必须用简洁的语言表明对该问题进行探究的意义，彰显探究的价值所在。</a:t>
            </a:r>
            <a:endParaRPr lang="en-US" altLang="zh-CN" sz="2400" b="1" dirty="0" smtClean="0">
              <a:latin typeface="宋体" pitchFamily="2" charset="-122"/>
            </a:endParaRPr>
          </a:p>
          <a:p>
            <a:pPr marL="0" indent="542925" eaLnBrk="1" hangingPunct="1">
              <a:lnSpc>
                <a:spcPct val="122000"/>
              </a:lnSpc>
              <a:spcBef>
                <a:spcPct val="0"/>
              </a:spcBef>
              <a:buNone/>
            </a:pPr>
            <a:r>
              <a:rPr lang="en-US" altLang="zh-CN" sz="2400" b="1" dirty="0" smtClean="0">
                <a:latin typeface="宋体" pitchFamily="2" charset="-122"/>
              </a:rPr>
              <a:t> 3. </a:t>
            </a:r>
            <a:r>
              <a:rPr lang="zh-CN" altLang="en-US" sz="2400" b="1" dirty="0" smtClean="0">
                <a:latin typeface="宋体" pitchFamily="2" charset="-122"/>
              </a:rPr>
              <a:t>提出探究设想。就是在前两个环节之后，提出自己对该问题的大致看法，并且应该以极其简练的语言说明自己探究的路径和凭据。</a:t>
            </a:r>
          </a:p>
          <a:p>
            <a:pPr marL="0" indent="542925" eaLnBrk="1" hangingPunct="1">
              <a:lnSpc>
                <a:spcPct val="122000"/>
              </a:lnSpc>
              <a:spcBef>
                <a:spcPct val="0"/>
              </a:spcBef>
              <a:buNone/>
            </a:pPr>
            <a:endParaRPr lang="zh-CN" altLang="en-US"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8375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8375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8375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542925" eaLnBrk="1" hangingPunct="1">
              <a:lnSpc>
                <a:spcPct val="122000"/>
              </a:lnSpc>
              <a:spcBef>
                <a:spcPct val="0"/>
              </a:spcBef>
              <a:buNone/>
            </a:pPr>
            <a:r>
              <a:rPr lang="en-US" altLang="zh-CN" sz="2400" b="1" dirty="0" smtClean="0">
                <a:latin typeface="宋体" pitchFamily="2" charset="-122"/>
              </a:rPr>
              <a:t> 4. </a:t>
            </a:r>
            <a:r>
              <a:rPr lang="zh-CN" altLang="en-US" sz="2400" b="1" dirty="0" smtClean="0">
                <a:latin typeface="宋体" pitchFamily="2" charset="-122"/>
              </a:rPr>
              <a:t>展示探究过程。这是整个探究过程的主体部分，在这个部分要努力地调动自己平素的知识储备，并尽最大的可能从多个角度、多个层面与当前探究的问题建立起这样或那样的联系，而后依照由表及里、由浅入深的顺序</a:t>
            </a:r>
            <a:r>
              <a:rPr lang="en-US" altLang="zh-CN" sz="2400" b="1" dirty="0" smtClean="0">
                <a:latin typeface="宋体" pitchFamily="2" charset="-122"/>
              </a:rPr>
              <a:t>(</a:t>
            </a:r>
            <a:r>
              <a:rPr lang="zh-CN" altLang="en-US" sz="2400" b="1" dirty="0" smtClean="0">
                <a:latin typeface="宋体" pitchFamily="2" charset="-122"/>
              </a:rPr>
              <a:t>有时也可采用由主到次的顺序</a:t>
            </a:r>
            <a:r>
              <a:rPr lang="en-US" altLang="zh-CN" sz="2400" b="1" dirty="0" smtClean="0">
                <a:latin typeface="宋体" pitchFamily="2" charset="-122"/>
              </a:rPr>
              <a:t>)</a:t>
            </a:r>
            <a:r>
              <a:rPr lang="zh-CN" altLang="en-US" sz="2400" b="1" dirty="0" smtClean="0">
                <a:latin typeface="宋体" pitchFamily="2" charset="-122"/>
              </a:rPr>
              <a:t>分条逐层地展示对探究对象进行认识的过程，让自己见解的正确性或合理性得到证明。最后必须要有一个简练的结语，再一次申明自己的见解或认识。</a:t>
            </a:r>
          </a:p>
          <a:p>
            <a:pPr marL="0" indent="542925" eaLnBrk="1" hangingPunct="1">
              <a:lnSpc>
                <a:spcPct val="122000"/>
              </a:lnSpc>
              <a:spcBef>
                <a:spcPct val="0"/>
              </a:spcBef>
              <a:buFont typeface="Arial" charset="0"/>
              <a:buNone/>
            </a:pPr>
            <a:endParaRPr lang="en-US"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8477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8477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8477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Font typeface="Arial" charset="0"/>
              <a:buNone/>
            </a:pPr>
            <a:r>
              <a:rPr lang="en-US" altLang="zh-CN" sz="2400" b="1" dirty="0" smtClean="0">
                <a:latin typeface="宋体" pitchFamily="2" charset="-122"/>
              </a:rPr>
              <a:t>【</a:t>
            </a:r>
            <a:r>
              <a:rPr lang="zh-CN" altLang="en-US" sz="2400" b="1" dirty="0">
                <a:latin typeface="宋体" pitchFamily="2" charset="-122"/>
              </a:rPr>
              <a:t>对点训练</a:t>
            </a:r>
            <a:r>
              <a:rPr lang="en-US" altLang="zh-CN" sz="2400" b="1" dirty="0">
                <a:latin typeface="宋体" pitchFamily="2" charset="-122"/>
              </a:rPr>
              <a:t>】</a:t>
            </a:r>
          </a:p>
          <a:p>
            <a:pPr marL="0" indent="0" eaLnBrk="1" hangingPunct="1">
              <a:lnSpc>
                <a:spcPct val="122000"/>
              </a:lnSpc>
              <a:spcBef>
                <a:spcPct val="0"/>
              </a:spcBef>
              <a:buNone/>
            </a:pPr>
            <a:r>
              <a:rPr lang="zh-CN" altLang="en-US" sz="2400" b="1" dirty="0" smtClean="0">
                <a:latin typeface="宋体" pitchFamily="2" charset="-122"/>
              </a:rPr>
              <a:t>［</a:t>
            </a:r>
            <a:r>
              <a:rPr lang="en-US" altLang="zh-CN" sz="2400" b="1" dirty="0">
                <a:latin typeface="宋体" pitchFamily="2" charset="-122"/>
              </a:rPr>
              <a:t>2011•</a:t>
            </a:r>
            <a:r>
              <a:rPr lang="zh-CN" altLang="en-US" sz="2400" b="1" dirty="0">
                <a:latin typeface="宋体" pitchFamily="2" charset="-122"/>
              </a:rPr>
              <a:t>辽宁卷</a:t>
            </a:r>
            <a:r>
              <a:rPr lang="zh-CN" altLang="en-US" sz="2400" b="1" dirty="0" smtClean="0">
                <a:latin typeface="宋体" pitchFamily="2" charset="-122"/>
              </a:rPr>
              <a:t>］阅读下面的文字，完成题目。</a:t>
            </a:r>
          </a:p>
          <a:p>
            <a:pPr marL="0" indent="0" algn="ctr" eaLnBrk="1" hangingPunct="1">
              <a:lnSpc>
                <a:spcPct val="122000"/>
              </a:lnSpc>
              <a:spcBef>
                <a:spcPct val="0"/>
              </a:spcBef>
              <a:buNone/>
            </a:pPr>
            <a:r>
              <a:rPr lang="zh-CN" altLang="en-US" sz="2400" b="1" dirty="0" smtClean="0">
                <a:latin typeface="宋体" pitchFamily="2" charset="-122"/>
              </a:rPr>
              <a:t>数学奇才华罗庚</a:t>
            </a:r>
          </a:p>
          <a:p>
            <a:pPr marL="0" indent="628650" eaLnBrk="1" hangingPunct="1">
              <a:lnSpc>
                <a:spcPct val="122000"/>
              </a:lnSpc>
              <a:spcBef>
                <a:spcPct val="0"/>
              </a:spcBef>
              <a:buNone/>
            </a:pPr>
            <a:r>
              <a:rPr lang="zh-CN" altLang="en-US" sz="2400" b="1" dirty="0" smtClean="0">
                <a:latin typeface="宋体" pitchFamily="2" charset="-122"/>
              </a:rPr>
              <a:t>无论研究数学中的哪一个分支，华罗庚总能抓住中心问题，并力求在方法上有所创新。他反对将数学割裂开来，永远只搞一个小分支或其中的一个小题目，而对别的东西不闻不问。他将这种做法形容为“画地为牢”。他曾多次告诫学生：“我们不是玩弄整数，数论跟其他分支是有密切关系的。”在</a:t>
            </a:r>
            <a:r>
              <a:rPr lang="en-US" altLang="zh-CN" sz="2400" b="1" dirty="0" smtClean="0">
                <a:latin typeface="宋体" pitchFamily="2" charset="-122"/>
              </a:rPr>
              <a:t>《</a:t>
            </a:r>
            <a:r>
              <a:rPr lang="zh-CN" altLang="en-US" sz="2400" b="1" dirty="0" smtClean="0">
                <a:latin typeface="宋体" pitchFamily="2" charset="-122"/>
              </a:rPr>
              <a:t>数论导引</a:t>
            </a:r>
            <a:r>
              <a:rPr lang="en-US" altLang="zh-CN" sz="2400" b="1" dirty="0" smtClean="0">
                <a:latin typeface="宋体" pitchFamily="2" charset="-122"/>
              </a:rPr>
              <a:t>》</a:t>
            </a:r>
            <a:r>
              <a:rPr lang="zh-CN" altLang="en-US" sz="2400" b="1" dirty="0" smtClean="0">
                <a:latin typeface="宋体" pitchFamily="2" charset="-122"/>
              </a:rPr>
              <a:t>中，华罗庚首先强调的就是数学的整体性与各部分之间的联系。</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8579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8579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8580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836613"/>
            <a:ext cx="7920037" cy="5399087"/>
          </a:xfrm>
        </p:spPr>
        <p:txBody>
          <a:bodyPr/>
          <a:lstStyle/>
          <a:p>
            <a:pPr marL="0" indent="533400" eaLnBrk="1" hangingPunct="1">
              <a:lnSpc>
                <a:spcPct val="122000"/>
              </a:lnSpc>
              <a:spcBef>
                <a:spcPct val="0"/>
              </a:spcBef>
              <a:buNone/>
            </a:pPr>
            <a:r>
              <a:rPr lang="en-US" altLang="zh-CN" sz="2400" b="1" dirty="0" smtClean="0">
                <a:latin typeface="宋体" pitchFamily="2" charset="-122"/>
              </a:rPr>
              <a:t> 1945</a:t>
            </a:r>
            <a:r>
              <a:rPr lang="zh-CN" altLang="en-US" sz="2400" b="1" dirty="0" smtClean="0">
                <a:latin typeface="宋体" pitchFamily="2" charset="-122"/>
              </a:rPr>
              <a:t>年，尽管华罗庚已经是世界数论界的领袖学者之一，但他并不满足，决心中断他的数论研究，另起炉灶。关于他改变自己研究方向的主要原因，正如他以后多次说的，“假如我当时不改行，大概再写几篇数论文章，我的数学生命也就结束了，但改行了就不一样了”。“在研究数学时，选准方向拼命进攻固然很重要，但退却有时也很重要。善于退却，把握住退却的时机，这本身就是一种艺术。”他的改行，实际上是其治学之道“宽、专、漫”中的“漫”，即他在搞熟弄通的分支附近，扩大眼界，在这个过程中逐渐转到另一个分支，使自己的专业知识“漫”到其他领域。这样，原来的知识在新的领域还有用，选择的范围就会越来越大。他一直认为，从解析数论中“漫”</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8682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8682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8682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zh-CN" altLang="en-US" sz="2400" b="1" dirty="0" smtClean="0">
                <a:latin typeface="宋体" pitchFamily="2" charset="-122"/>
              </a:rPr>
              <a:t>出来是他一生研究数学的得意之笔。</a:t>
            </a:r>
            <a:endParaRPr lang="en-US" altLang="zh-CN" sz="2400" b="1" dirty="0" smtClean="0">
              <a:latin typeface="宋体" pitchFamily="2" charset="-122"/>
            </a:endParaRPr>
          </a:p>
          <a:p>
            <a:pPr marL="0" indent="628650" eaLnBrk="1" hangingPunct="1">
              <a:lnSpc>
                <a:spcPct val="122000"/>
              </a:lnSpc>
              <a:spcBef>
                <a:spcPct val="0"/>
              </a:spcBef>
              <a:buNone/>
            </a:pPr>
            <a:r>
              <a:rPr lang="zh-CN" altLang="en-US" sz="2400" b="1" dirty="0" smtClean="0">
                <a:latin typeface="宋体" pitchFamily="2" charset="-122"/>
              </a:rPr>
              <a:t>对于我国数学教育中存在的问题，华罗庚认为，主要出在太注意方法而忽略了原则。一个数学问题往往要教十几种方法，其实只要一种就够了。学会一种方法，别的自然可以想到。在教学方法上，一种毛病是不少老师不愿意改作业，许多题目自己在黑板上演算一遍，让学生照抄了事；另一种毛病是不愿当堂答复学生的问题，这一种态度最坏。华罗庚上课时，对学生提的任何问题总要在课堂上答复，认为这样可以训练学生如何去“想”。有时实在解决不了，他也很坦白地告诉学生，他要回去继续想，而不是只顾面子，使问题解决得模模糊糊。他还讲到“由薄到厚”和“由厚到薄”的读书方法：“譬如我们读一本书，</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8784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8784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8784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zh-CN" altLang="en-US" sz="2400" b="1" dirty="0" smtClean="0">
                <a:latin typeface="宋体" pitchFamily="2" charset="-122"/>
              </a:rPr>
              <a:t>厚厚的一本，加上自己的注解，就会愈读愈厚，我们知道的东西也就‘由薄到厚’了。但这还只是接受和记忆的过程，读书并不是到此为止。‘由厚到薄’是消化、提炼的过程，即把那些学到的东西，经过咀嚼、消化，融会贯通，提炼出关键性的问题来。”</a:t>
            </a:r>
            <a:endParaRPr lang="en-US" altLang="zh-CN" sz="2400" b="1" dirty="0" smtClean="0">
              <a:latin typeface="宋体" pitchFamily="2" charset="-122"/>
            </a:endParaRPr>
          </a:p>
          <a:p>
            <a:pPr marL="0" indent="628650" eaLnBrk="1" hangingPunct="1">
              <a:lnSpc>
                <a:spcPct val="122000"/>
              </a:lnSpc>
              <a:spcBef>
                <a:spcPct val="0"/>
              </a:spcBef>
              <a:buNone/>
            </a:pPr>
            <a:r>
              <a:rPr lang="en-US" altLang="zh-CN" sz="2400" b="1" dirty="0" smtClean="0">
                <a:latin typeface="宋体" pitchFamily="2" charset="-122"/>
              </a:rPr>
              <a:t>1979</a:t>
            </a:r>
            <a:r>
              <a:rPr lang="zh-CN" altLang="en-US" sz="2400" b="1" dirty="0" smtClean="0">
                <a:latin typeface="宋体" pitchFamily="2" charset="-122"/>
              </a:rPr>
              <a:t>年</a:t>
            </a:r>
            <a:r>
              <a:rPr lang="en-US" altLang="zh-CN" sz="2400" b="1" dirty="0" smtClean="0">
                <a:latin typeface="宋体" pitchFamily="2" charset="-122"/>
              </a:rPr>
              <a:t>3</a:t>
            </a:r>
            <a:r>
              <a:rPr lang="zh-CN" altLang="en-US" sz="2400" b="1" dirty="0" smtClean="0">
                <a:latin typeface="宋体" pitchFamily="2" charset="-122"/>
              </a:rPr>
              <a:t>月底，华罗庚应英国伯明翰大学邀请，去英国讲学，历时八个月，其间还应邀到荷兰、法国与西德访问了一个多月。</a:t>
            </a:r>
            <a:r>
              <a:rPr lang="en-US" altLang="zh-CN" sz="2400" b="1" dirty="0" smtClean="0">
                <a:latin typeface="宋体" pitchFamily="2" charset="-122"/>
              </a:rPr>
              <a:t>7</a:t>
            </a:r>
            <a:r>
              <a:rPr lang="zh-CN" altLang="en-US" sz="2400" b="1" dirty="0" smtClean="0">
                <a:latin typeface="宋体" pitchFamily="2" charset="-122"/>
              </a:rPr>
              <a:t>月下旬，“解析数论会议”在英国达勒姆召开，华罗庚应邀参加，他的学生王元与潘承洞也参加了。王元代表华罗庚和他自己做了“数论在近似分析中的应用”的大会报告，潘承洞做了“新中值公式及其应用”的大会报告。一些白发苍苍的数学家用“突出的成就”</a:t>
            </a:r>
          </a:p>
          <a:p>
            <a:pPr marL="0" indent="0" eaLnBrk="1" hangingPunct="1">
              <a:lnSpc>
                <a:spcPct val="122000"/>
              </a:lnSpc>
              <a:spcBef>
                <a:spcPct val="0"/>
              </a:spcBef>
              <a:buNone/>
            </a:pPr>
            <a:endParaRPr lang="zh-CN" altLang="en-US"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8887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8887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8887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zh-CN" altLang="en-US" sz="2400" b="1" dirty="0" smtClean="0">
                <a:latin typeface="宋体" pitchFamily="2" charset="-122"/>
              </a:rPr>
              <a:t>“很高的水平”等评语，赞扬中国数学家在研究解析数论方面所做的努力，并向华罗庚表示祝贺。</a:t>
            </a:r>
            <a:endParaRPr lang="en-US" altLang="zh-CN" sz="2400" b="1" dirty="0" smtClean="0">
              <a:latin typeface="宋体" pitchFamily="2" charset="-122"/>
            </a:endParaRPr>
          </a:p>
          <a:p>
            <a:pPr marL="0" indent="628650" eaLnBrk="1" hangingPunct="1">
              <a:lnSpc>
                <a:spcPct val="122000"/>
              </a:lnSpc>
              <a:spcBef>
                <a:spcPct val="0"/>
              </a:spcBef>
              <a:buNone/>
            </a:pPr>
            <a:r>
              <a:rPr lang="zh-CN" altLang="en-US" sz="2400" b="1" dirty="0" smtClean="0">
                <a:latin typeface="宋体" pitchFamily="2" charset="-122"/>
              </a:rPr>
              <a:t>通过对欧洲的访问，华罗庚深刻领悟到“班门弄斧”这个成语是要人隐讳缺点，不要暴露，不如改成“弄斧必到班门”。他每到一个地方去演讲，必讲对方最拿手的东西，其目的就是希望得到帮助与指教。他形象地说：“你要耍斧头就要敢于到鲁班那儿去耍，如果他说你有缺点，一指点，我下回就好一点了；他如果点点头，就说明我们的工作有相当成绩。”在</a:t>
            </a:r>
            <a:r>
              <a:rPr lang="en-US" altLang="zh-CN" sz="2400" b="1" dirty="0" smtClean="0">
                <a:latin typeface="宋体" pitchFamily="2" charset="-122"/>
              </a:rPr>
              <a:t>《</a:t>
            </a:r>
            <a:r>
              <a:rPr lang="zh-CN" altLang="en-US" sz="2400" b="1" dirty="0" smtClean="0">
                <a:latin typeface="宋体" pitchFamily="2" charset="-122"/>
              </a:rPr>
              <a:t>数论导引</a:t>
            </a:r>
            <a:r>
              <a:rPr lang="en-US" altLang="zh-CN" sz="2400" b="1" dirty="0" smtClean="0">
                <a:latin typeface="宋体" pitchFamily="2" charset="-122"/>
              </a:rPr>
              <a:t>》</a:t>
            </a:r>
            <a:r>
              <a:rPr lang="zh-CN" altLang="en-US" sz="2400" b="1" dirty="0" smtClean="0">
                <a:latin typeface="宋体" pitchFamily="2" charset="-122"/>
              </a:rPr>
              <a:t>的序言里，华罗庚曾把搞数学比作下棋，号召大家找高手下，即与大数学家去较量。 </a:t>
            </a:r>
            <a:r>
              <a:rPr lang="en-US" altLang="zh-CN" sz="2400" b="1" dirty="0" smtClean="0">
                <a:latin typeface="宋体" pitchFamily="2" charset="-122"/>
              </a:rPr>
              <a:t>1982</a:t>
            </a:r>
            <a:r>
              <a:rPr lang="zh-CN" altLang="en-US" sz="2400" b="1" dirty="0" smtClean="0">
                <a:latin typeface="宋体" pitchFamily="2" charset="-122"/>
              </a:rPr>
              <a:t>年，在淮南煤矿的一次演讲中，华罗庚还将“观棋不语真君子，落子无悔大丈夫”改成“观棋不语</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8989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8989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8989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zh-CN" altLang="en-US" sz="2400" b="1" dirty="0" smtClean="0">
                <a:latin typeface="宋体" pitchFamily="2" charset="-122"/>
              </a:rPr>
              <a:t>非君子，落子有悔大丈夫”。意思是说，当你看到别人搞的东西有毛病时，一定要指出来，当你发现自己搞的东西有毛病时，一定要及时修正，这才是“真君子”与“大丈夫”。可见，华罗庚的这些想法是一脉相承的。</a:t>
            </a:r>
          </a:p>
          <a:p>
            <a:pPr marL="0" indent="628650" algn="r" eaLnBrk="1" hangingPunct="1">
              <a:lnSpc>
                <a:spcPct val="122000"/>
              </a:lnSpc>
              <a:spcBef>
                <a:spcPct val="0"/>
              </a:spcBef>
              <a:buNone/>
            </a:pPr>
            <a:r>
              <a:rPr lang="en-US" altLang="zh-CN" sz="2400" b="1" dirty="0" smtClean="0">
                <a:latin typeface="宋体" pitchFamily="2" charset="-122"/>
              </a:rPr>
              <a:t>(</a:t>
            </a:r>
            <a:r>
              <a:rPr lang="zh-CN" altLang="en-US" sz="2400" b="1" dirty="0" smtClean="0">
                <a:latin typeface="宋体" pitchFamily="2" charset="-122"/>
              </a:rPr>
              <a:t>摘编自王元</a:t>
            </a:r>
            <a:r>
              <a:rPr lang="en-US" altLang="zh-CN" sz="2400" b="1" dirty="0" smtClean="0">
                <a:latin typeface="宋体" pitchFamily="2" charset="-122"/>
              </a:rPr>
              <a:t>《</a:t>
            </a:r>
            <a:r>
              <a:rPr lang="zh-CN" altLang="en-US" sz="2400" b="1" dirty="0" smtClean="0">
                <a:latin typeface="宋体" pitchFamily="2" charset="-122"/>
              </a:rPr>
              <a:t>华罗庚</a:t>
            </a:r>
            <a:r>
              <a:rPr lang="en-US" altLang="zh-CN" sz="2400" b="1" dirty="0" smtClean="0">
                <a:latin typeface="宋体" pitchFamily="2" charset="-122"/>
              </a:rPr>
              <a:t>》)</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9091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9091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9092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en-US" altLang="zh-CN" sz="2400" b="1" dirty="0" smtClean="0">
                <a:latin typeface="宋体" pitchFamily="2" charset="-122"/>
              </a:rPr>
              <a:t>3.</a:t>
            </a:r>
            <a:r>
              <a:rPr lang="zh-CN" altLang="en-US" sz="2400" b="1" dirty="0" smtClean="0">
                <a:latin typeface="宋体" pitchFamily="2" charset="-122"/>
              </a:rPr>
              <a:t> “班门弄斧”“观棋不语真君子，落子无悔大丈夫”都是具有广泛影响并流传至今的熟语，华罗庚却从另一个角度翻出新意。对此，你认为华罗庚的改动有没有道理？请谈谈你的看法。</a:t>
            </a:r>
            <a:r>
              <a:rPr lang="en-US" altLang="zh-CN" sz="2400" b="1" dirty="0" smtClean="0">
                <a:latin typeface="宋体" pitchFamily="2" charset="-122"/>
              </a:rPr>
              <a:t>(8</a:t>
            </a:r>
            <a:r>
              <a:rPr lang="zh-CN" altLang="en-US" sz="2400" b="1" dirty="0" smtClean="0">
                <a:latin typeface="宋体" pitchFamily="2" charset="-122"/>
              </a:rPr>
              <a:t>分</a:t>
            </a:r>
            <a:r>
              <a:rPr lang="en-US" altLang="zh-CN" sz="2400" b="1" dirty="0" smtClean="0">
                <a:latin typeface="宋体" pitchFamily="2" charset="-122"/>
              </a:rPr>
              <a:t>)</a:t>
            </a:r>
          </a:p>
          <a:p>
            <a:pPr marL="0" indent="0" eaLnBrk="1" hangingPunct="1">
              <a:lnSpc>
                <a:spcPct val="1220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观点一：有道理。华罗庚的改动很有创造性。①“弄斧必到班门”，敢于与高手过招，才能得到帮助与指教，提高自己；②“观棋不语非君子”，发现别人的研究有不足，应主动指出来；③“落子有悔大丈夫”，发现自己的研究有缺点，也一定要及时改正。</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9194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9194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9194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zh-CN" altLang="en-US" sz="2400" b="1" dirty="0" smtClean="0">
                <a:solidFill>
                  <a:srgbClr val="990033"/>
                </a:solidFill>
                <a:latin typeface="宋体" pitchFamily="2" charset="-122"/>
              </a:rPr>
              <a:t>观点二：没有道理。华罗庚的改动会造成对这些熟语的误解。①“班门弄斧”只是告诫人们不要在行家面前卖弄本领，善于藏拙，才能扬长避短；②比赛场上，必须尊重棋手，“观棋不语真君子”；③遵守比赛规则，“落子无悔大丈夫”。</a:t>
            </a:r>
            <a:endParaRPr lang="en-US" altLang="zh-CN" sz="2400" b="1" dirty="0" smtClean="0">
              <a:solidFill>
                <a:srgbClr val="990033"/>
              </a:solidFill>
              <a:latin typeface="宋体" pitchFamily="2" charset="-122"/>
            </a:endParaRPr>
          </a:p>
          <a:p>
            <a:pPr marL="0" indent="0" eaLnBrk="1" hangingPunct="1">
              <a:lnSpc>
                <a:spcPct val="122000"/>
              </a:lnSpc>
              <a:spcBef>
                <a:spcPct val="0"/>
              </a:spcBef>
              <a:buNone/>
            </a:pPr>
            <a:r>
              <a:rPr lang="zh-CN" altLang="en-US" sz="2400" b="1" dirty="0" smtClean="0">
                <a:solidFill>
                  <a:srgbClr val="990033"/>
                </a:solidFill>
                <a:latin typeface="宋体" pitchFamily="2" charset="-122"/>
              </a:rPr>
              <a:t>观点三：两种说法都有道理，但又都有特定的适用范围。①为人做事，切忌“班门弄斧”；求知问学，“弄斧必到班门”；②赛场观战，“观棋不语真君子”；乐于助人，“观棋不语非君子”；③弈棋对决，“落子无悔大丈夫”；知错即改，“落子有悔大丈夫”。</a:t>
            </a:r>
          </a:p>
          <a:p>
            <a:pPr marL="0" indent="0" eaLnBrk="1" hangingPunct="1">
              <a:lnSpc>
                <a:spcPct val="122000"/>
              </a:lnSpc>
              <a:spcBef>
                <a:spcPct val="0"/>
              </a:spcBef>
              <a:buNone/>
            </a:pPr>
            <a:endParaRPr lang="zh-CN" altLang="en-US" sz="2400" b="1" dirty="0" smtClean="0">
              <a:solidFill>
                <a:srgbClr val="990033"/>
              </a:solidFill>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92966"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92967"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9296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7170"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287172"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　</a:t>
            </a: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理解文章内容的能力。原文是“宋代的货币流通和信用进入迅速发展时期，开创了古代金融的新篇章”“宋代在信用形式和信用工具方面都呈现出新的特点。信用形式有借贷、质、押、典、赊买赊卖等多种形式”，由此可以看出，宋代金融的一个新特点是信用形式多样化，而非“借贷</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等信用形式的产生”。</a:t>
            </a:r>
            <a:endParaRPr lang="en-US" sz="2400" b="1" dirty="0">
              <a:solidFill>
                <a:srgbClr val="990033"/>
              </a:solidFill>
              <a:latin typeface="宋体" pitchFamily="2" charset="-122"/>
            </a:endParaRPr>
          </a:p>
        </p:txBody>
      </p:sp>
      <p:grpSp>
        <p:nvGrpSpPr>
          <p:cNvPr id="2" name="Group 10"/>
          <p:cNvGrpSpPr>
            <a:grpSpLocks/>
          </p:cNvGrpSpPr>
          <p:nvPr/>
        </p:nvGrpSpPr>
        <p:grpSpPr bwMode="auto">
          <a:xfrm>
            <a:off x="1588" y="4581525"/>
            <a:ext cx="609600" cy="2028825"/>
            <a:chOff x="0" y="0"/>
            <a:chExt cx="384" cy="1278"/>
          </a:xfrm>
        </p:grpSpPr>
        <p:pic>
          <p:nvPicPr>
            <p:cNvPr id="1287174"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8717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dirty="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不要求面面俱到，只要能就以上任何一种观点或其他观点进行探究，即可根据观点是否明确、论述是否合理、理由是否充分酌情给分。观点明确，给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分；论述合理、理由充分，给</a:t>
            </a:r>
            <a:r>
              <a:rPr lang="en-US" altLang="zh-CN" sz="2400" b="1" dirty="0" smtClean="0">
                <a:solidFill>
                  <a:srgbClr val="990033"/>
                </a:solidFill>
                <a:latin typeface="宋体" pitchFamily="2" charset="-122"/>
              </a:rPr>
              <a:t>6</a:t>
            </a:r>
            <a:r>
              <a:rPr lang="zh-CN" altLang="en-US" sz="2400" b="1" dirty="0" smtClean="0">
                <a:solidFill>
                  <a:srgbClr val="990033"/>
                </a:solidFill>
                <a:latin typeface="宋体" pitchFamily="2" charset="-122"/>
              </a:rPr>
              <a:t>分</a:t>
            </a:r>
            <a:r>
              <a:rPr lang="en-US" altLang="zh-CN" sz="2400" b="1" dirty="0" smtClean="0">
                <a:solidFill>
                  <a:srgbClr val="990033"/>
                </a:solidFill>
                <a:latin typeface="宋体" pitchFamily="2" charset="-122"/>
              </a:rPr>
              <a:t>)</a:t>
            </a:r>
          </a:p>
          <a:p>
            <a:pPr marL="0" indent="0" eaLnBrk="1" hangingPunct="1">
              <a:lnSpc>
                <a:spcPct val="1220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探究文本中的某些问题，提出自己的见解的能力。考生必须先亮出观点，然后对观点进行分析，再从文章中找出论据来论证观点。其实华罗庚的改动翻新有着他个人当时特定的情境，然而从语言学方面来看却是对这些经典语言的误解。</a:t>
            </a:r>
          </a:p>
          <a:p>
            <a:pPr marL="0" indent="0" eaLnBrk="1" hangingPunct="1">
              <a:lnSpc>
                <a:spcPct val="122000"/>
              </a:lnSpc>
              <a:spcBef>
                <a:spcPct val="0"/>
              </a:spcBef>
              <a:buNone/>
            </a:pPr>
            <a:endParaRPr lang="en-US" altLang="zh-CN" sz="2400" b="1" dirty="0" smtClean="0">
              <a:solidFill>
                <a:srgbClr val="990033"/>
              </a:solidFill>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93990"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93991"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9399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712788" algn="ctr" eaLnBrk="1" hangingPunct="1">
              <a:lnSpc>
                <a:spcPts val="3500"/>
              </a:lnSpc>
              <a:spcBef>
                <a:spcPct val="0"/>
              </a:spcBef>
              <a:buFont typeface="Arial" charset="0"/>
              <a:buNone/>
            </a:pPr>
            <a:r>
              <a:rPr lang="en-US" altLang="zh-CN" sz="2400" b="1" dirty="0">
                <a:solidFill>
                  <a:srgbClr val="0033CC"/>
                </a:solidFill>
                <a:effectLst>
                  <a:outerShdw blurRad="38100" dist="38100" dir="2700000" algn="tl">
                    <a:srgbClr val="C0C0C0"/>
                  </a:outerShdw>
                </a:effectLst>
              </a:rPr>
              <a:t>—— </a:t>
            </a:r>
            <a:r>
              <a:rPr lang="zh-CN" altLang="en-US" sz="2400" b="1" dirty="0">
                <a:solidFill>
                  <a:srgbClr val="0033CC"/>
                </a:solidFill>
                <a:effectLst>
                  <a:outerShdw blurRad="38100" dist="38100" dir="2700000" algn="tl">
                    <a:srgbClr val="C0C0C0"/>
                  </a:outerShdw>
                </a:effectLst>
              </a:rPr>
              <a:t>技法点拨 </a:t>
            </a:r>
            <a:r>
              <a:rPr lang="en-US" altLang="zh-CN" sz="2400" b="1" dirty="0">
                <a:solidFill>
                  <a:srgbClr val="0033CC"/>
                </a:solidFill>
                <a:effectLst>
                  <a:outerShdw blurRad="38100" dist="38100" dir="2700000" algn="tl">
                    <a:srgbClr val="C0C0C0"/>
                  </a:outerShdw>
                </a:effectLst>
              </a:rPr>
              <a:t>——</a:t>
            </a:r>
          </a:p>
          <a:p>
            <a:pPr marL="0" indent="712788" eaLnBrk="1" hangingPunct="1">
              <a:lnSpc>
                <a:spcPct val="122000"/>
              </a:lnSpc>
              <a:spcBef>
                <a:spcPct val="0"/>
              </a:spcBef>
              <a:buNone/>
            </a:pPr>
            <a:r>
              <a:rPr lang="zh-CN" altLang="en-US" sz="2400" b="1" dirty="0" smtClean="0">
                <a:latin typeface="黑体" pitchFamily="2" charset="-122"/>
                <a:ea typeface="黑体" pitchFamily="2" charset="-122"/>
              </a:rPr>
              <a:t>技法</a:t>
            </a:r>
            <a:r>
              <a:rPr lang="en-US" altLang="zh-CN" sz="2400" b="1" dirty="0" smtClean="0">
                <a:latin typeface="黑体" pitchFamily="2" charset="-122"/>
                <a:ea typeface="黑体" pitchFamily="2" charset="-122"/>
              </a:rPr>
              <a:t>31</a:t>
            </a:r>
            <a:r>
              <a:rPr lang="zh-CN" altLang="en-US" sz="2400" b="1" dirty="0" smtClean="0">
                <a:latin typeface="黑体" pitchFamily="2" charset="-122"/>
                <a:ea typeface="黑体" pitchFamily="2" charset="-122"/>
              </a:rPr>
              <a:t>　精思妙想，突破探究题</a:t>
            </a:r>
            <a:endParaRPr lang="zh-CN" altLang="en-US" sz="2400" b="1" dirty="0">
              <a:latin typeface="黑体" pitchFamily="2" charset="-122"/>
              <a:ea typeface="黑体" pitchFamily="2" charset="-122"/>
            </a:endParaRPr>
          </a:p>
          <a:p>
            <a:pPr marL="0" indent="712788" eaLnBrk="1" hangingPunct="1">
              <a:lnSpc>
                <a:spcPct val="122000"/>
              </a:lnSpc>
              <a:spcBef>
                <a:spcPct val="0"/>
              </a:spcBef>
              <a:buNone/>
            </a:pPr>
            <a:r>
              <a:rPr lang="zh-CN" altLang="en-US" sz="2400" b="1" dirty="0" smtClean="0">
                <a:latin typeface="宋体" pitchFamily="2" charset="-122"/>
              </a:rPr>
              <a:t>做探究题，总的说来，要求做到“观点＋分析”。</a:t>
            </a:r>
          </a:p>
          <a:p>
            <a:pPr marL="0" indent="712788" eaLnBrk="1" hangingPunct="1">
              <a:lnSpc>
                <a:spcPct val="122000"/>
              </a:lnSpc>
              <a:spcBef>
                <a:spcPct val="0"/>
              </a:spcBef>
              <a:buNone/>
            </a:pPr>
            <a:r>
              <a:rPr lang="en-US" altLang="zh-CN" sz="2400" b="1" dirty="0" smtClean="0">
                <a:latin typeface="宋体" pitchFamily="2" charset="-122"/>
              </a:rPr>
              <a:t>1. </a:t>
            </a:r>
            <a:r>
              <a:rPr lang="zh-CN" altLang="en-US" sz="2400" b="1" dirty="0" smtClean="0">
                <a:latin typeface="宋体" pitchFamily="2" charset="-122"/>
              </a:rPr>
              <a:t>观点明确</a:t>
            </a:r>
          </a:p>
          <a:p>
            <a:pPr marL="0" indent="712788" eaLnBrk="1" hangingPunct="1">
              <a:lnSpc>
                <a:spcPct val="122000"/>
              </a:lnSpc>
              <a:spcBef>
                <a:spcPct val="0"/>
              </a:spcBef>
              <a:buNone/>
            </a:pPr>
            <a:r>
              <a:rPr lang="zh-CN" altLang="en-US" sz="2400" b="1" dirty="0" smtClean="0">
                <a:latin typeface="宋体" pitchFamily="2" charset="-122"/>
              </a:rPr>
              <a:t>要明白无误地表明观点，不能只用一个词语表述观点。观点句一般采用这样的句式：“我认为</a:t>
            </a:r>
            <a:r>
              <a:rPr lang="en-US" altLang="zh-CN" sz="2400" b="1" dirty="0" smtClean="0">
                <a:latin typeface="宋体" pitchFamily="2" charset="-122"/>
              </a:rPr>
              <a:t>……”“</a:t>
            </a:r>
            <a:r>
              <a:rPr lang="zh-CN" altLang="en-US" sz="2400" b="1" dirty="0" smtClean="0">
                <a:latin typeface="宋体" pitchFamily="2" charset="-122"/>
              </a:rPr>
              <a:t>我觉得</a:t>
            </a:r>
            <a:r>
              <a:rPr lang="en-US" altLang="zh-CN" sz="2400" b="1" dirty="0" smtClean="0">
                <a:latin typeface="宋体" pitchFamily="2" charset="-122"/>
              </a:rPr>
              <a:t>……”</a:t>
            </a:r>
            <a:r>
              <a:rPr lang="zh-CN" altLang="en-US" sz="2400" b="1" dirty="0" smtClean="0">
                <a:latin typeface="宋体" pitchFamily="2" charset="-122"/>
              </a:rPr>
              <a:t>等。</a:t>
            </a:r>
          </a:p>
          <a:p>
            <a:pPr marL="0" indent="712788" eaLnBrk="1" hangingPunct="1">
              <a:lnSpc>
                <a:spcPct val="122000"/>
              </a:lnSpc>
              <a:spcBef>
                <a:spcPct val="0"/>
              </a:spcBef>
              <a:buNone/>
            </a:pPr>
            <a:r>
              <a:rPr lang="en-US" altLang="zh-CN" sz="2400" b="1" dirty="0" smtClean="0">
                <a:latin typeface="宋体" pitchFamily="2" charset="-122"/>
              </a:rPr>
              <a:t>2. </a:t>
            </a:r>
            <a:r>
              <a:rPr lang="zh-CN" altLang="en-US" sz="2400" b="1" dirty="0" smtClean="0">
                <a:latin typeface="宋体" pitchFamily="2" charset="-122"/>
              </a:rPr>
              <a:t>分点论述</a:t>
            </a:r>
          </a:p>
          <a:p>
            <a:pPr marL="0" indent="712788" eaLnBrk="1" hangingPunct="1">
              <a:lnSpc>
                <a:spcPct val="122000"/>
              </a:lnSpc>
              <a:spcBef>
                <a:spcPct val="0"/>
              </a:spcBef>
              <a:buNone/>
            </a:pPr>
            <a:r>
              <a:rPr lang="zh-CN" altLang="en-US" sz="2400" b="1" dirty="0" smtClean="0">
                <a:latin typeface="宋体" pitchFamily="2" charset="-122"/>
              </a:rPr>
              <a:t>论述过程中要恰当引用论据，遵循“内引外联”的原则，既要充分利用原文信息，又要合理联系现实情况。结合文本或文本的具体事例做合理分析，分条陈述，要点需全面，陈述要有条理。设问方式和答题模板可以采用</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95014"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95015"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9501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None/>
            </a:pPr>
            <a:r>
              <a:rPr lang="zh-CN" altLang="en-US" sz="2400" b="1" dirty="0" smtClean="0">
                <a:latin typeface="宋体" pitchFamily="2" charset="-122"/>
              </a:rPr>
              <a:t>以下四种形式：</a:t>
            </a:r>
            <a:endParaRPr lang="en-US" altLang="zh-CN" sz="2400" b="1" dirty="0" smtClean="0">
              <a:latin typeface="宋体" pitchFamily="2" charset="-122"/>
            </a:endParaRPr>
          </a:p>
          <a:p>
            <a:pPr marL="0" indent="628650" eaLnBrk="1" hangingPunct="1">
              <a:lnSpc>
                <a:spcPct val="122000"/>
              </a:lnSpc>
              <a:spcBef>
                <a:spcPct val="0"/>
              </a:spcBef>
              <a:buNone/>
            </a:pPr>
            <a:r>
              <a:rPr lang="en-US" altLang="zh-CN" sz="2400" b="1" dirty="0" smtClean="0">
                <a:latin typeface="宋体" pitchFamily="2" charset="-122"/>
              </a:rPr>
              <a:t>(1)</a:t>
            </a:r>
            <a:r>
              <a:rPr lang="zh-CN" altLang="en-US" sz="2400" b="1" dirty="0" smtClean="0">
                <a:latin typeface="宋体" pitchFamily="2" charset="-122"/>
              </a:rPr>
              <a:t>设问方式：“联系文本，谈谈你的看法”“你同意作者的观点吗？说说你的理由”“你是否同意这一观点，请举例说明”。</a:t>
            </a:r>
          </a:p>
          <a:p>
            <a:pPr marL="0" indent="628650" eaLnBrk="1" hangingPunct="1">
              <a:lnSpc>
                <a:spcPct val="122000"/>
              </a:lnSpc>
              <a:spcBef>
                <a:spcPct val="0"/>
              </a:spcBef>
              <a:buNone/>
            </a:pPr>
            <a:r>
              <a:rPr lang="zh-CN" altLang="en-US" sz="2400" b="1" dirty="0" smtClean="0">
                <a:latin typeface="宋体" pitchFamily="2" charset="-122"/>
              </a:rPr>
              <a:t>答题模板：观点＋结合文本分析。</a:t>
            </a:r>
            <a:r>
              <a:rPr lang="en-US" altLang="zh-CN" sz="2400" b="1" dirty="0" smtClean="0">
                <a:latin typeface="宋体" pitchFamily="2" charset="-122"/>
              </a:rPr>
              <a:t>(</a:t>
            </a:r>
            <a:r>
              <a:rPr lang="zh-CN" altLang="en-US" sz="2400" b="1" dirty="0" smtClean="0">
                <a:latin typeface="宋体" pitchFamily="2" charset="-122"/>
              </a:rPr>
              <a:t>这种分析过程一方面要摘录或者化用文本的相关字词句，整合成话，紧扣观点；另一方面要列举文本中的事例并进行分析，要注意叙述简洁，材料与观点相互融合。</a:t>
            </a:r>
            <a:r>
              <a:rPr lang="en-US" altLang="zh-CN" sz="2400" b="1" dirty="0" smtClean="0">
                <a:latin typeface="宋体" pitchFamily="2" charset="-122"/>
              </a:rPr>
              <a:t>)</a:t>
            </a:r>
          </a:p>
          <a:p>
            <a:pPr marL="0" indent="628650" eaLnBrk="1" hangingPunct="1">
              <a:lnSpc>
                <a:spcPct val="122000"/>
              </a:lnSpc>
              <a:spcBef>
                <a:spcPct val="0"/>
              </a:spcBef>
              <a:buNone/>
            </a:pPr>
            <a:endParaRPr lang="en-US" altLang="zh-CN" sz="2400" b="1" dirty="0" smtClean="0">
              <a:latin typeface="宋体" pitchFamily="2" charset="-122"/>
            </a:endParaRPr>
          </a:p>
          <a:p>
            <a:pPr marL="0" indent="0" eaLnBrk="1" hangingPunct="1">
              <a:lnSpc>
                <a:spcPct val="122000"/>
              </a:lnSpc>
              <a:spcBef>
                <a:spcPct val="0"/>
              </a:spcBef>
              <a:buNone/>
            </a:pPr>
            <a:endParaRPr lang="en-US"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96038"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96039"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9604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836613"/>
            <a:ext cx="7920037" cy="5399087"/>
          </a:xfrm>
        </p:spPr>
        <p:txBody>
          <a:bodyPr>
            <a:noAutofit/>
          </a:bodyPr>
          <a:lstStyle/>
          <a:p>
            <a:pPr marL="0" indent="533400" eaLnBrk="1" hangingPunct="1">
              <a:lnSpc>
                <a:spcPct val="122000"/>
              </a:lnSpc>
              <a:spcBef>
                <a:spcPct val="0"/>
              </a:spcBef>
              <a:buNone/>
            </a:pPr>
            <a:r>
              <a:rPr lang="en-US" altLang="zh-CN" sz="2400" b="1" dirty="0" smtClean="0">
                <a:latin typeface="宋体" pitchFamily="2" charset="-122"/>
              </a:rPr>
              <a:t>(2)</a:t>
            </a:r>
            <a:r>
              <a:rPr lang="zh-CN" altLang="en-US" sz="2400" b="1" dirty="0" smtClean="0">
                <a:latin typeface="宋体" pitchFamily="2" charset="-122"/>
              </a:rPr>
              <a:t>设问方式：“对于某个观点，你如何评价”“谈谈你对某个观点的看法”。</a:t>
            </a:r>
          </a:p>
          <a:p>
            <a:pPr marL="0" indent="628650" eaLnBrk="1" hangingPunct="1">
              <a:lnSpc>
                <a:spcPct val="122000"/>
              </a:lnSpc>
              <a:spcBef>
                <a:spcPct val="0"/>
              </a:spcBef>
              <a:buNone/>
            </a:pPr>
            <a:r>
              <a:rPr lang="zh-CN" altLang="en-US" sz="2400" b="1" dirty="0" smtClean="0">
                <a:latin typeface="宋体" pitchFamily="2" charset="-122"/>
              </a:rPr>
              <a:t>答题模板：一方面的观点</a:t>
            </a:r>
            <a:r>
              <a:rPr lang="en-US" altLang="zh-CN" sz="2400" b="1" dirty="0" smtClean="0">
                <a:latin typeface="宋体" pitchFamily="2" charset="-122"/>
              </a:rPr>
              <a:t>(</a:t>
            </a:r>
            <a:r>
              <a:rPr lang="zh-CN" altLang="en-US" sz="2400" b="1" dirty="0" smtClean="0">
                <a:latin typeface="宋体" pitchFamily="2" charset="-122"/>
              </a:rPr>
              <a:t>或有利的一面</a:t>
            </a:r>
            <a:r>
              <a:rPr lang="en-US" altLang="zh-CN" sz="2400" b="1" dirty="0" smtClean="0">
                <a:latin typeface="宋体" pitchFamily="2" charset="-122"/>
              </a:rPr>
              <a:t>)</a:t>
            </a:r>
            <a:r>
              <a:rPr lang="zh-CN" altLang="en-US" sz="2400" b="1" dirty="0" smtClean="0">
                <a:latin typeface="宋体" pitchFamily="2" charset="-122"/>
              </a:rPr>
              <a:t>＋原因分析＋另一方面的观点</a:t>
            </a:r>
            <a:r>
              <a:rPr lang="en-US" altLang="zh-CN" sz="2400" b="1" dirty="0" smtClean="0">
                <a:latin typeface="宋体" pitchFamily="2" charset="-122"/>
              </a:rPr>
              <a:t>(</a:t>
            </a:r>
            <a:r>
              <a:rPr lang="zh-CN" altLang="en-US" sz="2400" b="1" dirty="0" smtClean="0">
                <a:latin typeface="宋体" pitchFamily="2" charset="-122"/>
              </a:rPr>
              <a:t>或有弊的一面</a:t>
            </a:r>
            <a:r>
              <a:rPr lang="en-US" altLang="zh-CN" sz="2400" b="1" dirty="0" smtClean="0">
                <a:latin typeface="宋体" pitchFamily="2" charset="-122"/>
              </a:rPr>
              <a:t>)</a:t>
            </a:r>
            <a:r>
              <a:rPr lang="zh-CN" altLang="en-US" sz="2400" b="1" dirty="0" smtClean="0">
                <a:latin typeface="宋体" pitchFamily="2" charset="-122"/>
              </a:rPr>
              <a:t>＋原因分析。</a:t>
            </a:r>
            <a:r>
              <a:rPr lang="en-US" altLang="zh-CN" sz="2400" b="1" dirty="0" smtClean="0">
                <a:latin typeface="宋体" pitchFamily="2" charset="-122"/>
              </a:rPr>
              <a:t>(</a:t>
            </a:r>
            <a:r>
              <a:rPr lang="zh-CN" altLang="en-US" sz="2400" b="1" dirty="0" smtClean="0">
                <a:latin typeface="宋体" pitchFamily="2" charset="-122"/>
              </a:rPr>
              <a:t>这种分析过程注意要一分为二，既要肯定其好的一面，又要提出自己中肯的看法，有利有弊，不能全盘否定或全盘肯定。</a:t>
            </a:r>
            <a:r>
              <a:rPr lang="en-US" altLang="zh-CN" sz="2400" b="1" dirty="0" smtClean="0">
                <a:latin typeface="宋体" pitchFamily="2" charset="-122"/>
              </a:rPr>
              <a:t>)</a:t>
            </a:r>
          </a:p>
          <a:p>
            <a:pPr marL="0" indent="628650" eaLnBrk="1" hangingPunct="1">
              <a:lnSpc>
                <a:spcPct val="122000"/>
              </a:lnSpc>
              <a:spcBef>
                <a:spcPct val="0"/>
              </a:spcBef>
              <a:buNone/>
            </a:pPr>
            <a:r>
              <a:rPr lang="en-US" altLang="zh-CN" sz="2400" b="1" dirty="0" smtClean="0">
                <a:latin typeface="宋体" pitchFamily="2" charset="-122"/>
              </a:rPr>
              <a:t>(3)</a:t>
            </a:r>
            <a:r>
              <a:rPr lang="zh-CN" altLang="en-US" sz="2400" b="1" dirty="0" smtClean="0">
                <a:latin typeface="宋体" pitchFamily="2" charset="-122"/>
              </a:rPr>
              <a:t>设问方式：“结合文本和现实谈谈你的看法”或“结合文本和现实谈谈你对某个观点的认识”或“假如你是</a:t>
            </a:r>
            <a:r>
              <a:rPr lang="en-US" altLang="zh-CN" sz="2400" b="1" dirty="0" smtClean="0">
                <a:latin typeface="宋体" pitchFamily="2" charset="-122"/>
              </a:rPr>
              <a:t>××</a:t>
            </a:r>
            <a:r>
              <a:rPr lang="zh-CN" altLang="en-US" sz="2400" b="1" dirty="0" smtClean="0">
                <a:latin typeface="宋体" pitchFamily="2" charset="-122"/>
              </a:rPr>
              <a:t>，你会怎样做”。</a:t>
            </a:r>
          </a:p>
          <a:p>
            <a:pPr marL="0" indent="628650" eaLnBrk="1" hangingPunct="1">
              <a:lnSpc>
                <a:spcPct val="122000"/>
              </a:lnSpc>
              <a:spcBef>
                <a:spcPct val="0"/>
              </a:spcBef>
              <a:buNone/>
            </a:pPr>
            <a:r>
              <a:rPr lang="zh-CN" altLang="en-US" sz="2400" b="1" dirty="0" smtClean="0">
                <a:latin typeface="宋体" pitchFamily="2" charset="-122"/>
              </a:rPr>
              <a:t>答题模板：观点＋结合文本分析＋结合现实分析。</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9706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9706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9706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836613"/>
            <a:ext cx="7920037" cy="5399087"/>
          </a:xfrm>
        </p:spPr>
        <p:txBody>
          <a:bodyPr>
            <a:noAutofit/>
          </a:bodyPr>
          <a:lstStyle/>
          <a:p>
            <a:pPr marL="0" indent="533400" eaLnBrk="1" hangingPunct="1">
              <a:lnSpc>
                <a:spcPct val="122000"/>
              </a:lnSpc>
              <a:spcBef>
                <a:spcPct val="0"/>
              </a:spcBef>
              <a:buNone/>
            </a:pPr>
            <a:r>
              <a:rPr lang="en-US" altLang="zh-CN" sz="2400" b="1" dirty="0" smtClean="0">
                <a:latin typeface="宋体" pitchFamily="2" charset="-122"/>
              </a:rPr>
              <a:t>(4)</a:t>
            </a:r>
            <a:r>
              <a:rPr lang="zh-CN" altLang="en-US" sz="2400" b="1" dirty="0" smtClean="0">
                <a:latin typeface="宋体" pitchFamily="2" charset="-122"/>
              </a:rPr>
              <a:t>设问方式：“联系生活实际，谈谈你的看法”“你是否同意这一观点，请举例说明”。</a:t>
            </a:r>
          </a:p>
          <a:p>
            <a:pPr marL="0" indent="533400" eaLnBrk="1" hangingPunct="1">
              <a:lnSpc>
                <a:spcPct val="122000"/>
              </a:lnSpc>
              <a:spcBef>
                <a:spcPct val="0"/>
              </a:spcBef>
              <a:buNone/>
            </a:pPr>
            <a:r>
              <a:rPr lang="zh-CN" altLang="en-US" sz="2400" b="1" dirty="0" smtClean="0">
                <a:latin typeface="宋体" pitchFamily="2" charset="-122"/>
              </a:rPr>
              <a:t>答题模板：观点＋现实事例</a:t>
            </a:r>
            <a:r>
              <a:rPr lang="en-US" altLang="zh-CN" sz="2400" b="1" dirty="0" smtClean="0">
                <a:latin typeface="宋体" pitchFamily="2" charset="-122"/>
              </a:rPr>
              <a:t>(</a:t>
            </a:r>
            <a:r>
              <a:rPr lang="zh-CN" altLang="en-US" sz="2400" b="1" dirty="0" smtClean="0">
                <a:latin typeface="宋体" pitchFamily="2" charset="-122"/>
              </a:rPr>
              <a:t>生活实际</a:t>
            </a:r>
            <a:r>
              <a:rPr lang="en-US" altLang="zh-CN" sz="2400" b="1" dirty="0" smtClean="0">
                <a:latin typeface="宋体" pitchFamily="2" charset="-122"/>
              </a:rPr>
              <a:t>)</a:t>
            </a:r>
            <a:r>
              <a:rPr lang="zh-CN" altLang="en-US" sz="2400" b="1" dirty="0" smtClean="0">
                <a:latin typeface="宋体" pitchFamily="2" charset="-122"/>
              </a:rPr>
              <a:t>。</a:t>
            </a:r>
            <a:r>
              <a:rPr lang="en-US" altLang="zh-CN" sz="2400" b="1" dirty="0" smtClean="0">
                <a:latin typeface="宋体" pitchFamily="2" charset="-122"/>
              </a:rPr>
              <a:t>(</a:t>
            </a:r>
            <a:r>
              <a:rPr lang="zh-CN" altLang="en-US" sz="2400" b="1" dirty="0" smtClean="0">
                <a:latin typeface="宋体" pitchFamily="2" charset="-122"/>
              </a:rPr>
              <a:t>事例一般有两种要求形式：生活实际事例和一般事例。注意：这种分析过程要注意事例的叙述简洁，材料与观点相互融合。</a:t>
            </a:r>
            <a:r>
              <a:rPr lang="en-US" altLang="zh-CN" sz="2400" b="1" dirty="0" smtClean="0">
                <a:latin typeface="宋体" pitchFamily="2" charset="-122"/>
              </a:rPr>
              <a:t>)</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7"/>
          <p:cNvGrpSpPr>
            <a:grpSpLocks/>
          </p:cNvGrpSpPr>
          <p:nvPr/>
        </p:nvGrpSpPr>
        <p:grpSpPr bwMode="auto">
          <a:xfrm>
            <a:off x="1588" y="2674938"/>
            <a:ext cx="609600" cy="1978025"/>
            <a:chOff x="0" y="0"/>
            <a:chExt cx="384" cy="1246"/>
          </a:xfrm>
        </p:grpSpPr>
        <p:pic>
          <p:nvPicPr>
            <p:cNvPr id="1197062" name="Picture 8"/>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97063" name="内容占位符 2"/>
            <p:cNvSpPr>
              <a:spLocks noChangeArrowheads="1"/>
            </p:cNvSpPr>
            <p:nvPr/>
          </p:nvSpPr>
          <p:spPr bwMode="auto">
            <a:xfrm>
              <a:off x="67" y="67"/>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考点</a:t>
              </a:r>
              <a:r>
                <a:rPr lang="en-US" b="1">
                  <a:solidFill>
                    <a:schemeClr val="bg1"/>
                  </a:solidFill>
                </a:rPr>
                <a:t>.</a:t>
              </a:r>
            </a:p>
            <a:p>
              <a:pPr>
                <a:lnSpc>
                  <a:spcPts val="2300"/>
                </a:lnSpc>
              </a:pPr>
              <a:r>
                <a:rPr lang="zh-CN" altLang="en-US" sz="2000" b="1">
                  <a:solidFill>
                    <a:schemeClr val="bg1"/>
                  </a:solidFill>
                  <a:ea typeface="幼圆" pitchFamily="49" charset="-122"/>
                </a:rPr>
                <a:t>技法</a:t>
              </a:r>
            </a:p>
          </p:txBody>
        </p:sp>
      </p:grpSp>
      <p:sp>
        <p:nvSpPr>
          <p:cNvPr id="119706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indent="712788">
              <a:lnSpc>
                <a:spcPts val="3500"/>
              </a:lnSpc>
            </a:pPr>
            <a:r>
              <a:rPr lang="zh-CN" altLang="en-US" sz="2400" b="1" dirty="0" smtClean="0">
                <a:latin typeface="宋体" pitchFamily="2" charset="-122"/>
              </a:rPr>
              <a:t>阅读下面的文字，完成题目。</a:t>
            </a:r>
          </a:p>
          <a:p>
            <a:pPr indent="712788" algn="ctr">
              <a:lnSpc>
                <a:spcPts val="3500"/>
              </a:lnSpc>
            </a:pPr>
            <a:r>
              <a:rPr lang="zh-CN" altLang="en-US" sz="2400" b="1" dirty="0" smtClean="0">
                <a:latin typeface="宋体" pitchFamily="2" charset="-122"/>
              </a:rPr>
              <a:t>不为人知的氢弹功臣：于敏</a:t>
            </a:r>
          </a:p>
          <a:p>
            <a:pPr indent="712788">
              <a:lnSpc>
                <a:spcPts val="3500"/>
              </a:lnSpc>
            </a:pPr>
            <a:r>
              <a:rPr lang="zh-CN" altLang="en-US" sz="2400" b="1" dirty="0" smtClean="0">
                <a:latin typeface="宋体" pitchFamily="2" charset="-122"/>
              </a:rPr>
              <a:t>青少年时代的于敏是在抗日战争时期的沦陷区度过的，这一时期亡国奴的屈辱生活给他留下了惨痛的记忆，也激发了他为国解难的志向。上大学后，于敏在理论物理方面的天赋很快展现出来，并以惊人的记忆力和领悟力赢得教授们的欣赏。毕业不久，他被慧眼识才的钱三强、彭桓武调到中科院近代物理研究所，专心从事“原子核理论”研究。当时，国内没人懂原子核理论，他就拼命学习，很快掌握了国际原子核物理的发展情况和研究焦点，站在了国际前沿。</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10"/>
          <p:cNvGrpSpPr>
            <a:grpSpLocks/>
          </p:cNvGrpSpPr>
          <p:nvPr/>
        </p:nvGrpSpPr>
        <p:grpSpPr bwMode="auto">
          <a:xfrm>
            <a:off x="1588" y="4581525"/>
            <a:ext cx="609600" cy="2028825"/>
            <a:chOff x="0" y="0"/>
            <a:chExt cx="384" cy="1278"/>
          </a:xfrm>
        </p:grpSpPr>
        <p:pic>
          <p:nvPicPr>
            <p:cNvPr id="1198086"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9808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19808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linds(horizontal)">
                                      <p:cBhvr>
                                        <p:cTn id="13" dur="500"/>
                                        <p:tgtEl>
                                          <p:spTgt spid="3">
                                            <p:txEl>
                                              <p:pRg st="0" end="0"/>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linds(horizontal)">
                                      <p:cBhvr>
                                        <p:cTn id="16" dur="500"/>
                                        <p:tgtEl>
                                          <p:spTgt spid="3">
                                            <p:txEl>
                                              <p:pRg st="1" end="1"/>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linds(horizontal)">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indent="628650">
              <a:lnSpc>
                <a:spcPts val="3500"/>
              </a:lnSpc>
            </a:pPr>
            <a:r>
              <a:rPr lang="en-US" altLang="zh-CN" sz="2400" b="1" dirty="0" smtClean="0">
                <a:latin typeface="宋体" pitchFamily="2" charset="-122"/>
              </a:rPr>
              <a:t>60</a:t>
            </a:r>
            <a:r>
              <a:rPr lang="zh-CN" altLang="en-US" sz="2400" b="1" dirty="0" smtClean="0">
                <a:latin typeface="宋体" pitchFamily="2" charset="-122"/>
              </a:rPr>
              <a:t>年代初，有关部门做出部署，要求氢弹的理论探索先行原子弹研究一步。于是，钱三强找于敏谈话，让他参加氢弹原理研究。从基础研究转向氢弹研究工作，意味着自己必须放弃光明的学术前途，隐姓埋名，长年奔波。但是，于敏欣然服从了组织的安排，开始新的研究。从原子弹到氢弹，按照突破原理试验的时间比较，美国人用了七年零三个月，苏联用了四年零三个月。其中一个主要原因是计算的繁复；再加上我们的设备不足，国内当时仅有的一台每秒万次的电子管计算机，有</a:t>
            </a:r>
            <a:r>
              <a:rPr lang="en-US" altLang="zh-CN" sz="2400" b="1" dirty="0" smtClean="0">
                <a:latin typeface="宋体" pitchFamily="2" charset="-122"/>
              </a:rPr>
              <a:t>95%</a:t>
            </a:r>
            <a:r>
              <a:rPr lang="zh-CN" altLang="en-US" sz="2400" b="1" dirty="0" smtClean="0">
                <a:latin typeface="宋体" pitchFamily="2" charset="-122"/>
              </a:rPr>
              <a:t>的时间是分配给有关原子弹的计算的，只留下</a:t>
            </a:r>
            <a:r>
              <a:rPr lang="en-US" altLang="zh-CN" sz="2400" b="1" dirty="0" smtClean="0">
                <a:latin typeface="宋体" pitchFamily="2" charset="-122"/>
              </a:rPr>
              <a:t>5%</a:t>
            </a:r>
            <a:r>
              <a:rPr lang="zh-CN" altLang="en-US" sz="2400" b="1" dirty="0" smtClean="0">
                <a:latin typeface="宋体" pitchFamily="2" charset="-122"/>
              </a:rPr>
              <a:t>的时间给于敏负责的氢弹设计。于是，于敏领导下的工作组就人手一把计算尺，废寝忘食地计算，直至获得所需的数据。从</a:t>
            </a:r>
            <a:r>
              <a:rPr lang="en-US" altLang="zh-CN" sz="2400" b="1" dirty="0" smtClean="0">
                <a:latin typeface="宋体" pitchFamily="2" charset="-122"/>
              </a:rPr>
              <a:t>1960</a:t>
            </a:r>
            <a:r>
              <a:rPr lang="zh-CN" altLang="en-US" sz="2400" b="1" dirty="0" smtClean="0">
                <a:latin typeface="宋体" pitchFamily="2" charset="-122"/>
              </a:rPr>
              <a:t>年到</a:t>
            </a:r>
            <a:r>
              <a:rPr lang="en-US" altLang="zh-CN" sz="2400" b="1" dirty="0" smtClean="0">
                <a:latin typeface="宋体" pitchFamily="2" charset="-122"/>
              </a:rPr>
              <a:t>1965</a:t>
            </a:r>
            <a:r>
              <a:rPr lang="zh-CN" altLang="en-US" sz="2400" b="1" dirty="0" smtClean="0">
                <a:latin typeface="宋体" pitchFamily="2" charset="-122"/>
              </a:rPr>
              <a:t>年初，</a:t>
            </a:r>
            <a:endParaRPr lang="zh-CN"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10"/>
          <p:cNvGrpSpPr>
            <a:grpSpLocks/>
          </p:cNvGrpSpPr>
          <p:nvPr/>
        </p:nvGrpSpPr>
        <p:grpSpPr bwMode="auto">
          <a:xfrm>
            <a:off x="1588" y="4581525"/>
            <a:ext cx="609600" cy="2028825"/>
            <a:chOff x="0" y="0"/>
            <a:chExt cx="384" cy="1278"/>
          </a:xfrm>
        </p:grpSpPr>
        <p:pic>
          <p:nvPicPr>
            <p:cNvPr id="1199110"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19911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19911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85786" y="1000108"/>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在艰难的科研攻关中，于敏带领同事们发现了实现氢弹自持热核燃烧的关键，找到了突破氢弹技术的途径，形成了从原理、材料到构型完整的氢弹物理设计方案。</a:t>
            </a:r>
            <a:r>
              <a:rPr lang="en-US" altLang="zh-CN" sz="2400" b="1" dirty="0" smtClean="0">
                <a:latin typeface="宋体" pitchFamily="2" charset="-122"/>
              </a:rPr>
              <a:t>5</a:t>
            </a:r>
            <a:r>
              <a:rPr lang="zh-CN" altLang="en-US" sz="2400" b="1" dirty="0" smtClean="0">
                <a:latin typeface="宋体" pitchFamily="2" charset="-122"/>
              </a:rPr>
              <a:t>个多月后，中国第一颗氢弹试验圆满成功。从第一颗原子弹爆炸到第一颗氢弹爆炸成功，中国人只用了两年零八个月的时间，创造了研制氢弹的世界纪录！爆炸成功后，于敏接着对氢弹的小型化、提高比威力等做了优化设计，并定型为我国第一代核武器装备部队。</a:t>
            </a:r>
          </a:p>
          <a:p>
            <a:pPr indent="628650">
              <a:lnSpc>
                <a:spcPts val="3500"/>
              </a:lnSpc>
            </a:pPr>
            <a:r>
              <a:rPr lang="en-US" altLang="zh-CN" sz="2400" b="1" dirty="0" smtClean="0">
                <a:latin typeface="宋体" pitchFamily="2" charset="-122"/>
              </a:rPr>
              <a:t>20</a:t>
            </a:r>
            <a:r>
              <a:rPr lang="zh-CN" altLang="en-US" sz="2400" b="1" dirty="0" smtClean="0">
                <a:latin typeface="宋体" pitchFamily="2" charset="-122"/>
              </a:rPr>
              <a:t>世纪</a:t>
            </a:r>
            <a:r>
              <a:rPr lang="en-US" altLang="zh-CN" sz="2400" b="1" dirty="0" smtClean="0">
                <a:latin typeface="宋体" pitchFamily="2" charset="-122"/>
              </a:rPr>
              <a:t>80</a:t>
            </a:r>
            <a:r>
              <a:rPr lang="zh-CN" altLang="en-US" sz="2400" b="1" dirty="0" smtClean="0">
                <a:latin typeface="宋体" pitchFamily="2" charset="-122"/>
              </a:rPr>
              <a:t>年代，在原子弹、氢弹等技术相继被突破后，一些曾经和于敏共同奋战在核武器研制一线的骨干相继离开九院</a:t>
            </a:r>
            <a:r>
              <a:rPr lang="en-US" altLang="zh-CN" sz="2400" b="1" baseline="30000" dirty="0" smtClean="0">
                <a:latin typeface="宋体" pitchFamily="2" charset="-122"/>
              </a:rPr>
              <a:t>[</a:t>
            </a:r>
            <a:r>
              <a:rPr lang="zh-CN" altLang="en-US" sz="2400" b="1" baseline="30000" dirty="0" smtClean="0">
                <a:latin typeface="宋体" pitchFamily="2" charset="-122"/>
              </a:rPr>
              <a:t>注</a:t>
            </a:r>
            <a:r>
              <a:rPr lang="en-US" altLang="zh-CN" sz="2400" b="1" baseline="30000" dirty="0" smtClean="0">
                <a:latin typeface="宋体" pitchFamily="2" charset="-122"/>
              </a:rPr>
              <a:t>]</a:t>
            </a:r>
            <a:r>
              <a:rPr lang="zh-CN" altLang="en-US" sz="2400" b="1" dirty="0" smtClean="0">
                <a:latin typeface="宋体" pitchFamily="2" charset="-122"/>
              </a:rPr>
              <a:t>。于敏也曾在脑海中闪过一个念头：回去做基础研究。但是，他稍加权衡就放弃了离开九院的想法。他</a:t>
            </a:r>
            <a:endParaRPr lang="zh-CN"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10"/>
          <p:cNvGrpSpPr>
            <a:grpSpLocks/>
          </p:cNvGrpSpPr>
          <p:nvPr/>
        </p:nvGrpSpPr>
        <p:grpSpPr bwMode="auto">
          <a:xfrm>
            <a:off x="1588" y="4581525"/>
            <a:ext cx="609600" cy="2028825"/>
            <a:chOff x="0" y="0"/>
            <a:chExt cx="384" cy="1278"/>
          </a:xfrm>
        </p:grpSpPr>
        <p:pic>
          <p:nvPicPr>
            <p:cNvPr id="1200134"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20013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20013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对别人说：“虽然下面还有不少人，但掌握物理设计全面的也就是自己了。在这个时候把任务全交给下面，显然是不行的。”因为他知道，第一代热核武器虽然解决了有无的问题，但性能还需提高，必须发展第二代核武器。于是，他留了下来，突破第二代核武器技术和中子弹技术。正是由于于敏等科学家们的先见之明，中国在禁止地上核试验后，及时转入地下核试验，随即又在全面核禁试前取得了应有的试验数据，使中国的核武器事业始终没有受到影响。可以说，在中国核武器发展里程中，于敏所起的作用是至关重要的。</a:t>
            </a:r>
          </a:p>
          <a:p>
            <a:pPr>
              <a:lnSpc>
                <a:spcPts val="3500"/>
              </a:lnSpc>
            </a:pPr>
            <a:endParaRPr lang="zh-CN" altLang="zh-CN" sz="2400" b="1" dirty="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10"/>
          <p:cNvGrpSpPr>
            <a:grpSpLocks/>
          </p:cNvGrpSpPr>
          <p:nvPr/>
        </p:nvGrpSpPr>
        <p:grpSpPr bwMode="auto">
          <a:xfrm>
            <a:off x="1588" y="4581525"/>
            <a:ext cx="609600" cy="2028825"/>
            <a:chOff x="0" y="0"/>
            <a:chExt cx="384" cy="1278"/>
          </a:xfrm>
        </p:grpSpPr>
        <p:pic>
          <p:nvPicPr>
            <p:cNvPr id="1201158"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20115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20116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indent="628650">
              <a:lnSpc>
                <a:spcPts val="3500"/>
              </a:lnSpc>
            </a:pPr>
            <a:r>
              <a:rPr lang="zh-CN" altLang="en-US" sz="2400" b="1" dirty="0" smtClean="0">
                <a:latin typeface="宋体" pitchFamily="2" charset="-122"/>
              </a:rPr>
              <a:t>于敏为人谦虚，待人诚恳。他给同事讲东西从来不保留，从来不怕别人超过自己。改革开放后，一些中青年科学工作者在他的启迪下，写出一些颇有见地的论文，写上他的名字请他审阅时，他常常把自己的名字抹掉。由于极为平易近人，于敏私下里被同事和晚辈们亲切地称为“老于”“于老爷子”。目前，</a:t>
            </a:r>
            <a:r>
              <a:rPr lang="en-US" altLang="zh-CN" sz="2400" b="1" dirty="0" smtClean="0">
                <a:latin typeface="宋体" pitchFamily="2" charset="-122"/>
              </a:rPr>
              <a:t>89</a:t>
            </a:r>
            <a:r>
              <a:rPr lang="zh-CN" altLang="en-US" sz="2400" b="1" dirty="0" smtClean="0">
                <a:latin typeface="宋体" pitchFamily="2" charset="-122"/>
              </a:rPr>
              <a:t>岁高龄的于敏仍是单位的重要“顾问”。每每遇到难题或重大决策时，大家就会想到要请“于老爷子”出山，以他平生所学，继续为祖国的核物理事业提供宝贵的建议。</a:t>
            </a:r>
          </a:p>
          <a:p>
            <a:pPr indent="628650">
              <a:lnSpc>
                <a:spcPts val="3500"/>
              </a:lnSpc>
            </a:pPr>
            <a:r>
              <a:rPr lang="en-US" altLang="zh-CN" sz="2400" b="1" dirty="0" smtClean="0">
                <a:latin typeface="宋体" pitchFamily="2" charset="-122"/>
              </a:rPr>
              <a:t>[</a:t>
            </a:r>
            <a:r>
              <a:rPr lang="zh-CN" altLang="en-US" sz="2400" b="1" dirty="0" smtClean="0">
                <a:latin typeface="宋体" pitchFamily="2" charset="-122"/>
              </a:rPr>
              <a:t>注</a:t>
            </a:r>
            <a:r>
              <a:rPr lang="en-US" altLang="zh-CN" sz="2400" b="1" dirty="0" smtClean="0">
                <a:latin typeface="宋体" pitchFamily="2" charset="-122"/>
              </a:rPr>
              <a:t>] </a:t>
            </a:r>
            <a:r>
              <a:rPr lang="zh-CN" altLang="en-US" sz="2400" b="1" dirty="0" smtClean="0">
                <a:latin typeface="宋体" pitchFamily="2" charset="-122"/>
              </a:rPr>
              <a:t>九院：第九研究院，是中国工程物理研究院的前身。</a:t>
            </a:r>
            <a:r>
              <a:rPr lang="en-US" altLang="zh-CN" sz="2400" b="1" dirty="0" smtClean="0">
                <a:latin typeface="宋体" pitchFamily="2" charset="-122"/>
              </a:rPr>
              <a:t>1965</a:t>
            </a:r>
            <a:r>
              <a:rPr lang="zh-CN" altLang="en-US" sz="2400" b="1" dirty="0" smtClean="0">
                <a:latin typeface="宋体" pitchFamily="2" charset="-122"/>
              </a:rPr>
              <a:t>年</a:t>
            </a:r>
            <a:r>
              <a:rPr lang="en-US" altLang="zh-CN" sz="2400" b="1" dirty="0" smtClean="0">
                <a:latin typeface="宋体" pitchFamily="2" charset="-122"/>
              </a:rPr>
              <a:t>1</a:t>
            </a:r>
            <a:r>
              <a:rPr lang="zh-CN" altLang="en-US" sz="2400" b="1" dirty="0" smtClean="0">
                <a:latin typeface="宋体" pitchFamily="2" charset="-122"/>
              </a:rPr>
              <a:t>月，于敏奉命调入此院。</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10"/>
          <p:cNvGrpSpPr>
            <a:grpSpLocks/>
          </p:cNvGrpSpPr>
          <p:nvPr/>
        </p:nvGrpSpPr>
        <p:grpSpPr bwMode="auto">
          <a:xfrm>
            <a:off x="1588" y="4581525"/>
            <a:ext cx="609600" cy="2028825"/>
            <a:chOff x="0" y="0"/>
            <a:chExt cx="384" cy="1278"/>
          </a:xfrm>
        </p:grpSpPr>
        <p:pic>
          <p:nvPicPr>
            <p:cNvPr id="1202182"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20218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20218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819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288196" name="内容占位符 2"/>
          <p:cNvSpPr>
            <a:spLocks noChangeArrowheads="1"/>
          </p:cNvSpPr>
          <p:nvPr/>
        </p:nvSpPr>
        <p:spPr bwMode="auto">
          <a:xfrm>
            <a:off x="757268" y="787420"/>
            <a:ext cx="8101012" cy="5570538"/>
          </a:xfrm>
          <a:prstGeom prst="rect">
            <a:avLst/>
          </a:prstGeom>
          <a:noFill/>
          <a:ln w="9525">
            <a:noFill/>
            <a:miter lim="800000"/>
            <a:headEnd/>
            <a:tailEnd/>
          </a:ln>
        </p:spPr>
        <p:txBody>
          <a:bodyPr/>
          <a:lstStyle/>
          <a:p>
            <a:pPr>
              <a:lnSpc>
                <a:spcPts val="3500"/>
              </a:lnSpc>
            </a:pPr>
            <a:r>
              <a:rPr lang="zh-CN" altLang="en-US" sz="2400" b="1" dirty="0">
                <a:latin typeface="宋体" pitchFamily="2" charset="-122"/>
              </a:rPr>
              <a:t>2</a:t>
            </a:r>
            <a:r>
              <a:rPr lang="en-US" sz="2400" b="1" dirty="0" smtClean="0">
                <a:latin typeface="宋体" pitchFamily="2" charset="-122"/>
              </a:rPr>
              <a:t>.</a:t>
            </a:r>
            <a:r>
              <a:rPr lang="zh-CN" altLang="en-US" sz="2400" b="1" dirty="0" smtClean="0">
                <a:latin typeface="宋体" pitchFamily="2" charset="-122"/>
              </a:rPr>
              <a:t>下列理解和分析，不符合原文意思的一项是</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a:lnSpc>
                <a:spcPts val="3500"/>
              </a:lnSpc>
            </a:pPr>
            <a:r>
              <a:rPr lang="en-US" altLang="zh-CN" sz="2400" b="1" dirty="0" smtClean="0">
                <a:latin typeface="宋体" pitchFamily="2" charset="-122"/>
              </a:rPr>
              <a:t>A</a:t>
            </a:r>
            <a:r>
              <a:rPr lang="zh-CN" altLang="en-US" sz="2400" b="1" dirty="0" smtClean="0">
                <a:latin typeface="宋体" pitchFamily="2" charset="-122"/>
              </a:rPr>
              <a:t>．在商品经济发展的推动下，宋代的信用工具不断创新，出现了茶引、盐引、交子、关子和会子等信用工具。    </a:t>
            </a:r>
          </a:p>
          <a:p>
            <a:pPr>
              <a:lnSpc>
                <a:spcPts val="3500"/>
              </a:lnSpc>
            </a:pPr>
            <a:r>
              <a:rPr lang="en-US" altLang="zh-CN" sz="2400" b="1" dirty="0" smtClean="0">
                <a:latin typeface="宋体" pitchFamily="2" charset="-122"/>
              </a:rPr>
              <a:t>B</a:t>
            </a:r>
            <a:r>
              <a:rPr lang="zh-CN" altLang="en-US" sz="2400" b="1" dirty="0" smtClean="0">
                <a:latin typeface="宋体" pitchFamily="2" charset="-122"/>
              </a:rPr>
              <a:t>．各类新型纸质信用工具最初是由宋代政府发行的，其发行目的是解决货币流通区域的割据性等多方面的问题。    </a:t>
            </a:r>
          </a:p>
          <a:p>
            <a:pPr>
              <a:lnSpc>
                <a:spcPts val="3500"/>
              </a:lnSpc>
            </a:pPr>
            <a:r>
              <a:rPr lang="en-US" altLang="zh-CN" sz="2400" b="1" dirty="0" smtClean="0">
                <a:latin typeface="宋体" pitchFamily="2" charset="-122"/>
              </a:rPr>
              <a:t>C</a:t>
            </a:r>
            <a:r>
              <a:rPr lang="zh-CN" altLang="en-US" sz="2400" b="1" dirty="0" smtClean="0">
                <a:latin typeface="宋体" pitchFamily="2" charset="-122"/>
              </a:rPr>
              <a:t>．茶引、盐引等信用工具的使用，可以使一些商人取得茶、盐等货物的专卖凭证，从政府专营的物品中分得一部分利益。     </a:t>
            </a:r>
          </a:p>
          <a:p>
            <a:pPr>
              <a:lnSpc>
                <a:spcPts val="3500"/>
              </a:lnSpc>
            </a:pPr>
            <a:r>
              <a:rPr lang="en-US" altLang="zh-CN" sz="2400" b="1" dirty="0" smtClean="0">
                <a:latin typeface="宋体" pitchFamily="2" charset="-122"/>
              </a:rPr>
              <a:t>D</a:t>
            </a:r>
            <a:r>
              <a:rPr lang="zh-CN" altLang="en-US" sz="2400" b="1" dirty="0" smtClean="0">
                <a:latin typeface="宋体" pitchFamily="2" charset="-122"/>
              </a:rPr>
              <a:t>．宋代的造纸术和印刷术高度发达，这为交子、关子和会子等新型信用工具的产生提供了技术条件。</a:t>
            </a:r>
          </a:p>
        </p:txBody>
      </p:sp>
      <p:grpSp>
        <p:nvGrpSpPr>
          <p:cNvPr id="2" name="Group 10"/>
          <p:cNvGrpSpPr>
            <a:grpSpLocks/>
          </p:cNvGrpSpPr>
          <p:nvPr/>
        </p:nvGrpSpPr>
        <p:grpSpPr bwMode="auto">
          <a:xfrm>
            <a:off x="1588" y="4581525"/>
            <a:ext cx="609600" cy="2028825"/>
            <a:chOff x="0" y="0"/>
            <a:chExt cx="384" cy="1278"/>
          </a:xfrm>
        </p:grpSpPr>
        <p:pic>
          <p:nvPicPr>
            <p:cNvPr id="1288198" name="Picture 11"/>
            <p:cNvPicPr>
              <a:picLocks noChangeAspect="1" noChangeArrowheads="1"/>
            </p:cNvPicPr>
            <p:nvPr/>
          </p:nvPicPr>
          <p:blipFill>
            <a:blip r:embed="rId4"/>
            <a:srcRect/>
            <a:stretch>
              <a:fillRect/>
            </a:stretch>
          </p:blipFill>
          <p:spPr bwMode="auto">
            <a:xfrm>
              <a:off x="0" y="0"/>
              <a:ext cx="384" cy="1171"/>
            </a:xfrm>
            <a:prstGeom prst="rect">
              <a:avLst/>
            </a:prstGeom>
            <a:noFill/>
            <a:ln w="9525">
              <a:noFill/>
              <a:miter lim="800000"/>
              <a:headEnd/>
              <a:tailEnd/>
            </a:ln>
          </p:spPr>
        </p:pic>
        <p:sp>
          <p:nvSpPr>
            <p:cNvPr id="128819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9"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dirty="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85786" y="1000108"/>
            <a:ext cx="7920037"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a:t>
            </a:r>
            <a:r>
              <a:rPr lang="zh-CN" altLang="en-US" sz="2400" b="1" dirty="0" smtClean="0">
                <a:latin typeface="宋体" pitchFamily="2" charset="-122"/>
              </a:rPr>
              <a:t>相关链接</a:t>
            </a:r>
            <a:r>
              <a:rPr lang="en-US" altLang="zh-CN" sz="2400" b="1" dirty="0" smtClean="0">
                <a:latin typeface="宋体" pitchFamily="2" charset="-122"/>
              </a:rPr>
              <a:t>]</a:t>
            </a:r>
          </a:p>
          <a:p>
            <a:pPr indent="622300">
              <a:lnSpc>
                <a:spcPts val="3500"/>
              </a:lnSpc>
            </a:pPr>
            <a:r>
              <a:rPr lang="en-US" altLang="zh-CN" sz="2400" b="1" dirty="0" smtClean="0">
                <a:latin typeface="宋体" pitchFamily="2" charset="-122"/>
              </a:rPr>
              <a:t>①</a:t>
            </a:r>
            <a:r>
              <a:rPr lang="zh-CN" altLang="en-US" sz="2400" b="1" dirty="0" smtClean="0">
                <a:latin typeface="宋体" pitchFamily="2" charset="-122"/>
              </a:rPr>
              <a:t>于敏记忆力惊人，平时很少记笔记，但他满脑子装的都是数据。靠大量的数据，他能很快对一个事物做出物理判断。这是一项特殊的本领，被简称为“粗估”。这种“粗估”方法被何祚庥院士称为理论研究的灵魂。</a:t>
            </a:r>
          </a:p>
          <a:p>
            <a:pPr indent="622300" algn="r">
              <a:lnSpc>
                <a:spcPts val="3500"/>
              </a:lnSpc>
            </a:pPr>
            <a:r>
              <a:rPr lang="en-US" altLang="zh-CN" sz="2400" b="1" dirty="0" smtClean="0">
                <a:latin typeface="宋体" pitchFamily="2" charset="-122"/>
              </a:rPr>
              <a:t>(</a:t>
            </a:r>
            <a:r>
              <a:rPr lang="zh-CN" altLang="en-US" sz="2400" b="1" dirty="0" smtClean="0">
                <a:latin typeface="宋体" pitchFamily="2" charset="-122"/>
              </a:rPr>
              <a:t>摘自</a:t>
            </a:r>
            <a:r>
              <a:rPr lang="en-US" altLang="zh-CN" sz="2400" b="1" dirty="0" smtClean="0">
                <a:latin typeface="宋体" pitchFamily="2" charset="-122"/>
              </a:rPr>
              <a:t>《</a:t>
            </a:r>
            <a:r>
              <a:rPr lang="zh-CN" altLang="en-US" sz="2400" b="1" dirty="0" smtClean="0">
                <a:latin typeface="宋体" pitchFamily="2" charset="-122"/>
              </a:rPr>
              <a:t>我所了解的“氢弹之父”于敏</a:t>
            </a:r>
            <a:r>
              <a:rPr lang="en-US" altLang="zh-CN" sz="2400" b="1" dirty="0" smtClean="0">
                <a:latin typeface="宋体" pitchFamily="2" charset="-122"/>
              </a:rPr>
              <a:t>》)</a:t>
            </a:r>
          </a:p>
          <a:p>
            <a:pPr indent="622300">
              <a:lnSpc>
                <a:spcPts val="3500"/>
              </a:lnSpc>
            </a:pPr>
            <a:r>
              <a:rPr lang="en-US" altLang="zh-CN" sz="2400" b="1" dirty="0" smtClean="0">
                <a:latin typeface="宋体" pitchFamily="2" charset="-122"/>
              </a:rPr>
              <a:t>②1955</a:t>
            </a:r>
            <a:r>
              <a:rPr lang="zh-CN" altLang="en-US" sz="2400" b="1" dirty="0" smtClean="0">
                <a:latin typeface="宋体" pitchFamily="2" charset="-122"/>
              </a:rPr>
              <a:t>年，以朝永振一郎</a:t>
            </a:r>
            <a:r>
              <a:rPr lang="en-US" altLang="zh-CN" sz="2400" b="1" dirty="0" smtClean="0">
                <a:latin typeface="宋体" pitchFamily="2" charset="-122"/>
              </a:rPr>
              <a:t>(</a:t>
            </a:r>
            <a:r>
              <a:rPr lang="zh-CN" altLang="en-US" sz="2400" b="1" dirty="0" smtClean="0">
                <a:latin typeface="宋体" pitchFamily="2" charset="-122"/>
              </a:rPr>
              <a:t>诺贝尔物理学奖获得者</a:t>
            </a:r>
            <a:r>
              <a:rPr lang="en-US" altLang="zh-CN" sz="2400" b="1" dirty="0" smtClean="0">
                <a:latin typeface="宋体" pitchFamily="2" charset="-122"/>
              </a:rPr>
              <a:t>)</a:t>
            </a:r>
            <a:r>
              <a:rPr lang="zh-CN" altLang="en-US" sz="2400" b="1" dirty="0" smtClean="0">
                <a:latin typeface="宋体" pitchFamily="2" charset="-122"/>
              </a:rPr>
              <a:t>为团长的日本原子核物理和场论方面的代表团访华，其对于敏的才华和研究成果大为惊叹。回日本后撰文，称于敏为中国的“国产土专家一号”。对此，于敏说，“土专家”不足为法，科学需要开放交流和广阔视野，但留学后须“回国再给国家做点事儿”。</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10"/>
          <p:cNvGrpSpPr>
            <a:grpSpLocks/>
          </p:cNvGrpSpPr>
          <p:nvPr/>
        </p:nvGrpSpPr>
        <p:grpSpPr bwMode="auto">
          <a:xfrm>
            <a:off x="1588" y="4581525"/>
            <a:ext cx="609600" cy="2028825"/>
            <a:chOff x="0" y="0"/>
            <a:chExt cx="384" cy="1278"/>
          </a:xfrm>
        </p:grpSpPr>
        <p:pic>
          <p:nvPicPr>
            <p:cNvPr id="1203206"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20320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20320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indent="622300" algn="r">
              <a:lnSpc>
                <a:spcPts val="3500"/>
              </a:lnSpc>
            </a:pPr>
            <a:r>
              <a:rPr lang="en-US" altLang="zh-CN" sz="2400" b="1" dirty="0" smtClean="0">
                <a:latin typeface="宋体" pitchFamily="2" charset="-122"/>
              </a:rPr>
              <a:t>(</a:t>
            </a:r>
            <a:r>
              <a:rPr lang="zh-CN" altLang="en-US" sz="2400" b="1" dirty="0" smtClean="0">
                <a:latin typeface="宋体" pitchFamily="2" charset="-122"/>
              </a:rPr>
              <a:t>摘自陈海波</a:t>
            </a:r>
            <a:r>
              <a:rPr lang="en-US" altLang="zh-CN" sz="2400" b="1" dirty="0" smtClean="0">
                <a:latin typeface="宋体" pitchFamily="2" charset="-122"/>
              </a:rPr>
              <a:t>《</a:t>
            </a:r>
            <a:r>
              <a:rPr lang="zh-CN" altLang="en-US" sz="2400" b="1" dirty="0" smtClean="0">
                <a:latin typeface="宋体" pitchFamily="2" charset="-122"/>
              </a:rPr>
              <a:t>于敏：愿将一生献宏谋</a:t>
            </a:r>
            <a:r>
              <a:rPr lang="en-US" altLang="zh-CN" sz="2400" b="1" dirty="0" smtClean="0">
                <a:latin typeface="宋体" pitchFamily="2" charset="-122"/>
              </a:rPr>
              <a:t>》)</a:t>
            </a:r>
          </a:p>
          <a:p>
            <a:pPr indent="622300">
              <a:lnSpc>
                <a:spcPts val="3500"/>
              </a:lnSpc>
            </a:pPr>
            <a:r>
              <a:rPr lang="zh-CN" altLang="en-US" sz="2400" b="1" dirty="0" smtClean="0">
                <a:latin typeface="宋体" pitchFamily="2" charset="-122"/>
              </a:rPr>
              <a:t>③“我们国家没有自己的核力量，就不能有真正的独立</a:t>
            </a:r>
            <a:r>
              <a:rPr lang="en-US" altLang="zh-CN" sz="2400" b="1" dirty="0" smtClean="0">
                <a:latin typeface="宋体" pitchFamily="2" charset="-122"/>
              </a:rPr>
              <a:t>……</a:t>
            </a:r>
            <a:r>
              <a:rPr lang="zh-CN" altLang="en-US" sz="2400" b="1" dirty="0" smtClean="0">
                <a:latin typeface="宋体" pitchFamily="2" charset="-122"/>
              </a:rPr>
              <a:t>一个人的名字，早晚是要没有的，能把微薄的力量融进祖国的强盛之中，便足以自慰了。”</a:t>
            </a:r>
            <a:r>
              <a:rPr lang="en-US" altLang="zh-CN" sz="2400" b="1" dirty="0" smtClean="0">
                <a:latin typeface="宋体" pitchFamily="2" charset="-122"/>
              </a:rPr>
              <a:t>1988</a:t>
            </a:r>
            <a:r>
              <a:rPr lang="zh-CN" altLang="en-US" sz="2400" b="1" dirty="0" smtClean="0">
                <a:latin typeface="宋体" pitchFamily="2" charset="-122"/>
              </a:rPr>
              <a:t>年被正式解封的于敏，这样对记者说。</a:t>
            </a:r>
          </a:p>
          <a:p>
            <a:pPr indent="622300">
              <a:lnSpc>
                <a:spcPts val="3500"/>
              </a:lnSpc>
            </a:pPr>
            <a:r>
              <a:rPr lang="en-US" altLang="zh-CN" sz="2400" b="1" dirty="0" smtClean="0">
                <a:latin typeface="宋体" pitchFamily="2" charset="-122"/>
              </a:rPr>
              <a:t>(</a:t>
            </a:r>
            <a:r>
              <a:rPr lang="zh-CN" altLang="en-US" sz="2400" b="1" dirty="0" smtClean="0">
                <a:latin typeface="宋体" pitchFamily="2" charset="-122"/>
              </a:rPr>
              <a:t>摘自余晓洁</a:t>
            </a:r>
            <a:r>
              <a:rPr lang="en-US" altLang="zh-CN" sz="2400" b="1" dirty="0" smtClean="0">
                <a:latin typeface="宋体" pitchFamily="2" charset="-122"/>
              </a:rPr>
              <a:t>《</a:t>
            </a:r>
            <a:r>
              <a:rPr lang="zh-CN" altLang="en-US" sz="2400" b="1" dirty="0" smtClean="0">
                <a:latin typeface="宋体" pitchFamily="2" charset="-122"/>
              </a:rPr>
              <a:t>绝密忠诚</a:t>
            </a:r>
            <a:r>
              <a:rPr lang="en-US" altLang="zh-CN" sz="2400" b="1" dirty="0" smtClean="0">
                <a:latin typeface="宋体" pitchFamily="2" charset="-122"/>
              </a:rPr>
              <a:t>——</a:t>
            </a:r>
            <a:r>
              <a:rPr lang="zh-CN" altLang="en-US" sz="2400" b="1" dirty="0" smtClean="0">
                <a:latin typeface="宋体" pitchFamily="2" charset="-122"/>
              </a:rPr>
              <a:t>记中国氢弹功勋、国家最高科技奖获得者于敏院士</a:t>
            </a:r>
            <a:r>
              <a:rPr lang="en-US" altLang="zh-CN" sz="2400" b="1" dirty="0" smtClean="0">
                <a:latin typeface="宋体" pitchFamily="2" charset="-122"/>
              </a:rPr>
              <a:t>》)</a:t>
            </a:r>
          </a:p>
          <a:p>
            <a:pPr indent="622300">
              <a:lnSpc>
                <a:spcPts val="3500"/>
              </a:lnSpc>
            </a:pPr>
            <a:endParaRPr lang="en-US" altLang="zh-CN" sz="2400" b="1" dirty="0" smtClean="0">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10"/>
          <p:cNvGrpSpPr>
            <a:grpSpLocks/>
          </p:cNvGrpSpPr>
          <p:nvPr/>
        </p:nvGrpSpPr>
        <p:grpSpPr bwMode="auto">
          <a:xfrm>
            <a:off x="1588" y="4581525"/>
            <a:ext cx="609600" cy="2028825"/>
            <a:chOff x="0" y="0"/>
            <a:chExt cx="384" cy="1278"/>
          </a:xfrm>
        </p:grpSpPr>
        <p:pic>
          <p:nvPicPr>
            <p:cNvPr id="1204230"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20423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20423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857224" y="928670"/>
            <a:ext cx="7920037"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1.</a:t>
            </a:r>
            <a:r>
              <a:rPr lang="zh-CN" altLang="en-US" sz="2400" b="1" dirty="0" smtClean="0">
                <a:latin typeface="宋体" pitchFamily="2" charset="-122"/>
              </a:rPr>
              <a:t>下列对传记有关内容的分析和概括，最恰当的两项是</a:t>
            </a:r>
            <a:r>
              <a:rPr lang="en-US" altLang="zh-CN" sz="2400" b="1" dirty="0" smtClean="0">
                <a:latin typeface="宋体" pitchFamily="2" charset="-122"/>
              </a:rPr>
              <a:t>(5</a:t>
            </a:r>
            <a:r>
              <a:rPr lang="zh-CN" altLang="en-US" sz="2400" b="1" dirty="0" smtClean="0">
                <a:latin typeface="宋体" pitchFamily="2" charset="-122"/>
              </a:rPr>
              <a:t>分</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a:lnSpc>
                <a:spcPts val="3500"/>
              </a:lnSpc>
            </a:pPr>
            <a:r>
              <a:rPr lang="en-US" altLang="zh-CN" sz="2400" b="1" dirty="0" smtClean="0">
                <a:latin typeface="宋体" pitchFamily="2" charset="-122"/>
              </a:rPr>
              <a:t>A</a:t>
            </a:r>
            <a:r>
              <a:rPr lang="zh-CN" altLang="en-US" sz="2400" b="1" dirty="0" smtClean="0">
                <a:latin typeface="宋体" pitchFamily="2" charset="-122"/>
              </a:rPr>
              <a:t>．青少年时期当亡国奴的生活让于敏深感屈辱，激发了他为国解难的志向，正是这种强烈的民族情感，成为日后于敏从事核武器研究的精神动力。</a:t>
            </a:r>
          </a:p>
          <a:p>
            <a:pPr>
              <a:lnSpc>
                <a:spcPts val="3500"/>
              </a:lnSpc>
            </a:pPr>
            <a:r>
              <a:rPr lang="en-US" altLang="zh-CN" sz="2400" b="1" dirty="0" smtClean="0">
                <a:latin typeface="宋体" pitchFamily="2" charset="-122"/>
              </a:rPr>
              <a:t>B</a:t>
            </a:r>
            <a:r>
              <a:rPr lang="zh-CN" altLang="en-US" sz="2400" b="1" dirty="0" smtClean="0">
                <a:latin typeface="宋体" pitchFamily="2" charset="-122"/>
              </a:rPr>
              <a:t>．于敏认为，科学需要开放，应该交流，互相启发。所以，他主张所有的科学研究工作者都应该出国，以学习西方先进的科学技术。</a:t>
            </a:r>
          </a:p>
          <a:p>
            <a:pPr>
              <a:lnSpc>
                <a:spcPts val="3500"/>
              </a:lnSpc>
            </a:pPr>
            <a:r>
              <a:rPr lang="en-US" altLang="zh-CN" sz="2400" b="1" dirty="0" smtClean="0">
                <a:latin typeface="宋体" pitchFamily="2" charset="-122"/>
              </a:rPr>
              <a:t>C</a:t>
            </a:r>
            <a:r>
              <a:rPr lang="zh-CN" altLang="en-US" sz="2400" b="1" dirty="0" smtClean="0">
                <a:latin typeface="宋体" pitchFamily="2" charset="-122"/>
              </a:rPr>
              <a:t>．于敏重视对年轻科技工作者的培养，他积极为他们的成长提供发展的平台，为了使年轻人的论文便于发表，他常常在论文上署上自己的名字。</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10"/>
          <p:cNvGrpSpPr>
            <a:grpSpLocks/>
          </p:cNvGrpSpPr>
          <p:nvPr/>
        </p:nvGrpSpPr>
        <p:grpSpPr bwMode="auto">
          <a:xfrm>
            <a:off x="1588" y="4581525"/>
            <a:ext cx="609600" cy="2028825"/>
            <a:chOff x="0" y="0"/>
            <a:chExt cx="384" cy="1278"/>
          </a:xfrm>
        </p:grpSpPr>
        <p:pic>
          <p:nvPicPr>
            <p:cNvPr id="1205254"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20525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20525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latin typeface="宋体" pitchFamily="2" charset="-122"/>
              </a:rPr>
              <a:t>D</a:t>
            </a:r>
            <a:r>
              <a:rPr lang="zh-CN" altLang="en-US" sz="2400" b="1" dirty="0" smtClean="0">
                <a:latin typeface="宋体" pitchFamily="2" charset="-122"/>
              </a:rPr>
              <a:t>．于敏不但有科学的直觉，也不乏战略的眼光。他预见到世界核武器发展的趋势，加快了我国核武器研究的进程，从而保证了我国核武器事业的顺利发展。</a:t>
            </a:r>
          </a:p>
          <a:p>
            <a:pPr>
              <a:lnSpc>
                <a:spcPts val="3500"/>
              </a:lnSpc>
            </a:pPr>
            <a:r>
              <a:rPr lang="en-US" altLang="zh-CN" sz="2400" b="1" dirty="0" smtClean="0">
                <a:latin typeface="宋体" pitchFamily="2" charset="-122"/>
              </a:rPr>
              <a:t>E</a:t>
            </a:r>
            <a:r>
              <a:rPr lang="zh-CN" altLang="en-US" sz="2400" b="1" dirty="0" smtClean="0">
                <a:latin typeface="宋体" pitchFamily="2" charset="-122"/>
              </a:rPr>
              <a:t>．作为一名优秀的原子核理论研究人员，于敏的才华和研究成果深受物理学界的赞誉，在学界曾有“国产土专家一号”的美誉。</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10"/>
          <p:cNvGrpSpPr>
            <a:grpSpLocks/>
          </p:cNvGrpSpPr>
          <p:nvPr/>
        </p:nvGrpSpPr>
        <p:grpSpPr bwMode="auto">
          <a:xfrm>
            <a:off x="1588" y="4581525"/>
            <a:ext cx="609600" cy="2028825"/>
            <a:chOff x="0" y="0"/>
            <a:chExt cx="384" cy="1278"/>
          </a:xfrm>
        </p:grpSpPr>
        <p:pic>
          <p:nvPicPr>
            <p:cNvPr id="1206278"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20627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20628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答</a:t>
            </a: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3</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A</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给</a:t>
            </a:r>
            <a:r>
              <a:rPr lang="en-US" altLang="zh-CN" sz="2400" b="1" dirty="0" smtClean="0">
                <a:solidFill>
                  <a:srgbClr val="990033"/>
                </a:solidFill>
                <a:latin typeface="宋体" pitchFamily="2" charset="-122"/>
              </a:rPr>
              <a:t>1</a:t>
            </a:r>
            <a:r>
              <a:rPr lang="zh-CN" altLang="en-US" sz="2400" b="1" dirty="0" smtClean="0">
                <a:solidFill>
                  <a:srgbClr val="990033"/>
                </a:solidFill>
                <a:latin typeface="宋体" pitchFamily="2" charset="-122"/>
              </a:rPr>
              <a:t>分；答</a:t>
            </a: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不给分。</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B</a:t>
            </a:r>
            <a:r>
              <a:rPr lang="zh-CN" altLang="en-US" sz="2400" b="1" dirty="0" smtClean="0">
                <a:solidFill>
                  <a:srgbClr val="990033"/>
                </a:solidFill>
                <a:latin typeface="宋体" pitchFamily="2" charset="-122"/>
              </a:rPr>
              <a:t>项，“他主张所有的科学研究工作者都应该出国”于文无据。</a:t>
            </a:r>
            <a:r>
              <a:rPr lang="en-US" altLang="zh-CN" sz="2400" b="1" dirty="0" smtClean="0">
                <a:solidFill>
                  <a:srgbClr val="990033"/>
                </a:solidFill>
                <a:latin typeface="宋体" pitchFamily="2" charset="-122"/>
              </a:rPr>
              <a:t>C</a:t>
            </a:r>
            <a:r>
              <a:rPr lang="zh-CN" altLang="en-US" sz="2400" b="1" dirty="0" smtClean="0">
                <a:solidFill>
                  <a:srgbClr val="990033"/>
                </a:solidFill>
                <a:latin typeface="宋体" pitchFamily="2" charset="-122"/>
              </a:rPr>
              <a:t>项，“为了使年轻人的论文便于发表，他常常在论文上署上自己的名字”不当，文中说的是“一些中青年科学工作者</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他常常把自己的名字抹掉”。</a:t>
            </a:r>
            <a:r>
              <a:rPr lang="en-US" altLang="zh-CN" sz="2400" b="1" dirty="0" smtClean="0">
                <a:solidFill>
                  <a:srgbClr val="990033"/>
                </a:solidFill>
                <a:latin typeface="宋体" pitchFamily="2" charset="-122"/>
              </a:rPr>
              <a:t>E</a:t>
            </a:r>
            <a:r>
              <a:rPr lang="zh-CN" altLang="en-US" sz="2400" b="1" dirty="0" smtClean="0">
                <a:solidFill>
                  <a:srgbClr val="990033"/>
                </a:solidFill>
                <a:latin typeface="宋体" pitchFamily="2" charset="-122"/>
              </a:rPr>
              <a:t>项，“在学界曾有‘国产土专家一号’的美誉”不当，这只是日本人朝永振一郎的说法。</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10"/>
          <p:cNvGrpSpPr>
            <a:grpSpLocks/>
          </p:cNvGrpSpPr>
          <p:nvPr/>
        </p:nvGrpSpPr>
        <p:grpSpPr bwMode="auto">
          <a:xfrm>
            <a:off x="1588" y="4581525"/>
            <a:ext cx="609600" cy="2028825"/>
            <a:chOff x="0" y="0"/>
            <a:chExt cx="384" cy="1278"/>
          </a:xfrm>
        </p:grpSpPr>
        <p:pic>
          <p:nvPicPr>
            <p:cNvPr id="1206278"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206279"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206280"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zh-CN" sz="2400" b="1" dirty="0" smtClean="0">
                <a:latin typeface="宋体" pitchFamily="2" charset="-122"/>
              </a:rPr>
              <a:t>2．</a:t>
            </a:r>
            <a:r>
              <a:rPr lang="zh-CN" altLang="en-US" sz="2400" b="1" dirty="0" smtClean="0">
                <a:latin typeface="宋体" pitchFamily="2" charset="-122"/>
              </a:rPr>
              <a:t>组织上为什么要将氢弹理论探索的任务交给于敏？请结合材料简述原因。</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endParaRPr lang="en-US" altLang="zh-CN" sz="2400" b="1" dirty="0">
              <a:latin typeface="宋体" pitchFamily="2" charset="-122"/>
            </a:endParaRP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掌握了原子核物理的前沿理论并有理论物理方面的才华；②有“粗估”的特殊能力，而这被何祚庥院士称为理论研究的灵魂；③有对祖国满腔忠诚和甘于奉献、拼搏、钻研的精神。</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每答出一点给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分，意思答对即可</a:t>
            </a:r>
            <a:r>
              <a:rPr lang="en-US" altLang="zh-CN" sz="2400" b="1" dirty="0" smtClean="0">
                <a:solidFill>
                  <a:srgbClr val="990033"/>
                </a:solidFill>
                <a:latin typeface="宋体" pitchFamily="2" charset="-122"/>
              </a:rPr>
              <a:t>)</a:t>
            </a:r>
          </a:p>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筛选并整合文中信息的能力。从文本思路看，第一段介绍于敏学习和掌握了原子核物理理论的情况，第二段说到有关领导决定让他参加氢弹原理研究，因此答案主要根据第一段内容概括，着重抓住“为国解难”“拼命学习”“站在了国际前沿”等语言，并结合“相关链接”中的内容进行概括。</a:t>
            </a:r>
          </a:p>
          <a:p>
            <a:pPr>
              <a:lnSpc>
                <a:spcPts val="3500"/>
              </a:lnSpc>
            </a:pPr>
            <a:endParaRPr lang="zh-CN" altLang="en-US" sz="2400" b="1" dirty="0">
              <a:solidFill>
                <a:srgbClr val="990033"/>
              </a:solidFill>
              <a:latin typeface="宋体" pitchFamily="2" charset="-122"/>
            </a:endParaRPr>
          </a:p>
          <a:p>
            <a:pPr>
              <a:lnSpc>
                <a:spcPts val="3500"/>
              </a:lnSpc>
            </a:pPr>
            <a:endParaRPr lang="zh-CN" altLang="zh-CN" sz="2400" b="1" dirty="0">
              <a:solidFill>
                <a:srgbClr val="990033"/>
              </a:solidFill>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10"/>
          <p:cNvGrpSpPr>
            <a:grpSpLocks/>
          </p:cNvGrpSpPr>
          <p:nvPr/>
        </p:nvGrpSpPr>
        <p:grpSpPr bwMode="auto">
          <a:xfrm>
            <a:off x="1588" y="4581525"/>
            <a:ext cx="609600" cy="2028825"/>
            <a:chOff x="0" y="0"/>
            <a:chExt cx="384" cy="1278"/>
          </a:xfrm>
        </p:grpSpPr>
        <p:pic>
          <p:nvPicPr>
            <p:cNvPr id="1207302"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20730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207304"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207305" name="动作按钮: 自定义 7">
            <a:hlinkClick r:id="rId3" action="ppaction://hlinksldjump" highlightClick="1"/>
          </p:cNvPr>
          <p:cNvSpPr>
            <a:spLocks noChangeArrowheads="1"/>
          </p:cNvSpPr>
          <p:nvPr/>
        </p:nvSpPr>
        <p:spPr bwMode="auto">
          <a:xfrm>
            <a:off x="7883525" y="67198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ox(in)">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zh-CN" sz="2400" b="1" dirty="0" smtClean="0">
                <a:latin typeface="宋体" pitchFamily="2" charset="-122"/>
              </a:rPr>
              <a:t>3．</a:t>
            </a:r>
            <a:r>
              <a:rPr lang="zh-CN" altLang="en-US" sz="2400" b="1" dirty="0" smtClean="0">
                <a:latin typeface="宋体" pitchFamily="2" charset="-122"/>
              </a:rPr>
              <a:t>文中说“在中国核武器发展里程中，于敏所起的作用是至关重要的”。请结合材料，具体分析于敏起到了哪些重要作用？</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a:lnSpc>
                <a:spcPct val="122000"/>
              </a:lnSpc>
              <a:buFontTx/>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他在中国氢弹原理突破中解决了一系列基础问题，形成了从原理、材料到构型完整的设计方案，起到了关键作用；②带领他的团队，用两年零八个月的时间，研制成功我国第一颗氢弹，创造了研制氢弹的世界纪录；③长期领导核武器理论研究、设计，使中国的核武器事业始终没有受到影响。</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每答出一点给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分，意思答对即可</a:t>
            </a:r>
            <a:r>
              <a:rPr lang="en-US" altLang="zh-CN" sz="2400" b="1" dirty="0" smtClean="0">
                <a:solidFill>
                  <a:srgbClr val="990033"/>
                </a:solidFill>
                <a:latin typeface="宋体" pitchFamily="2" charset="-122"/>
              </a:rPr>
              <a:t>)</a:t>
            </a:r>
          </a:p>
          <a:p>
            <a:pPr>
              <a:buFontTx/>
              <a:buNone/>
            </a:pPr>
            <a:r>
              <a:rPr lang="zh-CN" altLang="en-US" sz="2400" b="1" dirty="0">
                <a:latin typeface="宋体" pitchFamily="2" charset="-122"/>
              </a:rPr>
              <a:t>　　　　　　　　　　　　　　　　　　　　　　　　　　　　　</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10"/>
          <p:cNvGrpSpPr>
            <a:grpSpLocks/>
          </p:cNvGrpSpPr>
          <p:nvPr/>
        </p:nvGrpSpPr>
        <p:grpSpPr bwMode="auto">
          <a:xfrm>
            <a:off x="1588" y="4581525"/>
            <a:ext cx="609600" cy="2028825"/>
            <a:chOff x="0" y="0"/>
            <a:chExt cx="384" cy="1278"/>
          </a:xfrm>
        </p:grpSpPr>
        <p:pic>
          <p:nvPicPr>
            <p:cNvPr id="1208326"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20832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20832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ct val="122000"/>
              </a:lnSpc>
              <a:buFontTx/>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筛选并整合文中信息的能力。解答本题，首先要找到题干中的句子在文中的位置，然后根据位置确定答题区域。该句为第三段中最后一句话，当是对以上内容的总结，答题区域应为二、三两段。可从解决一系列基础问题、研发氢弹速度之快、使中国的核武器事业未受政策影响三个方面组织答案。</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10"/>
          <p:cNvGrpSpPr>
            <a:grpSpLocks/>
          </p:cNvGrpSpPr>
          <p:nvPr/>
        </p:nvGrpSpPr>
        <p:grpSpPr bwMode="auto">
          <a:xfrm>
            <a:off x="1588" y="4581525"/>
            <a:ext cx="609600" cy="2028825"/>
            <a:chOff x="0" y="0"/>
            <a:chExt cx="384" cy="1278"/>
          </a:xfrm>
        </p:grpSpPr>
        <p:pic>
          <p:nvPicPr>
            <p:cNvPr id="1209350"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20935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209352"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latin typeface="宋体" pitchFamily="2" charset="-122"/>
              </a:rPr>
              <a:t>*</a:t>
            </a:r>
            <a:r>
              <a:rPr lang="en-US" altLang="zh-CN" sz="2400" b="1" dirty="0" smtClean="0">
                <a:latin typeface="宋体" pitchFamily="2" charset="-122"/>
              </a:rPr>
              <a:t> 4.</a:t>
            </a:r>
            <a:r>
              <a:rPr lang="zh-CN" altLang="en-US" sz="2400" b="1" dirty="0" smtClean="0">
                <a:latin typeface="宋体" pitchFamily="2" charset="-122"/>
              </a:rPr>
              <a:t>作为一名“不为人知的氢弹功臣”，于敏有哪些精神？请结合材料谈谈你的理解。</a:t>
            </a:r>
            <a:r>
              <a:rPr lang="en-US" altLang="zh-CN" sz="2400" b="1" dirty="0" smtClean="0">
                <a:latin typeface="宋体" pitchFamily="2" charset="-122"/>
              </a:rPr>
              <a:t>(8</a:t>
            </a:r>
            <a:r>
              <a:rPr lang="zh-CN" altLang="en-US" sz="2400" b="1" dirty="0" smtClean="0">
                <a:latin typeface="宋体" pitchFamily="2" charset="-122"/>
              </a:rPr>
              <a:t>分</a:t>
            </a:r>
            <a:r>
              <a:rPr lang="en-US" altLang="zh-CN" sz="2400" b="1" dirty="0" smtClean="0">
                <a:latin typeface="宋体" pitchFamily="2" charset="-122"/>
              </a:rPr>
              <a:t>)</a:t>
            </a:r>
          </a:p>
          <a:p>
            <a:pPr>
              <a:lnSpc>
                <a:spcPct val="122000"/>
              </a:lnSpc>
              <a:buFontTx/>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答案</a:t>
            </a:r>
            <a:r>
              <a:rPr lang="en-US" altLang="zh-CN" sz="2400" b="1" dirty="0" smtClean="0">
                <a:solidFill>
                  <a:srgbClr val="990033"/>
                </a:solidFill>
                <a:latin typeface="宋体" pitchFamily="2" charset="-122"/>
              </a:rPr>
              <a:t>] ①</a:t>
            </a:r>
            <a:r>
              <a:rPr lang="zh-CN" altLang="en-US" sz="2400" b="1" dirty="0" smtClean="0">
                <a:solidFill>
                  <a:srgbClr val="990033"/>
                </a:solidFill>
                <a:latin typeface="宋体" pitchFamily="2" charset="-122"/>
              </a:rPr>
              <a:t>有探索自主创新之路的精神，在原子核理论研究、氢弹研制中进行开创性研究；②有淡泊名利、甘心奉献的精神，为了核事业，不计个人得失，隐姓埋名近三十年；③有广阔的学术视野和开放的胸襟，不遗余力，为核事业出谋划策，培养中青年科学工作者；④有对国家和人民的责任和担当，服从安排，调整研究方向，长期留在九院，从事核武器事业研究。</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答出一点给</a:t>
            </a:r>
            <a:r>
              <a:rPr lang="en-US" altLang="zh-CN" sz="2400" b="1" dirty="0" smtClean="0">
                <a:solidFill>
                  <a:srgbClr val="990033"/>
                </a:solidFill>
                <a:latin typeface="宋体" pitchFamily="2" charset="-122"/>
              </a:rPr>
              <a:t>2</a:t>
            </a:r>
            <a:r>
              <a:rPr lang="zh-CN" altLang="en-US" sz="2400" b="1" dirty="0" smtClean="0">
                <a:solidFill>
                  <a:srgbClr val="990033"/>
                </a:solidFill>
                <a:latin typeface="宋体" pitchFamily="2" charset="-122"/>
              </a:rPr>
              <a:t>分，答出两点给</a:t>
            </a:r>
            <a:r>
              <a:rPr lang="en-US" altLang="zh-CN" sz="2400" b="1" dirty="0" smtClean="0">
                <a:solidFill>
                  <a:srgbClr val="990033"/>
                </a:solidFill>
                <a:latin typeface="宋体" pitchFamily="2" charset="-122"/>
              </a:rPr>
              <a:t>5</a:t>
            </a:r>
            <a:r>
              <a:rPr lang="zh-CN" altLang="en-US" sz="2400" b="1" dirty="0" smtClean="0">
                <a:solidFill>
                  <a:srgbClr val="990033"/>
                </a:solidFill>
                <a:latin typeface="宋体" pitchFamily="2" charset="-122"/>
              </a:rPr>
              <a:t>分，答出三点给</a:t>
            </a:r>
            <a:r>
              <a:rPr lang="en-US" altLang="zh-CN" sz="2400" b="1" dirty="0" smtClean="0">
                <a:solidFill>
                  <a:srgbClr val="990033"/>
                </a:solidFill>
                <a:latin typeface="宋体" pitchFamily="2" charset="-122"/>
              </a:rPr>
              <a:t>8</a:t>
            </a:r>
            <a:r>
              <a:rPr lang="zh-CN" altLang="en-US" sz="2400" b="1" dirty="0" smtClean="0">
                <a:solidFill>
                  <a:srgbClr val="990033"/>
                </a:solidFill>
                <a:latin typeface="宋体" pitchFamily="2" charset="-122"/>
              </a:rPr>
              <a:t>分；给满</a:t>
            </a:r>
            <a:r>
              <a:rPr lang="en-US" altLang="zh-CN" sz="2400" b="1" dirty="0" smtClean="0">
                <a:solidFill>
                  <a:srgbClr val="990033"/>
                </a:solidFill>
                <a:latin typeface="宋体" pitchFamily="2" charset="-122"/>
              </a:rPr>
              <a:t>8</a:t>
            </a:r>
            <a:r>
              <a:rPr lang="zh-CN" altLang="en-US" sz="2400" b="1" dirty="0" smtClean="0">
                <a:solidFill>
                  <a:srgbClr val="990033"/>
                </a:solidFill>
                <a:latin typeface="宋体" pitchFamily="2" charset="-122"/>
              </a:rPr>
              <a:t>分为止。意思答对即可。如有其他答案，可根据观点明确、理由充分、论述合理的程度，酌情给分</a:t>
            </a:r>
            <a:r>
              <a:rPr lang="en-US" altLang="zh-CN" sz="2400" b="1" dirty="0" smtClean="0">
                <a:solidFill>
                  <a:srgbClr val="990033"/>
                </a:solidFill>
                <a:latin typeface="宋体" pitchFamily="2" charset="-122"/>
              </a:rPr>
              <a:t>)</a:t>
            </a:r>
          </a:p>
          <a:p>
            <a:pPr>
              <a:lnSpc>
                <a:spcPct val="122000"/>
              </a:lnSpc>
              <a:buFontTx/>
              <a:buNone/>
            </a:pPr>
            <a:r>
              <a:rPr lang="zh-CN" altLang="en-US" sz="2400" b="1" dirty="0">
                <a:latin typeface="宋体" pitchFamily="2" charset="-122"/>
              </a:rPr>
              <a:t>　　　　　　　　　　　　　　　　　　　　　　　　　　　　</a:t>
            </a: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10"/>
          <p:cNvGrpSpPr>
            <a:grpSpLocks/>
          </p:cNvGrpSpPr>
          <p:nvPr/>
        </p:nvGrpSpPr>
        <p:grpSpPr bwMode="auto">
          <a:xfrm>
            <a:off x="1588" y="4581525"/>
            <a:ext cx="609600" cy="2028825"/>
            <a:chOff x="0" y="0"/>
            <a:chExt cx="384" cy="1278"/>
          </a:xfrm>
        </p:grpSpPr>
        <p:pic>
          <p:nvPicPr>
            <p:cNvPr id="1208326"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20832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208328"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探究的能力。解答本题，要着眼全文，进行综合考虑。根据文中对于敏及与之相关的事件的描写，概括其所具有的精神。可从开创性研究、淡泊名利、胸襟广阔、对国家和人民的责任与担当等方面进行分析。 </a:t>
            </a:r>
            <a:r>
              <a:rPr lang="zh-CN" altLang="en-US" sz="2400" b="1" dirty="0" smtClean="0">
                <a:latin typeface="宋体" pitchFamily="2" charset="-122"/>
              </a:rPr>
              <a:t>　</a:t>
            </a:r>
            <a:endParaRPr lang="zh-CN" altLang="zh-CN" sz="2400" b="1" dirty="0">
              <a:solidFill>
                <a:srgbClr val="990033"/>
              </a:solidFill>
              <a:latin typeface="宋体" pitchFamily="2" charset="-122"/>
            </a:endParaRPr>
          </a:p>
        </p:txBody>
      </p:sp>
      <p:sp>
        <p:nvSpPr>
          <p:cNvPr id="2" name="标题 1"/>
          <p:cNvSpPr>
            <a:spLocks/>
          </p:cNvSpPr>
          <p:nvPr/>
        </p:nvSpPr>
        <p:spPr bwMode="auto">
          <a:xfrm>
            <a:off x="539750" y="166688"/>
            <a:ext cx="7056438" cy="476250"/>
          </a:xfrm>
          <a:prstGeom prst="rect">
            <a:avLst/>
          </a:prstGeom>
          <a:noFill/>
          <a:ln w="9525">
            <a:noFill/>
            <a:miter lim="800000"/>
            <a:headEnd/>
            <a:tailEnd/>
          </a:ln>
        </p:spPr>
        <p:txBody>
          <a:bodyPr anchor="ctr"/>
          <a:lstStyle/>
          <a:p>
            <a:pPr>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5</a:t>
            </a:r>
            <a:r>
              <a:rPr lang="zh-CN" altLang="en-US" sz="2200" b="1">
                <a:solidFill>
                  <a:srgbClr val="C00000"/>
                </a:solidFill>
                <a:latin typeface="幼圆" pitchFamily="49" charset="-122"/>
                <a:ea typeface="幼圆" pitchFamily="49" charset="-122"/>
              </a:rPr>
              <a:t>讲　探　究</a:t>
            </a:r>
          </a:p>
        </p:txBody>
      </p:sp>
      <p:grpSp>
        <p:nvGrpSpPr>
          <p:cNvPr id="4" name="Group 10"/>
          <p:cNvGrpSpPr>
            <a:grpSpLocks/>
          </p:cNvGrpSpPr>
          <p:nvPr/>
        </p:nvGrpSpPr>
        <p:grpSpPr bwMode="auto">
          <a:xfrm>
            <a:off x="1588" y="4581525"/>
            <a:ext cx="609600" cy="2028825"/>
            <a:chOff x="0" y="0"/>
            <a:chExt cx="384" cy="1278"/>
          </a:xfrm>
        </p:grpSpPr>
        <p:pic>
          <p:nvPicPr>
            <p:cNvPr id="1210374" name="Picture 11"/>
            <p:cNvPicPr>
              <a:picLocks noChangeAspect="1" noChangeArrowheads="1"/>
            </p:cNvPicPr>
            <p:nvPr/>
          </p:nvPicPr>
          <p:blipFill>
            <a:blip r:embed="rId2"/>
            <a:srcRect/>
            <a:stretch>
              <a:fillRect/>
            </a:stretch>
          </p:blipFill>
          <p:spPr bwMode="auto">
            <a:xfrm>
              <a:off x="0" y="0"/>
              <a:ext cx="384" cy="1171"/>
            </a:xfrm>
            <a:prstGeom prst="rect">
              <a:avLst/>
            </a:prstGeom>
            <a:noFill/>
            <a:ln w="9525">
              <a:noFill/>
              <a:miter lim="800000"/>
              <a:headEnd/>
              <a:tailEnd/>
            </a:ln>
          </p:spPr>
        </p:pic>
        <p:sp>
          <p:nvSpPr>
            <p:cNvPr id="1210375"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1210376" name="动作按钮: 自定义 7">
            <a:hlinkClick r:id="rId3"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9218"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289220"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B</a:t>
            </a:r>
            <a:r>
              <a:rPr lang="zh-CN" altLang="en-US" sz="2400" b="1" dirty="0" smtClean="0">
                <a:solidFill>
                  <a:srgbClr val="990033"/>
                </a:solidFill>
                <a:latin typeface="宋体" pitchFamily="2" charset="-122"/>
              </a:rPr>
              <a:t>　</a:t>
            </a: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理解并整合文章信息的能力。从原文第三自然段中的“为了解决这类问题，在高度发达的造纸和印刷技术保障下，通过民间自发力量的作用和官府的强制推行，宋代社会陆续出现了诸如茶引、盐引、交子、关子和会子等新型纸质信用工具”可以看出，这些新型纸质信用工具的发行是“民间自发力量的作用和官府的强制推行”的结果。</a:t>
            </a:r>
          </a:p>
        </p:txBody>
      </p:sp>
      <p:grpSp>
        <p:nvGrpSpPr>
          <p:cNvPr id="2" name="Group 10"/>
          <p:cNvGrpSpPr>
            <a:grpSpLocks/>
          </p:cNvGrpSpPr>
          <p:nvPr/>
        </p:nvGrpSpPr>
        <p:grpSpPr bwMode="auto">
          <a:xfrm>
            <a:off x="1588" y="4581525"/>
            <a:ext cx="609600" cy="2028825"/>
            <a:chOff x="0" y="0"/>
            <a:chExt cx="384" cy="1278"/>
          </a:xfrm>
        </p:grpSpPr>
        <p:pic>
          <p:nvPicPr>
            <p:cNvPr id="1289222"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89223"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42"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290244"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a:latin typeface="宋体" pitchFamily="2" charset="-122"/>
              </a:rPr>
              <a:t>3</a:t>
            </a:r>
            <a:r>
              <a:rPr lang="zh-CN" altLang="en-US" sz="2400" b="1" dirty="0" smtClean="0">
                <a:latin typeface="宋体" pitchFamily="2" charset="-122"/>
              </a:rPr>
              <a:t>．根据原文内容，下列理解和分析不正确的一项是</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a:lnSpc>
                <a:spcPts val="3500"/>
              </a:lnSpc>
            </a:pPr>
            <a:r>
              <a:rPr lang="en-US" altLang="zh-CN" sz="2400" b="1" dirty="0" smtClean="0">
                <a:latin typeface="宋体" pitchFamily="2" charset="-122"/>
              </a:rPr>
              <a:t>A</a:t>
            </a:r>
            <a:r>
              <a:rPr lang="zh-CN" altLang="en-US" sz="2400" b="1" dirty="0" smtClean="0">
                <a:latin typeface="宋体" pitchFamily="2" charset="-122"/>
              </a:rPr>
              <a:t>．质库、解库是进行押物、放款、收息的机构。唐宋时期随着社会经济的日益发展，质库、解库也随之兴盛。</a:t>
            </a:r>
          </a:p>
          <a:p>
            <a:pPr>
              <a:lnSpc>
                <a:spcPts val="3500"/>
              </a:lnSpc>
            </a:pPr>
            <a:r>
              <a:rPr lang="en-US" altLang="zh-CN" sz="2400" b="1" dirty="0" smtClean="0">
                <a:latin typeface="宋体" pitchFamily="2" charset="-122"/>
              </a:rPr>
              <a:t>B</a:t>
            </a:r>
            <a:r>
              <a:rPr lang="zh-CN" altLang="en-US" sz="2400" b="1" dirty="0" smtClean="0">
                <a:latin typeface="宋体" pitchFamily="2" charset="-122"/>
              </a:rPr>
              <a:t>．在宋代，出典人将房产押给典权人后，可以获得一笔典价，且不必支付利息。在典期内，典权人不但享有房屋的使用权，同时还拥有出租权。</a:t>
            </a:r>
          </a:p>
          <a:p>
            <a:pPr>
              <a:lnSpc>
                <a:spcPts val="3500"/>
              </a:lnSpc>
            </a:pPr>
            <a:r>
              <a:rPr lang="en-US" altLang="zh-CN" sz="2400" b="1" dirty="0" smtClean="0">
                <a:latin typeface="宋体" pitchFamily="2" charset="-122"/>
              </a:rPr>
              <a:t>C</a:t>
            </a:r>
            <a:r>
              <a:rPr lang="zh-CN" altLang="en-US" sz="2400" b="1" dirty="0" smtClean="0">
                <a:latin typeface="宋体" pitchFamily="2" charset="-122"/>
              </a:rPr>
              <a:t>．虽然早期的交子具有汇票性质，可以克服金属货币不便携带的缺点，保障商品交易中货款的顺利结算，但是它还没有发展成为纸币。</a:t>
            </a:r>
          </a:p>
          <a:p>
            <a:pPr>
              <a:lnSpc>
                <a:spcPts val="3500"/>
              </a:lnSpc>
            </a:pPr>
            <a:r>
              <a:rPr lang="en-US" altLang="zh-CN" sz="2400" b="1" dirty="0" smtClean="0">
                <a:latin typeface="宋体" pitchFamily="2" charset="-122"/>
              </a:rPr>
              <a:t>D</a:t>
            </a:r>
            <a:r>
              <a:rPr lang="zh-CN" altLang="en-US" sz="2400" b="1" dirty="0" smtClean="0">
                <a:latin typeface="宋体" pitchFamily="2" charset="-122"/>
              </a:rPr>
              <a:t>．宋代各种信用形式和信用工具对当时的经济发展都起到非常积极的作用，同时也为此后各个朝代提供了借鉴。</a:t>
            </a:r>
          </a:p>
        </p:txBody>
      </p:sp>
      <p:grpSp>
        <p:nvGrpSpPr>
          <p:cNvPr id="2" name="Group 10"/>
          <p:cNvGrpSpPr>
            <a:grpSpLocks/>
          </p:cNvGrpSpPr>
          <p:nvPr/>
        </p:nvGrpSpPr>
        <p:grpSpPr bwMode="auto">
          <a:xfrm>
            <a:off x="1588" y="4581525"/>
            <a:ext cx="609600" cy="2028825"/>
            <a:chOff x="0" y="0"/>
            <a:chExt cx="384" cy="1278"/>
          </a:xfrm>
        </p:grpSpPr>
        <p:pic>
          <p:nvPicPr>
            <p:cNvPr id="1290246"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90247"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1266" name="动作按钮: 自定义 7">
            <a:hlinkClick r:id="rId2" action="ppaction://hlinksldjump" highlightClick="1"/>
          </p:cNvPr>
          <p:cNvSpPr>
            <a:spLocks noChangeArrowheads="1"/>
          </p:cNvSpPr>
          <p:nvPr/>
        </p:nvSpPr>
        <p:spPr bwMode="auto">
          <a:xfrm>
            <a:off x="7667625" y="6503988"/>
            <a:ext cx="1042988" cy="296862"/>
          </a:xfrm>
          <a:prstGeom prst="actionButtonBlank">
            <a:avLst/>
          </a:prstGeom>
          <a:solidFill>
            <a:srgbClr val="FF7800"/>
          </a:solidFill>
          <a:ln w="9525">
            <a:solidFill>
              <a:srgbClr val="BE4B48"/>
            </a:solidFill>
            <a:miter lim="800000"/>
            <a:headEnd/>
            <a:tailEnd/>
          </a:ln>
          <a:effectLst>
            <a:outerShdw dist="23000" dir="5400000" algn="ctr" rotWithShape="0">
              <a:srgbClr val="000000">
                <a:alpha val="34000"/>
              </a:srgbClr>
            </a:outerShdw>
          </a:effectLst>
        </p:spPr>
        <p:txBody>
          <a:bodyPr anchor="ctr"/>
          <a:lstStyle/>
          <a:p>
            <a:pPr algn="ctr">
              <a:lnSpc>
                <a:spcPts val="1600"/>
              </a:lnSpc>
            </a:pPr>
            <a:r>
              <a:rPr lang="zh-CN" altLang="en-US" sz="1600" b="1">
                <a:solidFill>
                  <a:schemeClr val="bg1"/>
                </a:solidFill>
                <a:latin typeface="幼圆" pitchFamily="49" charset="-122"/>
                <a:ea typeface="幼圆" pitchFamily="49" charset="-122"/>
              </a:rPr>
              <a:t>返回目录</a:t>
            </a:r>
          </a:p>
        </p:txBody>
      </p:sp>
      <p:sp>
        <p:nvSpPr>
          <p:cNvPr id="1291268" name="内容占位符 2"/>
          <p:cNvSpPr>
            <a:spLocks noChangeArrowheads="1"/>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pitchFamily="2" charset="-122"/>
              </a:rPr>
              <a:t>D</a:t>
            </a:r>
            <a:r>
              <a:rPr lang="zh-CN" altLang="en-US" sz="2400" b="1" dirty="0" smtClean="0">
                <a:solidFill>
                  <a:srgbClr val="990033"/>
                </a:solidFill>
                <a:latin typeface="宋体" pitchFamily="2" charset="-122"/>
              </a:rPr>
              <a:t>　</a:t>
            </a:r>
            <a:r>
              <a:rPr lang="en-US" altLang="zh-CN" sz="2400" b="1" dirty="0" smtClean="0">
                <a:solidFill>
                  <a:srgbClr val="990033"/>
                </a:solidFill>
                <a:latin typeface="宋体" pitchFamily="2" charset="-122"/>
              </a:rPr>
              <a:t>[</a:t>
            </a:r>
            <a:r>
              <a:rPr lang="zh-CN" altLang="en-US" sz="2400" b="1" dirty="0" smtClean="0">
                <a:solidFill>
                  <a:srgbClr val="990033"/>
                </a:solidFill>
                <a:latin typeface="黑体" pitchFamily="2" charset="-122"/>
                <a:ea typeface="黑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本题考查理解和分析文章内容的能力。“对当时的经济发展都起到非常积极的作用”的说法错误。原文是“它缓解或解决了交换过程中的诸多不便与矛盾，从而在很大程度上促进了经济发展”。</a:t>
            </a:r>
          </a:p>
        </p:txBody>
      </p:sp>
      <p:grpSp>
        <p:nvGrpSpPr>
          <p:cNvPr id="2" name="Group 10"/>
          <p:cNvGrpSpPr>
            <a:grpSpLocks/>
          </p:cNvGrpSpPr>
          <p:nvPr/>
        </p:nvGrpSpPr>
        <p:grpSpPr bwMode="auto">
          <a:xfrm>
            <a:off x="1588" y="4581525"/>
            <a:ext cx="609600" cy="2028825"/>
            <a:chOff x="0" y="0"/>
            <a:chExt cx="384" cy="1278"/>
          </a:xfrm>
        </p:grpSpPr>
        <p:pic>
          <p:nvPicPr>
            <p:cNvPr id="1291270" name="Picture 11"/>
            <p:cNvPicPr>
              <a:picLocks noChangeAspect="1" noChangeArrowheads="1"/>
            </p:cNvPicPr>
            <p:nvPr/>
          </p:nvPicPr>
          <p:blipFill>
            <a:blip r:embed="rId3"/>
            <a:srcRect/>
            <a:stretch>
              <a:fillRect/>
            </a:stretch>
          </p:blipFill>
          <p:spPr bwMode="auto">
            <a:xfrm>
              <a:off x="0" y="0"/>
              <a:ext cx="384" cy="1171"/>
            </a:xfrm>
            <a:prstGeom prst="rect">
              <a:avLst/>
            </a:prstGeom>
            <a:noFill/>
            <a:ln w="9525">
              <a:noFill/>
              <a:miter lim="800000"/>
              <a:headEnd/>
              <a:tailEnd/>
            </a:ln>
          </p:spPr>
        </p:pic>
        <p:sp>
          <p:nvSpPr>
            <p:cNvPr id="1291271" name="内容占位符 2"/>
            <p:cNvSpPr>
              <a:spLocks noChangeArrowheads="1"/>
            </p:cNvSpPr>
            <p:nvPr/>
          </p:nvSpPr>
          <p:spPr bwMode="auto">
            <a:xfrm>
              <a:off x="49" y="99"/>
              <a:ext cx="272" cy="1179"/>
            </a:xfrm>
            <a:prstGeom prst="rect">
              <a:avLst/>
            </a:prstGeom>
            <a:noFill/>
            <a:ln w="9525">
              <a:noFill/>
              <a:miter lim="800000"/>
              <a:headEnd/>
              <a:tailEnd/>
            </a:ln>
          </p:spPr>
          <p:txBody>
            <a:bodyPr/>
            <a:lstStyle/>
            <a:p>
              <a:pPr algn="ctr">
                <a:lnSpc>
                  <a:spcPts val="2300"/>
                </a:lnSpc>
              </a:pPr>
              <a:r>
                <a:rPr lang="zh-CN" altLang="en-US" sz="2000" b="1">
                  <a:solidFill>
                    <a:schemeClr val="bg1"/>
                  </a:solidFill>
                  <a:ea typeface="幼圆" pitchFamily="49" charset="-122"/>
                </a:rPr>
                <a:t>训练</a:t>
              </a:r>
              <a:r>
                <a:rPr lang="en-US" b="1">
                  <a:solidFill>
                    <a:schemeClr val="bg1"/>
                  </a:solidFill>
                </a:rPr>
                <a:t>.</a:t>
              </a:r>
            </a:p>
            <a:p>
              <a:pPr>
                <a:lnSpc>
                  <a:spcPts val="2300"/>
                </a:lnSpc>
              </a:pPr>
              <a:r>
                <a:rPr lang="zh-CN" altLang="en-US" sz="2000" b="1">
                  <a:solidFill>
                    <a:schemeClr val="bg1"/>
                  </a:solidFill>
                  <a:ea typeface="幼圆" pitchFamily="49" charset="-122"/>
                </a:rPr>
                <a:t>检测</a:t>
              </a:r>
            </a:p>
          </p:txBody>
        </p:sp>
      </p:grpSp>
      <p:sp>
        <p:nvSpPr>
          <p:cNvPr id="8" name="标题 1"/>
          <p:cNvSpPr txBox="1">
            <a:spLocks/>
          </p:cNvSpPr>
          <p:nvPr/>
        </p:nvSpPr>
        <p:spPr bwMode="auto">
          <a:xfrm>
            <a:off x="611188" y="188913"/>
            <a:ext cx="6697662"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C00000"/>
                </a:solidFill>
                <a:effectLst/>
                <a:uLnTx/>
                <a:uFillTx/>
                <a:latin typeface="幼圆" pitchFamily="49" charset="-122"/>
                <a:ea typeface="幼圆" pitchFamily="49" charset="-122"/>
                <a:cs typeface="+mj-cs"/>
              </a:rPr>
              <a:t>专题十　一般论述类文章阅读</a:t>
            </a:r>
            <a:endParaRPr kumimoji="0" lang="zh-CN" altLang="en-US" sz="2200" b="1" i="0" u="none" strike="noStrike" kern="0" cap="none" spc="0" normalizeH="0" baseline="0" noProof="0" dirty="0">
              <a:ln>
                <a:noFill/>
              </a:ln>
              <a:solidFill>
                <a:srgbClr val="C00000"/>
              </a:solidFill>
              <a:effectLst/>
              <a:uLnTx/>
              <a:uFillTx/>
              <a:latin typeface="幼圆" pitchFamily="49" charset="-122"/>
              <a:ea typeface="幼圆" pitchFamily="49" charset="-122"/>
              <a:cs typeface="+mj-cs"/>
            </a:endParaRPr>
          </a:p>
        </p:txBody>
      </p:sp>
    </p:spTree>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1_Office 主题​​">
  <a:themeElements>
    <a:clrScheme name="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912</TotalTime>
  <Words>171618</Words>
  <PresentationFormat>全屏显示(4:3)</PresentationFormat>
  <Paragraphs>7335</Paragraphs>
  <Slides>969</Slides>
  <Notes>1</Notes>
  <HiddenSlides>0</HiddenSlides>
  <MMClips>0</MMClips>
  <ScaleCrop>false</ScaleCrop>
  <HeadingPairs>
    <vt:vector size="4" baseType="variant">
      <vt:variant>
        <vt:lpstr>主题</vt:lpstr>
      </vt:variant>
      <vt:variant>
        <vt:i4>1</vt:i4>
      </vt:variant>
      <vt:variant>
        <vt:lpstr>幻灯片标题</vt:lpstr>
      </vt:variant>
      <vt:variant>
        <vt:i4>969</vt:i4>
      </vt:variant>
    </vt:vector>
  </HeadingPairs>
  <TitlesOfParts>
    <vt:vector size="970" baseType="lpstr">
      <vt:lpstr>1_Office 主题​​</vt:lpstr>
      <vt:lpstr>幻灯片 1</vt:lpstr>
      <vt:lpstr>幻灯片 2</vt:lpstr>
      <vt:lpstr>幻灯片 3</vt:lpstr>
      <vt:lpstr>幻灯片 4</vt:lpstr>
      <vt:lpstr>幻灯片 5</vt:lpstr>
      <vt:lpstr>幻灯片 6</vt:lpstr>
      <vt:lpstr>幻灯片 7</vt:lpstr>
      <vt:lpstr>专题十　一般论述类文章阅读</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第1讲　把握小说情节</vt:lpstr>
      <vt:lpstr>第1讲　把握小说情节</vt:lpstr>
      <vt:lpstr>第1讲　把握小说情节</vt:lpstr>
      <vt:lpstr>第1讲　把握小说情节</vt:lpstr>
      <vt:lpstr>第1讲　把握小说情节</vt:lpstr>
      <vt:lpstr>第1讲　把握小说情节</vt:lpstr>
      <vt:lpstr>第1讲　把握小说情节</vt:lpstr>
      <vt:lpstr>第1讲　把握小说情节</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幻灯片 143</vt:lpstr>
      <vt:lpstr>幻灯片 144</vt:lpstr>
      <vt:lpstr>幻灯片 145</vt:lpstr>
      <vt:lpstr>幻灯片 146</vt:lpstr>
      <vt:lpstr>幻灯片 147</vt:lpstr>
      <vt:lpstr>幻灯片 148</vt:lpstr>
      <vt:lpstr>幻灯片 149</vt:lpstr>
      <vt:lpstr>幻灯片 150</vt:lpstr>
      <vt:lpstr>幻灯片 151</vt:lpstr>
      <vt:lpstr>幻灯片 152</vt:lpstr>
      <vt:lpstr>幻灯片 153</vt:lpstr>
      <vt:lpstr>幻灯片 154</vt:lpstr>
      <vt:lpstr>幻灯片 155</vt:lpstr>
      <vt:lpstr>幻灯片 156</vt:lpstr>
      <vt:lpstr>幻灯片 157</vt:lpstr>
      <vt:lpstr>幻灯片 158</vt:lpstr>
      <vt:lpstr>幻灯片 159</vt:lpstr>
      <vt:lpstr>幻灯片 160</vt:lpstr>
      <vt:lpstr>幻灯片 161</vt:lpstr>
      <vt:lpstr>幻灯片 162</vt:lpstr>
      <vt:lpstr>幻灯片 163</vt:lpstr>
      <vt:lpstr>幻灯片 164</vt:lpstr>
      <vt:lpstr>幻灯片 165</vt:lpstr>
      <vt:lpstr>幻灯片 166</vt:lpstr>
      <vt:lpstr>幻灯片 167</vt:lpstr>
      <vt:lpstr>幻灯片 168</vt:lpstr>
      <vt:lpstr>幻灯片 169</vt:lpstr>
      <vt:lpstr>幻灯片 170</vt:lpstr>
      <vt:lpstr>幻灯片 171</vt:lpstr>
      <vt:lpstr>幻灯片 172</vt:lpstr>
      <vt:lpstr>幻灯片 173</vt:lpstr>
      <vt:lpstr>幻灯片 174</vt:lpstr>
      <vt:lpstr>幻灯片 175</vt:lpstr>
      <vt:lpstr>幻灯片 176</vt:lpstr>
      <vt:lpstr>幻灯片 177</vt:lpstr>
      <vt:lpstr>幻灯片 178</vt:lpstr>
      <vt:lpstr>幻灯片 179</vt:lpstr>
      <vt:lpstr>幻灯片 180</vt:lpstr>
      <vt:lpstr>幻灯片 181</vt:lpstr>
      <vt:lpstr>幻灯片 182</vt:lpstr>
      <vt:lpstr>幻灯片 183</vt:lpstr>
      <vt:lpstr>幻灯片 184</vt:lpstr>
      <vt:lpstr>幻灯片 185</vt:lpstr>
      <vt:lpstr>幻灯片 186</vt:lpstr>
      <vt:lpstr>幻灯片 187</vt:lpstr>
      <vt:lpstr>幻灯片 188</vt:lpstr>
      <vt:lpstr>幻灯片 189</vt:lpstr>
      <vt:lpstr>幻灯片 190</vt:lpstr>
      <vt:lpstr>幻灯片 191</vt:lpstr>
      <vt:lpstr>幻灯片 192</vt:lpstr>
      <vt:lpstr>幻灯片 193</vt:lpstr>
      <vt:lpstr>第2讲　赏析小说形象</vt:lpstr>
      <vt:lpstr>幻灯片 195</vt:lpstr>
      <vt:lpstr>幻灯片 196</vt:lpstr>
      <vt:lpstr>幻灯片 197</vt:lpstr>
      <vt:lpstr>幻灯片 198</vt:lpstr>
      <vt:lpstr>幻灯片 199</vt:lpstr>
      <vt:lpstr>幻灯片 200</vt:lpstr>
      <vt:lpstr>幻灯片 201</vt:lpstr>
      <vt:lpstr>幻灯片 202</vt:lpstr>
      <vt:lpstr>幻灯片 203</vt:lpstr>
      <vt:lpstr>幻灯片 204</vt:lpstr>
      <vt:lpstr>幻灯片 205</vt:lpstr>
      <vt:lpstr>幻灯片 206</vt:lpstr>
      <vt:lpstr>幻灯片 207</vt:lpstr>
      <vt:lpstr>幻灯片 208</vt:lpstr>
      <vt:lpstr>幻灯片 209</vt:lpstr>
      <vt:lpstr>幻灯片 210</vt:lpstr>
      <vt:lpstr>幻灯片 211</vt:lpstr>
      <vt:lpstr>幻灯片 212</vt:lpstr>
      <vt:lpstr>幻灯片 213</vt:lpstr>
      <vt:lpstr>幻灯片 214</vt:lpstr>
      <vt:lpstr>幻灯片 215</vt:lpstr>
      <vt:lpstr>幻灯片 216</vt:lpstr>
      <vt:lpstr>幻灯片 217</vt:lpstr>
      <vt:lpstr>幻灯片 218</vt:lpstr>
      <vt:lpstr>幻灯片 219</vt:lpstr>
      <vt:lpstr>幻灯片 220</vt:lpstr>
      <vt:lpstr>幻灯片 221</vt:lpstr>
      <vt:lpstr>幻灯片 222</vt:lpstr>
      <vt:lpstr>幻灯片 223</vt:lpstr>
      <vt:lpstr>幻灯片 224</vt:lpstr>
      <vt:lpstr>幻灯片 225</vt:lpstr>
      <vt:lpstr>幻灯片 226</vt:lpstr>
      <vt:lpstr>幻灯片 227</vt:lpstr>
      <vt:lpstr>幻灯片 228</vt:lpstr>
      <vt:lpstr>幻灯片 229</vt:lpstr>
      <vt:lpstr>幻灯片 230</vt:lpstr>
      <vt:lpstr>幻灯片 231</vt:lpstr>
      <vt:lpstr>幻灯片 232</vt:lpstr>
      <vt:lpstr>幻灯片 233</vt:lpstr>
      <vt:lpstr>幻灯片 234</vt:lpstr>
      <vt:lpstr>幻灯片 235</vt:lpstr>
      <vt:lpstr>幻灯片 236</vt:lpstr>
      <vt:lpstr>幻灯片 237</vt:lpstr>
      <vt:lpstr>幻灯片 238</vt:lpstr>
      <vt:lpstr>幻灯片 239</vt:lpstr>
      <vt:lpstr>幻灯片 240</vt:lpstr>
      <vt:lpstr>幻灯片 241</vt:lpstr>
      <vt:lpstr>幻灯片 242</vt:lpstr>
      <vt:lpstr>幻灯片 243</vt:lpstr>
      <vt:lpstr>幻灯片 244</vt:lpstr>
      <vt:lpstr>幻灯片 245</vt:lpstr>
      <vt:lpstr>幻灯片 246</vt:lpstr>
      <vt:lpstr>幻灯片 247</vt:lpstr>
      <vt:lpstr>幻灯片 248</vt:lpstr>
      <vt:lpstr>幻灯片 249</vt:lpstr>
      <vt:lpstr>幻灯片 250</vt:lpstr>
      <vt:lpstr>幻灯片 251</vt:lpstr>
      <vt:lpstr>幻灯片 252</vt:lpstr>
      <vt:lpstr>幻灯片 253</vt:lpstr>
      <vt:lpstr>幻灯片 254</vt:lpstr>
      <vt:lpstr>幻灯片 255</vt:lpstr>
      <vt:lpstr>幻灯片 256</vt:lpstr>
      <vt:lpstr>幻灯片 257</vt:lpstr>
      <vt:lpstr>幻灯片 258</vt:lpstr>
      <vt:lpstr>幻灯片 259</vt:lpstr>
      <vt:lpstr>幻灯片 260</vt:lpstr>
      <vt:lpstr>幻灯片 261</vt:lpstr>
      <vt:lpstr>幻灯片 262</vt:lpstr>
      <vt:lpstr>幻灯片 263</vt:lpstr>
      <vt:lpstr>幻灯片 264</vt:lpstr>
      <vt:lpstr>幻灯片 265</vt:lpstr>
      <vt:lpstr>幻灯片 266</vt:lpstr>
      <vt:lpstr>幻灯片 267</vt:lpstr>
      <vt:lpstr>幻灯片 268</vt:lpstr>
      <vt:lpstr>幻灯片 269</vt:lpstr>
      <vt:lpstr>幻灯片 270</vt:lpstr>
      <vt:lpstr>幻灯片 271</vt:lpstr>
      <vt:lpstr>幻灯片 272</vt:lpstr>
      <vt:lpstr>幻灯片 273</vt:lpstr>
      <vt:lpstr>幻灯片 274</vt:lpstr>
      <vt:lpstr>幻灯片 275</vt:lpstr>
      <vt:lpstr>幻灯片 276</vt:lpstr>
      <vt:lpstr>幻灯片 277</vt:lpstr>
      <vt:lpstr>幻灯片 278</vt:lpstr>
      <vt:lpstr>幻灯片 279</vt:lpstr>
      <vt:lpstr>幻灯片 280</vt:lpstr>
      <vt:lpstr>幻灯片 281</vt:lpstr>
      <vt:lpstr>幻灯片 282</vt:lpstr>
      <vt:lpstr>幻灯片 283</vt:lpstr>
      <vt:lpstr>幻灯片 284</vt:lpstr>
      <vt:lpstr>幻灯片 285</vt:lpstr>
      <vt:lpstr>幻灯片 286</vt:lpstr>
      <vt:lpstr>幻灯片 287</vt:lpstr>
      <vt:lpstr>幻灯片 288</vt:lpstr>
      <vt:lpstr>幻灯片 289</vt:lpstr>
      <vt:lpstr>幻灯片 290</vt:lpstr>
      <vt:lpstr>幻灯片 291</vt:lpstr>
      <vt:lpstr>幻灯片 292</vt:lpstr>
      <vt:lpstr>幻灯片 293</vt:lpstr>
      <vt:lpstr>幻灯片 294</vt:lpstr>
      <vt:lpstr>幻灯片 295</vt:lpstr>
      <vt:lpstr>幻灯片 296</vt:lpstr>
      <vt:lpstr>幻灯片 297</vt:lpstr>
      <vt:lpstr>幻灯片 298</vt:lpstr>
      <vt:lpstr>幻灯片 299</vt:lpstr>
      <vt:lpstr>幻灯片 300</vt:lpstr>
      <vt:lpstr>幻灯片 301</vt:lpstr>
      <vt:lpstr>幻灯片 302</vt:lpstr>
      <vt:lpstr>幻灯片 303</vt:lpstr>
      <vt:lpstr>第3讲　鉴赏小说环境</vt:lpstr>
      <vt:lpstr>第3讲　鉴赏小说环境</vt:lpstr>
      <vt:lpstr>第3讲　鉴赏小说环境</vt:lpstr>
      <vt:lpstr>第3讲　鉴赏小说环境</vt:lpstr>
      <vt:lpstr>第3讲　鉴赏小说环境</vt:lpstr>
      <vt:lpstr>第3讲　鉴赏小说环境</vt:lpstr>
      <vt:lpstr>第3讲　鉴赏小说环境</vt:lpstr>
      <vt:lpstr>第3讲　鉴赏小说环境</vt:lpstr>
      <vt:lpstr>第3讲　鉴赏小说环境</vt:lpstr>
      <vt:lpstr>第3讲　鉴赏小说环境</vt:lpstr>
      <vt:lpstr>第3讲　鉴赏小说环境</vt:lpstr>
      <vt:lpstr>第3讲　鉴赏小说环境</vt:lpstr>
      <vt:lpstr>幻灯片 316</vt:lpstr>
      <vt:lpstr>幻灯片 317</vt:lpstr>
      <vt:lpstr>幻灯片 318</vt:lpstr>
      <vt:lpstr>幻灯片 319</vt:lpstr>
      <vt:lpstr>幻灯片 320</vt:lpstr>
      <vt:lpstr>幻灯片 321</vt:lpstr>
      <vt:lpstr>幻灯片 322</vt:lpstr>
      <vt:lpstr>幻灯片 323</vt:lpstr>
      <vt:lpstr>幻灯片 324</vt:lpstr>
      <vt:lpstr>幻灯片 325</vt:lpstr>
      <vt:lpstr>幻灯片 326</vt:lpstr>
      <vt:lpstr>幻灯片 327</vt:lpstr>
      <vt:lpstr>幻灯片 328</vt:lpstr>
      <vt:lpstr>幻灯片 329</vt:lpstr>
      <vt:lpstr>幻灯片 330</vt:lpstr>
      <vt:lpstr>幻灯片 331</vt:lpstr>
      <vt:lpstr>幻灯片 332</vt:lpstr>
      <vt:lpstr>幻灯片 333</vt:lpstr>
      <vt:lpstr>幻灯片 334</vt:lpstr>
      <vt:lpstr>幻灯片 335</vt:lpstr>
      <vt:lpstr>幻灯片 336</vt:lpstr>
      <vt:lpstr>幻灯片 337</vt:lpstr>
      <vt:lpstr>幻灯片 338</vt:lpstr>
      <vt:lpstr>幻灯片 339</vt:lpstr>
      <vt:lpstr>幻灯片 340</vt:lpstr>
      <vt:lpstr>幻灯片 341</vt:lpstr>
      <vt:lpstr>幻灯片 342</vt:lpstr>
      <vt:lpstr>幻灯片 343</vt:lpstr>
      <vt:lpstr>幻灯片 344</vt:lpstr>
      <vt:lpstr>幻灯片 345</vt:lpstr>
      <vt:lpstr>幻灯片 346</vt:lpstr>
      <vt:lpstr>幻灯片 347</vt:lpstr>
      <vt:lpstr>幻灯片 348</vt:lpstr>
      <vt:lpstr>幻灯片 349</vt:lpstr>
      <vt:lpstr>幻灯片 350</vt:lpstr>
      <vt:lpstr>幻灯片 351</vt:lpstr>
      <vt:lpstr>幻灯片 352</vt:lpstr>
      <vt:lpstr>幻灯片 353</vt:lpstr>
      <vt:lpstr>幻灯片 354</vt:lpstr>
      <vt:lpstr>幻灯片 355</vt:lpstr>
      <vt:lpstr>幻灯片 356</vt:lpstr>
      <vt:lpstr>幻灯片 357</vt:lpstr>
      <vt:lpstr>幻灯片 358</vt:lpstr>
      <vt:lpstr>幻灯片 359</vt:lpstr>
      <vt:lpstr>幻灯片 360</vt:lpstr>
      <vt:lpstr>幻灯片 361</vt:lpstr>
      <vt:lpstr>幻灯片 362</vt:lpstr>
      <vt:lpstr>幻灯片 363</vt:lpstr>
      <vt:lpstr>幻灯片 364</vt:lpstr>
      <vt:lpstr>幻灯片 365</vt:lpstr>
      <vt:lpstr>第4讲　概括小说主题</vt:lpstr>
      <vt:lpstr>第4讲　概括小说主题</vt:lpstr>
      <vt:lpstr>幻灯片 368</vt:lpstr>
      <vt:lpstr>幻灯片 369</vt:lpstr>
      <vt:lpstr>幻灯片 370</vt:lpstr>
      <vt:lpstr>幻灯片 371</vt:lpstr>
      <vt:lpstr>幻灯片 372</vt:lpstr>
      <vt:lpstr>幻灯片 373</vt:lpstr>
      <vt:lpstr>幻灯片 374</vt:lpstr>
      <vt:lpstr>幻灯片 375</vt:lpstr>
      <vt:lpstr>幻灯片 376</vt:lpstr>
      <vt:lpstr>幻灯片 377</vt:lpstr>
      <vt:lpstr>幻灯片 378</vt:lpstr>
      <vt:lpstr>幻灯片 379</vt:lpstr>
      <vt:lpstr>幻灯片 380</vt:lpstr>
      <vt:lpstr>幻灯片 381</vt:lpstr>
      <vt:lpstr>幻灯片 382</vt:lpstr>
      <vt:lpstr>幻灯片 383</vt:lpstr>
      <vt:lpstr>幻灯片 384</vt:lpstr>
      <vt:lpstr>幻灯片 385</vt:lpstr>
      <vt:lpstr>幻灯片 386</vt:lpstr>
      <vt:lpstr>幻灯片 387</vt:lpstr>
      <vt:lpstr>幻灯片 388</vt:lpstr>
      <vt:lpstr>幻灯片 389</vt:lpstr>
      <vt:lpstr>幻灯片 390</vt:lpstr>
      <vt:lpstr>幻灯片 391</vt:lpstr>
      <vt:lpstr>幻灯片 392</vt:lpstr>
      <vt:lpstr>幻灯片 393</vt:lpstr>
      <vt:lpstr>幻灯片 394</vt:lpstr>
      <vt:lpstr>幻灯片 395</vt:lpstr>
      <vt:lpstr>幻灯片 396</vt:lpstr>
      <vt:lpstr>幻灯片 397</vt:lpstr>
      <vt:lpstr>幻灯片 398</vt:lpstr>
      <vt:lpstr>幻灯片 399</vt:lpstr>
      <vt:lpstr>幻灯片 400</vt:lpstr>
      <vt:lpstr>幻灯片 401</vt:lpstr>
      <vt:lpstr>幻灯片 402</vt:lpstr>
      <vt:lpstr>幻灯片 403</vt:lpstr>
      <vt:lpstr>幻灯片 404</vt:lpstr>
      <vt:lpstr>幻灯片 405</vt:lpstr>
      <vt:lpstr>幻灯片 406</vt:lpstr>
      <vt:lpstr>幻灯片 407</vt:lpstr>
      <vt:lpstr>幻灯片 408</vt:lpstr>
      <vt:lpstr>幻灯片 409</vt:lpstr>
      <vt:lpstr>幻灯片 410</vt:lpstr>
      <vt:lpstr>幻灯片 411</vt:lpstr>
      <vt:lpstr>幻灯片 412</vt:lpstr>
      <vt:lpstr>幻灯片 413</vt:lpstr>
      <vt:lpstr>幻灯片 414</vt:lpstr>
      <vt:lpstr>幻灯片 415</vt:lpstr>
      <vt:lpstr>幻灯片 416</vt:lpstr>
      <vt:lpstr>幻灯片 417</vt:lpstr>
      <vt:lpstr>幻灯片 418</vt:lpstr>
      <vt:lpstr>幻灯片 419</vt:lpstr>
      <vt:lpstr>幻灯片 420</vt:lpstr>
      <vt:lpstr>幻灯片 421</vt:lpstr>
      <vt:lpstr>幻灯片 422</vt:lpstr>
      <vt:lpstr>幻灯片 423</vt:lpstr>
      <vt:lpstr>幻灯片 424</vt:lpstr>
      <vt:lpstr>幻灯片 425</vt:lpstr>
      <vt:lpstr>幻灯片 426</vt:lpstr>
      <vt:lpstr>幻灯片 427</vt:lpstr>
      <vt:lpstr>幻灯片 428</vt:lpstr>
      <vt:lpstr>幻灯片 429</vt:lpstr>
      <vt:lpstr>幻灯片 430</vt:lpstr>
      <vt:lpstr>幻灯片 431</vt:lpstr>
      <vt:lpstr>幻灯片 432</vt:lpstr>
      <vt:lpstr>幻灯片 433</vt:lpstr>
      <vt:lpstr>幻灯片 434</vt:lpstr>
      <vt:lpstr>幻灯片 435</vt:lpstr>
      <vt:lpstr>幻灯片 436</vt:lpstr>
      <vt:lpstr>幻灯片 437</vt:lpstr>
      <vt:lpstr>幻灯片 438</vt:lpstr>
      <vt:lpstr>幻灯片 439</vt:lpstr>
      <vt:lpstr>幻灯片 440</vt:lpstr>
      <vt:lpstr>幻灯片 441</vt:lpstr>
      <vt:lpstr>幻灯片 442</vt:lpstr>
      <vt:lpstr>幻灯片 443</vt:lpstr>
      <vt:lpstr>幻灯片 444</vt:lpstr>
      <vt:lpstr>幻灯片 445</vt:lpstr>
      <vt:lpstr>幻灯片 446</vt:lpstr>
      <vt:lpstr>幻灯片 447</vt:lpstr>
      <vt:lpstr>幻灯片 448</vt:lpstr>
      <vt:lpstr>幻灯片 449</vt:lpstr>
      <vt:lpstr>幻灯片 450</vt:lpstr>
      <vt:lpstr>幻灯片 451</vt:lpstr>
      <vt:lpstr>幻灯片 452</vt:lpstr>
      <vt:lpstr>幻灯片 453</vt:lpstr>
      <vt:lpstr>幻灯片 454</vt:lpstr>
      <vt:lpstr>幻灯片 455</vt:lpstr>
      <vt:lpstr>幻灯片 456</vt:lpstr>
      <vt:lpstr>幻灯片 457</vt:lpstr>
      <vt:lpstr>幻灯片 458</vt:lpstr>
      <vt:lpstr>幻灯片 459</vt:lpstr>
      <vt:lpstr>幻灯片 460</vt:lpstr>
      <vt:lpstr>幻灯片 461</vt:lpstr>
      <vt:lpstr>幻灯片 462</vt:lpstr>
      <vt:lpstr>幻灯片 463</vt:lpstr>
      <vt:lpstr>幻灯片 464</vt:lpstr>
      <vt:lpstr>幻灯片 465</vt:lpstr>
      <vt:lpstr>幻灯片 466</vt:lpstr>
      <vt:lpstr>幻灯片 467</vt:lpstr>
      <vt:lpstr>幻灯片 468</vt:lpstr>
      <vt:lpstr>幻灯片 469</vt:lpstr>
      <vt:lpstr>幻灯片 470</vt:lpstr>
      <vt:lpstr>幻灯片 471</vt:lpstr>
      <vt:lpstr>幻灯片 472</vt:lpstr>
      <vt:lpstr>幻灯片 473</vt:lpstr>
      <vt:lpstr>幻灯片 474</vt:lpstr>
      <vt:lpstr>幻灯片 475</vt:lpstr>
      <vt:lpstr>幻灯片 476</vt:lpstr>
      <vt:lpstr>幻灯片 477</vt:lpstr>
      <vt:lpstr>幻灯片 478</vt:lpstr>
      <vt:lpstr>幻灯片 479</vt:lpstr>
      <vt:lpstr>幻灯片 480</vt:lpstr>
      <vt:lpstr>幻灯片 481</vt:lpstr>
      <vt:lpstr>幻灯片 482</vt:lpstr>
      <vt:lpstr>幻灯片 483</vt:lpstr>
      <vt:lpstr>幻灯片 484</vt:lpstr>
      <vt:lpstr>幻灯片 485</vt:lpstr>
      <vt:lpstr>幻灯片 486</vt:lpstr>
      <vt:lpstr>幻灯片 487</vt:lpstr>
      <vt:lpstr>幻灯片 488</vt:lpstr>
      <vt:lpstr>幻灯片 489</vt:lpstr>
      <vt:lpstr>幻灯片 490</vt:lpstr>
      <vt:lpstr>幻灯片 491</vt:lpstr>
      <vt:lpstr>幻灯片 492</vt:lpstr>
      <vt:lpstr>幻灯片 493</vt:lpstr>
      <vt:lpstr>幻灯片 494</vt:lpstr>
      <vt:lpstr>幻灯片 495</vt:lpstr>
      <vt:lpstr>幻灯片 496</vt:lpstr>
      <vt:lpstr>幻灯片 497</vt:lpstr>
      <vt:lpstr>幻灯片 498</vt:lpstr>
      <vt:lpstr>幻灯片 499</vt:lpstr>
      <vt:lpstr>幻灯片 500</vt:lpstr>
      <vt:lpstr>幻灯片 501</vt:lpstr>
      <vt:lpstr>幻灯片 502</vt:lpstr>
      <vt:lpstr>幻灯片 503</vt:lpstr>
      <vt:lpstr>幻灯片 504</vt:lpstr>
      <vt:lpstr>幻灯片 505</vt:lpstr>
      <vt:lpstr>幻灯片 506</vt:lpstr>
      <vt:lpstr>幻灯片 507</vt:lpstr>
      <vt:lpstr>幻灯片 508</vt:lpstr>
      <vt:lpstr>幻灯片 509</vt:lpstr>
      <vt:lpstr>幻灯片 510</vt:lpstr>
      <vt:lpstr>幻灯片 511</vt:lpstr>
      <vt:lpstr>幻灯片 512</vt:lpstr>
      <vt:lpstr>幻灯片 513</vt:lpstr>
      <vt:lpstr>幻灯片 514</vt:lpstr>
      <vt:lpstr>幻灯片 515</vt:lpstr>
      <vt:lpstr>幻灯片 516</vt:lpstr>
      <vt:lpstr>幻灯片 517</vt:lpstr>
      <vt:lpstr>幻灯片 518</vt:lpstr>
      <vt:lpstr>幻灯片 519</vt:lpstr>
      <vt:lpstr>幻灯片 520</vt:lpstr>
      <vt:lpstr>幻灯片 521</vt:lpstr>
      <vt:lpstr>幻灯片 522</vt:lpstr>
      <vt:lpstr>幻灯片 523</vt:lpstr>
      <vt:lpstr>幻灯片 524</vt:lpstr>
      <vt:lpstr>幻灯片 525</vt:lpstr>
      <vt:lpstr>幻灯片 526</vt:lpstr>
      <vt:lpstr>幻灯片 527</vt:lpstr>
      <vt:lpstr>幻灯片 528</vt:lpstr>
      <vt:lpstr>幻灯片 529</vt:lpstr>
      <vt:lpstr>幻灯片 530</vt:lpstr>
      <vt:lpstr>幻灯片 531</vt:lpstr>
      <vt:lpstr>幻灯片 532</vt:lpstr>
      <vt:lpstr>幻灯片 533</vt:lpstr>
      <vt:lpstr>幻灯片 534</vt:lpstr>
      <vt:lpstr>幻灯片 535</vt:lpstr>
      <vt:lpstr>幻灯片 536</vt:lpstr>
      <vt:lpstr>幻灯片 537</vt:lpstr>
      <vt:lpstr>幻灯片 538</vt:lpstr>
      <vt:lpstr>幻灯片 539</vt:lpstr>
      <vt:lpstr>幻灯片 540</vt:lpstr>
      <vt:lpstr>幻灯片 541</vt:lpstr>
      <vt:lpstr>幻灯片 542</vt:lpstr>
      <vt:lpstr>幻灯片 543</vt:lpstr>
      <vt:lpstr>幻灯片 544</vt:lpstr>
      <vt:lpstr>幻灯片 545</vt:lpstr>
      <vt:lpstr>幻灯片 546</vt:lpstr>
      <vt:lpstr>幻灯片 547</vt:lpstr>
      <vt:lpstr>幻灯片 548</vt:lpstr>
      <vt:lpstr>幻灯片 549</vt:lpstr>
      <vt:lpstr>幻灯片 550</vt:lpstr>
      <vt:lpstr>幻灯片 551</vt:lpstr>
      <vt:lpstr>幻灯片 552</vt:lpstr>
      <vt:lpstr>幻灯片 553</vt:lpstr>
      <vt:lpstr>幻灯片 554</vt:lpstr>
      <vt:lpstr>幻灯片 555</vt:lpstr>
      <vt:lpstr>幻灯片 556</vt:lpstr>
      <vt:lpstr>幻灯片 557</vt:lpstr>
      <vt:lpstr>幻灯片 558</vt:lpstr>
      <vt:lpstr>幻灯片 559</vt:lpstr>
      <vt:lpstr>幻灯片 560</vt:lpstr>
      <vt:lpstr>幻灯片 561</vt:lpstr>
      <vt:lpstr>幻灯片 562</vt:lpstr>
      <vt:lpstr>幻灯片 563</vt:lpstr>
      <vt:lpstr>幻灯片 564</vt:lpstr>
      <vt:lpstr>幻灯片 565</vt:lpstr>
      <vt:lpstr>幻灯片 566</vt:lpstr>
      <vt:lpstr>幻灯片 567</vt:lpstr>
      <vt:lpstr>幻灯片 568</vt:lpstr>
      <vt:lpstr>幻灯片 569</vt:lpstr>
      <vt:lpstr>幻灯片 570</vt:lpstr>
      <vt:lpstr>幻灯片 571</vt:lpstr>
      <vt:lpstr>幻灯片 572</vt:lpstr>
      <vt:lpstr>幻灯片 573</vt:lpstr>
      <vt:lpstr>幻灯片 574</vt:lpstr>
      <vt:lpstr>幻灯片 575</vt:lpstr>
      <vt:lpstr>幻灯片 576</vt:lpstr>
      <vt:lpstr>幻灯片 577</vt:lpstr>
      <vt:lpstr>幻灯片 578</vt:lpstr>
      <vt:lpstr>幻灯片 579</vt:lpstr>
      <vt:lpstr>幻灯片 580</vt:lpstr>
      <vt:lpstr>幻灯片 581</vt:lpstr>
      <vt:lpstr>幻灯片 582</vt:lpstr>
      <vt:lpstr>幻灯片 583</vt:lpstr>
      <vt:lpstr>幻灯片 584</vt:lpstr>
      <vt:lpstr>幻灯片 585</vt:lpstr>
      <vt:lpstr>幻灯片 586</vt:lpstr>
      <vt:lpstr>幻灯片 587</vt:lpstr>
      <vt:lpstr>幻灯片 588</vt:lpstr>
      <vt:lpstr>幻灯片 589</vt:lpstr>
      <vt:lpstr>幻灯片 590</vt:lpstr>
      <vt:lpstr>幻灯片 591</vt:lpstr>
      <vt:lpstr>幻灯片 592</vt:lpstr>
      <vt:lpstr>幻灯片 593</vt:lpstr>
      <vt:lpstr>幻灯片 594</vt:lpstr>
      <vt:lpstr>幻灯片 595</vt:lpstr>
      <vt:lpstr>幻灯片 596</vt:lpstr>
      <vt:lpstr>幻灯片 597</vt:lpstr>
      <vt:lpstr>幻灯片 598</vt:lpstr>
      <vt:lpstr>幻灯片 599</vt:lpstr>
      <vt:lpstr>幻灯片 600</vt:lpstr>
      <vt:lpstr>幻灯片 601</vt:lpstr>
      <vt:lpstr>幻灯片 602</vt:lpstr>
      <vt:lpstr>幻灯片 603</vt:lpstr>
      <vt:lpstr>幻灯片 604</vt:lpstr>
      <vt:lpstr>幻灯片 605</vt:lpstr>
      <vt:lpstr>幻灯片 606</vt:lpstr>
      <vt:lpstr>幻灯片 607</vt:lpstr>
      <vt:lpstr>幻灯片 608</vt:lpstr>
      <vt:lpstr>幻灯片 609</vt:lpstr>
      <vt:lpstr>幻灯片 610</vt:lpstr>
      <vt:lpstr>第1讲　筛选并整合文中的信息 　</vt:lpstr>
      <vt:lpstr>幻灯片 612</vt:lpstr>
      <vt:lpstr>幻灯片 613</vt:lpstr>
      <vt:lpstr>幻灯片 614</vt:lpstr>
      <vt:lpstr>幻灯片 615</vt:lpstr>
      <vt:lpstr>幻灯片 616</vt:lpstr>
      <vt:lpstr>幻灯片 617</vt:lpstr>
      <vt:lpstr>幻灯片 618</vt:lpstr>
      <vt:lpstr>幻灯片 619</vt:lpstr>
      <vt:lpstr>幻灯片 620</vt:lpstr>
      <vt:lpstr>幻灯片 621</vt:lpstr>
      <vt:lpstr>幻灯片 622</vt:lpstr>
      <vt:lpstr>幻灯片 623</vt:lpstr>
      <vt:lpstr>幻灯片 624</vt:lpstr>
      <vt:lpstr>幻灯片 625</vt:lpstr>
      <vt:lpstr>幻灯片 626</vt:lpstr>
      <vt:lpstr>幻灯片 627</vt:lpstr>
      <vt:lpstr>幻灯片 628</vt:lpstr>
      <vt:lpstr>幻灯片 629</vt:lpstr>
      <vt:lpstr>幻灯片 630</vt:lpstr>
      <vt:lpstr>幻灯片 631</vt:lpstr>
      <vt:lpstr>幻灯片 632</vt:lpstr>
      <vt:lpstr>幻灯片 633</vt:lpstr>
      <vt:lpstr>幻灯片 634</vt:lpstr>
      <vt:lpstr>幻灯片 635</vt:lpstr>
      <vt:lpstr>第1讲　筛选并整合文中的信息</vt:lpstr>
      <vt:lpstr>第1讲　筛选并整合文中的信息</vt:lpstr>
      <vt:lpstr>第1讲　筛选并整合文中的信息</vt:lpstr>
      <vt:lpstr>第1讲　筛选并整合文中的信息</vt:lpstr>
      <vt:lpstr>第1讲　筛选并整合文中的信息</vt:lpstr>
      <vt:lpstr>第1讲　筛选并整合文中的信息</vt:lpstr>
      <vt:lpstr>幻灯片 642</vt:lpstr>
      <vt:lpstr>幻灯片 643</vt:lpstr>
      <vt:lpstr>幻灯片 644</vt:lpstr>
      <vt:lpstr>幻灯片 645</vt:lpstr>
      <vt:lpstr>幻灯片 646</vt:lpstr>
      <vt:lpstr>幻灯片 647</vt:lpstr>
      <vt:lpstr>幻灯片 648</vt:lpstr>
      <vt:lpstr>幻灯片 649</vt:lpstr>
      <vt:lpstr>幻灯片 650</vt:lpstr>
      <vt:lpstr>幻灯片 651</vt:lpstr>
      <vt:lpstr>幻灯片 652</vt:lpstr>
      <vt:lpstr>幻灯片 653</vt:lpstr>
      <vt:lpstr>幻灯片 654</vt:lpstr>
      <vt:lpstr>幻灯片 655</vt:lpstr>
      <vt:lpstr>幻灯片 656</vt:lpstr>
      <vt:lpstr>幻灯片 657</vt:lpstr>
      <vt:lpstr>幻灯片 658</vt:lpstr>
      <vt:lpstr>幻灯片 659</vt:lpstr>
      <vt:lpstr>幻灯片 660</vt:lpstr>
      <vt:lpstr>幻灯片 661</vt:lpstr>
      <vt:lpstr>幻灯片 662</vt:lpstr>
      <vt:lpstr>幻灯片 663</vt:lpstr>
      <vt:lpstr>幻灯片 664</vt:lpstr>
      <vt:lpstr>幻灯片 665</vt:lpstr>
      <vt:lpstr>幻灯片 666</vt:lpstr>
      <vt:lpstr>第2讲　分析语言特色，把握文章结构，概括中心思想</vt:lpstr>
      <vt:lpstr>第2讲　分析语言特色，把握文章结构，概括中心思想</vt:lpstr>
      <vt:lpstr>第2讲　分析语言特色，把握文章结构，概括中心思想</vt:lpstr>
      <vt:lpstr>第2讲　分析语言特色，把握文章结构，概括中心思想</vt:lpstr>
      <vt:lpstr>第2讲　分析语言特色，把握文章结构，概括中心思想</vt:lpstr>
      <vt:lpstr>第2讲　分析语言特色，把握文章结构，概括中心思想</vt:lpstr>
      <vt:lpstr>第2讲　分析语言特色，把握文章结构，概括中心思想</vt:lpstr>
      <vt:lpstr>幻灯片 674</vt:lpstr>
      <vt:lpstr>幻灯片 675</vt:lpstr>
      <vt:lpstr>幻灯片 676</vt:lpstr>
      <vt:lpstr>幻灯片 677</vt:lpstr>
      <vt:lpstr>幻灯片 678</vt:lpstr>
      <vt:lpstr>幻灯片 679</vt:lpstr>
      <vt:lpstr>幻灯片 680</vt:lpstr>
      <vt:lpstr>幻灯片 681</vt:lpstr>
      <vt:lpstr>幻灯片 682</vt:lpstr>
      <vt:lpstr>幻灯片 683</vt:lpstr>
      <vt:lpstr>幻灯片 684</vt:lpstr>
      <vt:lpstr>幻灯片 685</vt:lpstr>
      <vt:lpstr>幻灯片 686</vt:lpstr>
      <vt:lpstr>幻灯片 687</vt:lpstr>
      <vt:lpstr>幻灯片 688</vt:lpstr>
      <vt:lpstr>幻灯片 689</vt:lpstr>
      <vt:lpstr>幻灯片 690</vt:lpstr>
      <vt:lpstr>幻灯片 691</vt:lpstr>
      <vt:lpstr>幻灯片 692</vt:lpstr>
      <vt:lpstr>幻灯片 693</vt:lpstr>
      <vt:lpstr>幻灯片 694</vt:lpstr>
      <vt:lpstr>幻灯片 695</vt:lpstr>
      <vt:lpstr>幻灯片 696</vt:lpstr>
      <vt:lpstr>幻灯片 697</vt:lpstr>
      <vt:lpstr>幻灯片 698</vt:lpstr>
      <vt:lpstr>幻灯片 699</vt:lpstr>
      <vt:lpstr>幻灯片 700</vt:lpstr>
      <vt:lpstr>幻灯片 701</vt:lpstr>
      <vt:lpstr>幻灯片 702</vt:lpstr>
      <vt:lpstr>幻灯片 703</vt:lpstr>
      <vt:lpstr>幻灯片 704</vt:lpstr>
      <vt:lpstr>幻灯片 705</vt:lpstr>
      <vt:lpstr>幻灯片 706</vt:lpstr>
      <vt:lpstr>幻灯片 707</vt:lpstr>
      <vt:lpstr>幻灯片 708</vt:lpstr>
      <vt:lpstr>幻灯片 709</vt:lpstr>
      <vt:lpstr>幻灯片 710</vt:lpstr>
      <vt:lpstr>幻灯片 711</vt:lpstr>
      <vt:lpstr>幻灯片 712</vt:lpstr>
      <vt:lpstr>幻灯片 713</vt:lpstr>
      <vt:lpstr>幻灯片 714</vt:lpstr>
      <vt:lpstr>幻灯片 715</vt:lpstr>
      <vt:lpstr>幻灯片 716</vt:lpstr>
      <vt:lpstr>幻灯片 717</vt:lpstr>
      <vt:lpstr>幻灯片 718</vt:lpstr>
      <vt:lpstr>幻灯片 719</vt:lpstr>
      <vt:lpstr>幻灯片 720</vt:lpstr>
      <vt:lpstr>幻灯片 721</vt:lpstr>
      <vt:lpstr>幻灯片 722</vt:lpstr>
      <vt:lpstr>幻灯片 723</vt:lpstr>
      <vt:lpstr>幻灯片 724</vt:lpstr>
      <vt:lpstr>幻灯片 725</vt:lpstr>
      <vt:lpstr>幻灯片 726</vt:lpstr>
      <vt:lpstr>幻灯片 727</vt:lpstr>
      <vt:lpstr>幻灯片 728</vt:lpstr>
      <vt:lpstr>幻灯片 729</vt:lpstr>
      <vt:lpstr>幻灯片 730</vt:lpstr>
      <vt:lpstr>幻灯片 731</vt:lpstr>
      <vt:lpstr>幻灯片 732</vt:lpstr>
      <vt:lpstr>幻灯片 733</vt:lpstr>
      <vt:lpstr>幻灯片 734</vt:lpstr>
      <vt:lpstr>幻灯片 735</vt:lpstr>
      <vt:lpstr>幻灯片 736</vt:lpstr>
      <vt:lpstr>幻灯片 737</vt:lpstr>
      <vt:lpstr>幻灯片 738</vt:lpstr>
      <vt:lpstr>幻灯片 739</vt:lpstr>
      <vt:lpstr>幻灯片 740</vt:lpstr>
      <vt:lpstr>幻灯片 741</vt:lpstr>
      <vt:lpstr>幻灯片 742</vt:lpstr>
      <vt:lpstr>幻灯片 743</vt:lpstr>
      <vt:lpstr>幻灯片 744</vt:lpstr>
      <vt:lpstr>幻灯片 745</vt:lpstr>
      <vt:lpstr>幻灯片 746</vt:lpstr>
      <vt:lpstr>幻灯片 747</vt:lpstr>
      <vt:lpstr>幻灯片 748</vt:lpstr>
      <vt:lpstr>幻灯片 749</vt:lpstr>
      <vt:lpstr>幻灯片 750</vt:lpstr>
      <vt:lpstr>幻灯片 751</vt:lpstr>
      <vt:lpstr>幻灯片 752</vt:lpstr>
      <vt:lpstr>幻灯片 753</vt:lpstr>
      <vt:lpstr>幻灯片 754</vt:lpstr>
      <vt:lpstr>幻灯片 755</vt:lpstr>
      <vt:lpstr>第3讲　分析文本的文体基本特征和主要表现手法</vt:lpstr>
      <vt:lpstr>第3讲　分析文本的文体基本特征和主要表现手法</vt:lpstr>
      <vt:lpstr>第3讲　分析文本的文体基本特征和主要表现手法</vt:lpstr>
      <vt:lpstr>第3讲　分析文本的文体基本特征和主要表现手法</vt:lpstr>
      <vt:lpstr>第3讲　分析文本的文体基本特征和主要表现手法</vt:lpstr>
      <vt:lpstr>第3讲　分析文本的文体基本特征和主要表现手法</vt:lpstr>
      <vt:lpstr>第3讲　分析文本的文体基本特征和主要表现手法</vt:lpstr>
      <vt:lpstr>第3讲　分析文本的文体基本特征和主要表现手法</vt:lpstr>
      <vt:lpstr>第3讲　分析文本的文体基本特征和主要表现手法</vt:lpstr>
      <vt:lpstr>第3讲　分析文本的文体基本特征和主要表现手法</vt:lpstr>
      <vt:lpstr>第3讲　分析文本的文体基本特征和主要表现手法</vt:lpstr>
      <vt:lpstr>幻灯片 767</vt:lpstr>
      <vt:lpstr>第3讲　分析文本的文体基本特征和主要表现手法</vt:lpstr>
      <vt:lpstr>幻灯片 769</vt:lpstr>
      <vt:lpstr>幻灯片 770</vt:lpstr>
      <vt:lpstr>幻灯片 771</vt:lpstr>
      <vt:lpstr>幻灯片 772</vt:lpstr>
      <vt:lpstr>幻灯片 773</vt:lpstr>
      <vt:lpstr>幻灯片 774</vt:lpstr>
      <vt:lpstr>幻灯片 775</vt:lpstr>
      <vt:lpstr>幻灯片 776</vt:lpstr>
      <vt:lpstr>幻灯片 777</vt:lpstr>
      <vt:lpstr>幻灯片 778</vt:lpstr>
      <vt:lpstr>幻灯片 779</vt:lpstr>
      <vt:lpstr>幻灯片 780</vt:lpstr>
      <vt:lpstr>幻灯片 781</vt:lpstr>
      <vt:lpstr>幻灯片 782</vt:lpstr>
      <vt:lpstr>幻灯片 783</vt:lpstr>
      <vt:lpstr>幻灯片 784</vt:lpstr>
      <vt:lpstr>幻灯片 785</vt:lpstr>
      <vt:lpstr>幻灯片 786</vt:lpstr>
      <vt:lpstr>幻灯片 787</vt:lpstr>
      <vt:lpstr>幻灯片 788</vt:lpstr>
      <vt:lpstr>幻灯片 789</vt:lpstr>
      <vt:lpstr>幻灯片 790</vt:lpstr>
      <vt:lpstr>幻灯片 791</vt:lpstr>
      <vt:lpstr>幻灯片 792</vt:lpstr>
      <vt:lpstr>幻灯片 793</vt:lpstr>
      <vt:lpstr>幻灯片 794</vt:lpstr>
      <vt:lpstr>幻灯片 795</vt:lpstr>
      <vt:lpstr>幻灯片 796</vt:lpstr>
      <vt:lpstr>幻灯片 797</vt:lpstr>
      <vt:lpstr>幻灯片 798</vt:lpstr>
      <vt:lpstr>幻灯片 799</vt:lpstr>
      <vt:lpstr>幻灯片 800</vt:lpstr>
      <vt:lpstr>幻灯片 801</vt:lpstr>
      <vt:lpstr>幻灯片 802</vt:lpstr>
      <vt:lpstr>幻灯片 803</vt:lpstr>
      <vt:lpstr>幻灯片 804</vt:lpstr>
      <vt:lpstr>幻灯片 805</vt:lpstr>
      <vt:lpstr>幻灯片 806</vt:lpstr>
      <vt:lpstr>幻灯片 807</vt:lpstr>
      <vt:lpstr>幻灯片 808</vt:lpstr>
      <vt:lpstr>幻灯片 809</vt:lpstr>
      <vt:lpstr>幻灯片 810</vt:lpstr>
      <vt:lpstr>幻灯片 811</vt:lpstr>
      <vt:lpstr>幻灯片 812</vt:lpstr>
      <vt:lpstr>幻灯片 813</vt:lpstr>
      <vt:lpstr>幻灯片 814</vt:lpstr>
      <vt:lpstr>幻灯片 815</vt:lpstr>
      <vt:lpstr>幻灯片 816</vt:lpstr>
      <vt:lpstr>幻灯片 817</vt:lpstr>
      <vt:lpstr>幻灯片 818</vt:lpstr>
      <vt:lpstr>幻灯片 819</vt:lpstr>
      <vt:lpstr>幻灯片 820</vt:lpstr>
      <vt:lpstr>幻灯片 821</vt:lpstr>
      <vt:lpstr>幻灯片 822</vt:lpstr>
      <vt:lpstr>幻灯片 823</vt:lpstr>
      <vt:lpstr>幻灯片 824</vt:lpstr>
      <vt:lpstr>幻灯片 825</vt:lpstr>
      <vt:lpstr>幻灯片 826</vt:lpstr>
      <vt:lpstr>幻灯片 827</vt:lpstr>
      <vt:lpstr>幻灯片 828</vt:lpstr>
      <vt:lpstr>幻灯片 829</vt:lpstr>
      <vt:lpstr>幻灯片 830</vt:lpstr>
      <vt:lpstr>幻灯片 831</vt:lpstr>
      <vt:lpstr>幻灯片 832</vt:lpstr>
      <vt:lpstr>幻灯片 833</vt:lpstr>
      <vt:lpstr>幻灯片 834</vt:lpstr>
      <vt:lpstr>幻灯片 835</vt:lpstr>
      <vt:lpstr>幻灯片 836</vt:lpstr>
      <vt:lpstr>幻灯片 837</vt:lpstr>
      <vt:lpstr>幻灯片 838</vt:lpstr>
      <vt:lpstr>幻灯片 839</vt:lpstr>
      <vt:lpstr>幻灯片 840</vt:lpstr>
      <vt:lpstr>幻灯片 841</vt:lpstr>
      <vt:lpstr>幻灯片 842</vt:lpstr>
      <vt:lpstr>幻灯片 843</vt:lpstr>
      <vt:lpstr>幻灯片 844</vt:lpstr>
      <vt:lpstr>幻灯片 845</vt:lpstr>
      <vt:lpstr>幻灯片 846</vt:lpstr>
      <vt:lpstr>幻灯片 847</vt:lpstr>
      <vt:lpstr>幻灯片 848</vt:lpstr>
      <vt:lpstr>幻灯片 849</vt:lpstr>
      <vt:lpstr>幻灯片 850</vt:lpstr>
      <vt:lpstr>幻灯片 851</vt:lpstr>
      <vt:lpstr>幻灯片 852</vt:lpstr>
      <vt:lpstr>幻灯片 853</vt:lpstr>
      <vt:lpstr>幻灯片 854</vt:lpstr>
      <vt:lpstr>幻灯片 855</vt:lpstr>
      <vt:lpstr>幻灯片 856</vt:lpstr>
      <vt:lpstr>幻灯片 857</vt:lpstr>
      <vt:lpstr>幻灯片 858</vt:lpstr>
      <vt:lpstr>幻灯片 859</vt:lpstr>
      <vt:lpstr>幻灯片 860</vt:lpstr>
      <vt:lpstr>幻灯片 861</vt:lpstr>
      <vt:lpstr>幻灯片 862</vt:lpstr>
      <vt:lpstr>幻灯片 863</vt:lpstr>
      <vt:lpstr>幻灯片 864</vt:lpstr>
      <vt:lpstr>幻灯片 865</vt:lpstr>
      <vt:lpstr>幻灯片 866</vt:lpstr>
      <vt:lpstr>幻灯片 867</vt:lpstr>
      <vt:lpstr>幻灯片 868</vt:lpstr>
      <vt:lpstr>幻灯片 869</vt:lpstr>
      <vt:lpstr>幻灯片 870</vt:lpstr>
      <vt:lpstr>幻灯片 871</vt:lpstr>
      <vt:lpstr>幻灯片 872</vt:lpstr>
      <vt:lpstr>幻灯片 873</vt:lpstr>
      <vt:lpstr>幻灯片 874</vt:lpstr>
      <vt:lpstr>幻灯片 875</vt:lpstr>
      <vt:lpstr>幻灯片 876</vt:lpstr>
      <vt:lpstr>幻灯片 877</vt:lpstr>
      <vt:lpstr>幻灯片 878</vt:lpstr>
      <vt:lpstr>幻灯片 879</vt:lpstr>
      <vt:lpstr>幻灯片 880</vt:lpstr>
      <vt:lpstr>幻灯片 881</vt:lpstr>
      <vt:lpstr>幻灯片 882</vt:lpstr>
      <vt:lpstr>幻灯片 883</vt:lpstr>
      <vt:lpstr>幻灯片 884</vt:lpstr>
      <vt:lpstr>幻灯片 885</vt:lpstr>
      <vt:lpstr>幻灯片 886</vt:lpstr>
      <vt:lpstr>幻灯片 887</vt:lpstr>
      <vt:lpstr>幻灯片 888</vt:lpstr>
      <vt:lpstr>幻灯片 889</vt:lpstr>
      <vt:lpstr>幻灯片 890</vt:lpstr>
      <vt:lpstr>幻灯片 891</vt:lpstr>
      <vt:lpstr>幻灯片 892</vt:lpstr>
      <vt:lpstr>幻灯片 893</vt:lpstr>
      <vt:lpstr>幻灯片 894</vt:lpstr>
      <vt:lpstr>幻灯片 895</vt:lpstr>
      <vt:lpstr>幻灯片 896</vt:lpstr>
      <vt:lpstr>幻灯片 897</vt:lpstr>
      <vt:lpstr>第5讲　探　究</vt:lpstr>
      <vt:lpstr>第5讲　探　究</vt:lpstr>
      <vt:lpstr>第5讲　探　究</vt:lpstr>
      <vt:lpstr>第5讲　探　究</vt:lpstr>
      <vt:lpstr>第5讲　探　究</vt:lpstr>
      <vt:lpstr>第5讲　探　究</vt:lpstr>
      <vt:lpstr>第5讲　探　究</vt:lpstr>
      <vt:lpstr>第5讲　探　究</vt:lpstr>
      <vt:lpstr>第5讲　探　究</vt:lpstr>
      <vt:lpstr>幻灯片 907</vt:lpstr>
      <vt:lpstr>幻灯片 908</vt:lpstr>
      <vt:lpstr>幻灯片 909</vt:lpstr>
      <vt:lpstr>幻灯片 910</vt:lpstr>
      <vt:lpstr>幻灯片 911</vt:lpstr>
      <vt:lpstr>幻灯片 912</vt:lpstr>
      <vt:lpstr>幻灯片 913</vt:lpstr>
      <vt:lpstr>幻灯片 914</vt:lpstr>
      <vt:lpstr>幻灯片 915</vt:lpstr>
      <vt:lpstr>幻灯片 916</vt:lpstr>
      <vt:lpstr>幻灯片 917</vt:lpstr>
      <vt:lpstr>幻灯片 918</vt:lpstr>
      <vt:lpstr>幻灯片 919</vt:lpstr>
      <vt:lpstr>幻灯片 920</vt:lpstr>
      <vt:lpstr>幻灯片 921</vt:lpstr>
      <vt:lpstr>幻灯片 922</vt:lpstr>
      <vt:lpstr>幻灯片 923</vt:lpstr>
      <vt:lpstr>幻灯片 924</vt:lpstr>
      <vt:lpstr>幻灯片 925</vt:lpstr>
      <vt:lpstr>幻灯片 926</vt:lpstr>
      <vt:lpstr>幻灯片 927</vt:lpstr>
      <vt:lpstr>幻灯片 928</vt:lpstr>
      <vt:lpstr>幻灯片 929</vt:lpstr>
      <vt:lpstr>幻灯片 930</vt:lpstr>
      <vt:lpstr>幻灯片 931</vt:lpstr>
      <vt:lpstr>幻灯片 932</vt:lpstr>
      <vt:lpstr>幻灯片 933</vt:lpstr>
      <vt:lpstr>幻灯片 934</vt:lpstr>
      <vt:lpstr>幻灯片 935</vt:lpstr>
      <vt:lpstr>幻灯片 936</vt:lpstr>
      <vt:lpstr>幻灯片 937</vt:lpstr>
      <vt:lpstr>幻灯片 938</vt:lpstr>
      <vt:lpstr>幻灯片 939</vt:lpstr>
      <vt:lpstr>幻灯片 940</vt:lpstr>
      <vt:lpstr>幻灯片 941</vt:lpstr>
      <vt:lpstr>幻灯片 942</vt:lpstr>
      <vt:lpstr>幻灯片 943</vt:lpstr>
      <vt:lpstr>幻灯片 944</vt:lpstr>
      <vt:lpstr>幻灯片 945</vt:lpstr>
      <vt:lpstr>幻灯片 946</vt:lpstr>
      <vt:lpstr>幻灯片 947</vt:lpstr>
      <vt:lpstr>幻灯片 948</vt:lpstr>
      <vt:lpstr>幻灯片 949</vt:lpstr>
      <vt:lpstr>幻灯片 950</vt:lpstr>
      <vt:lpstr>幻灯片 951</vt:lpstr>
      <vt:lpstr>幻灯片 952</vt:lpstr>
      <vt:lpstr>幻灯片 953</vt:lpstr>
      <vt:lpstr>幻灯片 954</vt:lpstr>
      <vt:lpstr>幻灯片 955</vt:lpstr>
      <vt:lpstr>幻灯片 956</vt:lpstr>
      <vt:lpstr>幻灯片 957</vt:lpstr>
      <vt:lpstr>幻灯片 958</vt:lpstr>
      <vt:lpstr>幻灯片 959</vt:lpstr>
      <vt:lpstr>幻灯片 960</vt:lpstr>
      <vt:lpstr>幻灯片 961</vt:lpstr>
      <vt:lpstr>幻灯片 962</vt:lpstr>
      <vt:lpstr>幻灯片 963</vt:lpstr>
      <vt:lpstr>幻灯片 964</vt:lpstr>
      <vt:lpstr>幻灯片 965</vt:lpstr>
      <vt:lpstr>幻灯片 966</vt:lpstr>
      <vt:lpstr>幻灯片 967</vt:lpstr>
      <vt:lpstr>幻灯片 968</vt:lpstr>
      <vt:lpstr>幻灯片 969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cp:lastModifiedBy>Sky123.Org</cp:lastModifiedBy>
  <cp:revision>185</cp:revision>
  <dcterms:modified xsi:type="dcterms:W3CDTF">2016-02-16T08:06:57Z</dcterms:modified>
</cp:coreProperties>
</file>